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2" r:id="rId54"/>
    <p:sldId id="311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B492D53F-DB33-406C-A8ED-28AE5E70F0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  <a:cs typeface="Arial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" name="Picture 6" descr="0132576252_i">
            <a:extLst>
              <a:ext uri="{FF2B5EF4-FFF2-40B4-BE49-F238E27FC236}">
                <a16:creationId xmlns:a16="http://schemas.microsoft.com/office/drawing/2014/main" id="{FD7AC47C-0768-4064-AB52-701F223D2B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0"/>
            <a:ext cx="27797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EF3C31-29FE-42ED-B63B-FF6F9D61C9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A1182-0206-4A02-A025-00900826F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12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791BDA6-A9C7-4F20-8FDF-EDD5DB79BF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3ABE4-F388-4F0B-AB0F-BC2505C30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7076A9-93F3-4F46-A815-7A4DBF277A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47600-1744-486F-A125-15B79C465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7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299F0F-802B-4A7C-AB6A-3AB36DFB49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692BB-E22F-4F2C-95D7-B866B7CAE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0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2DD405-8946-4EC6-8843-976C70E6BD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0C100-030A-4275-B8CC-DEF94357F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3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1E38E8-6718-41DF-9113-AB34AFB0CC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AD588-A6B7-427D-8DF1-2F989A5FB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6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4F4A8-CAD2-4EA8-9481-7B70631C65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F7EC-F082-43B2-85B5-30D37B9A7F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4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708B94F-701C-4120-80E6-1217B850C7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A749F-9594-4AD5-9166-2AADC8DE52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68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E8EF220-94A7-48D4-97EE-BB8D1D3FB3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993B8-BC47-4021-A733-35A824BFD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42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38F2D4-C30B-4728-B7E3-3EAFE2F5A6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DE929-279A-4CA8-9CE2-D31BC3B38F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88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28210F-345A-4D5B-B943-A1C13906AD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1D4DC-62AA-43F5-9C67-6CE7A504A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34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6EB34A-3513-4A21-B8BE-1F49E771C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2F8547-CD7E-4C62-B45C-19C71B124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FC5CE29-884E-4D50-8841-843FB2EF40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982FCE-FB8B-4072-96C0-45F2E5853A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8" name="Text Box 14">
            <a:extLst>
              <a:ext uri="{FF2B5EF4-FFF2-40B4-BE49-F238E27FC236}">
                <a16:creationId xmlns:a16="http://schemas.microsoft.com/office/drawing/2014/main" id="{E53AB65A-A34B-48FC-8660-642E2CFC71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  <a:cs typeface="Arial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05AE4780-2377-4054-8B6D-F73CA3441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31242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/>
              <a:t>Chapter 2: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4000"/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FF3300"/>
                </a:solidFill>
              </a:rPr>
              <a:t>Introduction to C++</a:t>
            </a:r>
          </a:p>
        </p:txBody>
      </p:sp>
      <p:pic>
        <p:nvPicPr>
          <p:cNvPr id="3075" name="Picture 6" descr="AW logo">
            <a:extLst>
              <a:ext uri="{FF2B5EF4-FFF2-40B4-BE49-F238E27FC236}">
                <a16:creationId xmlns:a16="http://schemas.microsoft.com/office/drawing/2014/main" id="{DE854C5D-5A9C-4648-8B42-98BFFD69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0132576252_i">
            <a:extLst>
              <a:ext uri="{FF2B5EF4-FFF2-40B4-BE49-F238E27FC236}">
                <a16:creationId xmlns:a16="http://schemas.microsoft.com/office/drawing/2014/main" id="{0C508F94-FEE1-4BD6-8183-432DD87C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05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BD4C5D7-9699-4E38-B7C9-6FE024AB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7EB55AE-B717-4262-BE41-7E8B0C2CB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7315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>
                <a:latin typeface="Courier New" panose="02070309020205020404" pitchFamily="49" charset="0"/>
              </a:rPr>
              <a:t>cout &lt;&lt; "Programming is" &lt;&lt; endl;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cout &lt;&lt; "fun!";</a:t>
            </a:r>
          </a:p>
        </p:txBody>
      </p:sp>
      <p:pic>
        <p:nvPicPr>
          <p:cNvPr id="12292" name="Picture 3" descr="Monitor 18">
            <a:extLst>
              <a:ext uri="{FF2B5EF4-FFF2-40B4-BE49-F238E27FC236}">
                <a16:creationId xmlns:a16="http://schemas.microsoft.com/office/drawing/2014/main" id="{A197F309-2338-44A4-AA65-7B67D4A4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>
            <a:extLst>
              <a:ext uri="{FF2B5EF4-FFF2-40B4-BE49-F238E27FC236}">
                <a16:creationId xmlns:a16="http://schemas.microsoft.com/office/drawing/2014/main" id="{C1E4B2CF-B748-49EB-AC38-CF49C725A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8A4984F-16B6-4680-9C08-D9394A75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9A9B78E-844B-460B-92B4-1BCAF34A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do NOT put quotation marks around </a:t>
            </a:r>
            <a:r>
              <a:rPr lang="en-US" altLang="en-US" b="1">
                <a:latin typeface="Courier New" panose="02070309020205020404" pitchFamily="49" charset="0"/>
              </a:rPr>
              <a:t>endl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 last character in </a:t>
            </a:r>
            <a:r>
              <a:rPr lang="en-US" altLang="en-US" b="1">
                <a:latin typeface="Courier New" panose="02070309020205020404" pitchFamily="49" charset="0"/>
              </a:rPr>
              <a:t>endl</a:t>
            </a:r>
            <a:r>
              <a:rPr lang="en-US" altLang="en-US"/>
              <a:t> is a lowercase L, not the number 1.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41E78158-486C-4B6A-9966-2388601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0"/>
            <a:ext cx="1160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 sz="3200" b="1">
                <a:latin typeface="Courier New" panose="02070309020205020404" pitchFamily="49" charset="0"/>
              </a:rPr>
              <a:t>endl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E5BAAA96-1D64-4AE9-9C26-58B00446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This is a lowercase L</a:t>
            </a:r>
          </a:p>
        </p:txBody>
      </p:sp>
      <p:sp>
        <p:nvSpPr>
          <p:cNvPr id="13318" name="Line 4">
            <a:extLst>
              <a:ext uri="{FF2B5EF4-FFF2-40B4-BE49-F238E27FC236}">
                <a16:creationId xmlns:a16="http://schemas.microsoft.com/office/drawing/2014/main" id="{DBAD9378-305F-42E7-AD29-F2EF22987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0CBA9C3-8816-4251-84CC-05291B12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altLang="en-US"/>
              <a:t>Escape Sequence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A5BDB7A-77D9-448B-B2BD-7806EE52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also use the </a:t>
            </a:r>
            <a:r>
              <a:rPr lang="en-US" altLang="en-US" b="1">
                <a:latin typeface="Courier New" panose="02070309020205020404" pitchFamily="49" charset="0"/>
              </a:rPr>
              <a:t>\n</a:t>
            </a:r>
            <a:r>
              <a:rPr lang="en-US" altLang="en-US"/>
              <a:t> escape sequence to start a new line of output. This will produce two lines of output: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 sz="2800">
                <a:latin typeface="Courier New" panose="02070309020205020404" pitchFamily="49" charset="0"/>
              </a:rPr>
              <a:t>cout &lt;&lt; "Programming is\n";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cout &lt;&lt; "fun!";</a:t>
            </a:r>
          </a:p>
          <a:p>
            <a:pPr eaLnBrk="1" hangingPunct="1"/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D2CAB95-2D8C-48F6-A7F3-701EDD0F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334000"/>
            <a:ext cx="41259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Notice that the </a:t>
            </a: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rgbClr val="FF0000"/>
                </a:solidFill>
              </a:rPr>
              <a:t> is INSIDE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the string.</a:t>
            </a:r>
          </a:p>
        </p:txBody>
      </p:sp>
      <p:sp>
        <p:nvSpPr>
          <p:cNvPr id="14341" name="Line 4">
            <a:extLst>
              <a:ext uri="{FF2B5EF4-FFF2-40B4-BE49-F238E27FC236}">
                <a16:creationId xmlns:a16="http://schemas.microsoft.com/office/drawing/2014/main" id="{4978A92A-1145-48EF-95B5-9B7F829E92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5B4129F-54A4-42A1-8684-6CCD45BC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altLang="en-US"/>
              <a:t>Escape Sequence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E73A4CE-E18C-46D4-9E32-E9AAD82A5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6858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3200">
                <a:latin typeface="Courier New" panose="02070309020205020404" pitchFamily="49" charset="0"/>
              </a:rPr>
              <a:t>cout &lt;&lt; "Programming is\n";</a:t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latin typeface="Courier New" panose="02070309020205020404" pitchFamily="49" charset="0"/>
              </a:rPr>
              <a:t>cout &lt;&lt; "fun!";</a:t>
            </a:r>
          </a:p>
        </p:txBody>
      </p:sp>
      <p:pic>
        <p:nvPicPr>
          <p:cNvPr id="15364" name="Picture 3" descr="Monitor 18">
            <a:extLst>
              <a:ext uri="{FF2B5EF4-FFF2-40B4-BE49-F238E27FC236}">
                <a16:creationId xmlns:a16="http://schemas.microsoft.com/office/drawing/2014/main" id="{40B0315E-C2C4-4DEE-9939-94259CC9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>
            <a:extLst>
              <a:ext uri="{FF2B5EF4-FFF2-40B4-BE49-F238E27FC236}">
                <a16:creationId xmlns:a16="http://schemas.microsoft.com/office/drawing/2014/main" id="{4C4E6D16-C38D-476E-ABB4-EBA31082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2170A69-2B55-4CD1-9E16-95E82ECBF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2.3</a:t>
            </a:r>
          </a:p>
        </p:txBody>
      </p:sp>
      <p:sp>
        <p:nvSpPr>
          <p:cNvPr id="16387" name="Subtitle 2">
            <a:extLst>
              <a:ext uri="{FF2B5EF4-FFF2-40B4-BE49-F238E27FC236}">
                <a16:creationId xmlns:a16="http://schemas.microsoft.com/office/drawing/2014/main" id="{AFF5A93B-1D6C-4D20-92D5-B5D30D7AA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6798550-772A-4067-910A-01618E0F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F2ADE77-37F4-45CB-8689-4F720C4C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Inserts the contents of another file into the program</a:t>
            </a:r>
          </a:p>
          <a:p>
            <a:pPr eaLnBrk="1" hangingPunct="1"/>
            <a:r>
              <a:rPr lang="en-US" altLang="en-US"/>
              <a:t>This is a preprocessor directive, not part of C++ language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#include</a:t>
            </a:r>
            <a:r>
              <a:rPr lang="en-US" altLang="en-US"/>
              <a:t> lines not seen by compiler</a:t>
            </a:r>
          </a:p>
          <a:p>
            <a:pPr eaLnBrk="1" hangingPunct="1"/>
            <a:r>
              <a:rPr lang="en-US" altLang="en-US"/>
              <a:t>Do </a:t>
            </a:r>
            <a:r>
              <a:rPr lang="en-US" altLang="en-US" u="sng"/>
              <a:t>not</a:t>
            </a:r>
            <a:r>
              <a:rPr lang="en-US" altLang="en-US"/>
              <a:t> place a semicolon at end of </a:t>
            </a:r>
            <a:r>
              <a:rPr lang="en-US" altLang="en-US">
                <a:latin typeface="Courier New" panose="02070309020205020404" pitchFamily="49" charset="0"/>
              </a:rPr>
              <a:t>#include</a:t>
            </a:r>
            <a:r>
              <a:rPr lang="en-US" altLang="en-US"/>
              <a:t> 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B4E1090-A294-411D-A9D7-7CCFE9F03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2.4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D03C71CE-5A79-48C0-AF75-4C3F4A76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and Literals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EABEBC8-7558-428A-90DC-1E7A9201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and Literals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5355A99-D69A-4332-A857-B7549E8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Variable</a:t>
            </a:r>
            <a:r>
              <a:rPr lang="en-US" altLang="en-US"/>
              <a:t>: a storage location in memory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Has a name and a type of data it can hold</a:t>
            </a:r>
          </a:p>
          <a:p>
            <a:pPr lvl="1" eaLnBrk="1" hangingPunct="1"/>
            <a:r>
              <a:rPr lang="en-US" altLang="en-US"/>
              <a:t>Must be defined before it can be used: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item;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B3E9-F941-4968-BC7A-3307474E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Variable Definition in Program 2-7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04E61E84-13E4-40A6-AC45-AD95F8B5E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1897063"/>
            <a:ext cx="6486525" cy="3933825"/>
          </a:xfrm>
          <a:noFill/>
        </p:spPr>
      </p:pic>
      <p:sp>
        <p:nvSpPr>
          <p:cNvPr id="20484" name="Oval 3">
            <a:extLst>
              <a:ext uri="{FF2B5EF4-FFF2-40B4-BE49-F238E27FC236}">
                <a16:creationId xmlns:a16="http://schemas.microsoft.com/office/drawing/2014/main" id="{E1B29997-7996-4EE6-8559-E2CDF5CE8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3565525"/>
            <a:ext cx="1285875" cy="520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4DCA24D2-BA47-46B2-A670-F238F9F7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657600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Variable Definition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CEC110E0-C904-4D6D-B276-56630FF6F1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810000"/>
            <a:ext cx="1085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0C75866-D71C-49EC-B47E-EC99400B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Literals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A8D0845-08E4-4004-AFEC-8346BD96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Literal</a:t>
            </a:r>
            <a:r>
              <a:rPr lang="en-US" altLang="en-US"/>
              <a:t>: a value that is written into a program’s code.</a:t>
            </a:r>
            <a:br>
              <a:rPr lang="en-US" altLang="en-US"/>
            </a:br>
            <a:endParaRPr lang="en-US" altLang="en-US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/>
              <a:t>	</a:t>
            </a:r>
            <a:r>
              <a:rPr lang="en-US" altLang="en-US" sz="2400"/>
              <a:t>	</a:t>
            </a:r>
            <a:r>
              <a:rPr lang="en-US" altLang="en-US" sz="2800">
                <a:latin typeface="Courier New" panose="02070309020205020404" pitchFamily="49" charset="0"/>
              </a:rPr>
              <a:t>"hello, there"</a:t>
            </a:r>
            <a:r>
              <a:rPr lang="en-US" altLang="en-US" sz="2800"/>
              <a:t> (string literal)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/>
              <a:t>		</a:t>
            </a:r>
            <a:r>
              <a:rPr lang="en-US" altLang="en-US" sz="2800">
                <a:latin typeface="Courier New" panose="02070309020205020404" pitchFamily="49" charset="0"/>
              </a:rPr>
              <a:t>12 </a:t>
            </a:r>
            <a:r>
              <a:rPr lang="en-US" altLang="en-US" sz="2800"/>
              <a:t>(integer literal)</a:t>
            </a:r>
            <a:endParaRPr lang="en-US" altLang="en-US" sz="2800" u="sng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A2CDAE3D-E621-43EF-B22A-BDB2242371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2E74CAB-ED00-48C7-BA0C-7055238779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 of a C++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FFD3F7D-73B8-4594-8993-6D60A637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709738"/>
            <a:ext cx="79089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>
            <a:extLst>
              <a:ext uri="{FF2B5EF4-FFF2-40B4-BE49-F238E27FC236}">
                <a16:creationId xmlns:a16="http://schemas.microsoft.com/office/drawing/2014/main" id="{9559B2B3-C72A-43E5-80A3-0F5525B0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Literal in Program 2-9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BEBE2F76-32EE-4909-A333-483BB3F8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76600"/>
            <a:ext cx="2616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20 is an integer literal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6649E70C-568C-45D2-8E04-EDC03C660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1143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6ABC0A-A872-4D28-90F6-64436D5BFAA3}"/>
              </a:ext>
            </a:extLst>
          </p:cNvPr>
          <p:cNvSpPr/>
          <p:nvPr/>
        </p:nvSpPr>
        <p:spPr>
          <a:xfrm>
            <a:off x="2590800" y="39624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FC6137D-A08B-437E-9DD7-837766D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Literals in Program 2-9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34D2CEFC-CBEC-43C3-B851-7EC56B88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709738"/>
            <a:ext cx="79089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">
            <a:extLst>
              <a:ext uri="{FF2B5EF4-FFF2-40B4-BE49-F238E27FC236}">
                <a16:creationId xmlns:a16="http://schemas.microsoft.com/office/drawing/2014/main" id="{41838BC2-5BDC-40DD-B601-BE3EB96C1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304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These are string literals</a:t>
            </a: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B52FA84C-5ED0-4C04-AC06-CD00417D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76700"/>
            <a:ext cx="1828800" cy="5191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EAF56F75-F1CA-446D-8451-3BFB149F7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352800"/>
            <a:ext cx="6096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Oval 4">
            <a:extLst>
              <a:ext uri="{FF2B5EF4-FFF2-40B4-BE49-F238E27FC236}">
                <a16:creationId xmlns:a16="http://schemas.microsoft.com/office/drawing/2014/main" id="{CE7D27D1-BBDD-4561-9522-B33AE2DF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79875"/>
            <a:ext cx="2590800" cy="5191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Line 5">
            <a:extLst>
              <a:ext uri="{FF2B5EF4-FFF2-40B4-BE49-F238E27FC236}">
                <a16:creationId xmlns:a16="http://schemas.microsoft.com/office/drawing/2014/main" id="{743C3307-8C5A-4EF5-8CBF-F9478074C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352800"/>
            <a:ext cx="762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4BC8D19-4C60-4445-92B0-BBC0FDF94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2.5</a:t>
            </a:r>
          </a:p>
        </p:txBody>
      </p:sp>
      <p:sp>
        <p:nvSpPr>
          <p:cNvPr id="24579" name="Subtitle 2">
            <a:extLst>
              <a:ext uri="{FF2B5EF4-FFF2-40B4-BE49-F238E27FC236}">
                <a16:creationId xmlns:a16="http://schemas.microsoft.com/office/drawing/2014/main" id="{E2A9EC17-2377-4E97-98D4-EC304B989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7FC2FD0-F35C-421B-9174-D4C85866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8BE5400-8B25-4A65-AD75-7D600F11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identifier is a programmer-defined name for some part of a program: variables, functions, etc.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2327883-FC2C-4945-918A-82CB0848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Key Words</a:t>
            </a:r>
          </a:p>
        </p:txBody>
      </p:sp>
      <p:pic>
        <p:nvPicPr>
          <p:cNvPr id="26627" name="Picture 6" descr="Pink tissue paper">
            <a:extLst>
              <a:ext uri="{FF2B5EF4-FFF2-40B4-BE49-F238E27FC236}">
                <a16:creationId xmlns:a16="http://schemas.microsoft.com/office/drawing/2014/main" id="{3990A9D8-28ED-4A26-9B4C-8E799B38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8275"/>
            <a:ext cx="85344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672C0F1B-4926-4238-A9A8-8DC20EE25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2296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/>
              <a:t>You cannot use any of the C++ key words as an identifier. These words have reserved meaning.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865EA9C-06F4-409A-A841-8FB3A878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C8F2F01-0E9D-449B-AC74-8DEB9EBF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name should represent the purpose of the variable. For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</a:t>
            </a:r>
            <a:r>
              <a:rPr lang="en-US" altLang="en-US" b="1">
                <a:latin typeface="Courier New" panose="02070309020205020404" pitchFamily="49" charset="0"/>
              </a:rPr>
              <a:t>itemsOrdered</a:t>
            </a:r>
            <a:br>
              <a:rPr lang="en-US" altLang="en-US" b="1">
                <a:latin typeface="Courier New" panose="02070309020205020404" pitchFamily="49" charset="0"/>
              </a:rPr>
            </a:b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/>
              <a:t>The purpose of this variable is to hold the number of items ordered.</a:t>
            </a:r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1F60623-BE7A-4F2C-A8DE-DA453AD7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 Rules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6273AB3-AB8A-4EAE-B282-3C531304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The first character of an identifier must be an alphabetic character or and underscore ( _ ),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After the first character you may use alphabetic characters, numbers, or underscore characters.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Upper- and lowercase characters are distinct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4C43336-D010-4FEC-95AC-E03B01DB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 and Invalid Identifiers</a:t>
            </a:r>
          </a:p>
        </p:txBody>
      </p:sp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3FABE209-7E39-4042-BC21-8CBCA15C3CA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153400" cy="4495800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IDENTIFIER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REASON IF 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total_Sales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total.Sales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contain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4thQtrSales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begin with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totalSale$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contain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CE12507-8648-4957-A44F-0A81E069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2.6</a:t>
            </a:r>
          </a:p>
        </p:txBody>
      </p:sp>
      <p:sp>
        <p:nvSpPr>
          <p:cNvPr id="30723" name="Subtitle 2">
            <a:extLst>
              <a:ext uri="{FF2B5EF4-FFF2-40B4-BE49-F238E27FC236}">
                <a16:creationId xmlns:a16="http://schemas.microsoft.com/office/drawing/2014/main" id="{55851361-DD5B-4B77-9E92-C3A1E95C5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Integer Data 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EAB4A92-CA57-465E-B446-7347B49D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Data Types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C08B39B6-3A10-4667-9D8A-9E5A7BF9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597775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80ACA1F-CDF5-4A5B-8B77-EEA29D38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latin typeface="+mn-lt"/>
                <a:cs typeface="+mn-cs"/>
              </a:rPr>
              <a:t>Integer variables can hold whole numbers such as 12, 7, and -99.</a:t>
            </a:r>
            <a:br>
              <a:rPr lang="en-US" sz="2800" kern="0">
                <a:latin typeface="+mn-lt"/>
                <a:cs typeface="+mn-cs"/>
              </a:rPr>
            </a:br>
            <a:endParaRPr lang="en-US" sz="2800" kern="0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FEE1267-EB56-463B-8082-098D98D20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Parts of a C++ Program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E6F793-EC88-481B-9125-B022D9C08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// sample C++ program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main()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cout &lt;&lt; "Hello, there!";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return 0;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/>
          </a:p>
        </p:txBody>
      </p:sp>
      <p:grpSp>
        <p:nvGrpSpPr>
          <p:cNvPr id="5124" name="Group 25">
            <a:extLst>
              <a:ext uri="{FF2B5EF4-FFF2-40B4-BE49-F238E27FC236}">
                <a16:creationId xmlns:a16="http://schemas.microsoft.com/office/drawing/2014/main" id="{42396853-8CFF-4CFF-A442-634809FF64E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133600"/>
            <a:ext cx="4191000" cy="304800"/>
            <a:chOff x="3072" y="1344"/>
            <a:chExt cx="2640" cy="192"/>
          </a:xfrm>
        </p:grpSpPr>
        <p:sp>
          <p:nvSpPr>
            <p:cNvPr id="5149" name="Line 6">
              <a:extLst>
                <a:ext uri="{FF2B5EF4-FFF2-40B4-BE49-F238E27FC236}">
                  <a16:creationId xmlns:a16="http://schemas.microsoft.com/office/drawing/2014/main" id="{6FEA8561-AB32-4760-9A4E-2D53C738C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Text Box 7">
              <a:extLst>
                <a:ext uri="{FF2B5EF4-FFF2-40B4-BE49-F238E27FC236}">
                  <a16:creationId xmlns:a16="http://schemas.microsoft.com/office/drawing/2014/main" id="{FF2D8244-D3A4-4E67-A3A7-6D4624F9E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3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preprocessor directive</a:t>
              </a:r>
            </a:p>
          </p:txBody>
        </p:sp>
      </p:grpSp>
      <p:sp>
        <p:nvSpPr>
          <p:cNvPr id="5125" name="Line 4">
            <a:extLst>
              <a:ext uri="{FF2B5EF4-FFF2-40B4-BE49-F238E27FC236}">
                <a16:creationId xmlns:a16="http://schemas.microsoft.com/office/drawing/2014/main" id="{A1C63E25-63D8-42CB-B657-6329DA2BA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3A58D9B3-7EDF-4C50-85EA-A8AC8875F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00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comment</a:t>
            </a:r>
          </a:p>
        </p:txBody>
      </p:sp>
      <p:grpSp>
        <p:nvGrpSpPr>
          <p:cNvPr id="5127" name="Group 26">
            <a:extLst>
              <a:ext uri="{FF2B5EF4-FFF2-40B4-BE49-F238E27FC236}">
                <a16:creationId xmlns:a16="http://schemas.microsoft.com/office/drawing/2014/main" id="{0C781090-B926-46D4-951F-07391423EA5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590800"/>
            <a:ext cx="4343400" cy="304800"/>
            <a:chOff x="3168" y="1680"/>
            <a:chExt cx="2736" cy="192"/>
          </a:xfrm>
        </p:grpSpPr>
        <p:sp>
          <p:nvSpPr>
            <p:cNvPr id="5147" name="Line 8">
              <a:extLst>
                <a:ext uri="{FF2B5EF4-FFF2-40B4-BE49-F238E27FC236}">
                  <a16:creationId xmlns:a16="http://schemas.microsoft.com/office/drawing/2014/main" id="{32720690-256F-436D-B6D8-2802C54C6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Text Box 9">
              <a:extLst>
                <a:ext uri="{FF2B5EF4-FFF2-40B4-BE49-F238E27FC236}">
                  <a16:creationId xmlns:a16="http://schemas.microsoft.com/office/drawing/2014/main" id="{56AEEF36-40A9-44F4-B209-B3C78FFC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680"/>
              <a:ext cx="19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which namespace to use</a:t>
              </a:r>
            </a:p>
          </p:txBody>
        </p:sp>
      </p:grpSp>
      <p:grpSp>
        <p:nvGrpSpPr>
          <p:cNvPr id="5128" name="Group 23">
            <a:extLst>
              <a:ext uri="{FF2B5EF4-FFF2-40B4-BE49-F238E27FC236}">
                <a16:creationId xmlns:a16="http://schemas.microsoft.com/office/drawing/2014/main" id="{190C0497-7878-4ED5-9CCA-F3FCF39D261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71800"/>
            <a:ext cx="5257800" cy="338138"/>
            <a:chOff x="1824" y="2016"/>
            <a:chExt cx="3312" cy="213"/>
          </a:xfrm>
        </p:grpSpPr>
        <p:sp>
          <p:nvSpPr>
            <p:cNvPr id="5145" name="Line 10">
              <a:extLst>
                <a:ext uri="{FF2B5EF4-FFF2-40B4-BE49-F238E27FC236}">
                  <a16:creationId xmlns:a16="http://schemas.microsoft.com/office/drawing/2014/main" id="{987925DA-50D8-4CF2-823A-5C315EA56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1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Text Box 11">
              <a:extLst>
                <a:ext uri="{FF2B5EF4-FFF2-40B4-BE49-F238E27FC236}">
                  <a16:creationId xmlns:a16="http://schemas.microsoft.com/office/drawing/2014/main" id="{BBA64ED0-2E0F-4089-95AC-DF1E84B2A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016"/>
              <a:ext cx="27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beginning of function named </a:t>
              </a:r>
              <a:r>
                <a:rPr lang="en-US" altLang="en-US" sz="2000">
                  <a:solidFill>
                    <a:srgbClr val="FF0000"/>
                  </a:solidFill>
                  <a:latin typeface="Courier New" panose="02070309020205020404" pitchFamily="49" charset="0"/>
                </a:rPr>
                <a:t>main</a:t>
              </a:r>
            </a:p>
          </p:txBody>
        </p:sp>
      </p:grpSp>
      <p:grpSp>
        <p:nvGrpSpPr>
          <p:cNvPr id="5129" name="Group 22">
            <a:extLst>
              <a:ext uri="{FF2B5EF4-FFF2-40B4-BE49-F238E27FC236}">
                <a16:creationId xmlns:a16="http://schemas.microsoft.com/office/drawing/2014/main" id="{702F1B13-ECF9-41A6-B72A-B22E944700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29000"/>
            <a:ext cx="4267200" cy="352425"/>
            <a:chOff x="672" y="2352"/>
            <a:chExt cx="2688" cy="222"/>
          </a:xfrm>
        </p:grpSpPr>
        <p:sp>
          <p:nvSpPr>
            <p:cNvPr id="5143" name="Line 12">
              <a:extLst>
                <a:ext uri="{FF2B5EF4-FFF2-40B4-BE49-F238E27FC236}">
                  <a16:creationId xmlns:a16="http://schemas.microsoft.com/office/drawing/2014/main" id="{57784A2E-D980-439E-91AF-12210947A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Text Box 13">
              <a:extLst>
                <a:ext uri="{FF2B5EF4-FFF2-40B4-BE49-F238E27FC236}">
                  <a16:creationId xmlns:a16="http://schemas.microsoft.com/office/drawing/2014/main" id="{43F60D88-E67A-43CB-8EAD-DB539FEE6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52"/>
              <a:ext cx="220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beginning of block for</a:t>
              </a:r>
              <a:r>
                <a:rPr lang="en-US" altLang="en-US" sz="2000">
                  <a:solidFill>
                    <a:srgbClr val="FF0000"/>
                  </a:solidFill>
                  <a:latin typeface="Courier New" panose="02070309020205020404" pitchFamily="49" charset="0"/>
                </a:rPr>
                <a:t> main</a:t>
              </a:r>
            </a:p>
          </p:txBody>
        </p:sp>
      </p:grpSp>
      <p:grpSp>
        <p:nvGrpSpPr>
          <p:cNvPr id="5130" name="Group 27">
            <a:extLst>
              <a:ext uri="{FF2B5EF4-FFF2-40B4-BE49-F238E27FC236}">
                <a16:creationId xmlns:a16="http://schemas.microsoft.com/office/drawing/2014/main" id="{BD6790BB-4CC8-4483-ABCD-BA2694147E0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810000"/>
            <a:ext cx="2667000" cy="307975"/>
            <a:chOff x="4080" y="2592"/>
            <a:chExt cx="1680" cy="194"/>
          </a:xfrm>
        </p:grpSpPr>
        <p:sp>
          <p:nvSpPr>
            <p:cNvPr id="5141" name="Line 14">
              <a:extLst>
                <a:ext uri="{FF2B5EF4-FFF2-40B4-BE49-F238E27FC236}">
                  <a16:creationId xmlns:a16="http://schemas.microsoft.com/office/drawing/2014/main" id="{78D11B18-9B59-4C83-B529-5395F0B94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Text Box 15">
              <a:extLst>
                <a:ext uri="{FF2B5EF4-FFF2-40B4-BE49-F238E27FC236}">
                  <a16:creationId xmlns:a16="http://schemas.microsoft.com/office/drawing/2014/main" id="{30EBFE15-342D-4FF7-80EC-3045CCB39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92"/>
              <a:ext cx="14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output statement</a:t>
              </a:r>
            </a:p>
          </p:txBody>
        </p:sp>
      </p:grpSp>
      <p:grpSp>
        <p:nvGrpSpPr>
          <p:cNvPr id="5131" name="Group 30">
            <a:extLst>
              <a:ext uri="{FF2B5EF4-FFF2-40B4-BE49-F238E27FC236}">
                <a16:creationId xmlns:a16="http://schemas.microsoft.com/office/drawing/2014/main" id="{DC2A1D5E-389A-41F9-BBCC-57F792958D9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00600"/>
            <a:ext cx="3503613" cy="304800"/>
            <a:chOff x="624" y="3312"/>
            <a:chExt cx="1892" cy="192"/>
          </a:xfrm>
        </p:grpSpPr>
        <p:sp>
          <p:nvSpPr>
            <p:cNvPr id="5139" name="Line 20">
              <a:extLst>
                <a:ext uri="{FF2B5EF4-FFF2-40B4-BE49-F238E27FC236}">
                  <a16:creationId xmlns:a16="http://schemas.microsoft.com/office/drawing/2014/main" id="{083A88AF-5ED5-48A7-AF39-2ACCF8900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Text Box 21">
              <a:extLst>
                <a:ext uri="{FF2B5EF4-FFF2-40B4-BE49-F238E27FC236}">
                  <a16:creationId xmlns:a16="http://schemas.microsoft.com/office/drawing/2014/main" id="{5FC28DED-EC9F-4186-8E60-99062A326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3312"/>
              <a:ext cx="1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end of block for  </a:t>
              </a:r>
              <a:r>
                <a:rPr lang="en-US" altLang="en-US" sz="2000">
                  <a:solidFill>
                    <a:srgbClr val="FF0000"/>
                  </a:solidFill>
                  <a:latin typeface="Courier New" panose="02070309020205020404" pitchFamily="49" charset="0"/>
                </a:rPr>
                <a:t>main</a:t>
              </a:r>
            </a:p>
          </p:txBody>
        </p:sp>
      </p:grpSp>
      <p:grpSp>
        <p:nvGrpSpPr>
          <p:cNvPr id="5132" name="Group 28">
            <a:extLst>
              <a:ext uri="{FF2B5EF4-FFF2-40B4-BE49-F238E27FC236}">
                <a16:creationId xmlns:a16="http://schemas.microsoft.com/office/drawing/2014/main" id="{6F74527B-EF8C-4B79-B30A-164342113CB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191000"/>
            <a:ext cx="2949575" cy="312738"/>
            <a:chOff x="3216" y="2928"/>
            <a:chExt cx="1858" cy="197"/>
          </a:xfrm>
        </p:grpSpPr>
        <p:sp>
          <p:nvSpPr>
            <p:cNvPr id="5137" name="Line 16">
              <a:extLst>
                <a:ext uri="{FF2B5EF4-FFF2-40B4-BE49-F238E27FC236}">
                  <a16:creationId xmlns:a16="http://schemas.microsoft.com/office/drawing/2014/main" id="{5BDCD685-8BE3-4F62-A5BC-9B8137931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30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Text Box 17">
              <a:extLst>
                <a:ext uri="{FF2B5EF4-FFF2-40B4-BE49-F238E27FC236}">
                  <a16:creationId xmlns:a16="http://schemas.microsoft.com/office/drawing/2014/main" id="{5435929B-8690-4F01-933E-596911D69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28"/>
              <a:ext cx="9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string literal</a:t>
              </a:r>
            </a:p>
          </p:txBody>
        </p:sp>
      </p:grpSp>
      <p:grpSp>
        <p:nvGrpSpPr>
          <p:cNvPr id="5133" name="Group 29">
            <a:extLst>
              <a:ext uri="{FF2B5EF4-FFF2-40B4-BE49-F238E27FC236}">
                <a16:creationId xmlns:a16="http://schemas.microsoft.com/office/drawing/2014/main" id="{BBDB5DB1-4663-40E2-B99D-037592B3A4E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419600"/>
            <a:ext cx="3903663" cy="381000"/>
            <a:chOff x="2319" y="3024"/>
            <a:chExt cx="1610" cy="208"/>
          </a:xfrm>
        </p:grpSpPr>
        <p:sp>
          <p:nvSpPr>
            <p:cNvPr id="5135" name="Text Box 18">
              <a:extLst>
                <a:ext uri="{FF2B5EF4-FFF2-40B4-BE49-F238E27FC236}">
                  <a16:creationId xmlns:a16="http://schemas.microsoft.com/office/drawing/2014/main" id="{0D4EC80B-BC19-486C-BBB4-45FC341AA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" y="3024"/>
              <a:ext cx="15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</a:rPr>
                <a:t>send </a:t>
              </a:r>
              <a:r>
                <a:rPr lang="en-US" altLang="en-US" sz="200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altLang="en-US" sz="2000">
                  <a:solidFill>
                    <a:srgbClr val="FF0000"/>
                  </a:solidFill>
                </a:rPr>
                <a:t> to operating system</a:t>
              </a:r>
            </a:p>
          </p:txBody>
        </p:sp>
        <p:sp>
          <p:nvSpPr>
            <p:cNvPr id="5136" name="Line 19">
              <a:extLst>
                <a:ext uri="{FF2B5EF4-FFF2-40B4-BE49-F238E27FC236}">
                  <a16:creationId xmlns:a16="http://schemas.microsoft.com/office/drawing/2014/main" id="{40481B19-F12F-4E6C-86D9-DFDDB1268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19" y="3072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4" name="Line 16">
            <a:extLst>
              <a:ext uri="{FF2B5EF4-FFF2-40B4-BE49-F238E27FC236}">
                <a16:creationId xmlns:a16="http://schemas.microsoft.com/office/drawing/2014/main" id="{40F6C947-BA17-4312-8312-6923183555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5F45341-1B4F-4C51-A269-B6329257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Variables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9D7C7D2-31B0-486C-81F8-A1F61928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Variables of the same type can be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- On  separate lines: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int length;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width;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unsigned int area;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- On the same line: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int length, width;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unsigned int area;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Variables of different types must be in different definitions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110395D-795F-4BE8-A0C5-C5350576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Types in Program 2-10</a:t>
            </a:r>
          </a:p>
        </p:txBody>
      </p:sp>
      <p:pic>
        <p:nvPicPr>
          <p:cNvPr id="33795" name="Picture 4" descr="Pink tissue paper">
            <a:extLst>
              <a:ext uri="{FF2B5EF4-FFF2-40B4-BE49-F238E27FC236}">
                <a16:creationId xmlns:a16="http://schemas.microsoft.com/office/drawing/2014/main" id="{326DBCAC-9044-418E-9D6C-B40A21DE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372350" cy="4894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3">
            <a:extLst>
              <a:ext uri="{FF2B5EF4-FFF2-40B4-BE49-F238E27FC236}">
                <a16:creationId xmlns:a16="http://schemas.microsoft.com/office/drawing/2014/main" id="{BE7D1935-FE45-4797-9872-AEEBE637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95600"/>
            <a:ext cx="49530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This program has three variables: checking, miles, and days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E421C6C-764B-49F5-886C-072785B3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BD8DD2E-7AA8-43D9-AB5C-C66B0EF8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integer literal is an integer value that is typed into a program’s code. For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latin typeface="Courier New" panose="02070309020205020404" pitchFamily="49" charset="0"/>
              </a:rPr>
              <a:t>     itemsOrdered = 15;</a:t>
            </a:r>
            <a:br>
              <a:rPr lang="en-US" altLang="en-US" b="1">
                <a:latin typeface="Courier New" panose="02070309020205020404" pitchFamily="49" charset="0"/>
              </a:rPr>
            </a:br>
            <a:br>
              <a:rPr lang="en-US" altLang="en-US"/>
            </a:br>
            <a:r>
              <a:rPr lang="en-US" altLang="en-US"/>
              <a:t>In this code, 15 is an integer literal.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811A0BF-24E9-4169-A793-DFF81E1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Literals in Program 2-10</a:t>
            </a:r>
          </a:p>
        </p:txBody>
      </p:sp>
      <p:pic>
        <p:nvPicPr>
          <p:cNvPr id="35843" name="Picture 4" descr="Pink tissue paper">
            <a:extLst>
              <a:ext uri="{FF2B5EF4-FFF2-40B4-BE49-F238E27FC236}">
                <a16:creationId xmlns:a16="http://schemas.microsoft.com/office/drawing/2014/main" id="{F7F4D0C8-84D9-4703-9786-927355A6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372350" cy="4894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Oval 3">
            <a:extLst>
              <a:ext uri="{FF2B5EF4-FFF2-40B4-BE49-F238E27FC236}">
                <a16:creationId xmlns:a16="http://schemas.microsoft.com/office/drawing/2014/main" id="{EB9DDCBA-76CE-4FA9-B3BB-2DD03641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4208463"/>
            <a:ext cx="392113" cy="230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Oval 4">
            <a:extLst>
              <a:ext uri="{FF2B5EF4-FFF2-40B4-BE49-F238E27FC236}">
                <a16:creationId xmlns:a16="http://schemas.microsoft.com/office/drawing/2014/main" id="{4EFACB68-9E92-4599-8E69-25318DAE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623888" cy="230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Oval 5">
            <a:extLst>
              <a:ext uri="{FF2B5EF4-FFF2-40B4-BE49-F238E27FC236}">
                <a16:creationId xmlns:a16="http://schemas.microsoft.com/office/drawing/2014/main" id="{5D35BFAE-C421-4A24-A363-14A72577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8200"/>
            <a:ext cx="776288" cy="3032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4F398583-199D-407B-91E5-C98EE5CA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3844925"/>
            <a:ext cx="230663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Integer Literals</a:t>
            </a:r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2E57C3B2-3298-41C2-8C09-A822E579A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003675"/>
            <a:ext cx="1316038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9" name="Line 8">
            <a:extLst>
              <a:ext uri="{FF2B5EF4-FFF2-40B4-BE49-F238E27FC236}">
                <a16:creationId xmlns:a16="http://schemas.microsoft.com/office/drawing/2014/main" id="{277C8256-7F7B-4BD3-A99E-67D503A6FE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688" y="4003675"/>
            <a:ext cx="1530350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30ACF2E1-383F-463C-9E28-4CBD1454C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688" y="4003675"/>
            <a:ext cx="1530350" cy="703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184E67E-1E17-4EA6-9708-443AC3D2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3DFBB0E-E81E-4A31-B651-DE726A6A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Integer literals are stored in memory as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s by default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To store an integer constant in a long memory location, put ‘</a:t>
            </a:r>
            <a:r>
              <a:rPr lang="en-US" altLang="en-US">
                <a:latin typeface="Courier New" panose="02070309020205020404" pitchFamily="49" charset="0"/>
              </a:rPr>
              <a:t>L</a:t>
            </a:r>
            <a:r>
              <a:rPr lang="en-US" altLang="en-US"/>
              <a:t>’ at the end of the number:   </a:t>
            </a:r>
            <a:r>
              <a:rPr lang="en-US" altLang="en-US">
                <a:latin typeface="Courier New" panose="02070309020205020404" pitchFamily="49" charset="0"/>
              </a:rPr>
              <a:t>1234L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Constants that begin with ‘</a:t>
            </a:r>
            <a:r>
              <a:rPr lang="en-US" altLang="en-US">
                <a:latin typeface="Courier New" panose="02070309020205020404" pitchFamily="49" charset="0"/>
              </a:rPr>
              <a:t>0</a:t>
            </a:r>
            <a:r>
              <a:rPr lang="en-US" altLang="en-US"/>
              <a:t>’ (zero) are base 8:   </a:t>
            </a:r>
            <a:r>
              <a:rPr lang="en-US" altLang="en-US">
                <a:latin typeface="Courier New" panose="02070309020205020404" pitchFamily="49" charset="0"/>
              </a:rPr>
              <a:t>075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Constants that begin with ‘</a:t>
            </a:r>
            <a:r>
              <a:rPr lang="en-US" altLang="en-US">
                <a:latin typeface="Courier New" panose="02070309020205020404" pitchFamily="49" charset="0"/>
              </a:rPr>
              <a:t>0x</a:t>
            </a:r>
            <a:r>
              <a:rPr lang="en-US" altLang="en-US"/>
              <a:t>’ are base 16:    </a:t>
            </a:r>
            <a:r>
              <a:rPr lang="en-US" altLang="en-US">
                <a:latin typeface="Courier New" panose="02070309020205020404" pitchFamily="49" charset="0"/>
              </a:rPr>
              <a:t>0x75A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C9DAA0D-7D73-4FFE-8D40-8466672DE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2.7</a:t>
            </a:r>
          </a:p>
        </p:txBody>
      </p:sp>
      <p:sp>
        <p:nvSpPr>
          <p:cNvPr id="37891" name="Subtitle 2">
            <a:extLst>
              <a:ext uri="{FF2B5EF4-FFF2-40B4-BE49-F238E27FC236}">
                <a16:creationId xmlns:a16="http://schemas.microsoft.com/office/drawing/2014/main" id="{9E89EC81-9623-489B-B314-26D515970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Data Type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8DEB30D-0F39-4FBF-8215-09DA8442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Data Type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AF0D6D23-03BB-482E-BAC3-0E92A608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hold characters or very small integer values</a:t>
            </a:r>
          </a:p>
          <a:p>
            <a:r>
              <a:rPr lang="en-US" altLang="en-US"/>
              <a:t>Usually 1 byte of memory</a:t>
            </a:r>
          </a:p>
          <a:p>
            <a:r>
              <a:rPr lang="en-US" altLang="en-US"/>
              <a:t>Numeric value of character from the character set is stored in memory:</a:t>
            </a:r>
          </a:p>
          <a:p>
            <a:endParaRPr lang="en-US" altLang="en-US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8083D783-882E-415A-8432-EDEE2556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89475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CODE: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char letter;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letter = 'C';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E1E4E630-BB74-458A-AB45-EE66DC69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4648200"/>
            <a:ext cx="1639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MEMORY: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letter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838F6D1-CA34-4B5E-A81B-DC76E8004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3069C2E-1A0A-4936-97C2-63B5833A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Literals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901AD77-8A4B-4C47-9310-D3FB40A0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Character literals must be enclosed in single quote marks.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      </a:t>
            </a:r>
            <a:r>
              <a:rPr lang="en-US" altLang="en-US">
                <a:latin typeface="Courier New" panose="02070309020205020404" pitchFamily="49" charset="0"/>
              </a:rPr>
              <a:t>'A'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1DF3-707D-4DB4-A123-8FFC9325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Character Literals in Program 2-13</a:t>
            </a:r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9571AD6E-F6E5-48B9-91DE-503BA2DA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85925"/>
            <a:ext cx="5181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2033BA7-6521-4E20-B61E-E01B0B19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Strings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920F236-AF75-4FEF-934A-A668877C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series of characters in consecutive memory locations: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"Hello"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Stored with the </a:t>
            </a:r>
            <a:r>
              <a:rPr lang="en-US" altLang="en-US" sz="2800" u="sng"/>
              <a:t>null terminator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\0</a:t>
            </a:r>
            <a:r>
              <a:rPr lang="en-US" altLang="en-US" sz="2800"/>
              <a:t>, at the end: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Comprised of the characters between the </a:t>
            </a:r>
            <a:r>
              <a:rPr lang="en-US" altLang="en-US" sz="2800">
                <a:latin typeface="Courier New" panose="02070309020205020404" pitchFamily="49" charset="0"/>
              </a:rPr>
              <a:t>" "</a:t>
            </a:r>
            <a:endParaRPr lang="en-US" altLang="en-US" sz="2800"/>
          </a:p>
          <a:p>
            <a:endParaRPr lang="en-US" altLang="en-US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3D79EEA-F135-4D47-8E71-90FEEDAB9AA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724400"/>
          <a:ext cx="4495800" cy="53340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45453F8-977B-48CE-A4DB-25950679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Characters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A2026D28-0D97-4A61-9887-0749EC52AB83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1566863"/>
          <a:ext cx="7696200" cy="46831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//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Double slash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Beginning of a 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Pound 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Beginning of preprocessor directive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brackets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 filename in #include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parentheses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Used when naming a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{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brace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Encloses a group of 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" 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quotation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Encloses string of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Semicolon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End of a programming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7CFBDFD-DB2C-46D5-99AC-253CFB27B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2.8</a:t>
            </a:r>
          </a:p>
        </p:txBody>
      </p:sp>
      <p:sp>
        <p:nvSpPr>
          <p:cNvPr id="43011" name="Subtitle 2">
            <a:extLst>
              <a:ext uri="{FF2B5EF4-FFF2-40B4-BE49-F238E27FC236}">
                <a16:creationId xmlns:a16="http://schemas.microsoft.com/office/drawing/2014/main" id="{6875AC9F-0AAA-418F-8628-9B3DCE131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C++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C067BD9-DF0E-47E1-8C4C-CDD9F0CE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C++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4CA0500-9ACD-41B0-9CEC-C1FE91BB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Special data type supports working with strings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 </a:t>
            </a:r>
            <a:r>
              <a:rPr lang="en-US" altLang="en-US" sz="2800">
                <a:latin typeface="Courier New" panose="02070309020205020404" pitchFamily="49" charset="0"/>
              </a:rPr>
              <a:t>#include &lt;string&gt;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Can define </a:t>
            </a:r>
            <a:r>
              <a:rPr lang="en-US" altLang="en-US" sz="2800">
                <a:latin typeface="Courier New" panose="02070309020205020404" pitchFamily="49" charset="0"/>
              </a:rPr>
              <a:t>string</a:t>
            </a:r>
            <a:r>
              <a:rPr lang="en-US" altLang="en-US" sz="2800"/>
              <a:t> variables in programs: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string firstName, lastName;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Can receive values with assignment operator: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firstName = "George";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lastName = "Washington";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Can be displayed via </a:t>
            </a:r>
            <a:r>
              <a:rPr lang="en-US" altLang="en-US" sz="2800">
                <a:latin typeface="Courier New" panose="02070309020205020404" pitchFamily="49" charset="0"/>
              </a:rPr>
              <a:t>cout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cout &lt;&lt; firstName &lt;&lt; " " &lt;&lt; lastName;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3D9C-894E-43CD-810B-7B3C1383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 in Program 2-15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A9568FB2-9FE9-4D05-97E8-4CF71FD4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05000"/>
            <a:ext cx="67818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CA532AE-2CDC-416F-AF9C-DD365D784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2.9</a:t>
            </a:r>
          </a:p>
        </p:txBody>
      </p:sp>
      <p:sp>
        <p:nvSpPr>
          <p:cNvPr id="46083" name="Subtitle 2">
            <a:extLst>
              <a:ext uri="{FF2B5EF4-FFF2-40B4-BE49-F238E27FC236}">
                <a16:creationId xmlns:a16="http://schemas.microsoft.com/office/drawing/2014/main" id="{6620F802-6F21-4445-8309-9728641C0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FF542E3-6C46-4EC8-8216-CA584859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A345B2A2-2457-4F47-98E1-6A1BCF41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The floating-point data types are: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float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double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long double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They can hold real numbers such as: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12.45      -3.8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400"/>
              <a:t>Stored in a form similar to scientific notation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All floating-point numbers are signed</a:t>
            </a:r>
            <a:endParaRPr lang="en-US" altLang="en-US" sz="2400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F720673-F1D7-481D-A028-B0973C6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EB0344A1-810E-45A9-81F0-BD8E7A07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4125"/>
            <a:ext cx="76390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310D360-D4D6-4C5F-9F1B-CA7C8866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Literals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70C978B-1D7E-4421-B177-606A0407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be represented in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Fixed point (decimal) notation: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31.4159			0.0000625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 notation: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3.14159E1			6.25e-5</a:t>
            </a:r>
          </a:p>
          <a:p>
            <a:pPr>
              <a:lnSpc>
                <a:spcPct val="90000"/>
              </a:lnSpc>
            </a:pPr>
            <a:r>
              <a:rPr lang="en-US" altLang="en-US"/>
              <a:t>Are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by default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be forced to be float (</a:t>
            </a:r>
            <a:r>
              <a:rPr lang="en-US" altLang="en-US">
                <a:latin typeface="Courier New" panose="02070309020205020404" pitchFamily="49" charset="0"/>
              </a:rPr>
              <a:t>3.14159f</a:t>
            </a:r>
            <a:r>
              <a:rPr lang="en-US" altLang="en-US"/>
              <a:t>) or long double (</a:t>
            </a:r>
            <a:r>
              <a:rPr lang="en-US" altLang="en-US">
                <a:latin typeface="Courier New" panose="02070309020205020404" pitchFamily="49" charset="0"/>
              </a:rPr>
              <a:t>0.0000625L</a:t>
            </a:r>
            <a:r>
              <a:rPr lang="en-US" altLang="en-US"/>
              <a:t>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537F-7E06-4283-B6F8-50B2F24F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Floating-Point Data Types in Program 2-16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56149F8B-FE70-46FE-8819-76F09661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00200"/>
            <a:ext cx="69723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87F1910-1406-4EFA-B0C0-EFB5D8C6D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2.10</a:t>
            </a:r>
          </a:p>
        </p:txBody>
      </p:sp>
      <p:sp>
        <p:nvSpPr>
          <p:cNvPr id="51203" name="Subtitle 2">
            <a:extLst>
              <a:ext uri="{FF2B5EF4-FFF2-40B4-BE49-F238E27FC236}">
                <a16:creationId xmlns:a16="http://schemas.microsoft.com/office/drawing/2014/main" id="{44B21B45-8A46-4A3B-8CDA-DF5D2590D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4E0055F-F2B9-403C-9B20-BD9224D4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74773EFE-403D-4FB7-8CC9-BD7575C0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Represents values that are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variables are stored as small integers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false </a:t>
            </a:r>
            <a:r>
              <a:rPr lang="en-US" altLang="en-US"/>
              <a:t>is represented by 0,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by 1: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bool allDone = true;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bool finished = false;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ED91EE0-4A45-4737-AF90-BB086D97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816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DDC5714F-90B2-4822-86BF-716772BA7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6800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allDone</a:t>
            </a:r>
          </a:p>
        </p:txBody>
      </p:sp>
      <p:sp>
        <p:nvSpPr>
          <p:cNvPr id="52230" name="Rectangle 8">
            <a:extLst>
              <a:ext uri="{FF2B5EF4-FFF2-40B4-BE49-F238E27FC236}">
                <a16:creationId xmlns:a16="http://schemas.microsoft.com/office/drawing/2014/main" id="{699D8BC2-01E8-4CAE-8B9E-B0D18449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1816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1" name="Text Box 10">
            <a:extLst>
              <a:ext uri="{FF2B5EF4-FFF2-40B4-BE49-F238E27FC236}">
                <a16:creationId xmlns:a16="http://schemas.microsoft.com/office/drawing/2014/main" id="{5DC12685-994E-4971-864B-0D31BC17F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76800"/>
            <a:ext cx="140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finished</a:t>
            </a:r>
          </a:p>
        </p:txBody>
      </p:sp>
      <p:sp>
        <p:nvSpPr>
          <p:cNvPr id="52232" name="Text Box 6">
            <a:extLst>
              <a:ext uri="{FF2B5EF4-FFF2-40B4-BE49-F238E27FC236}">
                <a16:creationId xmlns:a16="http://schemas.microsoft.com/office/drawing/2014/main" id="{4458A15E-F8D9-41A1-A054-181F20C7C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0930371-250B-40D0-AB9B-839378BB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en-US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15112C1-452D-4A6C-9414-50D3CF56F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2.2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91E3E9B1-F87B-4E0B-AF20-531E0FDFC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5D53-C72E-4B28-B730-85446E6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Boolean Variables in Program 2-17</a:t>
            </a:r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B61BCD17-1A6A-4F5A-9445-05086C926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752600"/>
            <a:ext cx="5676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8A84CCC-8BC9-42C9-8138-68C730DEF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2.11</a:t>
            </a:r>
          </a:p>
        </p:txBody>
      </p:sp>
      <p:sp>
        <p:nvSpPr>
          <p:cNvPr id="54275" name="Subtitle 2">
            <a:extLst>
              <a:ext uri="{FF2B5EF4-FFF2-40B4-BE49-F238E27FC236}">
                <a16:creationId xmlns:a16="http://schemas.microsoft.com/office/drawing/2014/main" id="{2ECE6227-9814-487F-865E-80FA2E403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Determining the Size of a Data Type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2FAA-B80E-486C-A160-DB8A48C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Determining the Size of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4770-CF3B-4A21-93D5-E71891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pitchFamily="-16" charset="0"/>
              <a:buNone/>
              <a:defRPr/>
            </a:pPr>
            <a:r>
              <a:rPr lang="en-US" dirty="0"/>
              <a:t>	The </a:t>
            </a:r>
            <a:r>
              <a:rPr lang="en-US" dirty="0" err="1">
                <a:latin typeface="Courier New" pitchFamily="-16" charset="0"/>
              </a:rPr>
              <a:t>sizeof</a:t>
            </a:r>
            <a:r>
              <a:rPr lang="en-US" dirty="0"/>
              <a:t> operator gives the size of any data type or variable: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-16" charset="0"/>
              </a:rPr>
              <a:t>double amount;</a:t>
            </a:r>
            <a:endParaRPr lang="en-US" dirty="0"/>
          </a:p>
          <a:p>
            <a:pPr>
              <a:buFont typeface="Times" pitchFamily="-16" charset="0"/>
              <a:buNone/>
              <a:defRPr/>
            </a:pPr>
            <a:r>
              <a:rPr lang="en-US" dirty="0">
                <a:latin typeface="Courier New" pitchFamily="-16" charset="0"/>
              </a:rPr>
              <a:t>	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"A double is stored in "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/>
              <a:t>  </a:t>
            </a:r>
            <a:r>
              <a:rPr lang="en-US" dirty="0">
                <a:latin typeface="Courier New" pitchFamily="-16" charset="0"/>
              </a:rPr>
              <a:t>		  &lt;&lt; </a:t>
            </a:r>
            <a:r>
              <a:rPr lang="en-US" dirty="0" err="1">
                <a:latin typeface="Courier New" pitchFamily="-16" charset="0"/>
              </a:rPr>
              <a:t>sizeof</a:t>
            </a:r>
            <a:r>
              <a:rPr lang="en-US" dirty="0">
                <a:latin typeface="Courier New" pitchFamily="-16" charset="0"/>
              </a:rPr>
              <a:t>(double) &lt;&lt; "bytes\n";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>
                <a:latin typeface="Courier New" pitchFamily="-16" charset="0"/>
              </a:rPr>
              <a:t>	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"Variable amount is stored in "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/>
              <a:t>  </a:t>
            </a:r>
            <a:r>
              <a:rPr lang="en-US" dirty="0">
                <a:latin typeface="Courier New" pitchFamily="-16" charset="0"/>
              </a:rPr>
              <a:t>		  &lt;&lt; </a:t>
            </a:r>
            <a:r>
              <a:rPr lang="en-US" dirty="0" err="1">
                <a:latin typeface="Courier New" pitchFamily="-16" charset="0"/>
              </a:rPr>
              <a:t>sizeof</a:t>
            </a:r>
            <a:r>
              <a:rPr lang="en-US" dirty="0">
                <a:latin typeface="Courier New" pitchFamily="-16" charset="0"/>
              </a:rPr>
              <a:t>(amount) 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>
                <a:latin typeface="Courier New" pitchFamily="-16" charset="0"/>
              </a:rPr>
              <a:t>      </a:t>
            </a:r>
            <a:r>
              <a:rPr lang="en-US" dirty="0"/>
              <a:t> </a:t>
            </a:r>
            <a:r>
              <a:rPr lang="en-US" dirty="0">
                <a:latin typeface="Courier New" pitchFamily="-16" charset="0"/>
              </a:rPr>
              <a:t>&lt;&lt; "bytes\n";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E6E14D0-C097-4B6F-8F32-6668159F2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2.12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05E50D66-8B32-44FD-A1B6-A380ED72B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Variable Assignments and Initialization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F96-01A7-40B7-BAB4-DF248984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 Assignments and Initialization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EC79389-D375-4E56-A402-79F9A3F5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assignment statement uses the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operator to store a value in a variable.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item = 12;</a:t>
            </a:r>
          </a:p>
          <a:p>
            <a:pPr>
              <a:lnSpc>
                <a:spcPct val="9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This statement assigns the value 12 to the </a:t>
            </a:r>
            <a:r>
              <a:rPr lang="en-US" altLang="en-US">
                <a:latin typeface="Courier New" panose="02070309020205020404" pitchFamily="49" charset="0"/>
              </a:rPr>
              <a:t>item</a:t>
            </a:r>
            <a:r>
              <a:rPr lang="en-US" altLang="en-US"/>
              <a:t> variable.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97AD644-9382-48A8-9624-B01BC082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E84752A-BB8F-4AA4-A08E-8976A764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variable receiving the value must appear on the left side of the = operator.</a:t>
            </a:r>
          </a:p>
          <a:p>
            <a:r>
              <a:rPr lang="en-US" altLang="en-US"/>
              <a:t>This will NOT work: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</a:t>
            </a:r>
            <a:r>
              <a:rPr lang="en-US" altLang="en-US">
                <a:latin typeface="Courier New" panose="02070309020205020404" pitchFamily="49" charset="0"/>
              </a:rPr>
              <a:t>// ERROR!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12 = item;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F6EC935-E23B-4C54-9CA1-3E81B21C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Initialization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4DC5758B-4F67-474D-90E8-97A2A44E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initialize a variable means to assign it a value when it is defined:</a:t>
            </a:r>
            <a:br>
              <a:rPr lang="en-US" altLang="en-US"/>
            </a:b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length = 12;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/>
          </a:p>
          <a:p>
            <a:r>
              <a:rPr lang="en-US" altLang="en-US"/>
              <a:t>Can initialize some or all variables: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length = 12, width = 5, area;</a:t>
            </a:r>
            <a:endParaRPr lang="en-US" altLang="en-US" u="sng"/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9584-1A99-44A4-A9C2-538316B9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 Initialization in Program 2-19</a:t>
            </a:r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F2D8A3D3-2929-4543-B7B5-929BB229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209800"/>
            <a:ext cx="71342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00E35242-FCF7-41AD-B4FB-9E72E0644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2.13</a:t>
            </a:r>
          </a:p>
        </p:txBody>
      </p:sp>
      <p:sp>
        <p:nvSpPr>
          <p:cNvPr id="61443" name="Subtitle 2">
            <a:extLst>
              <a:ext uri="{FF2B5EF4-FFF2-40B4-BE49-F238E27FC236}">
                <a16:creationId xmlns:a16="http://schemas.microsoft.com/office/drawing/2014/main" id="{48DD6B05-0CB2-4892-875E-8011445B3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4434353-DE81-471E-8DB1-B2E4EF1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24246277-5766-4487-A3B6-9B59B6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u="sng"/>
              <a:t>scope</a:t>
            </a:r>
            <a:r>
              <a:rPr lang="en-US" altLang="en-US"/>
              <a:t> of a variable: the part of the program in which the variable can be accessed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 variable cannot be used before it is defined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63C47AA-564A-4857-9DD0-CF8113A4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1448A54-77D2-47A0-A0BA-3E553864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Displays output on the computer screen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You use the stream insertion operator </a:t>
            </a:r>
            <a:r>
              <a:rPr lang="en-US" altLang="en-US">
                <a:latin typeface="Courier New" panose="02070309020205020404" pitchFamily="49" charset="0"/>
              </a:rPr>
              <a:t>&lt;&lt;</a:t>
            </a:r>
            <a:r>
              <a:rPr lang="en-US" altLang="en-US"/>
              <a:t> to send output to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"Programming is fun!";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FD1A-B0D1-4A50-8D61-168A5F52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 Out of Scope in Program 2-20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ED90EDEE-8531-4DF2-9139-08245C6E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590800"/>
            <a:ext cx="59150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7B17BB0A-7030-44FD-898A-8C72B016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2.14</a:t>
            </a:r>
          </a:p>
        </p:txBody>
      </p:sp>
      <p:sp>
        <p:nvSpPr>
          <p:cNvPr id="64515" name="Subtitle 2">
            <a:extLst>
              <a:ext uri="{FF2B5EF4-FFF2-40B4-BE49-F238E27FC236}">
                <a16:creationId xmlns:a16="http://schemas.microsoft.com/office/drawing/2014/main" id="{17239A65-E09E-476D-AE2F-517651263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BEEA67C-F79F-41FA-8080-A49AC417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C1523DF0-5D21-429E-B3EA-75EE9737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Used for performing numeric calculations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C++ has unary, binary, and ternary operators: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unary (1 operand)		    </a:t>
            </a:r>
            <a:r>
              <a:rPr lang="en-US" altLang="en-US">
                <a:latin typeface="Courier New" panose="02070309020205020404" pitchFamily="49" charset="0"/>
              </a:rPr>
              <a:t>-5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binary (2 operands)     </a:t>
            </a:r>
            <a:r>
              <a:rPr lang="en-US" altLang="en-US">
                <a:latin typeface="Courier New" panose="02070309020205020404" pitchFamily="49" charset="0"/>
              </a:rPr>
              <a:t>13 - 7</a:t>
            </a:r>
            <a:endParaRPr lang="en-US" altLang="en-US"/>
          </a:p>
          <a:p>
            <a:pPr lvl="1">
              <a:spcBef>
                <a:spcPct val="30000"/>
              </a:spcBef>
            </a:pPr>
            <a:r>
              <a:rPr lang="en-US" altLang="en-US"/>
              <a:t>ternary (3 operands) </a:t>
            </a:r>
            <a:r>
              <a:rPr lang="en-US" altLang="en-US">
                <a:latin typeface="Courier New" panose="02070309020205020404" pitchFamily="49" charset="0"/>
              </a:rPr>
              <a:t>exp1 ? exp2 : exp3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1CA46CA5-5743-41E1-B42C-6B35C30B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Arithmetic Operators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C571133B-406C-4D15-A20A-41B6E3EE749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752600"/>
          <a:ext cx="8305800" cy="43434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VALUE OF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+ 3;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7 - 3;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*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/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7 %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B352-D12C-4290-8AEF-D23D61A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Arithmetic Operators in Program 2-21</a:t>
            </a:r>
          </a:p>
        </p:txBody>
      </p:sp>
      <p:pic>
        <p:nvPicPr>
          <p:cNvPr id="67587" name="Picture 2">
            <a:extLst>
              <a:ext uri="{FF2B5EF4-FFF2-40B4-BE49-F238E27FC236}">
                <a16:creationId xmlns:a16="http://schemas.microsoft.com/office/drawing/2014/main" id="{B81D6E0B-EA8B-405D-8CFA-1670A705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65263"/>
            <a:ext cx="5257800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3008424-9981-480C-81AE-4C30E45B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/>
              <a:t> Operator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CACA4318-7F76-450F-8E8A-52A2E32C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(division) operator performs integer division if both operands are integers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/ 5;    // displays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91 / 7;    // displays 13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either operand is floating point, the result is floating point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/ 5.0;  // displays 2.6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91.0 / 7;  // displays 13.0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21695A6A-0E80-474F-913B-722B5CA4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/>
              <a:t> Operator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655000A6-633E-4219-9B88-E1A49430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(modulus) operator computes the remainder resulting from integer division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13 % 5;   // displays 3</a:t>
            </a:r>
          </a:p>
          <a:p>
            <a:pPr>
              <a:spcBef>
                <a:spcPct val="40000"/>
              </a:spcBef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requires integers for both operands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13 % 5.0; // error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B8233622-9FDA-4A19-9949-937D10BD5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2.15</a:t>
            </a:r>
          </a:p>
        </p:txBody>
      </p:sp>
      <p:sp>
        <p:nvSpPr>
          <p:cNvPr id="70659" name="Subtitle 2">
            <a:extLst>
              <a:ext uri="{FF2B5EF4-FFF2-40B4-BE49-F238E27FC236}">
                <a16:creationId xmlns:a16="http://schemas.microsoft.com/office/drawing/2014/main" id="{E6986E86-6057-4E4B-AC98-383BCA5B9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C2536A43-19B8-406A-AE79-0B6E29CD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BC8B372-234D-45E8-B30F-E8D6E443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document parts of the program</a:t>
            </a:r>
          </a:p>
          <a:p>
            <a:r>
              <a:rPr lang="en-US" altLang="en-US"/>
              <a:t>Intended for persons reading the source code of the program:</a:t>
            </a:r>
          </a:p>
          <a:p>
            <a:pPr lvl="1"/>
            <a:r>
              <a:rPr lang="en-US" altLang="en-US"/>
              <a:t>Indicate the purpose of the program</a:t>
            </a:r>
          </a:p>
          <a:p>
            <a:pPr lvl="1"/>
            <a:r>
              <a:rPr lang="en-US" altLang="en-US"/>
              <a:t>Describe the use of variables</a:t>
            </a:r>
          </a:p>
          <a:p>
            <a:pPr lvl="1"/>
            <a:r>
              <a:rPr lang="en-US" altLang="en-US"/>
              <a:t>Explain complex sections of code</a:t>
            </a:r>
          </a:p>
          <a:p>
            <a:r>
              <a:rPr lang="en-US" altLang="en-US"/>
              <a:t>Are ignored by the compiler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FAA01A8-1588-4BED-9B0D-96F5AD9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Single-Line Comments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AAE6D68D-766A-4029-9F64-7B6328C9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	Begin with </a:t>
            </a:r>
            <a:r>
              <a:rPr lang="en-US" altLang="en-US">
                <a:latin typeface="Courier New" panose="02070309020205020404" pitchFamily="49" charset="0"/>
              </a:rPr>
              <a:t>//</a:t>
            </a:r>
            <a:r>
              <a:rPr lang="en-US" altLang="en-US"/>
              <a:t> through to the end of line: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length = 12; // length in inches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width = 15;  // width in inches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area;        // calculated area</a:t>
            </a:r>
          </a:p>
          <a:p>
            <a:pPr lvl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// calculate rectangle area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area = length * width;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54E369F-CD94-4B3B-ACAD-312AF3B5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0F996A4-8FFE-498E-8BC2-8E4A417A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 be used to send more than one item to cout: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"Hello " &lt;&lt; "there!";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/>
              <a:t>Or: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"Hello ";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"there!";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EB797204-53FC-4237-8135-6F7F1DA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Multi-Line Comments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C56793E5-0A69-4264-9656-1D59AE18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Begin with </a:t>
            </a:r>
            <a:r>
              <a:rPr lang="en-US" altLang="en-US">
                <a:latin typeface="Courier New" panose="02070309020205020404" pitchFamily="49" charset="0"/>
              </a:rPr>
              <a:t>/*</a:t>
            </a:r>
            <a:r>
              <a:rPr lang="en-US" altLang="en-US"/>
              <a:t>, end with </a:t>
            </a:r>
            <a:r>
              <a:rPr lang="en-US" altLang="en-US">
                <a:latin typeface="Courier New" panose="02070309020205020404" pitchFamily="49" charset="0"/>
              </a:rPr>
              <a:t>*/</a:t>
            </a:r>
            <a:endParaRPr lang="en-US" altLang="en-US"/>
          </a:p>
          <a:p>
            <a:r>
              <a:rPr lang="en-US" altLang="en-US"/>
              <a:t>Can span multiple lines: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/* this is a multi-line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comment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*/</a:t>
            </a:r>
            <a:endParaRPr lang="en-US" altLang="en-US"/>
          </a:p>
          <a:p>
            <a:r>
              <a:rPr lang="en-US" altLang="en-US"/>
              <a:t>Can begin and end on the same line: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area;   /* calculated area */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7350A6C8-B724-4E25-B14C-FF9BA9E02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2.16</a:t>
            </a:r>
          </a:p>
        </p:txBody>
      </p:sp>
      <p:sp>
        <p:nvSpPr>
          <p:cNvPr id="74755" name="Subtitle 2">
            <a:extLst>
              <a:ext uri="{FF2B5EF4-FFF2-40B4-BE49-F238E27FC236}">
                <a16:creationId xmlns:a16="http://schemas.microsoft.com/office/drawing/2014/main" id="{87DF29F3-E3E4-4923-B00D-0C72E3043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96F5324B-DCD0-49BA-993B-916155CE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CEA229BC-9503-42F3-9FC7-C4BF7603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Named constant</a:t>
            </a:r>
            <a:r>
              <a:rPr lang="en-US" altLang="en-US"/>
              <a:t> (</a:t>
            </a:r>
            <a:r>
              <a:rPr lang="en-US" altLang="en-US" u="sng"/>
              <a:t>constant variable</a:t>
            </a:r>
            <a:r>
              <a:rPr lang="en-US" altLang="en-US"/>
              <a:t>): variable whose content cannot be changed during program execution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Used for representing constant values with descriptive names: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const double TAX_RATE = 0.0675;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const int NUM_STATES = 50;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Often named in uppercase letters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5E2-65BD-48E3-A851-B17BDAF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Named Constants in Program 2-28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30361BE2-42BA-45ED-96C0-EB58D9BB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447800"/>
            <a:ext cx="6324600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7A3A4F81-8A08-4DA7-B008-CF0C95708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2.17</a:t>
            </a:r>
          </a:p>
        </p:txBody>
      </p:sp>
      <p:sp>
        <p:nvSpPr>
          <p:cNvPr id="77827" name="Subtitle 2">
            <a:extLst>
              <a:ext uri="{FF2B5EF4-FFF2-40B4-BE49-F238E27FC236}">
                <a16:creationId xmlns:a16="http://schemas.microsoft.com/office/drawing/2014/main" id="{8F9F624E-B0DA-45C0-869E-260258E73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8637044-FD6F-4EA9-A34B-CA2EE0B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2EDFC1C-6DD3-4FAD-9D9D-830E7A49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visual organization of the source code</a:t>
            </a:r>
          </a:p>
          <a:p>
            <a:r>
              <a:rPr lang="en-US" altLang="en-US"/>
              <a:t>Includes the use of spaces, tabs, and blank lines</a:t>
            </a:r>
          </a:p>
          <a:p>
            <a:r>
              <a:rPr lang="en-US" altLang="en-US"/>
              <a:t>Does not affect the syntax of the program</a:t>
            </a:r>
          </a:p>
          <a:p>
            <a:r>
              <a:rPr lang="en-US" altLang="en-US"/>
              <a:t>Affects the readability of the source code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7D50247F-F76D-4E1F-B59C-27A388B4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13949B2B-7192-4199-BBF2-DA9FF855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Times" panose="02020603050405020304" pitchFamily="18" charset="0"/>
              <a:buNone/>
            </a:pPr>
            <a:r>
              <a:rPr lang="en-US" altLang="en-US"/>
              <a:t>Common elements to improve readability:</a:t>
            </a:r>
          </a:p>
          <a:p>
            <a:pPr>
              <a:lnSpc>
                <a:spcPct val="90000"/>
              </a:lnSpc>
            </a:pPr>
            <a:r>
              <a:rPr lang="en-US" altLang="en-US"/>
              <a:t>Braces </a:t>
            </a:r>
            <a:r>
              <a:rPr lang="en-US" altLang="en-US">
                <a:latin typeface="Courier New" panose="02070309020205020404" pitchFamily="49" charset="0"/>
              </a:rPr>
              <a:t>{ }</a:t>
            </a:r>
            <a:r>
              <a:rPr lang="en-US" altLang="en-US"/>
              <a:t> aligned vertically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Indentation of statements within a set of braces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Blank lines between declaration and other statements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Long statements wrapped  over multiple lines with aligned operators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552526A-90BB-42AB-97B8-E53EF3E26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2.18</a:t>
            </a:r>
          </a:p>
        </p:txBody>
      </p:sp>
      <p:sp>
        <p:nvSpPr>
          <p:cNvPr id="80899" name="Subtitle 2">
            <a:extLst>
              <a:ext uri="{FF2B5EF4-FFF2-40B4-BE49-F238E27FC236}">
                <a16:creationId xmlns:a16="http://schemas.microsoft.com/office/drawing/2014/main" id="{7FD5E958-CF0D-4ECD-A462-7568948CB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Standard and Prestandard C++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B718B00F-A96B-46E5-87CE-1DA8F7D1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and Prestandard C++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FEEB4769-064F-46DB-8BD9-907651D7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Older-style C++ programs:</a:t>
            </a:r>
          </a:p>
          <a:p>
            <a:pPr lvl="1">
              <a:buClr>
                <a:srgbClr val="62382F"/>
              </a:buClr>
            </a:pPr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.h</a:t>
            </a:r>
            <a:r>
              <a:rPr lang="en-US" altLang="en-US"/>
              <a:t> at end of header files:</a:t>
            </a:r>
          </a:p>
          <a:p>
            <a:pPr lvl="1">
              <a:buClr>
                <a:srgbClr val="62382F"/>
              </a:buClr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#include &lt;iostream.h&gt;</a:t>
            </a:r>
          </a:p>
          <a:p>
            <a:pPr lvl="1">
              <a:buClr>
                <a:srgbClr val="62382F"/>
              </a:buClr>
            </a:pPr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#define</a:t>
            </a:r>
            <a:r>
              <a:rPr lang="en-US" altLang="en-US"/>
              <a:t> preprocessor directive instead of </a:t>
            </a:r>
            <a:r>
              <a:rPr lang="en-US" altLang="en-US">
                <a:latin typeface="Courier New" panose="02070309020205020404" pitchFamily="49" charset="0"/>
              </a:rPr>
              <a:t>const </a:t>
            </a:r>
            <a:r>
              <a:rPr lang="en-US" altLang="en-US"/>
              <a:t>definitions</a:t>
            </a:r>
          </a:p>
          <a:p>
            <a:pPr lvl="1">
              <a:buClr>
                <a:srgbClr val="62382F"/>
              </a:buClr>
            </a:pPr>
            <a:r>
              <a:rPr lang="en-US" altLang="en-US"/>
              <a:t>Do not use </a:t>
            </a:r>
            <a:r>
              <a:rPr lang="en-US" altLang="en-US">
                <a:latin typeface="Courier New" panose="02070309020205020404" pitchFamily="49" charset="0"/>
              </a:rPr>
              <a:t>using namespace</a:t>
            </a:r>
            <a:r>
              <a:rPr lang="en-US" altLang="en-US"/>
              <a:t> convention</a:t>
            </a:r>
          </a:p>
          <a:p>
            <a:pPr lvl="1">
              <a:buClr>
                <a:srgbClr val="62382F"/>
              </a:buClr>
            </a:pPr>
            <a:r>
              <a:rPr lang="en-US" altLang="en-US"/>
              <a:t>May not compile with a standard C++ compiler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8F32-CCB1-4FB6-A4FE-57A539BF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/>
              <a:t> directive in Program 2-31</a:t>
            </a:r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61DA8E9E-4C95-46B3-8D24-EBDA536B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7341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68DAED3-800F-41FF-AC2E-32576F2D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840E156-394F-4239-ADD4-A688C002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produces one line of output: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cout &lt;&lt; "Programming is ";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cout &lt;&lt; "fun!";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323480-35AB-4D06-9662-2B758C15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324F803-73FA-43A8-95E5-F5CC799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use the </a:t>
            </a:r>
            <a:r>
              <a:rPr lang="en-US" altLang="en-US" b="1">
                <a:latin typeface="Courier New" panose="02070309020205020404" pitchFamily="49" charset="0"/>
              </a:rPr>
              <a:t>endl</a:t>
            </a:r>
            <a:r>
              <a:rPr lang="en-US" altLang="en-US"/>
              <a:t> manipulator to start a new line of output. This will produce two lines of output: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 sz="2800">
                <a:latin typeface="Courier New" panose="02070309020205020404" pitchFamily="49" charset="0"/>
              </a:rPr>
              <a:t>cout &lt;&lt; "Programming is" &lt;&lt; endl;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cout &lt;&lt; "fun!";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1435</Words>
  <Application>Microsoft Office PowerPoint</Application>
  <PresentationFormat>On-screen Show (4:3)</PresentationFormat>
  <Paragraphs>364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Default Design</vt:lpstr>
      <vt:lpstr>PowerPoint Presentation</vt:lpstr>
      <vt:lpstr>2.1</vt:lpstr>
      <vt:lpstr>The Parts of a C++ Program</vt:lpstr>
      <vt:lpstr>Special Characters</vt:lpstr>
      <vt:lpstr>2.2</vt:lpstr>
      <vt:lpstr>The cout Object</vt:lpstr>
      <vt:lpstr>The cout Object</vt:lpstr>
      <vt:lpstr>The cout Object</vt:lpstr>
      <vt:lpstr>The endl Manipulator</vt:lpstr>
      <vt:lpstr>The endl Manipulator</vt:lpstr>
      <vt:lpstr>The endl Manipulator</vt:lpstr>
      <vt:lpstr>The \n Escape Sequence</vt:lpstr>
      <vt:lpstr>The \n Escape Sequence</vt:lpstr>
      <vt:lpstr>2.3</vt:lpstr>
      <vt:lpstr>The #include Directive</vt:lpstr>
      <vt:lpstr>2.4</vt:lpstr>
      <vt:lpstr>Variables and Literals</vt:lpstr>
      <vt:lpstr>Variable Definition in Program 2-7</vt:lpstr>
      <vt:lpstr>Literals</vt:lpstr>
      <vt:lpstr>Integer Literal in Program 2-9</vt:lpstr>
      <vt:lpstr>String Literals in Program 2-9</vt:lpstr>
      <vt:lpstr>2.5</vt:lpstr>
      <vt:lpstr>Identifiers</vt:lpstr>
      <vt:lpstr>C++ Key Words</vt:lpstr>
      <vt:lpstr>Variable Names</vt:lpstr>
      <vt:lpstr>Identifier Rules</vt:lpstr>
      <vt:lpstr>Valid and Invalid Identifiers</vt:lpstr>
      <vt:lpstr>2.6</vt:lpstr>
      <vt:lpstr>Integer Data Types</vt:lpstr>
      <vt:lpstr>Defining Variables</vt:lpstr>
      <vt:lpstr>Integer Types in Program 2-10</vt:lpstr>
      <vt:lpstr>Integer Literals</vt:lpstr>
      <vt:lpstr>Integer Literals in Program 2-10</vt:lpstr>
      <vt:lpstr>Integer Literals</vt:lpstr>
      <vt:lpstr>2.7</vt:lpstr>
      <vt:lpstr>The char Data Type</vt:lpstr>
      <vt:lpstr>Character Literals</vt:lpstr>
      <vt:lpstr>Character Literals in Program 2-13</vt:lpstr>
      <vt:lpstr>Character Strings</vt:lpstr>
      <vt:lpstr>2.8</vt:lpstr>
      <vt:lpstr>The C++ string Class</vt:lpstr>
      <vt:lpstr>The string class in Program 2-15</vt:lpstr>
      <vt:lpstr>2.9</vt:lpstr>
      <vt:lpstr>Floating-Point Data Types</vt:lpstr>
      <vt:lpstr>Floating-Point Data Types</vt:lpstr>
      <vt:lpstr>Floating-Point Literals</vt:lpstr>
      <vt:lpstr>Floating-Point Data Types in Program 2-16</vt:lpstr>
      <vt:lpstr>2.10</vt:lpstr>
      <vt:lpstr>The bool Data Type</vt:lpstr>
      <vt:lpstr>Boolean Variables in Program 2-17</vt:lpstr>
      <vt:lpstr>2.11</vt:lpstr>
      <vt:lpstr>Determining the Size of a Data Type</vt:lpstr>
      <vt:lpstr>2.12</vt:lpstr>
      <vt:lpstr>Variable Assignments and Initialization</vt:lpstr>
      <vt:lpstr>Assignment</vt:lpstr>
      <vt:lpstr>Variable Initialization</vt:lpstr>
      <vt:lpstr>Variable Initialization in Program 2-19</vt:lpstr>
      <vt:lpstr>2.13</vt:lpstr>
      <vt:lpstr>Scope</vt:lpstr>
      <vt:lpstr>Variable Out of Scope in Program 2-20</vt:lpstr>
      <vt:lpstr>2.14</vt:lpstr>
      <vt:lpstr>Arithmetic Operators</vt:lpstr>
      <vt:lpstr>Binary Arithmetic Operators</vt:lpstr>
      <vt:lpstr>Arithmetic Operators in Program 2-21</vt:lpstr>
      <vt:lpstr>A Closer Look at the / Operator</vt:lpstr>
      <vt:lpstr>A Closer Look at the % Operator</vt:lpstr>
      <vt:lpstr>2.15</vt:lpstr>
      <vt:lpstr>Comments</vt:lpstr>
      <vt:lpstr>Single-Line Comments</vt:lpstr>
      <vt:lpstr>Multi-Line Comments</vt:lpstr>
      <vt:lpstr>2.16</vt:lpstr>
      <vt:lpstr>Named Constants</vt:lpstr>
      <vt:lpstr>Named Constants in Program 2-28</vt:lpstr>
      <vt:lpstr>2.17</vt:lpstr>
      <vt:lpstr>Programming Style</vt:lpstr>
      <vt:lpstr>Programming Style</vt:lpstr>
      <vt:lpstr>2.18</vt:lpstr>
      <vt:lpstr>Standard and Prestandard C++</vt:lpstr>
      <vt:lpstr>#define directive in Program 2-31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Chris</cp:lastModifiedBy>
  <cp:revision>65</cp:revision>
  <dcterms:created xsi:type="dcterms:W3CDTF">2011-02-16T20:47:20Z</dcterms:created>
  <dcterms:modified xsi:type="dcterms:W3CDTF">2020-11-02T05:20:23Z</dcterms:modified>
</cp:coreProperties>
</file>