
<file path=[Content_Types].xml><?xml version="1.0" encoding="utf-8"?>
<Types xmlns="http://schemas.openxmlformats.org/package/2006/content-types">
  <Default Extension="bin" ContentType="image/unknown"/>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60" r:id="rId2"/>
    <p:sldId id="261" r:id="rId3"/>
    <p:sldId id="296" r:id="rId4"/>
    <p:sldId id="262" r:id="rId5"/>
    <p:sldId id="263" r:id="rId6"/>
    <p:sldId id="272" r:id="rId7"/>
    <p:sldId id="273" r:id="rId8"/>
    <p:sldId id="274" r:id="rId9"/>
    <p:sldId id="275" r:id="rId10"/>
    <p:sldId id="277" r:id="rId11"/>
    <p:sldId id="278" r:id="rId12"/>
    <p:sldId id="279" r:id="rId13"/>
    <p:sldId id="280" r:id="rId14"/>
    <p:sldId id="271" r:id="rId15"/>
    <p:sldId id="264" r:id="rId16"/>
    <p:sldId id="265" r:id="rId17"/>
    <p:sldId id="266" r:id="rId18"/>
    <p:sldId id="267"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5310149"/>
          </a:xfrm>
        </p:spPr>
        <p:txBody>
          <a:bodyPr>
            <a:normAutofit/>
          </a:bodyPr>
          <a:lstStyle/>
          <a:p>
            <a:r>
              <a:rPr lang="en-US" sz="5400" b="1" dirty="0"/>
              <a:t>       WHY BUSINESS MODEL</a:t>
            </a:r>
            <a:r>
              <a:rPr lang="en-US" sz="5400" b="1" dirty="0" smtClean="0"/>
              <a:t>?</a:t>
            </a:r>
            <a:br>
              <a:rPr lang="en-US" sz="5400" b="1" dirty="0" smtClean="0"/>
            </a:br>
            <a:r>
              <a:rPr lang="en-US" sz="5400" b="1" dirty="0"/>
              <a:t/>
            </a:r>
            <a:br>
              <a:rPr lang="en-US" sz="5400" b="1" dirty="0"/>
            </a:br>
            <a:r>
              <a:rPr lang="en-US" sz="1600" dirty="0" smtClean="0"/>
              <a:t>A business model is defined  as a plan or a strategy that outlines how a business creates and capture values</a:t>
            </a:r>
            <a:endParaRPr lang="en-US" sz="1600" b="1" dirty="0"/>
          </a:p>
        </p:txBody>
      </p:sp>
      <p:sp>
        <p:nvSpPr>
          <p:cNvPr id="3" name="Content Placeholder 2"/>
          <p:cNvSpPr>
            <a:spLocks noGrp="1"/>
          </p:cNvSpPr>
          <p:nvPr>
            <p:ph idx="1"/>
          </p:nvPr>
        </p:nvSpPr>
        <p:spPr>
          <a:xfrm flipH="1">
            <a:off x="11125199" y="5907024"/>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60986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Type 3 – Segmented Business Model</a:t>
            </a:r>
          </a:p>
        </p:txBody>
      </p:sp>
      <p:sp>
        <p:nvSpPr>
          <p:cNvPr id="3" name="Content Placeholder 2"/>
          <p:cNvSpPr>
            <a:spLocks noGrp="1"/>
          </p:cNvSpPr>
          <p:nvPr>
            <p:ph idx="1"/>
          </p:nvPr>
        </p:nvSpPr>
        <p:spPr>
          <a:xfrm>
            <a:off x="757382" y="2602923"/>
            <a:ext cx="5511534" cy="3169805"/>
          </a:xfrm>
        </p:spPr>
        <p:txBody>
          <a:bodyPr>
            <a:noAutofit/>
          </a:bodyPr>
          <a:lstStyle/>
          <a:p>
            <a:r>
              <a:rPr lang="en-US" b="1" dirty="0"/>
              <a:t>Description:</a:t>
            </a:r>
            <a:r>
              <a:rPr lang="en-US" dirty="0"/>
              <a:t> Companies with a segmented business model strategically cater to different customer segments simultaneously. This allows them to serve a broader market, extracting more profit. Different segments may include price-sensitive customers and those willing to pay more for premium features.</a:t>
            </a:r>
          </a:p>
          <a:p>
            <a:r>
              <a:rPr lang="en-US" b="1" dirty="0"/>
              <a:t>Example:</a:t>
            </a:r>
            <a:r>
              <a:rPr lang="en-US" dirty="0"/>
              <a:t> Consider a company that manufactures both basic, affordable models of a product and high-end, premium versions. This approach helps capture diverse market segments.</a:t>
            </a:r>
          </a:p>
        </p:txBody>
      </p:sp>
      <p:pic>
        <p:nvPicPr>
          <p:cNvPr id="6" name="Picture 5" descr="Business Free Stock Photo - Public Domain Pi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9200" y="2465023"/>
            <a:ext cx="4755972" cy="3445603"/>
          </a:xfrm>
          <a:prstGeom prst="rect">
            <a:avLst/>
          </a:prstGeom>
        </p:spPr>
      </p:pic>
    </p:spTree>
    <p:extLst>
      <p:ext uri="{BB962C8B-B14F-4D97-AF65-F5344CB8AC3E}">
        <p14:creationId xmlns:p14="http://schemas.microsoft.com/office/powerpoint/2010/main" val="122479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8" y="1009650"/>
            <a:ext cx="10653079" cy="1371600"/>
          </a:xfrm>
        </p:spPr>
        <p:txBody>
          <a:bodyPr>
            <a:normAutofit/>
          </a:bodyPr>
          <a:lstStyle/>
          <a:p>
            <a:r>
              <a:rPr lang="en-US" b="1" dirty="0"/>
              <a:t>Type 4 – Externally Aware Business Model</a:t>
            </a:r>
          </a:p>
        </p:txBody>
      </p:sp>
      <p:sp>
        <p:nvSpPr>
          <p:cNvPr id="3" name="Content Placeholder 2"/>
          <p:cNvSpPr>
            <a:spLocks noGrp="1"/>
          </p:cNvSpPr>
          <p:nvPr>
            <p:ph idx="1"/>
          </p:nvPr>
        </p:nvSpPr>
        <p:spPr>
          <a:xfrm>
            <a:off x="757382" y="2602923"/>
            <a:ext cx="5511534" cy="3169805"/>
          </a:xfrm>
        </p:spPr>
        <p:txBody>
          <a:bodyPr>
            <a:noAutofit/>
          </a:bodyPr>
          <a:lstStyle/>
          <a:p>
            <a:r>
              <a:rPr lang="en-US" b="1" dirty="0"/>
              <a:t>Description:</a:t>
            </a:r>
            <a:r>
              <a:rPr lang="en-US" dirty="0"/>
              <a:t> Businesses in this type actively engage with external ideas and technologies. They collaborate with outside partners, reducing costs, and sharing risks. This external openness expands the company's resources and accelerates product development.</a:t>
            </a:r>
          </a:p>
          <a:p>
            <a:r>
              <a:rPr lang="en-US" b="1" dirty="0"/>
              <a:t>Example:</a:t>
            </a:r>
            <a:r>
              <a:rPr lang="en-US" dirty="0"/>
              <a:t> Tech companies forming partnerships with startups or embracing open-source collaborations to incorporate external innovations into their products.</a:t>
            </a:r>
          </a:p>
        </p:txBody>
      </p:sp>
      <p:pic>
        <p:nvPicPr>
          <p:cNvPr id="5" name="Picture 4" descr="La pubblicità informativa nella Professione legale: uno sguardo all’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6294" y="2602923"/>
            <a:ext cx="4506723" cy="3006829"/>
          </a:xfrm>
          <a:prstGeom prst="rect">
            <a:avLst/>
          </a:prstGeom>
        </p:spPr>
      </p:pic>
    </p:spTree>
    <p:extLst>
      <p:ext uri="{BB962C8B-B14F-4D97-AF65-F5344CB8AC3E}">
        <p14:creationId xmlns:p14="http://schemas.microsoft.com/office/powerpoint/2010/main" val="364366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8" y="1009650"/>
            <a:ext cx="10653079" cy="1371600"/>
          </a:xfrm>
        </p:spPr>
        <p:txBody>
          <a:bodyPr>
            <a:normAutofit/>
          </a:bodyPr>
          <a:lstStyle/>
          <a:p>
            <a:r>
              <a:rPr lang="en-US" b="1" dirty="0"/>
              <a:t>Type 5 – Integrated Innovation Process with Business Model:</a:t>
            </a:r>
          </a:p>
        </p:txBody>
      </p:sp>
      <p:sp>
        <p:nvSpPr>
          <p:cNvPr id="3" name="Content Placeholder 2"/>
          <p:cNvSpPr>
            <a:spLocks noGrp="1"/>
          </p:cNvSpPr>
          <p:nvPr>
            <p:ph idx="1"/>
          </p:nvPr>
        </p:nvSpPr>
        <p:spPr>
          <a:xfrm>
            <a:off x="757382" y="2602923"/>
            <a:ext cx="5511534" cy="3169805"/>
          </a:xfrm>
        </p:spPr>
        <p:txBody>
          <a:bodyPr>
            <a:noAutofit/>
          </a:bodyPr>
          <a:lstStyle/>
          <a:p>
            <a:r>
              <a:rPr lang="en-US" b="1" dirty="0"/>
              <a:t>Description:</a:t>
            </a:r>
            <a:r>
              <a:rPr lang="en-US" dirty="0"/>
              <a:t> In this type, companies closely connect how they do business with how they come up with new and better ideas. They work closely with customers and suppliers to understand what people want. The company doesn't just sell products; it actively experiments with different ways of offering services and explores new ways to make money.</a:t>
            </a:r>
          </a:p>
          <a:p>
            <a:r>
              <a:rPr lang="en-US" b="1" dirty="0"/>
              <a:t>Example:</a:t>
            </a:r>
            <a:r>
              <a:rPr lang="en-US" dirty="0"/>
              <a:t> Imagine a company that used to sell DVDs but now offers a streaming service. They not only watch what customers like but also work with others to improve their services. This type is all about adapting the business based on what customers want and experimenting with new ideas.</a:t>
            </a:r>
          </a:p>
        </p:txBody>
      </p:sp>
      <p:pic>
        <p:nvPicPr>
          <p:cNvPr id="5" name="Picture 4" descr="Using business models to implement the business strategy | LAB Op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744" y="2602923"/>
            <a:ext cx="4387273" cy="3084801"/>
          </a:xfrm>
          <a:prstGeom prst="rect">
            <a:avLst/>
          </a:prstGeom>
        </p:spPr>
      </p:pic>
    </p:spTree>
    <p:extLst>
      <p:ext uri="{BB962C8B-B14F-4D97-AF65-F5344CB8AC3E}">
        <p14:creationId xmlns:p14="http://schemas.microsoft.com/office/powerpoint/2010/main" val="203432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594014"/>
            <a:ext cx="10865517" cy="1371600"/>
          </a:xfrm>
        </p:spPr>
        <p:txBody>
          <a:bodyPr>
            <a:normAutofit/>
          </a:bodyPr>
          <a:lstStyle/>
          <a:p>
            <a:r>
              <a:rPr lang="en-US" b="1" dirty="0"/>
              <a:t>Type 6 – Adaptive Platform Business Model:</a:t>
            </a:r>
          </a:p>
        </p:txBody>
      </p:sp>
      <p:sp>
        <p:nvSpPr>
          <p:cNvPr id="3" name="Content Placeholder 2"/>
          <p:cNvSpPr>
            <a:spLocks noGrp="1"/>
          </p:cNvSpPr>
          <p:nvPr>
            <p:ph idx="1"/>
          </p:nvPr>
        </p:nvSpPr>
        <p:spPr>
          <a:xfrm>
            <a:off x="757382" y="2141104"/>
            <a:ext cx="5511534" cy="3169805"/>
          </a:xfrm>
        </p:spPr>
        <p:txBody>
          <a:bodyPr>
            <a:noAutofit/>
          </a:bodyPr>
          <a:lstStyle/>
          <a:p>
            <a:r>
              <a:rPr lang="en-US" b="1" dirty="0"/>
              <a:t>Description:</a:t>
            </a:r>
            <a:r>
              <a:rPr lang="en-US" dirty="0"/>
              <a:t> This type is like the super flexible and always trying new things model. Companies in this type don't just stick to one way of doing business; they keep experimenting with different ideas. They might invest in new small companies (like giving them money to grow), try out completely new ways of doing business, or even create special places inside the company just for testing new ideas.</a:t>
            </a:r>
          </a:p>
          <a:p>
            <a:r>
              <a:rPr lang="en-US" b="1" dirty="0"/>
              <a:t>Example:</a:t>
            </a:r>
            <a:r>
              <a:rPr lang="en-US" dirty="0"/>
              <a:t> Think of big companies like Intel or Microsoft as cool inventors. They don't just make things; they actively support and invest in new, small companies. They're always testing new ideas and ways of doing business. </a:t>
            </a:r>
          </a:p>
        </p:txBody>
      </p:sp>
      <p:pic>
        <p:nvPicPr>
          <p:cNvPr id="5" name="Picture 4" descr="Business Free Stock Photo - Public Domain Pi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6" y="2141104"/>
            <a:ext cx="4322618" cy="3241964"/>
          </a:xfrm>
          <a:prstGeom prst="rect">
            <a:avLst/>
          </a:prstGeom>
        </p:spPr>
      </p:pic>
    </p:spTree>
    <p:extLst>
      <p:ext uri="{BB962C8B-B14F-4D97-AF65-F5344CB8AC3E}">
        <p14:creationId xmlns:p14="http://schemas.microsoft.com/office/powerpoint/2010/main" val="213374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2" y="2686394"/>
            <a:ext cx="4775075" cy="1630907"/>
          </a:xfrm>
        </p:spPr>
        <p:txBody>
          <a:bodyPr>
            <a:normAutofit fontScale="90000"/>
          </a:bodyPr>
          <a:lstStyle/>
          <a:p>
            <a:r>
              <a:rPr lang="en-US" sz="4400" dirty="0">
                <a:solidFill>
                  <a:schemeClr val="tx1"/>
                </a:solidFill>
              </a:rPr>
              <a:t>Challenges IN BUSINESS MODEL INNOVATION</a:t>
            </a:r>
          </a:p>
        </p:txBody>
      </p:sp>
    </p:spTree>
    <p:extLst>
      <p:ext uri="{BB962C8B-B14F-4D97-AF65-F5344CB8AC3E}">
        <p14:creationId xmlns:p14="http://schemas.microsoft.com/office/powerpoint/2010/main" val="10133301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Resistance to Change</a:t>
            </a:r>
            <a:endParaRPr lang="en-US" dirty="0"/>
          </a:p>
        </p:txBody>
      </p:sp>
      <p:sp>
        <p:nvSpPr>
          <p:cNvPr id="3" name="Content Placeholder 2"/>
          <p:cNvSpPr>
            <a:spLocks noGrp="1"/>
          </p:cNvSpPr>
          <p:nvPr>
            <p:ph idx="1"/>
          </p:nvPr>
        </p:nvSpPr>
        <p:spPr>
          <a:xfrm>
            <a:off x="943708" y="2774851"/>
            <a:ext cx="5325208" cy="1888588"/>
          </a:xfrm>
        </p:spPr>
        <p:txBody>
          <a:bodyPr>
            <a:normAutofit/>
          </a:bodyPr>
          <a:lstStyle/>
          <a:p>
            <a:pPr marL="0" indent="0">
              <a:buNone/>
            </a:pPr>
            <a:r>
              <a:rPr lang="en-US" sz="1800" dirty="0"/>
              <a:t>One of the primary challenges in business model innovation is the resistance to change. Employees, management, and stakeholders may be accustomed to existing processes and may resist adopting new models.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558" r="12760"/>
          <a:stretch/>
        </p:blipFill>
        <p:spPr>
          <a:xfrm>
            <a:off x="7069015" y="2381250"/>
            <a:ext cx="4264270" cy="2675791"/>
          </a:xfrm>
          <a:prstGeom prst="rect">
            <a:avLst/>
          </a:prstGeom>
        </p:spPr>
      </p:pic>
    </p:spTree>
    <p:extLst>
      <p:ext uri="{BB962C8B-B14F-4D97-AF65-F5344CB8AC3E}">
        <p14:creationId xmlns:p14="http://schemas.microsoft.com/office/powerpoint/2010/main" val="41239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Risk Aversion</a:t>
            </a:r>
            <a:endParaRPr lang="en-US" dirty="0"/>
          </a:p>
        </p:txBody>
      </p:sp>
      <p:sp>
        <p:nvSpPr>
          <p:cNvPr id="3" name="Content Placeholder 2"/>
          <p:cNvSpPr>
            <a:spLocks noGrp="1"/>
          </p:cNvSpPr>
          <p:nvPr>
            <p:ph idx="1"/>
          </p:nvPr>
        </p:nvSpPr>
        <p:spPr>
          <a:xfrm>
            <a:off x="943708" y="2774851"/>
            <a:ext cx="5325208" cy="1888588"/>
          </a:xfrm>
        </p:spPr>
        <p:txBody>
          <a:bodyPr>
            <a:noAutofit/>
          </a:bodyPr>
          <a:lstStyle/>
          <a:p>
            <a:pPr marL="0" indent="0">
              <a:buNone/>
            </a:pPr>
            <a:r>
              <a:rPr lang="en-US" sz="1800" dirty="0"/>
              <a:t>Companies may be risk-averse, especially if the existing business model has been successful in the past. Fear of failure can hinder experimentation with new models, preventing organizations from realizing potential benefits.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0053" y="2092569"/>
            <a:ext cx="4736854" cy="3157903"/>
          </a:xfrm>
          <a:prstGeom prst="rect">
            <a:avLst/>
          </a:prstGeom>
        </p:spPr>
      </p:pic>
    </p:spTree>
    <p:extLst>
      <p:ext uri="{BB962C8B-B14F-4D97-AF65-F5344CB8AC3E}">
        <p14:creationId xmlns:p14="http://schemas.microsoft.com/office/powerpoint/2010/main" val="10835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Resource Constraints</a:t>
            </a:r>
            <a:endParaRPr lang="en-US" dirty="0"/>
          </a:p>
        </p:txBody>
      </p:sp>
      <p:sp>
        <p:nvSpPr>
          <p:cNvPr id="3" name="Content Placeholder 2"/>
          <p:cNvSpPr>
            <a:spLocks noGrp="1"/>
          </p:cNvSpPr>
          <p:nvPr>
            <p:ph idx="1"/>
          </p:nvPr>
        </p:nvSpPr>
        <p:spPr>
          <a:xfrm>
            <a:off x="943708" y="2774851"/>
            <a:ext cx="5325208" cy="1888588"/>
          </a:xfrm>
        </p:spPr>
        <p:txBody>
          <a:bodyPr>
            <a:noAutofit/>
          </a:bodyPr>
          <a:lstStyle/>
          <a:p>
            <a:pPr marL="0" indent="0">
              <a:buNone/>
            </a:pPr>
            <a:r>
              <a:rPr lang="en-US" sz="1800" dirty="0"/>
              <a:t>Trying a new way of doing business takes a lot of resources like money, skilled workers, and time. Many companies might find it hard to get these resources, making it tough for them to try out new and innovative ideas.</a:t>
            </a:r>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988" r="18562"/>
          <a:stretch/>
        </p:blipFill>
        <p:spPr>
          <a:xfrm>
            <a:off x="6770077" y="2029558"/>
            <a:ext cx="4661831" cy="2806212"/>
          </a:xfrm>
          <a:prstGeom prst="rect">
            <a:avLst/>
          </a:prstGeom>
        </p:spPr>
      </p:pic>
    </p:spTree>
    <p:extLst>
      <p:ext uri="{BB962C8B-B14F-4D97-AF65-F5344CB8AC3E}">
        <p14:creationId xmlns:p14="http://schemas.microsoft.com/office/powerpoint/2010/main" val="86385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Customer Acceptance</a:t>
            </a:r>
            <a:endParaRPr lang="en-US" dirty="0"/>
          </a:p>
        </p:txBody>
      </p:sp>
      <p:sp>
        <p:nvSpPr>
          <p:cNvPr id="3" name="Content Placeholder 2"/>
          <p:cNvSpPr>
            <a:spLocks noGrp="1"/>
          </p:cNvSpPr>
          <p:nvPr>
            <p:ph idx="1"/>
          </p:nvPr>
        </p:nvSpPr>
        <p:spPr>
          <a:xfrm>
            <a:off x="943708" y="2774851"/>
            <a:ext cx="5325208" cy="1888588"/>
          </a:xfrm>
        </p:spPr>
        <p:txBody>
          <a:bodyPr>
            <a:noAutofit/>
          </a:bodyPr>
          <a:lstStyle/>
          <a:p>
            <a:pPr marL="0" indent="0">
              <a:buNone/>
            </a:pPr>
            <a:r>
              <a:rPr lang="en-US" sz="1800" dirty="0"/>
              <a:t>Shifting to a new business model may impact existing customer relationships. Ensuring that customers accept and adapt to the changes is crucial for the success of the innovation. Companies need to communicate effectively and manage customer expectations during the transition.</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904" y="2020765"/>
            <a:ext cx="4667449" cy="3579934"/>
          </a:xfrm>
          <a:prstGeom prst="rect">
            <a:avLst/>
          </a:prstGeom>
        </p:spPr>
      </p:pic>
    </p:spTree>
    <p:extLst>
      <p:ext uri="{BB962C8B-B14F-4D97-AF65-F5344CB8AC3E}">
        <p14:creationId xmlns:p14="http://schemas.microsoft.com/office/powerpoint/2010/main" val="199429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Competitive Pressures</a:t>
            </a:r>
            <a:endParaRPr lang="en-US" dirty="0"/>
          </a:p>
        </p:txBody>
      </p:sp>
      <p:sp>
        <p:nvSpPr>
          <p:cNvPr id="3" name="Content Placeholder 2"/>
          <p:cNvSpPr>
            <a:spLocks noGrp="1"/>
          </p:cNvSpPr>
          <p:nvPr>
            <p:ph idx="1"/>
          </p:nvPr>
        </p:nvSpPr>
        <p:spPr>
          <a:xfrm>
            <a:off x="943708" y="2774851"/>
            <a:ext cx="5325208" cy="1888588"/>
          </a:xfrm>
        </p:spPr>
        <p:txBody>
          <a:bodyPr>
            <a:noAutofit/>
          </a:bodyPr>
          <a:lstStyle/>
          <a:p>
            <a:pPr marL="0" indent="0">
              <a:buNone/>
            </a:pPr>
            <a:r>
              <a:rPr lang="en-US" sz="1800" dirty="0"/>
              <a:t>The competitive landscape is dynamic, and other players in the market may also be exploring innovative business models. Companies need to stay ahead of or at least keep pace with competitors to maintain their market position.</a:t>
            </a:r>
            <a:endParaRPr lang="en-US"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2904" y="2220882"/>
            <a:ext cx="4667449" cy="3179699"/>
          </a:xfrm>
          <a:prstGeom prst="rect">
            <a:avLst/>
          </a:prstGeom>
        </p:spPr>
      </p:pic>
    </p:spTree>
    <p:extLst>
      <p:ext uri="{BB962C8B-B14F-4D97-AF65-F5344CB8AC3E}">
        <p14:creationId xmlns:p14="http://schemas.microsoft.com/office/powerpoint/2010/main" val="342985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9667461" cy="2180120"/>
          </a:xfrm>
        </p:spPr>
        <p:txBody>
          <a:bodyPr/>
          <a:lstStyle/>
          <a:p>
            <a:r>
              <a:rPr lang="en-US" b="1" dirty="0"/>
              <a:t>AS YOU SOW SO SHALL YOU REAP</a:t>
            </a:r>
          </a:p>
        </p:txBody>
      </p:sp>
      <p:sp>
        <p:nvSpPr>
          <p:cNvPr id="3" name="Content Placeholder 2"/>
          <p:cNvSpPr>
            <a:spLocks noGrp="1"/>
          </p:cNvSpPr>
          <p:nvPr>
            <p:ph idx="1"/>
          </p:nvPr>
        </p:nvSpPr>
        <p:spPr>
          <a:xfrm rot="10800000" flipH="1" flipV="1">
            <a:off x="1166190" y="2690191"/>
            <a:ext cx="10004727" cy="3216833"/>
          </a:xfrm>
        </p:spPr>
        <p:txBody>
          <a:bodyPr>
            <a:normAutofit/>
          </a:bodyPr>
          <a:lstStyle/>
          <a:p>
            <a:pPr marL="342900" indent="-342900">
              <a:buFont typeface="+mj-lt"/>
              <a:buAutoNum type="arabicPeriod"/>
            </a:pPr>
            <a:r>
              <a:rPr lang="en-US" dirty="0"/>
              <a:t>Value creation </a:t>
            </a:r>
            <a:endParaRPr lang="en-US" dirty="0" smtClean="0"/>
          </a:p>
          <a:p>
            <a:pPr marL="342900" indent="-342900">
              <a:buFont typeface="+mj-lt"/>
              <a:buAutoNum type="arabicPeriod"/>
            </a:pPr>
            <a:r>
              <a:rPr lang="en-US" dirty="0" smtClean="0"/>
              <a:t>Value </a:t>
            </a:r>
            <a:r>
              <a:rPr lang="en-US" dirty="0"/>
              <a:t>capture</a:t>
            </a:r>
          </a:p>
        </p:txBody>
      </p:sp>
    </p:spTree>
    <p:extLst>
      <p:ext uri="{BB962C8B-B14F-4D97-AF65-F5344CB8AC3E}">
        <p14:creationId xmlns:p14="http://schemas.microsoft.com/office/powerpoint/2010/main" val="10553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Cultural Alignment</a:t>
            </a:r>
            <a:endParaRPr lang="en-US" dirty="0"/>
          </a:p>
        </p:txBody>
      </p:sp>
      <p:sp>
        <p:nvSpPr>
          <p:cNvPr id="3" name="Content Placeholder 2"/>
          <p:cNvSpPr>
            <a:spLocks noGrp="1"/>
          </p:cNvSpPr>
          <p:nvPr>
            <p:ph idx="1"/>
          </p:nvPr>
        </p:nvSpPr>
        <p:spPr>
          <a:xfrm>
            <a:off x="943708" y="2774851"/>
            <a:ext cx="5325208" cy="1888588"/>
          </a:xfrm>
        </p:spPr>
        <p:txBody>
          <a:bodyPr>
            <a:noAutofit/>
          </a:bodyPr>
          <a:lstStyle/>
          <a:p>
            <a:pPr marL="0" indent="0">
              <a:buNone/>
            </a:pPr>
            <a:r>
              <a:rPr lang="en-US" sz="1800" dirty="0"/>
              <a:t>Making sure the way a company works matches with the new business idea is really important for it to succeed. Sometimes, the company's way of thinking and doing things might need to change to encourage new ideas, working together, and being open to doing things differently.</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58" y="2445454"/>
            <a:ext cx="5568521" cy="2733215"/>
          </a:xfrm>
          <a:prstGeom prst="rect">
            <a:avLst/>
          </a:prstGeom>
        </p:spPr>
      </p:pic>
    </p:spTree>
    <p:extLst>
      <p:ext uri="{BB962C8B-B14F-4D97-AF65-F5344CB8AC3E}">
        <p14:creationId xmlns:p14="http://schemas.microsoft.com/office/powerpoint/2010/main" val="3953494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9" y="1009650"/>
            <a:ext cx="10058400" cy="1371600"/>
          </a:xfrm>
        </p:spPr>
        <p:txBody>
          <a:bodyPr>
            <a:normAutofit/>
          </a:bodyPr>
          <a:lstStyle/>
          <a:p>
            <a:r>
              <a:rPr lang="en-US" b="1" dirty="0"/>
              <a:t>Technological Integration</a:t>
            </a:r>
            <a:endParaRPr lang="en-US" dirty="0"/>
          </a:p>
        </p:txBody>
      </p:sp>
      <p:sp>
        <p:nvSpPr>
          <p:cNvPr id="3" name="Content Placeholder 2"/>
          <p:cNvSpPr>
            <a:spLocks noGrp="1"/>
          </p:cNvSpPr>
          <p:nvPr>
            <p:ph idx="1"/>
          </p:nvPr>
        </p:nvSpPr>
        <p:spPr>
          <a:xfrm>
            <a:off x="943708" y="2774851"/>
            <a:ext cx="5325208" cy="1888588"/>
          </a:xfrm>
        </p:spPr>
        <p:txBody>
          <a:bodyPr>
            <a:noAutofit/>
          </a:bodyPr>
          <a:lstStyle/>
          <a:p>
            <a:pPr marL="0" indent="0">
              <a:buNone/>
            </a:pPr>
            <a:r>
              <a:rPr lang="en-US" sz="1800" dirty="0"/>
              <a:t>If the new business model involves the adoption of new technologies, integrating these technologies seamlessly into existing systems can be a complex task.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078" y="2199270"/>
            <a:ext cx="4972729" cy="3313081"/>
          </a:xfrm>
          <a:prstGeom prst="rect">
            <a:avLst/>
          </a:prstGeom>
        </p:spPr>
      </p:pic>
    </p:spTree>
    <p:extLst>
      <p:ext uri="{BB962C8B-B14F-4D97-AF65-F5344CB8AC3E}">
        <p14:creationId xmlns:p14="http://schemas.microsoft.com/office/powerpoint/2010/main" val="281612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4843806"/>
          </a:xfrm>
        </p:spPr>
        <p:txBody>
          <a:bodyPr/>
          <a:lstStyle/>
          <a:p>
            <a:r>
              <a:rPr lang="en-US" b="1" dirty="0" smtClean="0"/>
              <a:t>A business model can often beat a </a:t>
            </a:r>
            <a:br>
              <a:rPr lang="en-US" b="1" dirty="0" smtClean="0"/>
            </a:br>
            <a:r>
              <a:rPr lang="en-US" b="1" dirty="0"/>
              <a:t/>
            </a:r>
            <a:br>
              <a:rPr lang="en-US" b="1" dirty="0"/>
            </a:br>
            <a:r>
              <a:rPr lang="en-US" b="1" dirty="0" smtClean="0"/>
              <a:t/>
            </a:r>
            <a:br>
              <a:rPr lang="en-US" b="1" dirty="0" smtClean="0"/>
            </a:br>
            <a:r>
              <a:rPr lang="en-US" b="1" dirty="0" smtClean="0"/>
              <a:t>good idea or technology</a:t>
            </a:r>
            <a:endParaRPr lang="en-US" b="1" dirty="0"/>
          </a:p>
        </p:txBody>
      </p:sp>
    </p:spTree>
    <p:extLst>
      <p:ext uri="{BB962C8B-B14F-4D97-AF65-F5344CB8AC3E}">
        <p14:creationId xmlns:p14="http://schemas.microsoft.com/office/powerpoint/2010/main" val="11512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of a business model:</a:t>
            </a:r>
          </a:p>
        </p:txBody>
      </p:sp>
      <p:sp>
        <p:nvSpPr>
          <p:cNvPr id="3" name="Content Placeholder 2"/>
          <p:cNvSpPr>
            <a:spLocks noGrp="1"/>
          </p:cNvSpPr>
          <p:nvPr>
            <p:ph idx="1"/>
          </p:nvPr>
        </p:nvSpPr>
        <p:spPr/>
        <p:txBody>
          <a:bodyPr>
            <a:normAutofit/>
          </a:bodyPr>
          <a:lstStyle/>
          <a:p>
            <a:r>
              <a:rPr lang="en-US" sz="1800" dirty="0"/>
              <a:t>Value proposition</a:t>
            </a:r>
          </a:p>
          <a:p>
            <a:r>
              <a:rPr lang="en-US" sz="1800" dirty="0"/>
              <a:t>Target market</a:t>
            </a:r>
          </a:p>
          <a:p>
            <a:r>
              <a:rPr lang="en-US" sz="1800" dirty="0"/>
              <a:t>Value chain</a:t>
            </a:r>
          </a:p>
          <a:p>
            <a:r>
              <a:rPr lang="en-US" sz="1800" dirty="0"/>
              <a:t>Revenue mechanism </a:t>
            </a:r>
          </a:p>
          <a:p>
            <a:r>
              <a:rPr lang="en-US" sz="1800" dirty="0"/>
              <a:t>Value network</a:t>
            </a:r>
          </a:p>
          <a:p>
            <a:r>
              <a:rPr lang="en-US" sz="1800" dirty="0"/>
              <a:t>Competitive strategy</a:t>
            </a:r>
          </a:p>
        </p:txBody>
      </p:sp>
    </p:spTree>
    <p:extLst>
      <p:ext uri="{BB962C8B-B14F-4D97-AF65-F5344CB8AC3E}">
        <p14:creationId xmlns:p14="http://schemas.microsoft.com/office/powerpoint/2010/main" val="21805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2" y="2686394"/>
            <a:ext cx="4775075" cy="1630907"/>
          </a:xfrm>
        </p:spPr>
        <p:txBody>
          <a:bodyPr>
            <a:normAutofit fontScale="90000"/>
          </a:bodyPr>
          <a:lstStyle/>
          <a:p>
            <a:r>
              <a:rPr lang="en-US" sz="4400" dirty="0">
                <a:solidFill>
                  <a:schemeClr val="tx1"/>
                </a:solidFill>
              </a:rPr>
              <a:t>Business </a:t>
            </a:r>
            <a:br>
              <a:rPr lang="en-US" sz="4400" dirty="0">
                <a:solidFill>
                  <a:schemeClr val="tx1"/>
                </a:solidFill>
              </a:rPr>
            </a:br>
            <a:r>
              <a:rPr lang="en-US" sz="4400" dirty="0">
                <a:solidFill>
                  <a:schemeClr val="tx1"/>
                </a:solidFill>
              </a:rPr>
              <a:t>Model </a:t>
            </a:r>
            <a:br>
              <a:rPr lang="en-US" sz="4400" dirty="0">
                <a:solidFill>
                  <a:schemeClr val="tx1"/>
                </a:solidFill>
              </a:rPr>
            </a:br>
            <a:r>
              <a:rPr lang="en-US" sz="4400" dirty="0">
                <a:solidFill>
                  <a:schemeClr val="tx1"/>
                </a:solidFill>
              </a:rPr>
              <a:t>Framework</a:t>
            </a:r>
          </a:p>
        </p:txBody>
      </p:sp>
    </p:spTree>
    <p:extLst>
      <p:ext uri="{BB962C8B-B14F-4D97-AF65-F5344CB8AC3E}">
        <p14:creationId xmlns:p14="http://schemas.microsoft.com/office/powerpoint/2010/main" val="40780376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dirty="0"/>
              <a:t>Business Model Framework</a:t>
            </a:r>
          </a:p>
        </p:txBody>
      </p:sp>
      <p:sp>
        <p:nvSpPr>
          <p:cNvPr id="3" name="Content Placeholder 2"/>
          <p:cNvSpPr>
            <a:spLocks noGrp="1"/>
          </p:cNvSpPr>
          <p:nvPr>
            <p:ph idx="1"/>
          </p:nvPr>
        </p:nvSpPr>
        <p:spPr>
          <a:xfrm>
            <a:off x="943708" y="2774851"/>
            <a:ext cx="5325208" cy="1888588"/>
          </a:xfrm>
        </p:spPr>
        <p:txBody>
          <a:bodyPr>
            <a:normAutofit/>
          </a:bodyPr>
          <a:lstStyle/>
          <a:p>
            <a:pPr marL="0" indent="0">
              <a:buNone/>
            </a:pPr>
            <a:r>
              <a:rPr lang="en-US" sz="2000" dirty="0"/>
              <a:t>‘‘ The Business Model Framework (BMF) is a model that sequences possible business models from very basic (and not very valuable) models to far more advanced (and very valuable) models. ’’</a:t>
            </a:r>
          </a:p>
        </p:txBody>
      </p:sp>
      <p:pic>
        <p:nvPicPr>
          <p:cNvPr id="4" name="Picture 3" descr="What is a business model and how to design it? | Techno FAQ"/>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5063" y="2381250"/>
            <a:ext cx="4886502" cy="3256395"/>
          </a:xfrm>
          <a:prstGeom prst="rect">
            <a:avLst/>
          </a:prstGeom>
        </p:spPr>
      </p:pic>
    </p:spTree>
    <p:extLst>
      <p:ext uri="{BB962C8B-B14F-4D97-AF65-F5344CB8AC3E}">
        <p14:creationId xmlns:p14="http://schemas.microsoft.com/office/powerpoint/2010/main" val="6417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dirty="0"/>
              <a:t>Types:</a:t>
            </a:r>
          </a:p>
        </p:txBody>
      </p:sp>
      <p:sp>
        <p:nvSpPr>
          <p:cNvPr id="3" name="Content Placeholder 2"/>
          <p:cNvSpPr>
            <a:spLocks noGrp="1"/>
          </p:cNvSpPr>
          <p:nvPr>
            <p:ph idx="1"/>
          </p:nvPr>
        </p:nvSpPr>
        <p:spPr>
          <a:xfrm>
            <a:off x="563418" y="2466109"/>
            <a:ext cx="6502400" cy="2474421"/>
          </a:xfrm>
        </p:spPr>
        <p:txBody>
          <a:bodyPr>
            <a:normAutofit fontScale="70000" lnSpcReduction="20000"/>
          </a:bodyPr>
          <a:lstStyle/>
          <a:p>
            <a:r>
              <a:rPr lang="en-US" sz="2500" dirty="0"/>
              <a:t>Type 1 – Undifferentiated Business Model</a:t>
            </a:r>
          </a:p>
          <a:p>
            <a:r>
              <a:rPr lang="en-US" sz="2500" dirty="0"/>
              <a:t>Type 2 – Some Differentiation in Business Model</a:t>
            </a:r>
          </a:p>
          <a:p>
            <a:r>
              <a:rPr lang="en-US" sz="2500" dirty="0"/>
              <a:t>Type 3 – Segmented Business Model</a:t>
            </a:r>
          </a:p>
          <a:p>
            <a:r>
              <a:rPr lang="en-US" sz="2500" dirty="0"/>
              <a:t>Type 4 – Externally Aware Business Model</a:t>
            </a:r>
          </a:p>
          <a:p>
            <a:r>
              <a:rPr lang="en-US" sz="2500" dirty="0"/>
              <a:t>Type 5 – Integrated Innovation Process with Business Model</a:t>
            </a:r>
          </a:p>
          <a:p>
            <a:r>
              <a:rPr lang="en-US" sz="2500" dirty="0"/>
              <a:t>Type 6 – Adaptive Platform Business Model</a:t>
            </a:r>
          </a:p>
          <a:p>
            <a:endParaRPr lang="en-US" b="1" dirty="0"/>
          </a:p>
        </p:txBody>
      </p:sp>
      <p:pic>
        <p:nvPicPr>
          <p:cNvPr id="5" name="Picture 4" descr="El futuro va más lejos que la innovación! (Educación Disruptiv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364" y="2246788"/>
            <a:ext cx="4384486" cy="2913062"/>
          </a:xfrm>
          <a:prstGeom prst="rect">
            <a:avLst/>
          </a:prstGeom>
        </p:spPr>
      </p:pic>
    </p:spTree>
    <p:extLst>
      <p:ext uri="{BB962C8B-B14F-4D97-AF65-F5344CB8AC3E}">
        <p14:creationId xmlns:p14="http://schemas.microsoft.com/office/powerpoint/2010/main" val="9495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Type 1 – Undifferentiated Business Model</a:t>
            </a:r>
          </a:p>
        </p:txBody>
      </p:sp>
      <p:sp>
        <p:nvSpPr>
          <p:cNvPr id="3" name="Content Placeholder 2"/>
          <p:cNvSpPr>
            <a:spLocks noGrp="1"/>
          </p:cNvSpPr>
          <p:nvPr>
            <p:ph idx="1"/>
          </p:nvPr>
        </p:nvSpPr>
        <p:spPr>
          <a:xfrm>
            <a:off x="757382" y="2602923"/>
            <a:ext cx="5511534" cy="3169805"/>
          </a:xfrm>
        </p:spPr>
        <p:txBody>
          <a:bodyPr>
            <a:noAutofit/>
          </a:bodyPr>
          <a:lstStyle/>
          <a:p>
            <a:r>
              <a:rPr lang="en-US" sz="1800" b="1" dirty="0"/>
              <a:t>What it means:</a:t>
            </a:r>
            <a:r>
              <a:rPr lang="en-US" sz="1800" dirty="0"/>
              <a:t> </a:t>
            </a:r>
            <a:r>
              <a:rPr lang="en-US" dirty="0">
                <a:latin typeface="Arial" panose="020B0604020202020204" pitchFamily="34" charset="0"/>
                <a:cs typeface="Arial" panose="020B0604020202020204" pitchFamily="34" charset="0"/>
              </a:rPr>
              <a:t>Companies with an undifferentiated business model operate without a clear strategy. They compete primarily on price and availability, offering basic products or services without significant uniqueness.</a:t>
            </a:r>
          </a:p>
          <a:p>
            <a:r>
              <a:rPr lang="en-US" sz="1800" b="1" dirty="0"/>
              <a:t>Example:</a:t>
            </a:r>
            <a:r>
              <a:rPr lang="en-US" sz="1800" dirty="0"/>
              <a:t> </a:t>
            </a:r>
            <a:r>
              <a:rPr lang="en-US" sz="1800" dirty="0">
                <a:latin typeface="Arial" panose="020B0604020202020204" pitchFamily="34" charset="0"/>
                <a:cs typeface="Arial" panose="020B0604020202020204" pitchFamily="34" charset="0"/>
              </a:rPr>
              <a:t>Think of a regular fast-food place or a simple local barber shop. They offer what many others do, nothing special.</a:t>
            </a:r>
          </a:p>
        </p:txBody>
      </p:sp>
      <p:pic>
        <p:nvPicPr>
          <p:cNvPr id="5" name="Picture 4" descr="Online Store, Online Shop, Store, Free Stock Photo - Public Domain Pi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2631" y="2126149"/>
            <a:ext cx="4798788" cy="3646579"/>
          </a:xfrm>
          <a:prstGeom prst="rect">
            <a:avLst/>
          </a:prstGeom>
        </p:spPr>
      </p:pic>
    </p:spTree>
    <p:extLst>
      <p:ext uri="{BB962C8B-B14F-4D97-AF65-F5344CB8AC3E}">
        <p14:creationId xmlns:p14="http://schemas.microsoft.com/office/powerpoint/2010/main" val="26395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9" y="1009650"/>
            <a:ext cx="10058400" cy="1371600"/>
          </a:xfrm>
        </p:spPr>
        <p:txBody>
          <a:bodyPr>
            <a:normAutofit/>
          </a:bodyPr>
          <a:lstStyle/>
          <a:p>
            <a:r>
              <a:rPr lang="en-US" b="1" dirty="0"/>
              <a:t>Type 2 – Some Differentiation in Business Model</a:t>
            </a:r>
          </a:p>
        </p:txBody>
      </p:sp>
      <p:sp>
        <p:nvSpPr>
          <p:cNvPr id="3" name="Content Placeholder 2"/>
          <p:cNvSpPr>
            <a:spLocks noGrp="1"/>
          </p:cNvSpPr>
          <p:nvPr>
            <p:ph idx="1"/>
          </p:nvPr>
        </p:nvSpPr>
        <p:spPr>
          <a:xfrm>
            <a:off x="757382" y="2602923"/>
            <a:ext cx="5511534" cy="3169805"/>
          </a:xfrm>
        </p:spPr>
        <p:txBody>
          <a:bodyPr>
            <a:noAutofit/>
          </a:bodyPr>
          <a:lstStyle/>
          <a:p>
            <a:r>
              <a:rPr lang="en-US" sz="1600" b="1" dirty="0"/>
              <a:t>Description:</a:t>
            </a:r>
            <a:r>
              <a:rPr lang="en-US" sz="1600" dirty="0"/>
              <a:t> Companies in this category introduce some uniqueness to their products or services. While they may not be radically different, there's an effort to stand out, allowing them to target a specific customer segment beyond those solely focused on price.</a:t>
            </a:r>
          </a:p>
          <a:p>
            <a:r>
              <a:rPr lang="en-US" sz="1600" b="1" dirty="0"/>
              <a:t>Example:</a:t>
            </a:r>
            <a:r>
              <a:rPr lang="en-US" sz="1600" dirty="0"/>
              <a:t> Think of a tech startup with a new gadget that has features not found in other products. It attracts customers looking for something a bit special, but sustaining this uniqueness can be challenging.</a:t>
            </a:r>
          </a:p>
        </p:txBody>
      </p:sp>
      <p:pic>
        <p:nvPicPr>
          <p:cNvPr id="5" name="Picture 4" descr="Top 10 Incubators in India - VCBay News Top 10 Seri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239" y="2602923"/>
            <a:ext cx="4025034" cy="3015561"/>
          </a:xfrm>
          <a:prstGeom prst="rect">
            <a:avLst/>
          </a:prstGeom>
        </p:spPr>
      </p:pic>
    </p:spTree>
    <p:extLst>
      <p:ext uri="{BB962C8B-B14F-4D97-AF65-F5344CB8AC3E}">
        <p14:creationId xmlns:p14="http://schemas.microsoft.com/office/powerpoint/2010/main" val="1881560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970</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Garamond</vt:lpstr>
      <vt:lpstr>SavonVTI</vt:lpstr>
      <vt:lpstr>       WHY BUSINESS MODEL?  A business model is defined  as a plan or a strategy that outlines how a business creates and capture values</vt:lpstr>
      <vt:lpstr>AS YOU SOW SO SHALL YOU REAP</vt:lpstr>
      <vt:lpstr>A business model can often beat a    good idea or technology</vt:lpstr>
      <vt:lpstr>Parameters of a business model:</vt:lpstr>
      <vt:lpstr>Business  Model  Framework</vt:lpstr>
      <vt:lpstr>Business Model Framework</vt:lpstr>
      <vt:lpstr>Types:</vt:lpstr>
      <vt:lpstr>Type 1 – Undifferentiated Business Model</vt:lpstr>
      <vt:lpstr>Type 2 – Some Differentiation in Business Model</vt:lpstr>
      <vt:lpstr>Type 3 – Segmented Business Model</vt:lpstr>
      <vt:lpstr>Type 4 – Externally Aware Business Model</vt:lpstr>
      <vt:lpstr>Type 5 – Integrated Innovation Process with Business Model:</vt:lpstr>
      <vt:lpstr>Type 6 – Adaptive Platform Business Model:</vt:lpstr>
      <vt:lpstr>Challenges IN BUSINESS MODEL INNOVATION</vt:lpstr>
      <vt:lpstr>Resistance to Change</vt:lpstr>
      <vt:lpstr>Risk Aversion</vt:lpstr>
      <vt:lpstr>Resource Constraints</vt:lpstr>
      <vt:lpstr>Customer Acceptance</vt:lpstr>
      <vt:lpstr>Competitive Pressures</vt:lpstr>
      <vt:lpstr>Cultural Alignment</vt:lpstr>
      <vt:lpstr>Technological Integration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2023-11-26T14:37:58Z</dcterms:created>
  <dcterms:modified xsi:type="dcterms:W3CDTF">2023-12-15T10:22:19Z</dcterms:modified>
</cp:coreProperties>
</file>