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9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38B6D-24FC-4884-8CB2-BAC553F98F2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86364-8A85-4FCB-8358-C5EEDD9C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F9F1-CF99-482C-AA6C-4F86F5D20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F9F1-CF99-482C-AA6C-4F86F5D20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4F9F1-CF99-482C-AA6C-4F86F5D20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63C9-F5EB-410D-882E-71FA1F4D541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CEF4-02F1-4AD7-9928-5AE4B2C0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TQM: Total Quality Management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Total quality management is an enhancement to the traditional way of doing business;</a:t>
            </a:r>
          </a:p>
          <a:p>
            <a:r>
              <a:rPr lang="en-US" dirty="0" smtClean="0"/>
              <a:t>Three words may be analyzed as follows:</a:t>
            </a:r>
          </a:p>
          <a:p>
            <a:pPr lvl="1"/>
            <a:r>
              <a:rPr lang="en-US" b="1" dirty="0" smtClean="0"/>
              <a:t>Total:</a:t>
            </a:r>
            <a:r>
              <a:rPr lang="en-US" dirty="0" smtClean="0"/>
              <a:t> made up of the whole;</a:t>
            </a:r>
          </a:p>
          <a:p>
            <a:pPr lvl="1"/>
            <a:r>
              <a:rPr lang="en-US" b="1" dirty="0" smtClean="0"/>
              <a:t>Quality:</a:t>
            </a:r>
            <a:r>
              <a:rPr lang="en-US" dirty="0" smtClean="0"/>
              <a:t> degree of excellence a product or service provides;</a:t>
            </a:r>
          </a:p>
          <a:p>
            <a:pPr lvl="1"/>
            <a:r>
              <a:rPr lang="en-US" b="1" dirty="0" smtClean="0"/>
              <a:t>Management:</a:t>
            </a:r>
            <a:r>
              <a:rPr lang="en-US" dirty="0" smtClean="0"/>
              <a:t> Act or manner of handling, controlling and directing.</a:t>
            </a:r>
          </a:p>
          <a:p>
            <a:pPr marL="457200" lvl="1" indent="0">
              <a:buNone/>
            </a:pPr>
            <a:r>
              <a:rPr lang="en-US" dirty="0" smtClean="0"/>
              <a:t>Therefore, TQM is the art of managing the entire organization to achieve excellence.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PARAMETERS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Quality is a composite of three parameters:</a:t>
            </a:r>
          </a:p>
          <a:p>
            <a:pPr lvl="1"/>
            <a:r>
              <a:rPr lang="en-US" sz="3200" dirty="0"/>
              <a:t>Quality of Design;</a:t>
            </a:r>
          </a:p>
          <a:p>
            <a:pPr lvl="1"/>
            <a:r>
              <a:rPr lang="en-US" sz="3200" dirty="0"/>
              <a:t>Quality of Conformance;</a:t>
            </a:r>
          </a:p>
          <a:p>
            <a:pPr lvl="1"/>
            <a:r>
              <a:rPr lang="en-US" sz="3200" dirty="0"/>
              <a:t>Quality of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PARAMETERS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Quality of Design;</a:t>
            </a:r>
          </a:p>
          <a:p>
            <a:pPr lvl="1"/>
            <a:r>
              <a:rPr lang="en-US" sz="3200" dirty="0"/>
              <a:t>Is the extent to which the design reflects a product or service that satisfies the customer need or expectations.</a:t>
            </a:r>
          </a:p>
          <a:p>
            <a:r>
              <a:rPr lang="en-US" sz="3600" b="1" dirty="0"/>
              <a:t>Quality of Conformance;</a:t>
            </a:r>
          </a:p>
          <a:p>
            <a:pPr lvl="1"/>
            <a:r>
              <a:rPr lang="en-US" sz="3200" dirty="0"/>
              <a:t>Is the extent to which the product or service conforms to the design standard.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PARAMETERS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Quality of Use;</a:t>
            </a:r>
          </a:p>
          <a:p>
            <a:pPr lvl="1"/>
            <a:r>
              <a:rPr lang="en-US" sz="3200" dirty="0"/>
              <a:t>Is the extent to which a product is easy to use, reliable and maintainable.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CONTROL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that part of Quality Management focused on fulfilling requirements of the Customers for the quality products.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CONTROL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simplest form of Quality Control is: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296160" y="2707640"/>
            <a:ext cx="7609840" cy="3464560"/>
            <a:chOff x="685800" y="2707640"/>
            <a:chExt cx="7609840" cy="346456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>
              <a:off x="6964680" y="3495040"/>
              <a:ext cx="0" cy="4572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685800" y="2707640"/>
              <a:ext cx="16002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Requirements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28520" y="3505200"/>
              <a:ext cx="990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Do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1240" y="3505200"/>
              <a:ext cx="990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Check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98360" y="3276600"/>
              <a:ext cx="914400" cy="914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Yes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5013960" y="3103880"/>
              <a:ext cx="1752600" cy="1219200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191260" y="3187700"/>
              <a:ext cx="0" cy="3175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>
              <a:off x="1897380" y="3495040"/>
              <a:ext cx="0" cy="4572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143500" y="3484880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Conforms 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3347720" y="3495040"/>
              <a:ext cx="0" cy="4572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>
              <a:off x="4785360" y="3495040"/>
              <a:ext cx="0" cy="4572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015480" y="4800600"/>
              <a:ext cx="1280160" cy="1066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Product</a:t>
              </a:r>
            </a:p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or</a:t>
              </a:r>
            </a:p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Service 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509260" y="4953000"/>
              <a:ext cx="762000" cy="762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No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3740" y="4800600"/>
              <a:ext cx="1280160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Remedial Action</a:t>
              </a:r>
            </a:p>
          </p:txBody>
        </p:sp>
        <p:cxnSp>
          <p:nvCxnSpPr>
            <p:cNvPr id="25" name="Straight Arrow Connector 24"/>
            <p:cNvCxnSpPr>
              <a:endCxn id="22" idx="0"/>
            </p:cNvCxnSpPr>
            <p:nvPr/>
          </p:nvCxnSpPr>
          <p:spPr>
            <a:xfrm>
              <a:off x="7655560" y="4191000"/>
              <a:ext cx="0" cy="6096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890260" y="4343400"/>
              <a:ext cx="0" cy="6096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983740" y="5562600"/>
              <a:ext cx="128016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Corrective Action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3505200"/>
              <a:ext cx="9906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Plan 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263900" y="5344161"/>
              <a:ext cx="2245360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7" idx="2"/>
            </p:cNvCxnSpPr>
            <p:nvPr/>
          </p:nvCxnSpPr>
          <p:spPr>
            <a:xfrm flipV="1">
              <a:off x="2623820" y="3962400"/>
              <a:ext cx="0" cy="8382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flipH="1" flipV="1">
              <a:off x="1193800" y="3962400"/>
              <a:ext cx="789940" cy="1905000"/>
            </a:xfrm>
            <a:custGeom>
              <a:avLst/>
              <a:gdLst>
                <a:gd name="connsiteX0" fmla="*/ 0 w 1747520"/>
                <a:gd name="connsiteY0" fmla="*/ 0 h 863600"/>
                <a:gd name="connsiteX1" fmla="*/ 1747520 w 1747520"/>
                <a:gd name="connsiteY1" fmla="*/ 0 h 863600"/>
                <a:gd name="connsiteX2" fmla="*/ 1747520 w 1747520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7520" h="863600">
                  <a:moveTo>
                    <a:pt x="0" y="0"/>
                  </a:moveTo>
                  <a:lnTo>
                    <a:pt x="1747520" y="0"/>
                  </a:lnTo>
                  <a:lnTo>
                    <a:pt x="1747520" y="863600"/>
                  </a:lnTo>
                </a:path>
              </a:pathLst>
            </a:cu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0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ASSURANCE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 is that part of the Quality Management focused on providing confidence that the quality requirements will be fulfilled.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PREVENTION NOT INSPECTION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Traditional way:</a:t>
            </a:r>
          </a:p>
          <a:p>
            <a:pPr lvl="1"/>
            <a:r>
              <a:rPr lang="en-US" sz="3200" dirty="0"/>
              <a:t>Tackle quality problems by increased inspection.</a:t>
            </a:r>
          </a:p>
          <a:p>
            <a:r>
              <a:rPr lang="en-US" sz="3600" dirty="0"/>
              <a:t>New approach:</a:t>
            </a:r>
          </a:p>
          <a:p>
            <a:pPr lvl="1"/>
            <a:r>
              <a:rPr lang="en-US" sz="3200" dirty="0"/>
              <a:t>Quality in design;</a:t>
            </a:r>
          </a:p>
          <a:p>
            <a:pPr lvl="1"/>
            <a:r>
              <a:rPr lang="en-US" sz="3200" dirty="0"/>
              <a:t>Control in process (through </a:t>
            </a:r>
            <a:r>
              <a:rPr lang="en-US" sz="3200"/>
              <a:t>Q.A.);</a:t>
            </a:r>
            <a:endParaRPr lang="en-US" sz="3200" dirty="0"/>
          </a:p>
          <a:p>
            <a:pPr lvl="1"/>
            <a:r>
              <a:rPr lang="en-US" sz="3200" dirty="0"/>
              <a:t>Give responsibility to staff (for Q.A.);</a:t>
            </a:r>
          </a:p>
          <a:p>
            <a:pPr lvl="1"/>
            <a:r>
              <a:rPr lang="en-US" sz="3200" dirty="0"/>
              <a:t>Right first time (through Q.A.)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PREVENTION SYSTEM IS BETTER THAN DETECTION AND CORRECTION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Prevention is better than detection because:</a:t>
            </a:r>
          </a:p>
          <a:p>
            <a:r>
              <a:rPr lang="en-US" dirty="0" smtClean="0"/>
              <a:t>Detection is a waste – it costs money and doesn’t add value;</a:t>
            </a:r>
          </a:p>
          <a:p>
            <a:r>
              <a:rPr lang="en-US" dirty="0" smtClean="0"/>
              <a:t>Detection is not foolproof;</a:t>
            </a:r>
          </a:p>
          <a:p>
            <a:r>
              <a:rPr lang="en-US" dirty="0" smtClean="0"/>
              <a:t>Detection demotivates.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PREVENTION SYSTEM IS BETTER THAN DETECTION AND CORRECTION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Prevention means:</a:t>
            </a:r>
          </a:p>
          <a:p>
            <a:r>
              <a:rPr lang="en-US" dirty="0" smtClean="0"/>
              <a:t>Tackling the potential root cause, not the effect; </a:t>
            </a:r>
          </a:p>
          <a:p>
            <a:r>
              <a:rPr lang="en-US" dirty="0" smtClean="0"/>
              <a:t>Solving the problems at source, not managing around them;</a:t>
            </a:r>
          </a:p>
          <a:p>
            <a:r>
              <a:rPr lang="en-US" dirty="0" smtClean="0"/>
              <a:t>Removing the problem for good, not just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PREVENTION SYSTEM IS BETTER THAN DETECTION AND CORRECTION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CQI:</a:t>
            </a:r>
          </a:p>
          <a:p>
            <a:r>
              <a:rPr lang="en-US" dirty="0" smtClean="0"/>
              <a:t>Continuous Quality Improvement (CQI) focuses on the fact that quality improvement cannot be found and repaired into a product.  (By force. It has to be built in step by step)</a:t>
            </a:r>
          </a:p>
          <a:p>
            <a:r>
              <a:rPr lang="en-US" dirty="0" smtClean="0"/>
              <a:t>It must be designed and built in, in a systematic and fully integrated way.  The attitude is to achieve ‘right quality first time and every time’.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QUALITY DEFINITION AS PER ISO 9000 STANDARD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has </a:t>
            </a:r>
            <a:r>
              <a:rPr lang="en-US" dirty="0" smtClean="0">
                <a:solidFill>
                  <a:srgbClr val="FF0000"/>
                </a:solidFill>
              </a:rPr>
              <a:t>nine</a:t>
            </a:r>
            <a:r>
              <a:rPr lang="en-US" dirty="0" smtClean="0"/>
              <a:t> different dimensions.  These dimensions are somewhat independent, therefore a product can be excellent in one dimension and average or poor in another.</a:t>
            </a:r>
          </a:p>
          <a:p>
            <a:r>
              <a:rPr lang="en-US" dirty="0" smtClean="0"/>
              <a:t>Very few products can be excellent in all nine dimensions. Therefore, quality products can be determined by using a few of the dimensions of the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DIMENSIONS OF QUALITY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71600"/>
          <a:ext cx="8229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Dimension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Meaning and Example 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Performance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Primary product characteristics, such as brightness of the</a:t>
                      </a:r>
                      <a:r>
                        <a:rPr lang="en-US" sz="2800" baseline="0" dirty="0" smtClean="0"/>
                        <a:t> picture;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Features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Secondary characteristics, added features, such as remote control;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Conformance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Meeting</a:t>
                      </a:r>
                      <a:r>
                        <a:rPr lang="en-US" sz="2800" baseline="0" dirty="0" smtClean="0"/>
                        <a:t> specifications or industry standards, workmanship;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Reliability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Consistency of performance over time, average time for the unit</a:t>
                      </a:r>
                      <a:r>
                        <a:rPr lang="en-US" sz="2800" baseline="0" dirty="0" smtClean="0"/>
                        <a:t> to fail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Durability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Useful life, includes repair;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DIMENSIONS OF QUALITY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716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2794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Dimension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Meaning and Example </a:t>
                      </a:r>
                      <a:endParaRPr lang="en-US" sz="2800" dirty="0"/>
                    </a:p>
                  </a:txBody>
                  <a:tcPr/>
                </a:tc>
              </a:tr>
              <a:tr h="5980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Service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Resolution of problems and complaints, ease of repair;</a:t>
                      </a:r>
                      <a:endParaRPr lang="en-US" sz="2800" dirty="0"/>
                    </a:p>
                  </a:txBody>
                  <a:tcPr/>
                </a:tc>
              </a:tr>
              <a:tr h="5980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Response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Human to human interface, such as the courtesy of the dealer;</a:t>
                      </a:r>
                      <a:endParaRPr lang="en-US" sz="2800" dirty="0"/>
                    </a:p>
                  </a:txBody>
                  <a:tcPr/>
                </a:tc>
              </a:tr>
              <a:tr h="5980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Aesthetics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Sensory characteristics,</a:t>
                      </a:r>
                      <a:r>
                        <a:rPr lang="en-US" sz="2800" baseline="0" dirty="0" smtClean="0"/>
                        <a:t> such as exterior finish;</a:t>
                      </a:r>
                      <a:endParaRPr lang="en-US" sz="2800" dirty="0"/>
                    </a:p>
                  </a:txBody>
                  <a:tcPr/>
                </a:tc>
              </a:tr>
              <a:tr h="5980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Reputation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Past performance</a:t>
                      </a:r>
                      <a:r>
                        <a:rPr lang="en-US" sz="2800" baseline="0" dirty="0" smtClean="0"/>
                        <a:t> and other intangibles, such as being ranked first.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5867401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Adapted from David A. Garvin, Managing Quality: The Strategic and Competitive Edge (New York: Free Press, 1988)</a:t>
            </a:r>
          </a:p>
        </p:txBody>
      </p:sp>
    </p:spTree>
    <p:extLst>
      <p:ext uri="{BB962C8B-B14F-4D97-AF65-F5344CB8AC3E}">
        <p14:creationId xmlns:p14="http://schemas.microsoft.com/office/powerpoint/2010/main" val="8823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 SATISFACTION FROM QUALITY PRODUCTS OR SERVICES, THERE ARE THREE FUNDAMENTAL 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67001"/>
            <a:ext cx="8229600" cy="3459163"/>
          </a:xfrm>
        </p:spPr>
        <p:txBody>
          <a:bodyPr/>
          <a:lstStyle/>
          <a:p>
            <a:r>
              <a:rPr lang="en-US" dirty="0" smtClean="0"/>
              <a:t>Price;</a:t>
            </a:r>
          </a:p>
          <a:p>
            <a:r>
              <a:rPr lang="en-US" dirty="0" smtClean="0"/>
              <a:t>Quality;</a:t>
            </a:r>
          </a:p>
          <a:p>
            <a:r>
              <a:rPr lang="en-US" dirty="0" smtClean="0"/>
              <a:t>Delivery.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475696" y="2819400"/>
            <a:ext cx="5658904" cy="2354580"/>
            <a:chOff x="2692616" y="3352800"/>
            <a:chExt cx="5658904" cy="2354580"/>
          </a:xfrm>
        </p:grpSpPr>
        <p:sp>
          <p:nvSpPr>
            <p:cNvPr id="9" name="Freeform 8"/>
            <p:cNvSpPr/>
            <p:nvPr/>
          </p:nvSpPr>
          <p:spPr>
            <a:xfrm>
              <a:off x="3424136" y="3657600"/>
              <a:ext cx="4195864" cy="622570"/>
            </a:xfrm>
            <a:custGeom>
              <a:avLst/>
              <a:gdLst>
                <a:gd name="connsiteX0" fmla="*/ 0 w 4124528"/>
                <a:gd name="connsiteY0" fmla="*/ 612843 h 622570"/>
                <a:gd name="connsiteX1" fmla="*/ 0 w 4124528"/>
                <a:gd name="connsiteY1" fmla="*/ 0 h 622570"/>
                <a:gd name="connsiteX2" fmla="*/ 4124528 w 4124528"/>
                <a:gd name="connsiteY2" fmla="*/ 0 h 622570"/>
                <a:gd name="connsiteX3" fmla="*/ 4124528 w 4124528"/>
                <a:gd name="connsiteY3" fmla="*/ 622570 h 62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4528" h="622570">
                  <a:moveTo>
                    <a:pt x="0" y="612843"/>
                  </a:moveTo>
                  <a:lnTo>
                    <a:pt x="0" y="0"/>
                  </a:lnTo>
                  <a:lnTo>
                    <a:pt x="4124528" y="0"/>
                  </a:lnTo>
                  <a:lnTo>
                    <a:pt x="4124528" y="622570"/>
                  </a:lnTo>
                </a:path>
              </a:pathLst>
            </a:custGeom>
            <a:ln>
              <a:headEnd type="stealth" w="lg" len="lg"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793301" y="3352800"/>
              <a:ext cx="347472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prstClr val="black"/>
                  </a:solidFill>
                </a:rPr>
                <a:t>Customer’s Approach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99141" y="5173980"/>
              <a:ext cx="146304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prstClr val="black"/>
                  </a:solidFill>
                </a:rPr>
                <a:t>Quality</a:t>
              </a:r>
            </a:p>
          </p:txBody>
        </p:sp>
        <p:cxnSp>
          <p:nvCxnSpPr>
            <p:cNvPr id="11" name="Straight Arrow Connector 10"/>
            <p:cNvCxnSpPr>
              <a:endCxn id="5" idx="1"/>
            </p:cNvCxnSpPr>
            <p:nvPr/>
          </p:nvCxnSpPr>
          <p:spPr>
            <a:xfrm>
              <a:off x="3424136" y="4792980"/>
              <a:ext cx="1375005" cy="6477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277421" y="4792980"/>
              <a:ext cx="1375005" cy="64770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6888480" y="4273296"/>
              <a:ext cx="146304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prstClr val="black"/>
                  </a:solidFill>
                </a:rPr>
                <a:t>Delivery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2616" y="4267200"/>
              <a:ext cx="1463040" cy="533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prstClr val="black"/>
                  </a:solidFill>
                </a:rPr>
                <a:t>Price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QUALITY?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reduce Costs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increase Profits</a:t>
            </a:r>
          </a:p>
          <a:p>
            <a:endParaRPr lang="en-US" dirty="0"/>
          </a:p>
          <a:p>
            <a:r>
              <a:rPr lang="en-US" dirty="0" smtClean="0"/>
              <a:t>To impart a sense of satisfaction</a:t>
            </a:r>
          </a:p>
          <a:p>
            <a:pPr marL="0" indent="0">
              <a:buNone/>
            </a:pPr>
            <a:r>
              <a:rPr lang="en-US" dirty="0" smtClean="0"/>
              <a:t>    among your customers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employees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72693"/>
            <a:ext cx="1676400" cy="135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43200"/>
            <a:ext cx="195832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4"/>
          <a:stretch/>
        </p:blipFill>
        <p:spPr bwMode="auto">
          <a:xfrm>
            <a:off x="7931790" y="4572001"/>
            <a:ext cx="1821810" cy="16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THE EFFECT OF BAD QUALITY?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Lost sales;</a:t>
            </a:r>
          </a:p>
          <a:p>
            <a:r>
              <a:rPr lang="en-US" dirty="0" smtClean="0"/>
              <a:t>Decreasing profits;</a:t>
            </a:r>
          </a:p>
          <a:p>
            <a:r>
              <a:rPr lang="en-US" dirty="0" smtClean="0"/>
              <a:t>Increasing prices;</a:t>
            </a:r>
          </a:p>
          <a:p>
            <a:r>
              <a:rPr lang="en-US" dirty="0" smtClean="0"/>
              <a:t>Lost jobs;</a:t>
            </a:r>
          </a:p>
          <a:p>
            <a:r>
              <a:rPr lang="en-US" dirty="0" smtClean="0"/>
              <a:t>Plant closures, and</a:t>
            </a:r>
          </a:p>
          <a:p>
            <a:r>
              <a:rPr lang="en-US" dirty="0" smtClean="0"/>
              <a:t>Bankruptcy soon follows.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THE EFFECT OF BAD QUALITY?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in turn………</a:t>
            </a:r>
          </a:p>
          <a:p>
            <a:pPr marL="0" indent="0">
              <a:buNone/>
            </a:pPr>
            <a:r>
              <a:rPr lang="en-US" dirty="0" smtClean="0"/>
              <a:t>Reflects on the performance of the organization and the country’s economic status…..</a:t>
            </a:r>
          </a:p>
          <a:p>
            <a:r>
              <a:rPr lang="en-US" dirty="0" smtClean="0"/>
              <a:t>High inflation;</a:t>
            </a:r>
          </a:p>
          <a:p>
            <a:r>
              <a:rPr lang="en-US" dirty="0" smtClean="0"/>
              <a:t>High interest rates;</a:t>
            </a:r>
          </a:p>
          <a:p>
            <a:r>
              <a:rPr lang="en-US" dirty="0" smtClean="0"/>
              <a:t>Swelling government deficits;</a:t>
            </a:r>
          </a:p>
          <a:p>
            <a:r>
              <a:rPr lang="en-US" dirty="0" smtClean="0"/>
              <a:t>Growing unemployment;</a:t>
            </a:r>
          </a:p>
          <a:p>
            <a:r>
              <a:rPr lang="en-US" dirty="0" smtClean="0"/>
              <a:t>Increasing taxes, and</a:t>
            </a:r>
          </a:p>
          <a:p>
            <a:r>
              <a:rPr lang="en-US" dirty="0" smtClean="0"/>
              <a:t>Plunging economy.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ACCEPTANCE INSPECTION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C78E-FEBA-4716-A5A7-C51A89938D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37940" y="1371600"/>
            <a:ext cx="20574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PROCESS</a:t>
            </a:r>
          </a:p>
        </p:txBody>
      </p:sp>
      <p:sp>
        <p:nvSpPr>
          <p:cNvPr id="6" name="Oval 5"/>
          <p:cNvSpPr/>
          <p:nvPr/>
        </p:nvSpPr>
        <p:spPr>
          <a:xfrm>
            <a:off x="3837940" y="2451100"/>
            <a:ext cx="20574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INSPECTION </a:t>
            </a:r>
          </a:p>
        </p:txBody>
      </p:sp>
      <p:sp>
        <p:nvSpPr>
          <p:cNvPr id="7" name="Oval 6"/>
          <p:cNvSpPr/>
          <p:nvPr/>
        </p:nvSpPr>
        <p:spPr>
          <a:xfrm>
            <a:off x="3505200" y="3530600"/>
            <a:ext cx="2743200" cy="685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PASS THE INSPECTION?</a:t>
            </a:r>
          </a:p>
        </p:txBody>
      </p:sp>
      <p:sp>
        <p:nvSpPr>
          <p:cNvPr id="8" name="Oval 7"/>
          <p:cNvSpPr/>
          <p:nvPr/>
        </p:nvSpPr>
        <p:spPr>
          <a:xfrm>
            <a:off x="3837940" y="4533900"/>
            <a:ext cx="20574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ACCEPTANCE </a:t>
            </a:r>
          </a:p>
        </p:txBody>
      </p:sp>
      <p:sp>
        <p:nvSpPr>
          <p:cNvPr id="9" name="Oval 8"/>
          <p:cNvSpPr/>
          <p:nvPr/>
        </p:nvSpPr>
        <p:spPr>
          <a:xfrm>
            <a:off x="3837940" y="5613400"/>
            <a:ext cx="2057400" cy="76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NEXT PROCESS </a:t>
            </a:r>
          </a:p>
        </p:txBody>
      </p: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4866640" y="2133600"/>
            <a:ext cx="0" cy="3175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66640" y="3213100"/>
            <a:ext cx="0" cy="3175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66640" y="4216400"/>
            <a:ext cx="0" cy="3175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66640" y="5295900"/>
            <a:ext cx="0" cy="3175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000" y="2451100"/>
            <a:ext cx="16764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ACCEPTANCE SAMPLING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8220" y="4191000"/>
            <a:ext cx="657860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18" name="Freeform 17"/>
          <p:cNvSpPr/>
          <p:nvPr/>
        </p:nvSpPr>
        <p:spPr>
          <a:xfrm>
            <a:off x="6248400" y="3891280"/>
            <a:ext cx="1747520" cy="863600"/>
          </a:xfrm>
          <a:custGeom>
            <a:avLst/>
            <a:gdLst>
              <a:gd name="connsiteX0" fmla="*/ 0 w 1747520"/>
              <a:gd name="connsiteY0" fmla="*/ 0 h 863600"/>
              <a:gd name="connsiteX1" fmla="*/ 1747520 w 1747520"/>
              <a:gd name="connsiteY1" fmla="*/ 0 h 863600"/>
              <a:gd name="connsiteX2" fmla="*/ 1747520 w 174752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520" h="863600">
                <a:moveTo>
                  <a:pt x="0" y="0"/>
                </a:moveTo>
                <a:lnTo>
                  <a:pt x="1747520" y="0"/>
                </a:lnTo>
                <a:lnTo>
                  <a:pt x="1747520" y="863600"/>
                </a:lnTo>
              </a:path>
            </a:pathLst>
          </a:cu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14820" y="4772660"/>
            <a:ext cx="2362200" cy="11303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REJECT, SCRAP, REWORK, REPAIR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36080" y="3561080"/>
            <a:ext cx="657860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655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Widescreen</PresentationFormat>
  <Paragraphs>154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TQM: Total Quality Management </vt:lpstr>
      <vt:lpstr>QUALITY DEFINITION AS PER ISO 9000 STANDARD</vt:lpstr>
      <vt:lpstr>THE DIMENSIONS OF QUALITY</vt:lpstr>
      <vt:lpstr>THE DIMENSIONS OF QUALITY</vt:lpstr>
      <vt:lpstr>FOR SATISFACTION FROM QUALITY PRODUCTS OR SERVICES, THERE ARE THREE FUNDAMENTAL PARAMETERS</vt:lpstr>
      <vt:lpstr>WHY QUALITY? </vt:lpstr>
      <vt:lpstr>WHAT IS THE EFFECT OF BAD QUALITY?</vt:lpstr>
      <vt:lpstr>WHAT IS THE EFFECT OF BAD QUALITY?</vt:lpstr>
      <vt:lpstr>THE ACCEPTANCE INSPECTION MODEL</vt:lpstr>
      <vt:lpstr>QUALITY PARAMETERS </vt:lpstr>
      <vt:lpstr>QUALITY PARAMETERS </vt:lpstr>
      <vt:lpstr>QUALITY PARAMETERS </vt:lpstr>
      <vt:lpstr>QUALITY CONTROL</vt:lpstr>
      <vt:lpstr>QUALITY CONTROL</vt:lpstr>
      <vt:lpstr>QUALITY ASSURANCE </vt:lpstr>
      <vt:lpstr>PREVENTION NOT INSPECTION</vt:lpstr>
      <vt:lpstr>PREVENTION SYSTEM IS BETTER THAN DETECTION AND CORRECTION SYSTEM</vt:lpstr>
      <vt:lpstr>PREVENTION SYSTEM IS BETTER THAN DETECTION AND CORRECTION SYSTEM</vt:lpstr>
      <vt:lpstr>PREVENTION SYSTEM IS BETTER THAN DETECTION AND CORRECTION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TQM: Total Quality Management </dc:title>
  <dc:creator>123</dc:creator>
  <cp:lastModifiedBy>123</cp:lastModifiedBy>
  <cp:revision>1</cp:revision>
  <dcterms:created xsi:type="dcterms:W3CDTF">2023-12-15T10:13:04Z</dcterms:created>
  <dcterms:modified xsi:type="dcterms:W3CDTF">2023-12-15T10:13:22Z</dcterms:modified>
</cp:coreProperties>
</file>