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eXJpPVyRdv/PQ0rt1/Tw3+Vhx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DD1175-FBE0-4391-8AC1-2FC678E1D350}">
  <a:tblStyle styleId="{C2DD1175-FBE0-4391-8AC1-2FC678E1D35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F2FC"/>
          </a:solidFill>
        </a:fill>
      </a:tcStyle>
    </a:wholeTbl>
    <a:band1H>
      <a:tcTxStyle/>
      <a:tcStyle>
        <a:fill>
          <a:solidFill>
            <a:srgbClr val="D6E5F9"/>
          </a:solidFill>
        </a:fill>
      </a:tcStyle>
    </a:band1H>
    <a:band2H>
      <a:tcTxStyle/>
    </a:band2H>
    <a:band1V>
      <a:tcTxStyle/>
      <a:tcStyle>
        <a:fill>
          <a:solidFill>
            <a:srgbClr val="D6E5F9"/>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3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4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7285038" y="1828801"/>
            <a:ext cx="5851525" cy="2743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1719124" y="-834886"/>
            <a:ext cx="5851525" cy="807057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60"/>
              </a:spcBef>
              <a:spcAft>
                <a:spcPts val="0"/>
              </a:spcAft>
              <a:buClr>
                <a:schemeClr val="dk1"/>
              </a:buClr>
              <a:buSzPts val="1800"/>
              <a:buFont typeface="Arial"/>
              <a:buNone/>
              <a:defRPr sz="1800"/>
            </a:lvl1pPr>
            <a:lvl2pPr lvl="1" algn="ctr">
              <a:lnSpc>
                <a:spcPct val="100000"/>
              </a:lnSpc>
              <a:spcBef>
                <a:spcPts val="300"/>
              </a:spcBef>
              <a:spcAft>
                <a:spcPts val="0"/>
              </a:spcAft>
              <a:buClr>
                <a:schemeClr val="dk1"/>
              </a:buClr>
              <a:buSzPts val="1500"/>
              <a:buFont typeface="Arial"/>
              <a:buNone/>
              <a:defRPr sz="1500"/>
            </a:lvl2pPr>
            <a:lvl3pPr lvl="2" algn="ctr">
              <a:lnSpc>
                <a:spcPct val="100000"/>
              </a:lnSpc>
              <a:spcBef>
                <a:spcPts val="270"/>
              </a:spcBef>
              <a:spcAft>
                <a:spcPts val="0"/>
              </a:spcAft>
              <a:buClr>
                <a:schemeClr val="dk1"/>
              </a:buClr>
              <a:buSzPts val="1350"/>
              <a:buFont typeface="Arial"/>
              <a:buNone/>
              <a:defRPr sz="1350"/>
            </a:lvl3pPr>
            <a:lvl4pPr lvl="3" algn="ctr">
              <a:lnSpc>
                <a:spcPct val="100000"/>
              </a:lnSpc>
              <a:spcBef>
                <a:spcPts val="240"/>
              </a:spcBef>
              <a:spcAft>
                <a:spcPts val="0"/>
              </a:spcAft>
              <a:buClr>
                <a:schemeClr val="dk1"/>
              </a:buClr>
              <a:buSzPts val="1200"/>
              <a:buFont typeface="Arial"/>
              <a:buNone/>
              <a:defRPr sz="1200"/>
            </a:lvl4pPr>
            <a:lvl5pPr lvl="4" algn="ctr">
              <a:lnSpc>
                <a:spcPct val="100000"/>
              </a:lnSpc>
              <a:spcBef>
                <a:spcPts val="240"/>
              </a:spcBef>
              <a:spcAft>
                <a:spcPts val="0"/>
              </a:spcAft>
              <a:buClr>
                <a:schemeClr val="dk1"/>
              </a:buClr>
              <a:buSzPts val="1200"/>
              <a:buFont typeface="Arial"/>
              <a:buNone/>
              <a:defRPr sz="1200"/>
            </a:lvl5pPr>
            <a:lvl6pPr lvl="5" algn="ctr">
              <a:lnSpc>
                <a:spcPct val="100000"/>
              </a:lnSpc>
              <a:spcBef>
                <a:spcPts val="240"/>
              </a:spcBef>
              <a:spcAft>
                <a:spcPts val="0"/>
              </a:spcAft>
              <a:buClr>
                <a:schemeClr val="dk1"/>
              </a:buClr>
              <a:buSzPts val="1200"/>
              <a:buFont typeface="Arial"/>
              <a:buNone/>
              <a:defRPr sz="1200"/>
            </a:lvl6pPr>
            <a:lvl7pPr lvl="6" algn="ctr">
              <a:lnSpc>
                <a:spcPct val="100000"/>
              </a:lnSpc>
              <a:spcBef>
                <a:spcPts val="240"/>
              </a:spcBef>
              <a:spcAft>
                <a:spcPts val="0"/>
              </a:spcAft>
              <a:buClr>
                <a:schemeClr val="dk1"/>
              </a:buClr>
              <a:buSzPts val="1200"/>
              <a:buFont typeface="Arial"/>
              <a:buNone/>
              <a:defRPr sz="1200"/>
            </a:lvl7pPr>
            <a:lvl8pPr lvl="7" algn="ctr">
              <a:lnSpc>
                <a:spcPct val="100000"/>
              </a:lnSpc>
              <a:spcBef>
                <a:spcPts val="240"/>
              </a:spcBef>
              <a:spcAft>
                <a:spcPts val="0"/>
              </a:spcAft>
              <a:buClr>
                <a:schemeClr val="dk1"/>
              </a:buClr>
              <a:buSzPts val="1200"/>
              <a:buFont typeface="Arial"/>
              <a:buNone/>
              <a:defRPr sz="1200"/>
            </a:lvl8pPr>
            <a:lvl9pPr lvl="8" algn="ctr">
              <a:lnSpc>
                <a:spcPct val="100000"/>
              </a:lnSpc>
              <a:spcBef>
                <a:spcPts val="240"/>
              </a:spcBef>
              <a:spcAft>
                <a:spcPts val="0"/>
              </a:spcAft>
              <a:buClr>
                <a:schemeClr val="dk1"/>
              </a:buClr>
              <a:buSzPts val="1200"/>
              <a:buFont typeface="Arial"/>
              <a:buNone/>
              <a:defRPr sz="1200"/>
            </a:lvl9pPr>
          </a:lstStyle>
          <a:p/>
        </p:txBody>
      </p:sp>
      <p:sp>
        <p:nvSpPr>
          <p:cNvPr id="24" name="Google Shape;24;p3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rgbClr val="888888"/>
              </a:buClr>
              <a:buSzPts val="1800"/>
              <a:buFont typeface="Arial"/>
              <a:buNone/>
              <a:defRPr sz="1800">
                <a:solidFill>
                  <a:srgbClr val="888888"/>
                </a:solidFill>
              </a:defRPr>
            </a:lvl1pPr>
            <a:lvl2pPr indent="-228600" lvl="1" marL="914400" algn="l">
              <a:lnSpc>
                <a:spcPct val="100000"/>
              </a:lnSpc>
              <a:spcBef>
                <a:spcPts val="300"/>
              </a:spcBef>
              <a:spcAft>
                <a:spcPts val="0"/>
              </a:spcAft>
              <a:buClr>
                <a:srgbClr val="888888"/>
              </a:buClr>
              <a:buSzPts val="1500"/>
              <a:buFont typeface="Arial"/>
              <a:buNone/>
              <a:defRPr sz="1500">
                <a:solidFill>
                  <a:srgbClr val="888888"/>
                </a:solidFill>
              </a:defRPr>
            </a:lvl2pPr>
            <a:lvl3pPr indent="-228600" lvl="2" marL="1371600" algn="l">
              <a:lnSpc>
                <a:spcPct val="100000"/>
              </a:lnSpc>
              <a:spcBef>
                <a:spcPts val="270"/>
              </a:spcBef>
              <a:spcAft>
                <a:spcPts val="0"/>
              </a:spcAft>
              <a:buClr>
                <a:srgbClr val="888888"/>
              </a:buClr>
              <a:buSzPts val="1350"/>
              <a:buFont typeface="Arial"/>
              <a:buNone/>
              <a:defRPr sz="1350">
                <a:solidFill>
                  <a:srgbClr val="888888"/>
                </a:solidFill>
              </a:defRPr>
            </a:lvl3pPr>
            <a:lvl4pPr indent="-228600" lvl="3" marL="1828800" algn="l">
              <a:lnSpc>
                <a:spcPct val="100000"/>
              </a:lnSpc>
              <a:spcBef>
                <a:spcPts val="240"/>
              </a:spcBef>
              <a:spcAft>
                <a:spcPts val="0"/>
              </a:spcAft>
              <a:buClr>
                <a:srgbClr val="888888"/>
              </a:buClr>
              <a:buSzPts val="1200"/>
              <a:buFont typeface="Arial"/>
              <a:buNone/>
              <a:defRPr sz="1200">
                <a:solidFill>
                  <a:srgbClr val="888888"/>
                </a:solidFill>
              </a:defRPr>
            </a:lvl4pPr>
            <a:lvl5pPr indent="-228600" lvl="4" marL="2286000" algn="l">
              <a:lnSpc>
                <a:spcPct val="100000"/>
              </a:lnSpc>
              <a:spcBef>
                <a:spcPts val="240"/>
              </a:spcBef>
              <a:spcAft>
                <a:spcPts val="0"/>
              </a:spcAft>
              <a:buClr>
                <a:srgbClr val="888888"/>
              </a:buClr>
              <a:buSzPts val="1200"/>
              <a:buFont typeface="Arial"/>
              <a:buNone/>
              <a:defRPr sz="1200">
                <a:solidFill>
                  <a:srgbClr val="888888"/>
                </a:solidFill>
              </a:defRPr>
            </a:lvl5pPr>
            <a:lvl6pPr indent="-228600" lvl="5" marL="2743200" algn="l">
              <a:lnSpc>
                <a:spcPct val="100000"/>
              </a:lnSpc>
              <a:spcBef>
                <a:spcPts val="240"/>
              </a:spcBef>
              <a:spcAft>
                <a:spcPts val="0"/>
              </a:spcAft>
              <a:buClr>
                <a:srgbClr val="888888"/>
              </a:buClr>
              <a:buSzPts val="1200"/>
              <a:buFont typeface="Arial"/>
              <a:buNone/>
              <a:defRPr sz="1200">
                <a:solidFill>
                  <a:srgbClr val="888888"/>
                </a:solidFill>
              </a:defRPr>
            </a:lvl6pPr>
            <a:lvl7pPr indent="-228600" lvl="6" marL="3200400" algn="l">
              <a:lnSpc>
                <a:spcPct val="100000"/>
              </a:lnSpc>
              <a:spcBef>
                <a:spcPts val="240"/>
              </a:spcBef>
              <a:spcAft>
                <a:spcPts val="0"/>
              </a:spcAft>
              <a:buClr>
                <a:srgbClr val="888888"/>
              </a:buClr>
              <a:buSzPts val="1200"/>
              <a:buFont typeface="Arial"/>
              <a:buNone/>
              <a:defRPr sz="1200">
                <a:solidFill>
                  <a:srgbClr val="888888"/>
                </a:solidFill>
              </a:defRPr>
            </a:lvl7pPr>
            <a:lvl8pPr indent="-228600" lvl="7" marL="3657600" algn="l">
              <a:lnSpc>
                <a:spcPct val="100000"/>
              </a:lnSpc>
              <a:spcBef>
                <a:spcPts val="240"/>
              </a:spcBef>
              <a:spcAft>
                <a:spcPts val="0"/>
              </a:spcAft>
              <a:buClr>
                <a:srgbClr val="888888"/>
              </a:buClr>
              <a:buSzPts val="1200"/>
              <a:buFont typeface="Arial"/>
              <a:buNone/>
              <a:defRPr sz="1200">
                <a:solidFill>
                  <a:srgbClr val="888888"/>
                </a:solidFill>
              </a:defRPr>
            </a:lvl8pPr>
            <a:lvl9pPr indent="-228600" lvl="8" marL="4114800" algn="l">
              <a:lnSpc>
                <a:spcPct val="100000"/>
              </a:lnSpc>
              <a:spcBef>
                <a:spcPts val="240"/>
              </a:spcBef>
              <a:spcAft>
                <a:spcPts val="0"/>
              </a:spcAft>
              <a:buClr>
                <a:srgbClr val="888888"/>
              </a:buClr>
              <a:buSzPts val="1200"/>
              <a:buFont typeface="Arial"/>
              <a:buNone/>
              <a:defRPr sz="1200">
                <a:solidFill>
                  <a:srgbClr val="888888"/>
                </a:solidFill>
              </a:defRPr>
            </a:lvl9pPr>
          </a:lstStyle>
          <a:p/>
        </p:txBody>
      </p:sp>
      <p:sp>
        <p:nvSpPr>
          <p:cNvPr id="30" name="Google Shape;30;p3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body"/>
          </p:nvPr>
        </p:nvSpPr>
        <p:spPr>
          <a:xfrm>
            <a:off x="609600" y="1600200"/>
            <a:ext cx="5376672"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40"/>
          <p:cNvSpPr txBox="1"/>
          <p:nvPr>
            <p:ph idx="2" type="body"/>
          </p:nvPr>
        </p:nvSpPr>
        <p:spPr>
          <a:xfrm>
            <a:off x="6205728" y="1600200"/>
            <a:ext cx="5376672"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4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43" name="Google Shape;43;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chemeClr val="dk1"/>
              </a:buClr>
              <a:buSzPts val="1800"/>
              <a:buFont typeface="Arial"/>
              <a:buNone/>
              <a:defRPr b="1" sz="1800"/>
            </a:lvl1pPr>
            <a:lvl2pPr indent="-228600" lvl="1" marL="914400" algn="l">
              <a:lnSpc>
                <a:spcPct val="100000"/>
              </a:lnSpc>
              <a:spcBef>
                <a:spcPts val="300"/>
              </a:spcBef>
              <a:spcAft>
                <a:spcPts val="0"/>
              </a:spcAft>
              <a:buClr>
                <a:schemeClr val="dk1"/>
              </a:buClr>
              <a:buSzPts val="1500"/>
              <a:buFont typeface="Arial"/>
              <a:buNone/>
              <a:defRPr b="1" sz="1500"/>
            </a:lvl2pPr>
            <a:lvl3pPr indent="-228600" lvl="2" marL="1371600" algn="l">
              <a:lnSpc>
                <a:spcPct val="100000"/>
              </a:lnSpc>
              <a:spcBef>
                <a:spcPts val="270"/>
              </a:spcBef>
              <a:spcAft>
                <a:spcPts val="0"/>
              </a:spcAft>
              <a:buClr>
                <a:schemeClr val="dk1"/>
              </a:buClr>
              <a:buSzPts val="1350"/>
              <a:buFont typeface="Arial"/>
              <a:buNone/>
              <a:defRPr b="1" sz="1350"/>
            </a:lvl3pPr>
            <a:lvl4pPr indent="-228600" lvl="3" marL="1828800" algn="l">
              <a:lnSpc>
                <a:spcPct val="100000"/>
              </a:lnSpc>
              <a:spcBef>
                <a:spcPts val="240"/>
              </a:spcBef>
              <a:spcAft>
                <a:spcPts val="0"/>
              </a:spcAft>
              <a:buClr>
                <a:schemeClr val="dk1"/>
              </a:buClr>
              <a:buSzPts val="1200"/>
              <a:buFont typeface="Arial"/>
              <a:buNone/>
              <a:defRPr b="1" sz="1200"/>
            </a:lvl4pPr>
            <a:lvl5pPr indent="-228600" lvl="4" marL="2286000" algn="l">
              <a:lnSpc>
                <a:spcPct val="100000"/>
              </a:lnSpc>
              <a:spcBef>
                <a:spcPts val="240"/>
              </a:spcBef>
              <a:spcAft>
                <a:spcPts val="0"/>
              </a:spcAft>
              <a:buClr>
                <a:schemeClr val="dk1"/>
              </a:buClr>
              <a:buSzPts val="1200"/>
              <a:buFont typeface="Arial"/>
              <a:buNone/>
              <a:defRPr b="1" sz="1200"/>
            </a:lvl5pPr>
            <a:lvl6pPr indent="-228600" lvl="5" marL="2743200" algn="l">
              <a:lnSpc>
                <a:spcPct val="100000"/>
              </a:lnSpc>
              <a:spcBef>
                <a:spcPts val="240"/>
              </a:spcBef>
              <a:spcAft>
                <a:spcPts val="0"/>
              </a:spcAft>
              <a:buClr>
                <a:schemeClr val="dk1"/>
              </a:buClr>
              <a:buSzPts val="1200"/>
              <a:buFont typeface="Arial"/>
              <a:buNone/>
              <a:defRPr b="1" sz="1200"/>
            </a:lvl6pPr>
            <a:lvl7pPr indent="-228600" lvl="6" marL="3200400" algn="l">
              <a:lnSpc>
                <a:spcPct val="100000"/>
              </a:lnSpc>
              <a:spcBef>
                <a:spcPts val="240"/>
              </a:spcBef>
              <a:spcAft>
                <a:spcPts val="0"/>
              </a:spcAft>
              <a:buClr>
                <a:schemeClr val="dk1"/>
              </a:buClr>
              <a:buSzPts val="1200"/>
              <a:buFont typeface="Arial"/>
              <a:buNone/>
              <a:defRPr b="1" sz="1200"/>
            </a:lvl7pPr>
            <a:lvl8pPr indent="-228600" lvl="7" marL="3657600" algn="l">
              <a:lnSpc>
                <a:spcPct val="100000"/>
              </a:lnSpc>
              <a:spcBef>
                <a:spcPts val="240"/>
              </a:spcBef>
              <a:spcAft>
                <a:spcPts val="0"/>
              </a:spcAft>
              <a:buClr>
                <a:schemeClr val="dk1"/>
              </a:buClr>
              <a:buSzPts val="1200"/>
              <a:buFont typeface="Arial"/>
              <a:buNone/>
              <a:defRPr b="1" sz="1200"/>
            </a:lvl8pPr>
            <a:lvl9pPr indent="-228600" lvl="8" marL="4114800" algn="l">
              <a:lnSpc>
                <a:spcPct val="100000"/>
              </a:lnSpc>
              <a:spcBef>
                <a:spcPts val="240"/>
              </a:spcBef>
              <a:spcAft>
                <a:spcPts val="0"/>
              </a:spcAft>
              <a:buClr>
                <a:schemeClr val="dk1"/>
              </a:buClr>
              <a:buSzPts val="1200"/>
              <a:buFont typeface="Arial"/>
              <a:buNone/>
              <a:defRPr b="1" sz="1200"/>
            </a:lvl9pPr>
          </a:lstStyle>
          <a:p/>
        </p:txBody>
      </p:sp>
      <p:sp>
        <p:nvSpPr>
          <p:cNvPr id="45" name="Google Shape;45;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 name="Google Shape;46;p4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61950" lvl="1" marL="914400" algn="l">
              <a:lnSpc>
                <a:spcPct val="100000"/>
              </a:lnSpc>
              <a:spcBef>
                <a:spcPts val="420"/>
              </a:spcBef>
              <a:spcAft>
                <a:spcPts val="0"/>
              </a:spcAft>
              <a:buClr>
                <a:schemeClr val="dk1"/>
              </a:buClr>
              <a:buSzPts val="2100"/>
              <a:buFont typeface="Arial"/>
              <a:buChar char="–"/>
              <a:defRPr sz="2100"/>
            </a:lvl2pPr>
            <a:lvl3pPr indent="-342900" lvl="2" marL="1371600" algn="l">
              <a:lnSpc>
                <a:spcPct val="100000"/>
              </a:lnSpc>
              <a:spcBef>
                <a:spcPts val="360"/>
              </a:spcBef>
              <a:spcAft>
                <a:spcPts val="0"/>
              </a:spcAft>
              <a:buClr>
                <a:schemeClr val="dk1"/>
              </a:buClr>
              <a:buSzPts val="1800"/>
              <a:buFont typeface="Arial"/>
              <a:buChar char="•"/>
              <a:defRPr sz="1800"/>
            </a:lvl3pPr>
            <a:lvl4pPr indent="-323850" lvl="3" marL="1828800" algn="l">
              <a:lnSpc>
                <a:spcPct val="100000"/>
              </a:lnSpc>
              <a:spcBef>
                <a:spcPts val="300"/>
              </a:spcBef>
              <a:spcAft>
                <a:spcPts val="0"/>
              </a:spcAft>
              <a:buClr>
                <a:schemeClr val="dk1"/>
              </a:buClr>
              <a:buSzPts val="1500"/>
              <a:buFont typeface="Arial"/>
              <a:buChar char="–"/>
              <a:defRPr sz="1500"/>
            </a:lvl4pPr>
            <a:lvl5pPr indent="-323850" lvl="4" marL="2286000" algn="l">
              <a:lnSpc>
                <a:spcPct val="100000"/>
              </a:lnSpc>
              <a:spcBef>
                <a:spcPts val="300"/>
              </a:spcBef>
              <a:spcAft>
                <a:spcPts val="0"/>
              </a:spcAft>
              <a:buClr>
                <a:schemeClr val="dk1"/>
              </a:buClr>
              <a:buSzPts val="1500"/>
              <a:buFont typeface="Arial"/>
              <a:buChar char="»"/>
              <a:defRPr sz="1500"/>
            </a:lvl5pPr>
            <a:lvl6pPr indent="-323850" lvl="5" marL="2743200" algn="l">
              <a:lnSpc>
                <a:spcPct val="100000"/>
              </a:lnSpc>
              <a:spcBef>
                <a:spcPts val="300"/>
              </a:spcBef>
              <a:spcAft>
                <a:spcPts val="0"/>
              </a:spcAft>
              <a:buClr>
                <a:schemeClr val="dk1"/>
              </a:buClr>
              <a:buSzPts val="1500"/>
              <a:buFont typeface="Arial"/>
              <a:buChar char="»"/>
              <a:defRPr sz="1500"/>
            </a:lvl6pPr>
            <a:lvl7pPr indent="-323850" lvl="6" marL="3200400" algn="l">
              <a:lnSpc>
                <a:spcPct val="100000"/>
              </a:lnSpc>
              <a:spcBef>
                <a:spcPts val="300"/>
              </a:spcBef>
              <a:spcAft>
                <a:spcPts val="0"/>
              </a:spcAft>
              <a:buClr>
                <a:schemeClr val="dk1"/>
              </a:buClr>
              <a:buSzPts val="1500"/>
              <a:buFont typeface="Arial"/>
              <a:buChar char="»"/>
              <a:defRPr sz="1500"/>
            </a:lvl7pPr>
            <a:lvl8pPr indent="-323850" lvl="7" marL="3657600" algn="l">
              <a:lnSpc>
                <a:spcPct val="100000"/>
              </a:lnSpc>
              <a:spcBef>
                <a:spcPts val="300"/>
              </a:spcBef>
              <a:spcAft>
                <a:spcPts val="0"/>
              </a:spcAft>
              <a:buClr>
                <a:schemeClr val="dk1"/>
              </a:buClr>
              <a:buSzPts val="1500"/>
              <a:buFont typeface="Arial"/>
              <a:buChar char="»"/>
              <a:defRPr sz="1500"/>
            </a:lvl8pPr>
            <a:lvl9pPr indent="-323850" lvl="8" marL="4114800" algn="l">
              <a:lnSpc>
                <a:spcPct val="100000"/>
              </a:lnSpc>
              <a:spcBef>
                <a:spcPts val="300"/>
              </a:spcBef>
              <a:spcAft>
                <a:spcPts val="0"/>
              </a:spcAft>
              <a:buClr>
                <a:schemeClr val="dk1"/>
              </a:buClr>
              <a:buSzPts val="1500"/>
              <a:buFont typeface="Arial"/>
              <a:buChar char="»"/>
              <a:defRPr sz="1500"/>
            </a:lvl9pPr>
          </a:lstStyle>
          <a:p/>
        </p:txBody>
      </p:sp>
      <p:sp>
        <p:nvSpPr>
          <p:cNvPr id="61" name="Google Shape;61;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Clr>
                <a:schemeClr val="dk1"/>
              </a:buClr>
              <a:buSzPts val="1200"/>
              <a:buFont typeface="Arial"/>
              <a:buNone/>
              <a:defRPr sz="1200"/>
            </a:lvl1pPr>
            <a:lvl2pPr indent="-228600" lvl="1" marL="914400" algn="l">
              <a:lnSpc>
                <a:spcPct val="100000"/>
              </a:lnSpc>
              <a:spcBef>
                <a:spcPts val="210"/>
              </a:spcBef>
              <a:spcAft>
                <a:spcPts val="0"/>
              </a:spcAft>
              <a:buClr>
                <a:schemeClr val="dk1"/>
              </a:buClr>
              <a:buSzPts val="1050"/>
              <a:buFont typeface="Arial"/>
              <a:buNone/>
              <a:defRPr sz="1050"/>
            </a:lvl2pPr>
            <a:lvl3pPr indent="-228600" lvl="2" marL="1371600" algn="l">
              <a:lnSpc>
                <a:spcPct val="100000"/>
              </a:lnSpc>
              <a:spcBef>
                <a:spcPts val="180"/>
              </a:spcBef>
              <a:spcAft>
                <a:spcPts val="0"/>
              </a:spcAft>
              <a:buClr>
                <a:schemeClr val="dk1"/>
              </a:buClr>
              <a:buSzPts val="900"/>
              <a:buFont typeface="Arial"/>
              <a:buNone/>
              <a:defRPr sz="900"/>
            </a:lvl3pPr>
            <a:lvl4pPr indent="-228600" lvl="3" marL="1828800" algn="l">
              <a:lnSpc>
                <a:spcPct val="100000"/>
              </a:lnSpc>
              <a:spcBef>
                <a:spcPts val="150"/>
              </a:spcBef>
              <a:spcAft>
                <a:spcPts val="0"/>
              </a:spcAft>
              <a:buClr>
                <a:schemeClr val="dk1"/>
              </a:buClr>
              <a:buSzPts val="750"/>
              <a:buFont typeface="Arial"/>
              <a:buNone/>
              <a:defRPr sz="750"/>
            </a:lvl4pPr>
            <a:lvl5pPr indent="-228600" lvl="4" marL="2286000" algn="l">
              <a:lnSpc>
                <a:spcPct val="100000"/>
              </a:lnSpc>
              <a:spcBef>
                <a:spcPts val="150"/>
              </a:spcBef>
              <a:spcAft>
                <a:spcPts val="0"/>
              </a:spcAft>
              <a:buClr>
                <a:schemeClr val="dk1"/>
              </a:buClr>
              <a:buSzPts val="750"/>
              <a:buFont typeface="Arial"/>
              <a:buNone/>
              <a:defRPr sz="750"/>
            </a:lvl5pPr>
            <a:lvl6pPr indent="-228600" lvl="5" marL="2743200" algn="l">
              <a:lnSpc>
                <a:spcPct val="100000"/>
              </a:lnSpc>
              <a:spcBef>
                <a:spcPts val="150"/>
              </a:spcBef>
              <a:spcAft>
                <a:spcPts val="0"/>
              </a:spcAft>
              <a:buClr>
                <a:schemeClr val="dk1"/>
              </a:buClr>
              <a:buSzPts val="750"/>
              <a:buFont typeface="Arial"/>
              <a:buNone/>
              <a:defRPr sz="750"/>
            </a:lvl6pPr>
            <a:lvl7pPr indent="-228600" lvl="6" marL="3200400" algn="l">
              <a:lnSpc>
                <a:spcPct val="100000"/>
              </a:lnSpc>
              <a:spcBef>
                <a:spcPts val="150"/>
              </a:spcBef>
              <a:spcAft>
                <a:spcPts val="0"/>
              </a:spcAft>
              <a:buClr>
                <a:schemeClr val="dk1"/>
              </a:buClr>
              <a:buSzPts val="750"/>
              <a:buFont typeface="Arial"/>
              <a:buNone/>
              <a:defRPr sz="750"/>
            </a:lvl7pPr>
            <a:lvl8pPr indent="-228600" lvl="7" marL="3657600" algn="l">
              <a:lnSpc>
                <a:spcPct val="100000"/>
              </a:lnSpc>
              <a:spcBef>
                <a:spcPts val="150"/>
              </a:spcBef>
              <a:spcAft>
                <a:spcPts val="0"/>
              </a:spcAft>
              <a:buClr>
                <a:schemeClr val="dk1"/>
              </a:buClr>
              <a:buSzPts val="750"/>
              <a:buFont typeface="Arial"/>
              <a:buNone/>
              <a:defRPr sz="750"/>
            </a:lvl8pPr>
            <a:lvl9pPr indent="-228600" lvl="8" marL="4114800" algn="l">
              <a:lnSpc>
                <a:spcPct val="100000"/>
              </a:lnSpc>
              <a:spcBef>
                <a:spcPts val="150"/>
              </a:spcBef>
              <a:spcAft>
                <a:spcPts val="0"/>
              </a:spcAft>
              <a:buClr>
                <a:schemeClr val="dk1"/>
              </a:buClr>
              <a:buSzPts val="750"/>
              <a:buFont typeface="Arial"/>
              <a:buNone/>
              <a:defRPr sz="750"/>
            </a:lvl9pPr>
          </a:lstStyle>
          <a:p/>
        </p:txBody>
      </p:sp>
      <p:sp>
        <p:nvSpPr>
          <p:cNvPr id="62" name="Google Shape;62;p4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5183188" y="987425"/>
            <a:ext cx="6172200" cy="4873625"/>
          </a:xfrm>
          <a:prstGeom prst="rect">
            <a:avLst/>
          </a:prstGeom>
          <a:noFill/>
          <a:ln>
            <a:noFill/>
          </a:ln>
        </p:spPr>
      </p:sp>
      <p:sp>
        <p:nvSpPr>
          <p:cNvPr id="68" name="Google Shape;68;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Clr>
                <a:schemeClr val="dk1"/>
              </a:buClr>
              <a:buSzPts val="1200"/>
              <a:buFont typeface="Arial"/>
              <a:buNone/>
              <a:defRPr sz="1200"/>
            </a:lvl1pPr>
            <a:lvl2pPr indent="-228600" lvl="1" marL="914400" algn="l">
              <a:lnSpc>
                <a:spcPct val="100000"/>
              </a:lnSpc>
              <a:spcBef>
                <a:spcPts val="210"/>
              </a:spcBef>
              <a:spcAft>
                <a:spcPts val="0"/>
              </a:spcAft>
              <a:buClr>
                <a:schemeClr val="dk1"/>
              </a:buClr>
              <a:buSzPts val="1050"/>
              <a:buFont typeface="Arial"/>
              <a:buNone/>
              <a:defRPr sz="1050"/>
            </a:lvl2pPr>
            <a:lvl3pPr indent="-228600" lvl="2" marL="1371600" algn="l">
              <a:lnSpc>
                <a:spcPct val="100000"/>
              </a:lnSpc>
              <a:spcBef>
                <a:spcPts val="180"/>
              </a:spcBef>
              <a:spcAft>
                <a:spcPts val="0"/>
              </a:spcAft>
              <a:buClr>
                <a:schemeClr val="dk1"/>
              </a:buClr>
              <a:buSzPts val="900"/>
              <a:buFont typeface="Arial"/>
              <a:buNone/>
              <a:defRPr sz="900"/>
            </a:lvl3pPr>
            <a:lvl4pPr indent="-228600" lvl="3" marL="1828800" algn="l">
              <a:lnSpc>
                <a:spcPct val="100000"/>
              </a:lnSpc>
              <a:spcBef>
                <a:spcPts val="150"/>
              </a:spcBef>
              <a:spcAft>
                <a:spcPts val="0"/>
              </a:spcAft>
              <a:buClr>
                <a:schemeClr val="dk1"/>
              </a:buClr>
              <a:buSzPts val="750"/>
              <a:buFont typeface="Arial"/>
              <a:buNone/>
              <a:defRPr sz="750"/>
            </a:lvl4pPr>
            <a:lvl5pPr indent="-228600" lvl="4" marL="2286000" algn="l">
              <a:lnSpc>
                <a:spcPct val="100000"/>
              </a:lnSpc>
              <a:spcBef>
                <a:spcPts val="150"/>
              </a:spcBef>
              <a:spcAft>
                <a:spcPts val="0"/>
              </a:spcAft>
              <a:buClr>
                <a:schemeClr val="dk1"/>
              </a:buClr>
              <a:buSzPts val="750"/>
              <a:buFont typeface="Arial"/>
              <a:buNone/>
              <a:defRPr sz="750"/>
            </a:lvl5pPr>
            <a:lvl6pPr indent="-228600" lvl="5" marL="2743200" algn="l">
              <a:lnSpc>
                <a:spcPct val="100000"/>
              </a:lnSpc>
              <a:spcBef>
                <a:spcPts val="150"/>
              </a:spcBef>
              <a:spcAft>
                <a:spcPts val="0"/>
              </a:spcAft>
              <a:buClr>
                <a:schemeClr val="dk1"/>
              </a:buClr>
              <a:buSzPts val="750"/>
              <a:buFont typeface="Arial"/>
              <a:buNone/>
              <a:defRPr sz="750"/>
            </a:lvl6pPr>
            <a:lvl7pPr indent="-228600" lvl="6" marL="3200400" algn="l">
              <a:lnSpc>
                <a:spcPct val="100000"/>
              </a:lnSpc>
              <a:spcBef>
                <a:spcPts val="150"/>
              </a:spcBef>
              <a:spcAft>
                <a:spcPts val="0"/>
              </a:spcAft>
              <a:buClr>
                <a:schemeClr val="dk1"/>
              </a:buClr>
              <a:buSzPts val="750"/>
              <a:buFont typeface="Arial"/>
              <a:buNone/>
              <a:defRPr sz="750"/>
            </a:lvl7pPr>
            <a:lvl8pPr indent="-228600" lvl="7" marL="3657600" algn="l">
              <a:lnSpc>
                <a:spcPct val="100000"/>
              </a:lnSpc>
              <a:spcBef>
                <a:spcPts val="150"/>
              </a:spcBef>
              <a:spcAft>
                <a:spcPts val="0"/>
              </a:spcAft>
              <a:buClr>
                <a:schemeClr val="dk1"/>
              </a:buClr>
              <a:buSzPts val="750"/>
              <a:buFont typeface="Arial"/>
              <a:buNone/>
              <a:defRPr sz="750"/>
            </a:lvl8pPr>
            <a:lvl9pPr indent="-228600" lvl="8" marL="4114800" algn="l">
              <a:lnSpc>
                <a:spcPct val="100000"/>
              </a:lnSpc>
              <a:spcBef>
                <a:spcPts val="150"/>
              </a:spcBef>
              <a:spcAft>
                <a:spcPts val="0"/>
              </a:spcAft>
              <a:buClr>
                <a:schemeClr val="dk1"/>
              </a:buClr>
              <a:buSzPts val="750"/>
              <a:buFont typeface="Arial"/>
              <a:buNone/>
              <a:defRPr sz="750"/>
            </a:lvl9pPr>
          </a:lstStyle>
          <a:p/>
        </p:txBody>
      </p:sp>
      <p:sp>
        <p:nvSpPr>
          <p:cNvPr id="69" name="Google Shape;69;p4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1089422" y="285750"/>
            <a:ext cx="10492978" cy="239057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400"/>
              <a:buFont typeface="Times New Roman"/>
              <a:buNone/>
            </a:pPr>
            <a:r>
              <a:rPr b="1" lang="en-US">
                <a:solidFill>
                  <a:srgbClr val="0E315E"/>
                </a:solidFill>
                <a:latin typeface="Times New Roman"/>
                <a:ea typeface="Times New Roman"/>
                <a:cs typeface="Times New Roman"/>
                <a:sym typeface="Times New Roman"/>
              </a:rPr>
              <a:t>EVOLUTION</a:t>
            </a:r>
            <a:r>
              <a:rPr lang="en-US">
                <a:solidFill>
                  <a:srgbClr val="0E315E"/>
                </a:solidFill>
                <a:latin typeface="Times New Roman"/>
                <a:ea typeface="Times New Roman"/>
                <a:cs typeface="Times New Roman"/>
                <a:sym typeface="Times New Roman"/>
              </a:rPr>
              <a:t> </a:t>
            </a:r>
            <a:r>
              <a:rPr b="1" lang="en-US">
                <a:solidFill>
                  <a:srgbClr val="0E315E"/>
                </a:solidFill>
                <a:latin typeface="Times New Roman"/>
                <a:ea typeface="Times New Roman"/>
                <a:cs typeface="Times New Roman"/>
                <a:sym typeface="Times New Roman"/>
              </a:rPr>
              <a:t>OF ENTERPRISE SYSTEM ARCHITECTURE</a:t>
            </a:r>
            <a:r>
              <a:rPr b="1" lang="en-US"/>
              <a:t> </a:t>
            </a:r>
            <a:endParaRPr/>
          </a:p>
        </p:txBody>
      </p:sp>
      <p:sp>
        <p:nvSpPr>
          <p:cNvPr id="89" name="Google Shape;89;p1"/>
          <p:cNvSpPr txBox="1"/>
          <p:nvPr>
            <p:ph idx="1" type="body"/>
          </p:nvPr>
        </p:nvSpPr>
        <p:spPr>
          <a:xfrm>
            <a:off x="609600" y="3338612"/>
            <a:ext cx="10350000" cy="404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IMAN FATIMA (2021-SE-10) </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KAUSAR FATIMA (2021-SE-25) </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UME HABEEBA (2021-SE-27) </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LAIBA AMBER EJAZ (2021-SE-37)</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KHADEEJA RASTI (2021SE-53) </a:t>
            </a:r>
            <a:endParaRPr/>
          </a:p>
          <a:p>
            <a:pPr indent="0" lvl="0" marL="0" rtl="0" algn="l">
              <a:lnSpc>
                <a:spcPct val="100000"/>
              </a:lnSpc>
              <a:spcBef>
                <a:spcPts val="640"/>
              </a:spcBef>
              <a:spcAft>
                <a:spcPts val="0"/>
              </a:spcAft>
              <a:buClr>
                <a:schemeClr val="dk1"/>
              </a:buClr>
              <a:buSzPts val="3200"/>
              <a:buFont typeface="Arial"/>
              <a:buNone/>
            </a:pPr>
            <a:r>
              <a:t/>
            </a:r>
            <a:endParaRPr/>
          </a:p>
        </p:txBody>
      </p:sp>
      <p:sp>
        <p:nvSpPr>
          <p:cNvPr id="90" name="Google Shape;90;p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609600" y="457200"/>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Enterprise Application Integration</a:t>
            </a:r>
            <a:endParaRPr/>
          </a:p>
        </p:txBody>
      </p:sp>
      <p:sp>
        <p:nvSpPr>
          <p:cNvPr id="151" name="Google Shape;151;p10"/>
          <p:cNvSpPr txBox="1"/>
          <p:nvPr>
            <p:ph idx="1" type="body"/>
          </p:nvPr>
        </p:nvSpPr>
        <p:spPr>
          <a:xfrm>
            <a:off x="609600" y="1803797"/>
            <a:ext cx="10972800" cy="432236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Data integration issues arise when the same data is stored differently in various systems, with differences in data structures, attribute names, and even semantics.</a:t>
            </a:r>
            <a:endParaRPr/>
          </a:p>
        </p:txBody>
      </p:sp>
      <p:sp>
        <p:nvSpPr>
          <p:cNvPr id="152" name="Google Shape;152;p1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Point-to-Point Integration</a:t>
            </a:r>
            <a:endParaRPr/>
          </a:p>
        </p:txBody>
      </p:sp>
      <p:sp>
        <p:nvSpPr>
          <p:cNvPr id="158" name="Google Shape;158;p11"/>
          <p:cNvSpPr txBox="1"/>
          <p:nvPr>
            <p:ph idx="1" type="body"/>
          </p:nvPr>
        </p:nvSpPr>
        <p:spPr>
          <a:xfrm>
            <a:off x="609600" y="1285875"/>
            <a:ext cx="10972800" cy="484028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Point-to-point integration approach refers to a method of connecting individual software applications or systems directly to one another to enable data exchange and communication</a:t>
            </a:r>
            <a:r>
              <a:rPr lang="en-US"/>
              <a:t>.</a:t>
            </a:r>
            <a:endParaRPr/>
          </a:p>
        </p:txBody>
      </p:sp>
      <p:sp>
        <p:nvSpPr>
          <p:cNvPr id="159" name="Google Shape;159;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N x N problem</a:t>
            </a:r>
            <a:endParaRPr/>
          </a:p>
        </p:txBody>
      </p:sp>
      <p:sp>
        <p:nvSpPr>
          <p:cNvPr id="165" name="Google Shape;165;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12"/>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In the context provided, the "N x N problem" refers to the challenge that arises when integrating multiple software applications using a point-to-point integration approach. </a:t>
            </a:r>
            <a:endParaRPr/>
          </a:p>
          <a:p>
            <a:pPr indent="-139700" lvl="0" marL="342900" rtl="0" algn="l">
              <a:lnSpc>
                <a:spcPct val="100000"/>
              </a:lnSpc>
              <a:spcBef>
                <a:spcPts val="640"/>
              </a:spcBef>
              <a:spcAft>
                <a:spcPts val="0"/>
              </a:spcAft>
              <a:buClr>
                <a:schemeClr val="dk1"/>
              </a:buClr>
              <a:buSzPts val="3200"/>
              <a:buFont typeface="Arial"/>
              <a:buNone/>
            </a:pPr>
            <a:r>
              <a:t/>
            </a:r>
            <a:endParaRPr/>
          </a:p>
        </p:txBody>
      </p:sp>
      <p:pic>
        <p:nvPicPr>
          <p:cNvPr id="167" name="Google Shape;167;p12"/>
          <p:cNvPicPr preferRelativeResize="0"/>
          <p:nvPr/>
        </p:nvPicPr>
        <p:blipFill rotWithShape="1">
          <a:blip r:embed="rId3">
            <a:alphaModFix/>
          </a:blip>
          <a:srcRect b="0" l="0" r="0" t="0"/>
          <a:stretch/>
        </p:blipFill>
        <p:spPr>
          <a:xfrm>
            <a:off x="2520315" y="3059430"/>
            <a:ext cx="6444615" cy="33547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Hub-and-Spoke Integration</a:t>
            </a:r>
            <a:endParaRPr/>
          </a:p>
        </p:txBody>
      </p:sp>
      <p:sp>
        <p:nvSpPr>
          <p:cNvPr id="173" name="Google Shape;173;p13"/>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Hub-and-Spoke Integration is an architectural approach used in enterprise application integration (EAI) to connect and streamline the interaction between multiple software applications or systems within an organization. In this model:</a:t>
            </a:r>
            <a:endParaRPr/>
          </a:p>
          <a:p>
            <a:pPr indent="0" lvl="0" marL="0" rtl="0" algn="l">
              <a:lnSpc>
                <a:spcPct val="100000"/>
              </a:lnSpc>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Centralized Hub: The "hub" is a centralized component (middleware) that acts as a focal point for communication and data exchange. It serves as an intermediary for all connected applications.</a:t>
            </a:r>
            <a:endParaRPr sz="2000">
              <a:latin typeface="Times New Roman"/>
              <a:ea typeface="Times New Roman"/>
              <a:cs typeface="Times New Roman"/>
              <a:sym typeface="Times New Roman"/>
            </a:endParaRPr>
          </a:p>
          <a:p>
            <a:pPr indent="-215900" lvl="0" marL="342900" rtl="0" algn="l">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Spokes: The "spokes" represent the various software applications or systems that need to communicate with each other. These applications are connected to the central hub</a:t>
            </a:r>
            <a:r>
              <a:rPr lang="en-US" sz="2000"/>
              <a:t>.</a:t>
            </a:r>
            <a:endParaRPr sz="2000"/>
          </a:p>
          <a:p>
            <a:pPr indent="-139700" lvl="0" marL="342900" rtl="0" algn="l">
              <a:lnSpc>
                <a:spcPct val="100000"/>
              </a:lnSpc>
              <a:spcBef>
                <a:spcPts val="640"/>
              </a:spcBef>
              <a:spcAft>
                <a:spcPts val="0"/>
              </a:spcAft>
              <a:buClr>
                <a:schemeClr val="dk1"/>
              </a:buClr>
              <a:buSzPts val="3200"/>
              <a:buFont typeface="Arial"/>
              <a:buNone/>
            </a:pPr>
            <a:r>
              <a:t/>
            </a:r>
            <a:endParaRPr/>
          </a:p>
          <a:p>
            <a:pPr indent="-215900" lvl="0" marL="342900" rtl="0" algn="l">
              <a:lnSpc>
                <a:spcPct val="100000"/>
              </a:lnSpc>
              <a:spcBef>
                <a:spcPts val="400"/>
              </a:spcBef>
              <a:spcAft>
                <a:spcPts val="0"/>
              </a:spcAft>
              <a:buClr>
                <a:schemeClr val="dk1"/>
              </a:buClr>
              <a:buSzPts val="2000"/>
              <a:buFont typeface="Arial"/>
              <a:buNone/>
            </a:pPr>
            <a:r>
              <a:t/>
            </a:r>
            <a:endParaRPr sz="2000"/>
          </a:p>
        </p:txBody>
      </p:sp>
      <p:sp>
        <p:nvSpPr>
          <p:cNvPr id="174" name="Google Shape;174;p1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609600" y="274956"/>
            <a:ext cx="10972800" cy="96266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Hub-and-spoke enterprise application integration architecture</a:t>
            </a:r>
            <a:endParaRPr/>
          </a:p>
        </p:txBody>
      </p:sp>
      <p:sp>
        <p:nvSpPr>
          <p:cNvPr id="180" name="Google Shape;180;p1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1" name="Google Shape;181;p14"/>
          <p:cNvPicPr preferRelativeResize="0"/>
          <p:nvPr>
            <p:ph idx="1" type="body"/>
          </p:nvPr>
        </p:nvPicPr>
        <p:blipFill rotWithShape="1">
          <a:blip r:embed="rId3">
            <a:alphaModFix/>
          </a:blip>
          <a:srcRect b="0" l="0" r="0" t="0"/>
          <a:stretch/>
        </p:blipFill>
        <p:spPr>
          <a:xfrm>
            <a:off x="1459230" y="1417955"/>
            <a:ext cx="8627110" cy="51231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ctrTitle"/>
          </p:nvPr>
        </p:nvSpPr>
        <p:spPr>
          <a:xfrm>
            <a:off x="499745" y="454660"/>
            <a:ext cx="10923270" cy="146875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0E315E"/>
              </a:buClr>
              <a:buSzPct val="100000"/>
              <a:buFont typeface="Times New Roman"/>
              <a:buNone/>
            </a:pPr>
            <a:r>
              <a:rPr b="1" lang="en-US" sz="5335">
                <a:solidFill>
                  <a:srgbClr val="0E315E"/>
                </a:solidFill>
                <a:latin typeface="Times New Roman"/>
                <a:ea typeface="Times New Roman"/>
                <a:cs typeface="Times New Roman"/>
                <a:sym typeface="Times New Roman"/>
              </a:rPr>
              <a:t>Enterprise Modelling and Process Orientation</a:t>
            </a:r>
            <a:endParaRPr/>
          </a:p>
        </p:txBody>
      </p:sp>
      <p:sp>
        <p:nvSpPr>
          <p:cNvPr id="187" name="Google Shape;187;p15"/>
          <p:cNvSpPr txBox="1"/>
          <p:nvPr>
            <p:ph idx="1" type="subTitle"/>
          </p:nvPr>
        </p:nvSpPr>
        <p:spPr>
          <a:xfrm>
            <a:off x="1524000" y="2449830"/>
            <a:ext cx="5005705" cy="341312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Enterprise Modelling:</a:t>
            </a:r>
            <a:endParaRPr/>
          </a:p>
          <a:p>
            <a:pPr indent="-342900" lvl="0" marL="342900" rtl="0" algn="l">
              <a:lnSpc>
                <a:spcPct val="100000"/>
              </a:lnSpc>
              <a:spcBef>
                <a:spcPts val="324"/>
              </a:spcBef>
              <a:spcAft>
                <a:spcPts val="0"/>
              </a:spcAft>
              <a:buClr>
                <a:schemeClr val="dk1"/>
              </a:buClr>
              <a:buSzPct val="100000"/>
              <a:buFont typeface="Arial"/>
              <a:buChar char="•"/>
            </a:pPr>
            <a:r>
              <a:rPr lang="en-US">
                <a:latin typeface="Times New Roman"/>
                <a:ea typeface="Times New Roman"/>
                <a:cs typeface="Times New Roman"/>
                <a:sym typeface="Times New Roman"/>
              </a:rPr>
              <a:t> Structured representation of an organization.</a:t>
            </a:r>
            <a:endParaRPr/>
          </a:p>
          <a:p>
            <a:pPr indent="-342900" lvl="0" marL="342900" rtl="0" algn="l">
              <a:lnSpc>
                <a:spcPct val="100000"/>
              </a:lnSpc>
              <a:spcBef>
                <a:spcPts val="324"/>
              </a:spcBef>
              <a:spcAft>
                <a:spcPts val="0"/>
              </a:spcAft>
              <a:buClr>
                <a:schemeClr val="dk1"/>
              </a:buClr>
              <a:buSzPct val="100000"/>
              <a:buFont typeface="Arial"/>
              <a:buChar char="•"/>
            </a:pPr>
            <a:r>
              <a:rPr lang="en-US">
                <a:latin typeface="Times New Roman"/>
                <a:ea typeface="Times New Roman"/>
                <a:cs typeface="Times New Roman"/>
                <a:sym typeface="Times New Roman"/>
              </a:rPr>
              <a:t>Aids in understanding, analysis, and optimization.</a:t>
            </a:r>
            <a:endParaRPr/>
          </a:p>
          <a:p>
            <a:pPr indent="-342900" lvl="0" marL="342900" rtl="0" algn="l">
              <a:lnSpc>
                <a:spcPct val="100000"/>
              </a:lnSpc>
              <a:spcBef>
                <a:spcPts val="324"/>
              </a:spcBef>
              <a:spcAft>
                <a:spcPts val="0"/>
              </a:spcAft>
              <a:buClr>
                <a:schemeClr val="dk1"/>
              </a:buClr>
              <a:buSzPct val="100000"/>
              <a:buFont typeface="Arial"/>
              <a:buChar char="•"/>
            </a:pPr>
            <a:r>
              <a:rPr lang="en-US">
                <a:latin typeface="Times New Roman"/>
                <a:ea typeface="Times New Roman"/>
                <a:cs typeface="Times New Roman"/>
                <a:sym typeface="Times New Roman"/>
              </a:rPr>
              <a:t>Valuable for strategic planning and decision-making.</a:t>
            </a:r>
            <a:endParaRPr/>
          </a:p>
          <a:p>
            <a:pPr indent="-342900" lvl="0" marL="342900" rtl="0" algn="l">
              <a:lnSpc>
                <a:spcPct val="100000"/>
              </a:lnSpc>
              <a:spcBef>
                <a:spcPts val="324"/>
              </a:spcBef>
              <a:spcAft>
                <a:spcPts val="0"/>
              </a:spcAft>
              <a:buClr>
                <a:schemeClr val="dk1"/>
              </a:buClr>
              <a:buSzPct val="100000"/>
              <a:buFont typeface="Arial"/>
              <a:buChar char="•"/>
            </a:pPr>
            <a:r>
              <a:rPr lang="en-US">
                <a:latin typeface="Times New Roman"/>
                <a:ea typeface="Times New Roman"/>
                <a:cs typeface="Times New Roman"/>
                <a:sym typeface="Times New Roman"/>
              </a:rPr>
              <a:t>Enables process optimization and adaptation to change.</a:t>
            </a:r>
            <a:endParaRPr/>
          </a:p>
        </p:txBody>
      </p:sp>
      <p:sp>
        <p:nvSpPr>
          <p:cNvPr id="188" name="Google Shape;188;p15"/>
          <p:cNvSpPr/>
          <p:nvPr/>
        </p:nvSpPr>
        <p:spPr>
          <a:xfrm>
            <a:off x="6789420" y="2449830"/>
            <a:ext cx="5005705" cy="3413125"/>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chemeClr val="dk1"/>
              </a:buClr>
              <a:buSzPts val="2400"/>
              <a:buFont typeface="Arial"/>
              <a:buNone/>
            </a:pPr>
            <a:r>
              <a:rPr b="1" lang="en-US" sz="2400">
                <a:solidFill>
                  <a:schemeClr val="dk1"/>
                </a:solidFill>
                <a:latin typeface="Times New Roman"/>
                <a:ea typeface="Times New Roman"/>
                <a:cs typeface="Times New Roman"/>
                <a:sym typeface="Times New Roman"/>
              </a:rPr>
              <a:t>Process Orientation:</a:t>
            </a:r>
            <a:endParaRPr/>
          </a:p>
          <a:p>
            <a:pPr indent="-342900" lvl="0" marL="342900" marR="0" rtl="0" algn="l">
              <a:lnSpc>
                <a:spcPct val="7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Emphasis on interconnected processes.</a:t>
            </a:r>
            <a:endParaRPr/>
          </a:p>
          <a:p>
            <a:pPr indent="-342900" lvl="0" marL="342900" marR="0" rtl="0" algn="l">
              <a:lnSpc>
                <a:spcPct val="7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Aims for efficiency, effectiveness, and quality.</a:t>
            </a:r>
            <a:endParaRPr/>
          </a:p>
          <a:p>
            <a:pPr indent="-342900" lvl="0" marL="342900" marR="0" rtl="0" algn="l">
              <a:lnSpc>
                <a:spcPct val="7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Reduces costs and enhances agility.</a:t>
            </a:r>
            <a:endParaRPr/>
          </a:p>
          <a:p>
            <a:pPr indent="-342900" lvl="0" marL="342900" marR="0" rtl="0" algn="l">
              <a:lnSpc>
                <a:spcPct val="7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Promotes a customer-centric approach.</a:t>
            </a:r>
            <a:endParaRPr/>
          </a:p>
          <a:p>
            <a:pPr indent="-342900" lvl="0" marL="342900" marR="0" rtl="0" algn="l">
              <a:lnSpc>
                <a:spcPct val="7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Often related to Business Process Management (BPM)..</a:t>
            </a:r>
            <a:endParaRPr/>
          </a:p>
        </p:txBody>
      </p:sp>
      <p:sp>
        <p:nvSpPr>
          <p:cNvPr id="189" name="Google Shape;189;p1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idx="1" type="body"/>
          </p:nvPr>
        </p:nvSpPr>
        <p:spPr>
          <a:xfrm>
            <a:off x="838200" y="756920"/>
            <a:ext cx="4876800" cy="47974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rgbClr val="0E315E"/>
              </a:buClr>
              <a:buSzPts val="3200"/>
              <a:buFont typeface="Times New Roman"/>
              <a:buNone/>
            </a:pPr>
            <a:r>
              <a:rPr b="1" lang="en-US">
                <a:solidFill>
                  <a:srgbClr val="0E315E"/>
                </a:solidFill>
                <a:latin typeface="Times New Roman"/>
                <a:ea typeface="Times New Roman"/>
                <a:cs typeface="Times New Roman"/>
                <a:sym typeface="Times New Roman"/>
              </a:rPr>
              <a:t>I</a:t>
            </a:r>
            <a:r>
              <a:rPr b="1" lang="en-US" sz="3200">
                <a:solidFill>
                  <a:srgbClr val="0E315E"/>
                </a:solidFill>
                <a:latin typeface="Times New Roman"/>
                <a:ea typeface="Times New Roman"/>
                <a:cs typeface="Times New Roman"/>
                <a:sym typeface="Times New Roman"/>
              </a:rPr>
              <a:t>mportance in Business Administration</a:t>
            </a:r>
            <a:r>
              <a:rPr b="1" lang="en-US" sz="320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514350" lvl="0" marL="514350" rtl="0" algn="l">
              <a:lnSpc>
                <a:spcPct val="150000"/>
              </a:lnSpc>
              <a:spcBef>
                <a:spcPts val="640"/>
              </a:spcBef>
              <a:spcAft>
                <a:spcPts val="0"/>
              </a:spcAft>
              <a:buClr>
                <a:schemeClr val="dk1"/>
              </a:buClr>
              <a:buSzPts val="3200"/>
              <a:buFont typeface="Times New Roman"/>
              <a:buAutoNum type="arabicPeriod"/>
            </a:pPr>
            <a:r>
              <a:rPr lang="en-US">
                <a:latin typeface="Times New Roman"/>
                <a:ea typeface="Times New Roman"/>
                <a:cs typeface="Times New Roman"/>
                <a:sym typeface="Times New Roman"/>
              </a:rPr>
              <a:t>Indispensable in Modern Business</a:t>
            </a:r>
            <a:endParaRPr/>
          </a:p>
          <a:p>
            <a:pPr indent="-514350" lvl="0" marL="514350" rtl="0" algn="l">
              <a:lnSpc>
                <a:spcPct val="150000"/>
              </a:lnSpc>
              <a:spcBef>
                <a:spcPts val="640"/>
              </a:spcBef>
              <a:spcAft>
                <a:spcPts val="0"/>
              </a:spcAft>
              <a:buClr>
                <a:schemeClr val="dk1"/>
              </a:buClr>
              <a:buSzPts val="3200"/>
              <a:buFont typeface="Times New Roman"/>
              <a:buAutoNum type="arabicPeriod"/>
            </a:pPr>
            <a:r>
              <a:rPr lang="en-US">
                <a:latin typeface="Times New Roman"/>
                <a:ea typeface="Times New Roman"/>
                <a:cs typeface="Times New Roman"/>
                <a:sym typeface="Times New Roman"/>
              </a:rPr>
              <a:t>Adaptability and Efficiency</a:t>
            </a:r>
            <a:endParaRPr/>
          </a:p>
          <a:p>
            <a:pPr indent="-514350" lvl="0" marL="514350" rtl="0" algn="l">
              <a:lnSpc>
                <a:spcPct val="150000"/>
              </a:lnSpc>
              <a:spcBef>
                <a:spcPts val="640"/>
              </a:spcBef>
              <a:spcAft>
                <a:spcPts val="0"/>
              </a:spcAft>
              <a:buClr>
                <a:schemeClr val="dk1"/>
              </a:buClr>
              <a:buSzPts val="3200"/>
              <a:buFont typeface="Times New Roman"/>
              <a:buAutoNum type="arabicPeriod"/>
            </a:pPr>
            <a:r>
              <a:rPr lang="en-US">
                <a:latin typeface="Times New Roman"/>
                <a:ea typeface="Times New Roman"/>
                <a:cs typeface="Times New Roman"/>
                <a:sym typeface="Times New Roman"/>
              </a:rPr>
              <a:t>Core Driver of Success</a:t>
            </a:r>
            <a:endParaRPr/>
          </a:p>
          <a:p>
            <a:pPr indent="-311150" lvl="0" marL="514350" rtl="0" algn="l">
              <a:lnSpc>
                <a:spcPct val="100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195" name="Google Shape;195;p16"/>
          <p:cNvSpPr/>
          <p:nvPr/>
        </p:nvSpPr>
        <p:spPr>
          <a:xfrm>
            <a:off x="6314440" y="757555"/>
            <a:ext cx="5553710" cy="49733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E315E"/>
              </a:buClr>
              <a:buSzPts val="3200"/>
              <a:buFont typeface="Arial"/>
              <a:buNone/>
            </a:pPr>
            <a:r>
              <a:rPr b="1" lang="en-US" sz="3200">
                <a:solidFill>
                  <a:srgbClr val="0E315E"/>
                </a:solidFill>
                <a:latin typeface="Times New Roman"/>
                <a:ea typeface="Times New Roman"/>
                <a:cs typeface="Times New Roman"/>
                <a:sym typeface="Times New Roman"/>
              </a:rPr>
              <a:t>Major Factors:</a:t>
            </a:r>
            <a:endParaRPr/>
          </a:p>
          <a:p>
            <a:pPr indent="0" lvl="0" marL="0" marR="0" rtl="0" algn="l">
              <a:lnSpc>
                <a:spcPct val="90000"/>
              </a:lnSpc>
              <a:spcBef>
                <a:spcPts val="1000"/>
              </a:spcBef>
              <a:spcAft>
                <a:spcPts val="0"/>
              </a:spcAft>
              <a:buClr>
                <a:schemeClr val="dk1"/>
              </a:buClr>
              <a:buSzPts val="2700"/>
              <a:buFont typeface="Arial"/>
              <a:buNone/>
            </a:pPr>
            <a:r>
              <a:t/>
            </a:r>
            <a:endParaRPr sz="2700">
              <a:solidFill>
                <a:schemeClr val="dk1"/>
              </a:solidFill>
              <a:latin typeface="Times New Roman"/>
              <a:ea typeface="Times New Roman"/>
              <a:cs typeface="Times New Roman"/>
              <a:sym typeface="Times New Roman"/>
            </a:endParaRPr>
          </a:p>
          <a:p>
            <a:pPr indent="-514350" lvl="0" marL="514350" marR="0" rtl="0" algn="l">
              <a:lnSpc>
                <a:spcPct val="150000"/>
              </a:lnSpc>
              <a:spcBef>
                <a:spcPts val="1000"/>
              </a:spcBef>
              <a:spcAft>
                <a:spcPts val="0"/>
              </a:spcAft>
              <a:buClr>
                <a:schemeClr val="dk1"/>
              </a:buClr>
              <a:buSzPts val="2700"/>
              <a:buFont typeface="Arial"/>
              <a:buAutoNum type="arabicPeriod"/>
            </a:pPr>
            <a:r>
              <a:rPr lang="en-US" sz="2700">
                <a:solidFill>
                  <a:schemeClr val="dk1"/>
                </a:solidFill>
                <a:latin typeface="Times New Roman"/>
                <a:ea typeface="Times New Roman"/>
                <a:cs typeface="Times New Roman"/>
                <a:sym typeface="Times New Roman"/>
              </a:rPr>
              <a:t>Increasing Complexity</a:t>
            </a:r>
            <a:endParaRPr/>
          </a:p>
          <a:p>
            <a:pPr indent="-514350" lvl="0" marL="514350" marR="0" rtl="0" algn="l">
              <a:lnSpc>
                <a:spcPct val="150000"/>
              </a:lnSpc>
              <a:spcBef>
                <a:spcPts val="1000"/>
              </a:spcBef>
              <a:spcAft>
                <a:spcPts val="0"/>
              </a:spcAft>
              <a:buClr>
                <a:schemeClr val="dk1"/>
              </a:buClr>
              <a:buSzPts val="2700"/>
              <a:buFont typeface="Arial"/>
              <a:buAutoNum type="arabicPeriod"/>
            </a:pPr>
            <a:r>
              <a:rPr lang="en-US" sz="2700">
                <a:solidFill>
                  <a:schemeClr val="dk1"/>
                </a:solidFill>
                <a:latin typeface="Times New Roman"/>
                <a:ea typeface="Times New Roman"/>
                <a:cs typeface="Times New Roman"/>
                <a:sym typeface="Times New Roman"/>
              </a:rPr>
              <a:t>Advancements in Technology</a:t>
            </a:r>
            <a:endParaRPr/>
          </a:p>
          <a:p>
            <a:pPr indent="-514350" lvl="0" marL="514350" marR="0" rtl="0" algn="l">
              <a:lnSpc>
                <a:spcPct val="150000"/>
              </a:lnSpc>
              <a:spcBef>
                <a:spcPts val="1000"/>
              </a:spcBef>
              <a:spcAft>
                <a:spcPts val="0"/>
              </a:spcAft>
              <a:buClr>
                <a:schemeClr val="dk1"/>
              </a:buClr>
              <a:buSzPts val="2700"/>
              <a:buFont typeface="Arial"/>
              <a:buAutoNum type="arabicPeriod"/>
            </a:pPr>
            <a:r>
              <a:rPr lang="en-US" sz="2700">
                <a:solidFill>
                  <a:schemeClr val="dk1"/>
                </a:solidFill>
                <a:latin typeface="Times New Roman"/>
                <a:ea typeface="Times New Roman"/>
                <a:cs typeface="Times New Roman"/>
                <a:sym typeface="Times New Roman"/>
              </a:rPr>
              <a:t>Workflow and Business Process Management</a:t>
            </a:r>
            <a:endParaRPr/>
          </a:p>
        </p:txBody>
      </p:sp>
      <p:sp>
        <p:nvSpPr>
          <p:cNvPr id="196" name="Google Shape;196;p1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E315E"/>
              </a:buClr>
              <a:buSzPts val="4800"/>
              <a:buFont typeface="Times New Roman"/>
              <a:buNone/>
            </a:pPr>
            <a:r>
              <a:rPr lang="en-US" sz="4800">
                <a:solidFill>
                  <a:srgbClr val="0E315E"/>
                </a:solidFill>
                <a:latin typeface="Times New Roman"/>
                <a:ea typeface="Times New Roman"/>
                <a:cs typeface="Times New Roman"/>
                <a:sym typeface="Times New Roman"/>
              </a:rPr>
              <a:t> </a:t>
            </a:r>
            <a:r>
              <a:rPr b="1" lang="en-US" sz="4800">
                <a:solidFill>
                  <a:srgbClr val="0E315E"/>
                </a:solidFill>
                <a:latin typeface="Times New Roman"/>
                <a:ea typeface="Times New Roman"/>
                <a:cs typeface="Times New Roman"/>
                <a:sym typeface="Times New Roman"/>
              </a:rPr>
              <a:t>Value Chains:</a:t>
            </a:r>
            <a:endParaRPr b="1" sz="4800">
              <a:solidFill>
                <a:srgbClr val="0E315E"/>
              </a:solidFill>
              <a:latin typeface="Times New Roman"/>
              <a:ea typeface="Times New Roman"/>
              <a:cs typeface="Times New Roman"/>
              <a:sym typeface="Times New Roman"/>
            </a:endParaRPr>
          </a:p>
        </p:txBody>
      </p:sp>
      <p:sp>
        <p:nvSpPr>
          <p:cNvPr id="202" name="Google Shape;202;p17"/>
          <p:cNvSpPr txBox="1"/>
          <p:nvPr>
            <p:ph idx="1" type="body"/>
          </p:nvPr>
        </p:nvSpPr>
        <p:spPr>
          <a:xfrm>
            <a:off x="1066800" y="1417638"/>
            <a:ext cx="10515600" cy="492315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   </a:t>
            </a:r>
            <a:endParaRPr/>
          </a:p>
          <a:p>
            <a:pPr indent="0" lvl="0" marL="0" rtl="0" algn="l">
              <a:lnSpc>
                <a:spcPct val="100000"/>
              </a:lnSpc>
              <a:spcBef>
                <a:spcPts val="48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Definition:</a:t>
            </a:r>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Value chains are a fundamental concept in business administration. They represent the various activities and functions that a company performs to achieve its business goals.</a:t>
            </a:r>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Value chains encompass both internal and external processes that contribute to the creation of value and the delivery of products or services.</a:t>
            </a:r>
            <a:endParaRPr/>
          </a:p>
          <a:p>
            <a:pPr indent="0" lvl="0" marL="0" rtl="0" algn="l">
              <a:lnSpc>
                <a:spcPct val="100000"/>
              </a:lnSpc>
              <a:spcBef>
                <a:spcPts val="48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Importance:</a:t>
            </a:r>
            <a:endParaRPr sz="18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Value chains are of paramount importance for understanding a company's operations:</a:t>
            </a:r>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They offer a structured approach to break down and analyze the activities a company performs.</a:t>
            </a:r>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By examining value chains, businesses can assess how each component contributes to their overall success.</a:t>
            </a:r>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Understanding the value chain helps in identifying opportunities for improvement, cost reduction, and enhanced efficiency.</a:t>
            </a:r>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It offers a comprehensive view of the relationships between different parts of the organization and how they connect with external partners.</a:t>
            </a:r>
            <a:endParaRPr/>
          </a:p>
        </p:txBody>
      </p:sp>
      <p:sp>
        <p:nvSpPr>
          <p:cNvPr id="203" name="Google Shape;203;p1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idx="1" type="body"/>
          </p:nvPr>
        </p:nvSpPr>
        <p:spPr>
          <a:xfrm>
            <a:off x="838200" y="889000"/>
            <a:ext cx="10515600" cy="528828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Value System:</a:t>
            </a:r>
            <a:endParaRPr sz="3200">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A value system is a broader concept that encompasses the value chains of cooperating enterprises.</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It includes various partners and stakeholders in the overall delivery of value to the end customer.</a:t>
            </a:r>
            <a:endParaRPr/>
          </a:p>
          <a:p>
            <a:pPr indent="0" lvl="0" marL="0" rtl="0" algn="l">
              <a:lnSpc>
                <a:spcPct val="100000"/>
              </a:lnSpc>
              <a:spcBef>
                <a:spcPts val="64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Components of a Value System:</a:t>
            </a:r>
            <a:endParaRPr sz="3200">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The value system includes suppliers, manufacturers, distributors, retailers, and customers.</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These components work in coordination to create and deliver products or services to the end consumer.</a:t>
            </a:r>
            <a:endParaRPr/>
          </a:p>
        </p:txBody>
      </p:sp>
      <p:sp>
        <p:nvSpPr>
          <p:cNvPr id="209" name="Google Shape;209;p1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lang="en-US">
                <a:latin typeface="Times New Roman"/>
                <a:ea typeface="Times New Roman"/>
                <a:cs typeface="Times New Roman"/>
                <a:sym typeface="Times New Roman"/>
              </a:rPr>
              <a:t> </a:t>
            </a:r>
            <a:r>
              <a:rPr b="1" lang="en-US" sz="4800">
                <a:solidFill>
                  <a:srgbClr val="0E315E"/>
                </a:solidFill>
                <a:latin typeface="Times New Roman"/>
                <a:ea typeface="Times New Roman"/>
                <a:cs typeface="Times New Roman"/>
                <a:sym typeface="Times New Roman"/>
              </a:rPr>
              <a:t>Functional Decomposition</a:t>
            </a:r>
            <a:endParaRPr b="1" sz="4800">
              <a:solidFill>
                <a:srgbClr val="0E315E"/>
              </a:solidFill>
              <a:latin typeface="Times New Roman"/>
              <a:ea typeface="Times New Roman"/>
              <a:cs typeface="Times New Roman"/>
              <a:sym typeface="Times New Roman"/>
            </a:endParaRPr>
          </a:p>
        </p:txBody>
      </p:sp>
      <p:sp>
        <p:nvSpPr>
          <p:cNvPr id="215" name="Google Shape;215;p19"/>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fontScale="60000"/>
          </a:bodyPr>
          <a:lstStyle/>
          <a:p>
            <a:pPr indent="0" lvl="0" marL="0" rtl="0" algn="l">
              <a:lnSpc>
                <a:spcPct val="10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 </a:t>
            </a:r>
            <a:r>
              <a:rPr lang="en-US" sz="343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Definition:</a:t>
            </a:r>
            <a:endParaRPr>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ct val="100000"/>
              <a:buFont typeface="Times New Roman"/>
              <a:buChar char="•"/>
            </a:pPr>
            <a:r>
              <a:rPr lang="en-US" sz="3000">
                <a:latin typeface="Times New Roman"/>
                <a:ea typeface="Times New Roman"/>
                <a:cs typeface="Times New Roman"/>
                <a:sym typeface="Times New Roman"/>
              </a:rPr>
              <a:t>Functional decomposition is a method used to break down complex business functions or processes into smaller, more manageable components.</a:t>
            </a:r>
            <a:endParaRPr/>
          </a:p>
          <a:p>
            <a:pPr indent="-342900" lvl="0" marL="342900" rtl="0" algn="l">
              <a:lnSpc>
                <a:spcPct val="100000"/>
              </a:lnSpc>
              <a:spcBef>
                <a:spcPts val="360"/>
              </a:spcBef>
              <a:spcAft>
                <a:spcPts val="0"/>
              </a:spcAft>
              <a:buClr>
                <a:schemeClr val="dk1"/>
              </a:buClr>
              <a:buSzPct val="100000"/>
              <a:buFont typeface="Times New Roman"/>
              <a:buChar char="•"/>
            </a:pPr>
            <a:r>
              <a:rPr lang="en-US" sz="3000">
                <a:latin typeface="Times New Roman"/>
                <a:ea typeface="Times New Roman"/>
                <a:cs typeface="Times New Roman"/>
                <a:sym typeface="Times New Roman"/>
              </a:rPr>
              <a:t>It involves dividing a high-level function into finer-grained sub-functions, creating a hierarchical structure of functions within an organization.</a:t>
            </a:r>
            <a:endParaRPr/>
          </a:p>
          <a:p>
            <a:pPr indent="0" lvl="0" marL="0" rtl="0" algn="l">
              <a:lnSpc>
                <a:spcPct val="100000"/>
              </a:lnSpc>
              <a:spcBef>
                <a:spcPts val="480"/>
              </a:spcBef>
              <a:spcAft>
                <a:spcPts val="0"/>
              </a:spcAft>
              <a:buClr>
                <a:schemeClr val="dk1"/>
              </a:buClr>
              <a:buSzPct val="100000"/>
              <a:buFont typeface="Times New Roman"/>
              <a:buNone/>
            </a:pPr>
            <a:r>
              <a:rPr lang="en-US" sz="40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Importance:</a:t>
            </a:r>
            <a:endParaRPr sz="40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ct val="100000"/>
              <a:buFont typeface="Times New Roman"/>
              <a:buChar char="•"/>
            </a:pPr>
            <a:r>
              <a:rPr lang="en-US" sz="3000">
                <a:latin typeface="Times New Roman"/>
                <a:ea typeface="Times New Roman"/>
                <a:cs typeface="Times New Roman"/>
                <a:sym typeface="Times New Roman"/>
              </a:rPr>
              <a:t>Functional decomposition holds great significance in business processes:</a:t>
            </a:r>
            <a:endParaRPr/>
          </a:p>
          <a:p>
            <a:pPr indent="-342900" lvl="0" marL="342900" rtl="0" algn="l">
              <a:lnSpc>
                <a:spcPct val="100000"/>
              </a:lnSpc>
              <a:spcBef>
                <a:spcPts val="360"/>
              </a:spcBef>
              <a:spcAft>
                <a:spcPts val="0"/>
              </a:spcAft>
              <a:buClr>
                <a:schemeClr val="dk1"/>
              </a:buClr>
              <a:buSzPct val="100000"/>
              <a:buFont typeface="Times New Roman"/>
              <a:buChar char="•"/>
            </a:pPr>
            <a:r>
              <a:rPr lang="en-US" sz="3000">
                <a:latin typeface="Times New Roman"/>
                <a:ea typeface="Times New Roman"/>
                <a:cs typeface="Times New Roman"/>
                <a:sym typeface="Times New Roman"/>
              </a:rPr>
              <a:t>It simplifies the analysis and understanding of complex operations within an organization.</a:t>
            </a:r>
            <a:endParaRPr/>
          </a:p>
          <a:p>
            <a:pPr indent="-342900" lvl="0" marL="342900" rtl="0" algn="l">
              <a:lnSpc>
                <a:spcPct val="100000"/>
              </a:lnSpc>
              <a:spcBef>
                <a:spcPts val="360"/>
              </a:spcBef>
              <a:spcAft>
                <a:spcPts val="0"/>
              </a:spcAft>
              <a:buClr>
                <a:schemeClr val="dk1"/>
              </a:buClr>
              <a:buSzPct val="100000"/>
              <a:buFont typeface="Times New Roman"/>
              <a:buChar char="•"/>
            </a:pPr>
            <a:r>
              <a:rPr lang="en-US" sz="3000">
                <a:latin typeface="Times New Roman"/>
                <a:ea typeface="Times New Roman"/>
                <a:cs typeface="Times New Roman"/>
                <a:sym typeface="Times New Roman"/>
              </a:rPr>
              <a:t>Breaking down functions into smaller units helps identify specific areas that may require improvement or optimization.</a:t>
            </a:r>
            <a:endParaRPr/>
          </a:p>
          <a:p>
            <a:pPr indent="-342900" lvl="0" marL="342900" rtl="0" algn="l">
              <a:lnSpc>
                <a:spcPct val="100000"/>
              </a:lnSpc>
              <a:spcBef>
                <a:spcPts val="360"/>
              </a:spcBef>
              <a:spcAft>
                <a:spcPts val="0"/>
              </a:spcAft>
              <a:buClr>
                <a:schemeClr val="dk1"/>
              </a:buClr>
              <a:buSzPct val="100000"/>
              <a:buFont typeface="Times New Roman"/>
              <a:buChar char="•"/>
            </a:pPr>
            <a:r>
              <a:rPr lang="en-US" sz="3000">
                <a:latin typeface="Times New Roman"/>
                <a:ea typeface="Times New Roman"/>
                <a:cs typeface="Times New Roman"/>
                <a:sym typeface="Times New Roman"/>
              </a:rPr>
              <a:t>It enables a structured approach to enhancing efficiency within individual processes and across the entire organization.</a:t>
            </a:r>
            <a:endParaRPr/>
          </a:p>
        </p:txBody>
      </p:sp>
      <p:sp>
        <p:nvSpPr>
          <p:cNvPr id="216" name="Google Shape;216;p1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752475" y="897334"/>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E315E"/>
              </a:buClr>
              <a:buSzPct val="100000"/>
              <a:buFont typeface="Times New Roman"/>
              <a:buNone/>
            </a:pPr>
            <a:r>
              <a:rPr b="1" lang="en-US" sz="5335">
                <a:solidFill>
                  <a:srgbClr val="0E315E"/>
                </a:solidFill>
                <a:latin typeface="Times New Roman"/>
                <a:ea typeface="Times New Roman"/>
                <a:cs typeface="Times New Roman"/>
                <a:sym typeface="Times New Roman"/>
              </a:rPr>
              <a:t>Software Architecture</a:t>
            </a:r>
            <a:br>
              <a:rPr b="1" lang="en-US" sz="5335">
                <a:solidFill>
                  <a:srgbClr val="0E315E"/>
                </a:solidFill>
                <a:latin typeface="Times New Roman"/>
                <a:ea typeface="Times New Roman"/>
                <a:cs typeface="Times New Roman"/>
                <a:sym typeface="Times New Roman"/>
              </a:rPr>
            </a:br>
            <a:endParaRPr b="1" sz="5335">
              <a:solidFill>
                <a:srgbClr val="0E315E"/>
              </a:solidFill>
              <a:latin typeface="Times New Roman"/>
              <a:ea typeface="Times New Roman"/>
              <a:cs typeface="Times New Roman"/>
              <a:sym typeface="Times New Roman"/>
            </a:endParaRPr>
          </a:p>
        </p:txBody>
      </p:sp>
      <p:sp>
        <p:nvSpPr>
          <p:cNvPr id="96" name="Google Shape;96;p2"/>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 software architecture refers to the organizational structure that governs the software elements and resources within a software system. </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Software elements and resources are represented as subsystems. </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Each of these subsystems has specific responsibilities and relationships with other subsystems within the software system.</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p>
        </p:txBody>
      </p:sp>
      <p:sp>
        <p:nvSpPr>
          <p:cNvPr id="97" name="Google Shape;97;p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
        <p:nvSpPr>
          <p:cNvPr id="98" name="Google Shape;98;p2"/>
          <p:cNvSpPr txBox="1"/>
          <p:nvPr/>
        </p:nvSpPr>
        <p:spPr>
          <a:xfrm>
            <a:off x="9227185" y="566420"/>
            <a:ext cx="3098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Functional Decomposition and Business Functions</a:t>
            </a:r>
            <a:endParaRPr/>
          </a:p>
        </p:txBody>
      </p:sp>
      <p:sp>
        <p:nvSpPr>
          <p:cNvPr id="222" name="Google Shape;222;p20"/>
          <p:cNvSpPr txBox="1"/>
          <p:nvPr>
            <p:ph idx="1" type="body"/>
          </p:nvPr>
        </p:nvSpPr>
        <p:spPr>
          <a:xfrm>
            <a:off x="838200" y="1755775"/>
            <a:ext cx="10515600" cy="442150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 Significance of Breaking Down Business Functions:</a:t>
            </a:r>
            <a:endParaRPr sz="20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It aids in understanding the intricacies of business operations by dissecting them into smaller parts.</a:t>
            </a:r>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Allows for a detailed analysis of each business function, leading to optimization.</a:t>
            </a:r>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Helps in identifying areas of improvement and potential efficiencies.</a:t>
            </a:r>
            <a:endParaRPr/>
          </a:p>
          <a:p>
            <a:pPr indent="-228600" lvl="0" marL="342900" rtl="0" algn="l">
              <a:lnSpc>
                <a:spcPct val="10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48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Primary and Secondary Business Functions:</a:t>
            </a:r>
            <a:endParaRPr sz="20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Primary business functions include core activities like inbound logistics, operations, outbound logistics, marketing, and sales.</a:t>
            </a:r>
            <a:endParaRPr/>
          </a:p>
          <a:p>
            <a:pPr indent="-342900" lvl="0" marL="342900" rtl="0" algn="l">
              <a:lnSpc>
                <a:spcPct val="10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Secondary business functions, such as human resources, technology development, procurement, and infrastructure, support the primary functions.</a:t>
            </a:r>
            <a:endParaRPr/>
          </a:p>
        </p:txBody>
      </p:sp>
      <p:sp>
        <p:nvSpPr>
          <p:cNvPr id="223" name="Google Shape;223;p2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381000" y="539036"/>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 Organizational Business Processes</a:t>
            </a:r>
            <a:br>
              <a:rPr b="1" lang="en-US" sz="4800">
                <a:latin typeface="Times New Roman"/>
                <a:ea typeface="Times New Roman"/>
                <a:cs typeface="Times New Roman"/>
                <a:sym typeface="Times New Roman"/>
              </a:rPr>
            </a:br>
            <a:endParaRPr b="1" sz="4800">
              <a:latin typeface="Times New Roman"/>
              <a:ea typeface="Times New Roman"/>
              <a:cs typeface="Times New Roman"/>
              <a:sym typeface="Times New Roman"/>
            </a:endParaRPr>
          </a:p>
        </p:txBody>
      </p:sp>
      <p:sp>
        <p:nvSpPr>
          <p:cNvPr id="229" name="Google Shape;229;p21"/>
          <p:cNvSpPr txBox="1"/>
          <p:nvPr>
            <p:ph idx="1" type="body"/>
          </p:nvPr>
        </p:nvSpPr>
        <p:spPr>
          <a:xfrm>
            <a:off x="838200" y="1557020"/>
            <a:ext cx="10515600" cy="4620260"/>
          </a:xfrm>
          <a:prstGeom prst="rect">
            <a:avLst/>
          </a:prstGeom>
          <a:noFill/>
          <a:ln>
            <a:noFill/>
          </a:ln>
        </p:spPr>
        <p:txBody>
          <a:bodyPr anchorCtr="0" anchor="t" bIns="45700" lIns="91425" spcFirstLastPara="1" rIns="91425" wrap="square" tIns="45700">
            <a:normAutofit fontScale="70000"/>
          </a:bodyPr>
          <a:lstStyle/>
          <a:p>
            <a:pPr indent="0" lvl="0" marL="0" rtl="0" algn="l">
              <a:lnSpc>
                <a:spcPct val="10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     </a:t>
            </a:r>
            <a:r>
              <a:rPr b="1" lang="en-US" sz="3430">
                <a:latin typeface="Times New Roman"/>
                <a:ea typeface="Times New Roman"/>
                <a:cs typeface="Times New Roman"/>
                <a:sym typeface="Times New Roman"/>
              </a:rPr>
              <a:t>Definition:</a:t>
            </a:r>
            <a:endParaRPr>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ct val="100000"/>
              <a:buFont typeface="Times New Roman"/>
              <a:buChar char="•"/>
            </a:pPr>
            <a:r>
              <a:rPr lang="en-US" sz="2570">
                <a:latin typeface="Times New Roman"/>
                <a:ea typeface="Times New Roman"/>
                <a:cs typeface="Times New Roman"/>
                <a:sym typeface="Times New Roman"/>
              </a:rPr>
              <a:t>Organizational business processes are the structured activities and workflows that define how a company conducts its core operations.</a:t>
            </a:r>
            <a:endParaRPr/>
          </a:p>
          <a:p>
            <a:pPr indent="-342900" lvl="0" marL="342900" rtl="0" algn="l">
              <a:lnSpc>
                <a:spcPct val="100000"/>
              </a:lnSpc>
              <a:spcBef>
                <a:spcPts val="360"/>
              </a:spcBef>
              <a:spcAft>
                <a:spcPts val="0"/>
              </a:spcAft>
              <a:buClr>
                <a:schemeClr val="dk1"/>
              </a:buClr>
              <a:buSzPct val="100000"/>
              <a:buFont typeface="Times New Roman"/>
              <a:buChar char="•"/>
            </a:pPr>
            <a:r>
              <a:rPr lang="en-US" sz="2570">
                <a:latin typeface="Times New Roman"/>
                <a:ea typeface="Times New Roman"/>
                <a:cs typeface="Times New Roman"/>
                <a:sym typeface="Times New Roman"/>
              </a:rPr>
              <a:t>These processes encompass the fundamental tasks that drive the organization's mission and strategic goals.</a:t>
            </a:r>
            <a:endParaRPr/>
          </a:p>
          <a:p>
            <a:pPr indent="0" lvl="0" marL="0" rtl="0" algn="l">
              <a:lnSpc>
                <a:spcPct val="100000"/>
              </a:lnSpc>
              <a:spcBef>
                <a:spcPts val="480"/>
              </a:spcBef>
              <a:spcAft>
                <a:spcPts val="0"/>
              </a:spcAft>
              <a:buClr>
                <a:schemeClr val="dk1"/>
              </a:buClr>
              <a:buSzPct val="1000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  </a:t>
            </a:r>
            <a:r>
              <a:rPr b="1" lang="en-US" sz="3430">
                <a:latin typeface="Times New Roman"/>
                <a:ea typeface="Times New Roman"/>
                <a:cs typeface="Times New Roman"/>
                <a:sym typeface="Times New Roman"/>
              </a:rPr>
              <a:t> Importance:</a:t>
            </a:r>
            <a:endParaRPr>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ct val="100000"/>
              <a:buFont typeface="Times New Roman"/>
              <a:buChar char="•"/>
            </a:pPr>
            <a:r>
              <a:rPr lang="en-US" sz="2570">
                <a:latin typeface="Times New Roman"/>
                <a:ea typeface="Times New Roman"/>
                <a:cs typeface="Times New Roman"/>
                <a:sym typeface="Times New Roman"/>
              </a:rPr>
              <a:t>Organizational business processes are at the heart of an enterprise's functionality:</a:t>
            </a:r>
            <a:endParaRPr/>
          </a:p>
          <a:p>
            <a:pPr indent="-342900" lvl="0" marL="342900" rtl="0" algn="l">
              <a:lnSpc>
                <a:spcPct val="100000"/>
              </a:lnSpc>
              <a:spcBef>
                <a:spcPts val="360"/>
              </a:spcBef>
              <a:spcAft>
                <a:spcPts val="0"/>
              </a:spcAft>
              <a:buClr>
                <a:schemeClr val="dk1"/>
              </a:buClr>
              <a:buSzPct val="100000"/>
              <a:buFont typeface="Times New Roman"/>
              <a:buChar char="•"/>
            </a:pPr>
            <a:r>
              <a:rPr lang="en-US" sz="2570">
                <a:latin typeface="Times New Roman"/>
                <a:ea typeface="Times New Roman"/>
                <a:cs typeface="Times New Roman"/>
                <a:sym typeface="Times New Roman"/>
              </a:rPr>
              <a:t>They represent the day-to-day activities and functions that directly impact an organization's success.</a:t>
            </a:r>
            <a:endParaRPr/>
          </a:p>
          <a:p>
            <a:pPr indent="-342900" lvl="0" marL="342900" rtl="0" algn="l">
              <a:lnSpc>
                <a:spcPct val="100000"/>
              </a:lnSpc>
              <a:spcBef>
                <a:spcPts val="360"/>
              </a:spcBef>
              <a:spcAft>
                <a:spcPts val="0"/>
              </a:spcAft>
              <a:buClr>
                <a:schemeClr val="dk1"/>
              </a:buClr>
              <a:buSzPct val="100000"/>
              <a:buFont typeface="Times New Roman"/>
              <a:buChar char="•"/>
            </a:pPr>
            <a:r>
              <a:rPr lang="en-US" sz="2570">
                <a:latin typeface="Times New Roman"/>
                <a:ea typeface="Times New Roman"/>
                <a:cs typeface="Times New Roman"/>
                <a:sym typeface="Times New Roman"/>
              </a:rPr>
              <a:t>Effective management of these processes is essential for achieving business objectives and ensuring efficiency.</a:t>
            </a:r>
            <a:endParaRPr/>
          </a:p>
          <a:p>
            <a:pPr indent="-342900" lvl="0" marL="342900" rtl="0" algn="l">
              <a:lnSpc>
                <a:spcPct val="100000"/>
              </a:lnSpc>
              <a:spcBef>
                <a:spcPts val="360"/>
              </a:spcBef>
              <a:spcAft>
                <a:spcPts val="0"/>
              </a:spcAft>
              <a:buClr>
                <a:schemeClr val="dk1"/>
              </a:buClr>
              <a:buSzPct val="100000"/>
              <a:buFont typeface="Times New Roman"/>
              <a:buChar char="•"/>
            </a:pPr>
            <a:r>
              <a:rPr lang="en-US" sz="2570">
                <a:latin typeface="Times New Roman"/>
                <a:ea typeface="Times New Roman"/>
                <a:cs typeface="Times New Roman"/>
                <a:sym typeface="Times New Roman"/>
              </a:rPr>
              <a:t>Optimizing organizational business processes can lead to cost savings, improved customer satisfaction, and competitive advantage.</a:t>
            </a:r>
            <a:endParaRPr/>
          </a:p>
        </p:txBody>
      </p:sp>
      <p:sp>
        <p:nvSpPr>
          <p:cNvPr id="230" name="Google Shape;230;p2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E315E"/>
              </a:buClr>
              <a:buSzPct val="100000"/>
              <a:buFont typeface="Times New Roman"/>
              <a:buNone/>
            </a:pPr>
            <a:r>
              <a:rPr b="1" lang="en-US" sz="5300">
                <a:solidFill>
                  <a:srgbClr val="0E315E"/>
                </a:solidFill>
                <a:latin typeface="Times New Roman"/>
                <a:ea typeface="Times New Roman"/>
                <a:cs typeface="Times New Roman"/>
                <a:sym typeface="Times New Roman"/>
              </a:rPr>
              <a:t>Business-to-Business Processes</a:t>
            </a:r>
            <a:br>
              <a:rPr b="1" lang="en-US">
                <a:solidFill>
                  <a:srgbClr val="0E315E"/>
                </a:solidFill>
                <a:latin typeface="Times New Roman"/>
                <a:ea typeface="Times New Roman"/>
                <a:cs typeface="Times New Roman"/>
                <a:sym typeface="Times New Roman"/>
              </a:rPr>
            </a:br>
            <a:endParaRPr b="1">
              <a:solidFill>
                <a:srgbClr val="0E315E"/>
              </a:solidFill>
              <a:latin typeface="Times New Roman"/>
              <a:ea typeface="Times New Roman"/>
              <a:cs typeface="Times New Roman"/>
              <a:sym typeface="Times New Roman"/>
            </a:endParaRPr>
          </a:p>
        </p:txBody>
      </p:sp>
      <p:sp>
        <p:nvSpPr>
          <p:cNvPr id="236" name="Google Shape;236;p22"/>
          <p:cNvSpPr txBox="1"/>
          <p:nvPr>
            <p:ph idx="1" type="body"/>
          </p:nvPr>
        </p:nvSpPr>
        <p:spPr>
          <a:xfrm>
            <a:off x="609600" y="1304291"/>
            <a:ext cx="10515600" cy="4674870"/>
          </a:xfrm>
          <a:prstGeom prst="rect">
            <a:avLst/>
          </a:prstGeom>
          <a:noFill/>
          <a:ln>
            <a:noFill/>
          </a:ln>
        </p:spPr>
        <p:txBody>
          <a:bodyPr anchorCtr="0" anchor="t" bIns="45700" lIns="91425" spcFirstLastPara="1" rIns="91425" wrap="square" tIns="45700">
            <a:normAutofit fontScale="65000" lnSpcReduction="10000"/>
          </a:bodyPr>
          <a:lstStyle/>
          <a:p>
            <a:pPr indent="0" lvl="0" marL="0" rtl="0" algn="l">
              <a:lnSpc>
                <a:spcPct val="100000"/>
              </a:lnSpc>
              <a:spcBef>
                <a:spcPts val="0"/>
              </a:spcBef>
              <a:spcAft>
                <a:spcPts val="0"/>
              </a:spcAft>
              <a:buClr>
                <a:schemeClr val="dk1"/>
              </a:buClr>
              <a:buSzPct val="100000"/>
              <a:buFont typeface="Times New Roman"/>
              <a:buNone/>
            </a:pPr>
            <a:r>
              <a:rPr b="1" lang="en-US" sz="3690">
                <a:latin typeface="Times New Roman"/>
                <a:ea typeface="Times New Roman"/>
                <a:cs typeface="Times New Roman"/>
                <a:sym typeface="Times New Roman"/>
              </a:rPr>
              <a:t>Definition:</a:t>
            </a:r>
            <a:endParaRPr/>
          </a:p>
          <a:p>
            <a:pPr indent="-342900" lvl="0" marL="342900" rtl="0" algn="l">
              <a:lnSpc>
                <a:spcPct val="100000"/>
              </a:lnSpc>
              <a:spcBef>
                <a:spcPts val="416"/>
              </a:spcBef>
              <a:spcAft>
                <a:spcPts val="0"/>
              </a:spcAft>
              <a:buClr>
                <a:schemeClr val="dk1"/>
              </a:buClr>
              <a:buSzPct val="100000"/>
              <a:buFont typeface="Times New Roman"/>
              <a:buChar char="•"/>
            </a:pPr>
            <a:r>
              <a:rPr lang="en-US">
                <a:latin typeface="Times New Roman"/>
                <a:ea typeface="Times New Roman"/>
                <a:cs typeface="Times New Roman"/>
                <a:sym typeface="Times New Roman"/>
              </a:rPr>
              <a:t>Business-to-Business (B2B) processes refer to the interactions and collaborations between processes of different companies or organizations.</a:t>
            </a:r>
            <a:endParaRPr/>
          </a:p>
          <a:p>
            <a:pPr indent="-342900" lvl="0" marL="342900" rtl="0" algn="l">
              <a:lnSpc>
                <a:spcPct val="100000"/>
              </a:lnSpc>
              <a:spcBef>
                <a:spcPts val="416"/>
              </a:spcBef>
              <a:spcAft>
                <a:spcPts val="0"/>
              </a:spcAft>
              <a:buClr>
                <a:schemeClr val="dk1"/>
              </a:buClr>
              <a:buSzPct val="100000"/>
              <a:buFont typeface="Times New Roman"/>
              <a:buChar char="•"/>
            </a:pPr>
            <a:r>
              <a:rPr lang="en-US">
                <a:latin typeface="Times New Roman"/>
                <a:ea typeface="Times New Roman"/>
                <a:cs typeface="Times New Roman"/>
                <a:sym typeface="Times New Roman"/>
              </a:rPr>
              <a:t>These processes are crucial for the seamless flow of goods, services, and information across the business ecosystem.</a:t>
            </a:r>
            <a:endParaRPr/>
          </a:p>
          <a:p>
            <a:pPr indent="0" lvl="0" marL="0" rtl="0" algn="l">
              <a:lnSpc>
                <a:spcPct val="100000"/>
              </a:lnSpc>
              <a:spcBef>
                <a:spcPts val="480"/>
              </a:spcBef>
              <a:spcAft>
                <a:spcPts val="0"/>
              </a:spcAft>
              <a:buClr>
                <a:schemeClr val="dk1"/>
              </a:buClr>
              <a:buSzPct val="100000"/>
              <a:buFont typeface="Times New Roman"/>
              <a:buNone/>
            </a:pPr>
            <a:r>
              <a:rPr b="1" lang="en-US" sz="3690">
                <a:latin typeface="Times New Roman"/>
                <a:ea typeface="Times New Roman"/>
                <a:cs typeface="Times New Roman"/>
                <a:sym typeface="Times New Roman"/>
              </a:rPr>
              <a:t>Importance:</a:t>
            </a:r>
            <a:endParaRPr/>
          </a:p>
          <a:p>
            <a:pPr indent="-342900" lvl="0" marL="342900" rtl="0" algn="l">
              <a:lnSpc>
                <a:spcPct val="100000"/>
              </a:lnSpc>
              <a:spcBef>
                <a:spcPts val="416"/>
              </a:spcBef>
              <a:spcAft>
                <a:spcPts val="0"/>
              </a:spcAft>
              <a:buClr>
                <a:schemeClr val="dk1"/>
              </a:buClr>
              <a:buSzPct val="100000"/>
              <a:buFont typeface="Times New Roman"/>
              <a:buChar char="•"/>
            </a:pPr>
            <a:r>
              <a:rPr lang="en-US">
                <a:latin typeface="Times New Roman"/>
                <a:ea typeface="Times New Roman"/>
                <a:cs typeface="Times New Roman"/>
                <a:sym typeface="Times New Roman"/>
              </a:rPr>
              <a:t>Business-to-Business processes are essential components within a value system:</a:t>
            </a:r>
            <a:endParaRPr/>
          </a:p>
          <a:p>
            <a:pPr indent="-342900" lvl="0" marL="342900" rtl="0" algn="l">
              <a:lnSpc>
                <a:spcPct val="100000"/>
              </a:lnSpc>
              <a:spcBef>
                <a:spcPts val="416"/>
              </a:spcBef>
              <a:spcAft>
                <a:spcPts val="0"/>
              </a:spcAft>
              <a:buClr>
                <a:schemeClr val="dk1"/>
              </a:buClr>
              <a:buSzPct val="100000"/>
              <a:buFont typeface="Times New Roman"/>
              <a:buChar char="•"/>
            </a:pPr>
            <a:r>
              <a:rPr lang="en-US">
                <a:latin typeface="Times New Roman"/>
                <a:ea typeface="Times New Roman"/>
                <a:cs typeface="Times New Roman"/>
                <a:sym typeface="Times New Roman"/>
              </a:rPr>
              <a:t>They facilitate cooperation and coordination among various companies involved in a value chain.</a:t>
            </a:r>
            <a:endParaRPr/>
          </a:p>
          <a:p>
            <a:pPr indent="-342900" lvl="0" marL="342900" rtl="0" algn="l">
              <a:lnSpc>
                <a:spcPct val="100000"/>
              </a:lnSpc>
              <a:spcBef>
                <a:spcPts val="416"/>
              </a:spcBef>
              <a:spcAft>
                <a:spcPts val="0"/>
              </a:spcAft>
              <a:buClr>
                <a:schemeClr val="dk1"/>
              </a:buClr>
              <a:buSzPct val="100000"/>
              <a:buFont typeface="Times New Roman"/>
              <a:buChar char="•"/>
            </a:pPr>
            <a:r>
              <a:rPr lang="en-US">
                <a:latin typeface="Times New Roman"/>
                <a:ea typeface="Times New Roman"/>
                <a:cs typeface="Times New Roman"/>
                <a:sym typeface="Times New Roman"/>
              </a:rPr>
              <a:t>Efficient B2B processes lead to improved supply chain management, faster order processing, and enhanced overall business performance.</a:t>
            </a:r>
            <a:endParaRPr/>
          </a:p>
          <a:p>
            <a:pPr indent="-342900" lvl="0" marL="342900" rtl="0" algn="l">
              <a:lnSpc>
                <a:spcPct val="100000"/>
              </a:lnSpc>
              <a:spcBef>
                <a:spcPts val="416"/>
              </a:spcBef>
              <a:spcAft>
                <a:spcPts val="0"/>
              </a:spcAft>
              <a:buClr>
                <a:schemeClr val="dk1"/>
              </a:buClr>
              <a:buSzPct val="100000"/>
              <a:buFont typeface="Times New Roman"/>
              <a:buChar char="•"/>
            </a:pPr>
            <a:r>
              <a:rPr lang="en-US">
                <a:latin typeface="Times New Roman"/>
                <a:ea typeface="Times New Roman"/>
                <a:cs typeface="Times New Roman"/>
                <a:sym typeface="Times New Roman"/>
              </a:rPr>
              <a:t>They contribute to the success of the value system by ensuring that products and services move smoothly from suppliers to end-users.</a:t>
            </a:r>
            <a:endParaRPr/>
          </a:p>
          <a:p>
            <a:pPr indent="-210820" lvl="0" marL="342900" rtl="0" algn="l">
              <a:lnSpc>
                <a:spcPct val="100000"/>
              </a:lnSpc>
              <a:spcBef>
                <a:spcPts val="416"/>
              </a:spcBef>
              <a:spcAft>
                <a:spcPts val="0"/>
              </a:spcAft>
              <a:buClr>
                <a:schemeClr val="dk1"/>
              </a:buClr>
              <a:buSzPct val="100000"/>
              <a:buFont typeface="Arial"/>
              <a:buNone/>
            </a:pPr>
            <a:r>
              <a:t/>
            </a:r>
            <a:endParaRPr>
              <a:latin typeface="Times New Roman"/>
              <a:ea typeface="Times New Roman"/>
              <a:cs typeface="Times New Roman"/>
              <a:sym typeface="Times New Roman"/>
            </a:endParaRPr>
          </a:p>
          <a:p>
            <a:pPr indent="-210820" lvl="0" marL="342900" rtl="0" algn="l">
              <a:lnSpc>
                <a:spcPct val="100000"/>
              </a:lnSpc>
              <a:spcBef>
                <a:spcPts val="416"/>
              </a:spcBef>
              <a:spcAft>
                <a:spcPts val="0"/>
              </a:spcAft>
              <a:buClr>
                <a:schemeClr val="dk1"/>
              </a:buClr>
              <a:buSzPct val="100000"/>
              <a:buFont typeface="Arial"/>
              <a:buNone/>
            </a:pPr>
            <a:r>
              <a:t/>
            </a:r>
            <a:endParaRPr>
              <a:latin typeface="Times New Roman"/>
              <a:ea typeface="Times New Roman"/>
              <a:cs typeface="Times New Roman"/>
              <a:sym typeface="Times New Roman"/>
            </a:endParaRPr>
          </a:p>
          <a:p>
            <a:pPr indent="-210820" lvl="0" marL="342900" rtl="0" algn="l">
              <a:lnSpc>
                <a:spcPct val="100000"/>
              </a:lnSpc>
              <a:spcBef>
                <a:spcPts val="416"/>
              </a:spcBef>
              <a:spcAft>
                <a:spcPts val="0"/>
              </a:spcAft>
              <a:buClr>
                <a:schemeClr val="dk1"/>
              </a:buClr>
              <a:buSzPct val="100000"/>
              <a:buFont typeface="Arial"/>
              <a:buNone/>
            </a:pPr>
            <a:r>
              <a:t/>
            </a:r>
            <a:endParaRPr>
              <a:latin typeface="Times New Roman"/>
              <a:ea typeface="Times New Roman"/>
              <a:cs typeface="Times New Roman"/>
              <a:sym typeface="Times New Roman"/>
            </a:endParaRPr>
          </a:p>
          <a:p>
            <a:pPr indent="-210820" lvl="0" marL="342900" rtl="0" algn="l">
              <a:lnSpc>
                <a:spcPct val="100000"/>
              </a:lnSpc>
              <a:spcBef>
                <a:spcPts val="416"/>
              </a:spcBef>
              <a:spcAft>
                <a:spcPts val="0"/>
              </a:spcAft>
              <a:buClr>
                <a:schemeClr val="dk1"/>
              </a:buClr>
              <a:buSzPct val="100000"/>
              <a:buFont typeface="Arial"/>
              <a:buNone/>
            </a:pPr>
            <a:r>
              <a:t/>
            </a:r>
            <a:endParaRPr>
              <a:latin typeface="Times New Roman"/>
              <a:ea typeface="Times New Roman"/>
              <a:cs typeface="Times New Roman"/>
              <a:sym typeface="Times New Roman"/>
            </a:endParaRPr>
          </a:p>
        </p:txBody>
      </p:sp>
      <p:sp>
        <p:nvSpPr>
          <p:cNvPr id="237" name="Google Shape;237;p2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Workflow Management</a:t>
            </a:r>
            <a:endParaRPr/>
          </a:p>
        </p:txBody>
      </p:sp>
      <p:sp>
        <p:nvSpPr>
          <p:cNvPr id="243" name="Google Shape;243;p23"/>
          <p:cNvSpPr txBox="1"/>
          <p:nvPr>
            <p:ph idx="1" type="body"/>
          </p:nvPr>
        </p:nvSpPr>
        <p:spPr>
          <a:xfrm>
            <a:off x="609600" y="1600200"/>
            <a:ext cx="10972800" cy="5561409"/>
          </a:xfrm>
          <a:prstGeom prst="rect">
            <a:avLst/>
          </a:prstGeom>
          <a:noFill/>
          <a:ln>
            <a:noFill/>
          </a:ln>
        </p:spPr>
        <p:txBody>
          <a:bodyPr anchorCtr="0" anchor="t" bIns="45700" lIns="91425" spcFirstLastPara="1" rIns="91425" wrap="square" tIns="45700">
            <a:normAutofit fontScale="90000" lnSpcReduction="10000"/>
          </a:bodyPr>
          <a:lstStyle/>
          <a:p>
            <a:pPr indent="-342900" lvl="0" marL="342900" rtl="0" algn="l">
              <a:lnSpc>
                <a:spcPct val="100000"/>
              </a:lnSpc>
              <a:spcBef>
                <a:spcPts val="0"/>
              </a:spcBef>
              <a:spcAft>
                <a:spcPts val="0"/>
              </a:spcAft>
              <a:buClr>
                <a:schemeClr val="dk1"/>
              </a:buClr>
              <a:buSzPct val="100000"/>
              <a:buFont typeface="Times New Roman"/>
              <a:buChar char="•"/>
            </a:pPr>
            <a:r>
              <a:rPr lang="en-US">
                <a:latin typeface="Times New Roman"/>
                <a:ea typeface="Times New Roman"/>
                <a:cs typeface="Times New Roman"/>
                <a:sym typeface="Times New Roman"/>
              </a:rPr>
              <a:t>In the 1990s, the Workflow Management Coalition (WfMC) was founded to bundle workflow related activities by vendors, users, and academia. </a:t>
            </a:r>
            <a:endParaRPr/>
          </a:p>
          <a:p>
            <a:pPr indent="-342900" lvl="0" marL="342900" rtl="0" algn="l">
              <a:lnSpc>
                <a:spcPct val="100000"/>
              </a:lnSpc>
              <a:spcBef>
                <a:spcPts val="576"/>
              </a:spcBef>
              <a:spcAft>
                <a:spcPts val="0"/>
              </a:spcAft>
              <a:buClr>
                <a:schemeClr val="dk1"/>
              </a:buClr>
              <a:buSzPct val="100000"/>
              <a:buFont typeface="Times New Roman"/>
              <a:buChar char="•"/>
            </a:pPr>
            <a:r>
              <a:rPr b="1" lang="en-US">
                <a:latin typeface="Times New Roman"/>
                <a:ea typeface="Times New Roman"/>
                <a:cs typeface="Times New Roman"/>
                <a:sym typeface="Times New Roman"/>
              </a:rPr>
              <a:t> Workflow</a:t>
            </a:r>
            <a:r>
              <a:rPr lang="en-US">
                <a:latin typeface="Times New Roman"/>
                <a:ea typeface="Times New Roman"/>
                <a:cs typeface="Times New Roman"/>
                <a:sym typeface="Times New Roman"/>
              </a:rPr>
              <a:t> is the automation of a business process, in whole or in part, during which documents, information, or tasks are passed from oneparticipant to another for action, according to a set of procedural rules.</a:t>
            </a:r>
            <a:endParaRPr/>
          </a:p>
          <a:p>
            <a:pPr indent="0" lvl="0" marL="0" rtl="0" algn="l">
              <a:lnSpc>
                <a:spcPct val="100000"/>
              </a:lnSpc>
              <a:spcBef>
                <a:spcPts val="576"/>
              </a:spcBef>
              <a:spcAft>
                <a:spcPts val="0"/>
              </a:spcAft>
              <a:buClr>
                <a:schemeClr val="dk1"/>
              </a:buClr>
              <a:buSzPct val="1000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A workflow management system</a:t>
            </a:r>
            <a:r>
              <a:rPr lang="en-US">
                <a:latin typeface="Times New Roman"/>
                <a:ea typeface="Times New Roman"/>
                <a:cs typeface="Times New Roman"/>
                <a:sym typeface="Times New Roman"/>
              </a:rPr>
              <a:t> is a software system that defines, creates, and manages the execution of workflows through the use of software, running on one or more workflow engines,interact with workflow participants, and, where required, invoke the use of IT tools and applications. </a:t>
            </a:r>
            <a:endParaRPr/>
          </a:p>
        </p:txBody>
      </p:sp>
      <p:sp>
        <p:nvSpPr>
          <p:cNvPr id="244" name="Google Shape;244;p2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Workflows and Applications</a:t>
            </a:r>
            <a:endParaRPr/>
          </a:p>
        </p:txBody>
      </p:sp>
      <p:pic>
        <p:nvPicPr>
          <p:cNvPr id="250" name="Google Shape;250;p24"/>
          <p:cNvPicPr preferRelativeResize="0"/>
          <p:nvPr>
            <p:ph idx="1" type="body"/>
          </p:nvPr>
        </p:nvPicPr>
        <p:blipFill rotWithShape="1">
          <a:blip r:embed="rId3">
            <a:alphaModFix/>
          </a:blip>
          <a:srcRect b="0" l="0" r="0" t="0"/>
          <a:stretch/>
        </p:blipFill>
        <p:spPr>
          <a:xfrm>
            <a:off x="1454785" y="1691005"/>
            <a:ext cx="3108960" cy="2872740"/>
          </a:xfrm>
          <a:prstGeom prst="rect">
            <a:avLst/>
          </a:prstGeom>
          <a:noFill/>
          <a:ln>
            <a:noFill/>
          </a:ln>
        </p:spPr>
      </p:pic>
      <p:pic>
        <p:nvPicPr>
          <p:cNvPr id="251" name="Google Shape;251;p24"/>
          <p:cNvPicPr preferRelativeResize="0"/>
          <p:nvPr/>
        </p:nvPicPr>
        <p:blipFill rotWithShape="1">
          <a:blip r:embed="rId4">
            <a:alphaModFix/>
          </a:blip>
          <a:srcRect b="0" l="0" r="0" t="0"/>
          <a:stretch/>
        </p:blipFill>
        <p:spPr>
          <a:xfrm>
            <a:off x="5572760" y="1637030"/>
            <a:ext cx="5234940" cy="2834640"/>
          </a:xfrm>
          <a:prstGeom prst="rect">
            <a:avLst/>
          </a:prstGeom>
          <a:noFill/>
          <a:ln>
            <a:noFill/>
          </a:ln>
        </p:spPr>
      </p:pic>
      <p:sp>
        <p:nvSpPr>
          <p:cNvPr id="252" name="Google Shape;252;p24"/>
          <p:cNvSpPr txBox="1"/>
          <p:nvPr/>
        </p:nvSpPr>
        <p:spPr>
          <a:xfrm>
            <a:off x="1283335" y="5013960"/>
            <a:ext cx="3359785" cy="94170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Single-application workflow systems achitecture</a:t>
            </a:r>
            <a:endParaRPr/>
          </a:p>
        </p:txBody>
      </p:sp>
      <p:sp>
        <p:nvSpPr>
          <p:cNvPr id="253" name="Google Shape;253;p24"/>
          <p:cNvSpPr txBox="1"/>
          <p:nvPr/>
        </p:nvSpPr>
        <p:spPr>
          <a:xfrm>
            <a:off x="6899910" y="5013960"/>
            <a:ext cx="3327400" cy="6451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Multiple-application workflow systems architecture</a:t>
            </a:r>
            <a:endParaRPr/>
          </a:p>
        </p:txBody>
      </p:sp>
      <p:sp>
        <p:nvSpPr>
          <p:cNvPr id="254" name="Google Shape;254;p2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System Workflows</a:t>
            </a:r>
            <a:endParaRPr/>
          </a:p>
        </p:txBody>
      </p:sp>
      <p:sp>
        <p:nvSpPr>
          <p:cNvPr id="260" name="Google Shape;260;p25"/>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A system workflow consists of activities that are implemented by software systems without any user involvement.</a:t>
            </a:r>
            <a:endParaRPr/>
          </a:p>
        </p:txBody>
      </p:sp>
      <p:pic>
        <p:nvPicPr>
          <p:cNvPr id="261" name="Google Shape;261;p25"/>
          <p:cNvPicPr preferRelativeResize="0"/>
          <p:nvPr/>
        </p:nvPicPr>
        <p:blipFill rotWithShape="1">
          <a:blip r:embed="rId3">
            <a:alphaModFix/>
          </a:blip>
          <a:srcRect b="0" l="0" r="0" t="0"/>
          <a:stretch/>
        </p:blipFill>
        <p:spPr>
          <a:xfrm>
            <a:off x="1375410" y="2954655"/>
            <a:ext cx="8671560" cy="3222625"/>
          </a:xfrm>
          <a:prstGeom prst="rect">
            <a:avLst/>
          </a:prstGeom>
          <a:noFill/>
          <a:ln>
            <a:noFill/>
          </a:ln>
        </p:spPr>
      </p:pic>
      <p:sp>
        <p:nvSpPr>
          <p:cNvPr id="262" name="Google Shape;262;p2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Human Interaction Workflows</a:t>
            </a:r>
            <a:endParaRPr/>
          </a:p>
        </p:txBody>
      </p:sp>
      <p:sp>
        <p:nvSpPr>
          <p:cNvPr id="268" name="Google Shape;268;p26"/>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Workflows in which humans are actively involved and interact with information systems are called human interaction workflows. </a:t>
            </a:r>
            <a:endParaRPr/>
          </a:p>
        </p:txBody>
      </p:sp>
      <p:pic>
        <p:nvPicPr>
          <p:cNvPr id="269" name="Google Shape;269;p26"/>
          <p:cNvPicPr preferRelativeResize="0"/>
          <p:nvPr/>
        </p:nvPicPr>
        <p:blipFill rotWithShape="1">
          <a:blip r:embed="rId3">
            <a:alphaModFix/>
          </a:blip>
          <a:srcRect b="0" l="0" r="0" t="0"/>
          <a:stretch/>
        </p:blipFill>
        <p:spPr>
          <a:xfrm>
            <a:off x="2123440" y="2903855"/>
            <a:ext cx="7810500" cy="3348990"/>
          </a:xfrm>
          <a:prstGeom prst="rect">
            <a:avLst/>
          </a:prstGeom>
          <a:noFill/>
          <a:ln>
            <a:noFill/>
          </a:ln>
        </p:spPr>
      </p:pic>
      <p:sp>
        <p:nvSpPr>
          <p:cNvPr id="270" name="Google Shape;270;p2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609600" y="3381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Challenges for Workflow Management</a:t>
            </a:r>
            <a:endParaRPr/>
          </a:p>
        </p:txBody>
      </p:sp>
      <p:sp>
        <p:nvSpPr>
          <p:cNvPr id="276" name="Google Shape;276;p27"/>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Limitations for Knowledge Workers </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Technical Integration Challenges</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Granularity Mismatch</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Database Administration</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Process Support Without Workflow Systems</a:t>
            </a:r>
            <a:endParaRPr/>
          </a:p>
          <a:p>
            <a:pPr indent="0" lvl="0" marL="0" rtl="0" algn="l">
              <a:lnSpc>
                <a:spcPct val="100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277" name="Google Shape;277;p2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Service-Oriented Architecture in Enterprise Computing</a:t>
            </a:r>
            <a:endParaRPr/>
          </a:p>
        </p:txBody>
      </p:sp>
      <p:sp>
        <p:nvSpPr>
          <p:cNvPr id="283" name="Google Shape;283;p28"/>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Steve Burbeck's definition of service orientation: "Services are loosely coupled computing tasks communicating over the internet that play a growing part in business-to-business interactions."</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Emphasize dynamic, automated discovery and use of services in service-oriented architecture</a:t>
            </a:r>
            <a:r>
              <a:rPr lang="en-US"/>
              <a:t>.</a:t>
            </a:r>
            <a:endParaRPr/>
          </a:p>
        </p:txBody>
      </p:sp>
      <p:sp>
        <p:nvSpPr>
          <p:cNvPr id="284" name="Google Shape;284;p2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Service-Oriented Architectures</a:t>
            </a:r>
            <a:endParaRPr/>
          </a:p>
        </p:txBody>
      </p:sp>
      <p:sp>
        <p:nvSpPr>
          <p:cNvPr id="290" name="Google Shape;290;p2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2.15" id="291" name="Google Shape;291;p29"/>
          <p:cNvPicPr preferRelativeResize="0"/>
          <p:nvPr>
            <p:ph idx="1" type="body"/>
          </p:nvPr>
        </p:nvPicPr>
        <p:blipFill rotWithShape="1">
          <a:blip r:embed="rId3">
            <a:alphaModFix/>
          </a:blip>
          <a:srcRect b="0" l="0" r="0" t="0"/>
          <a:stretch/>
        </p:blipFill>
        <p:spPr>
          <a:xfrm>
            <a:off x="1506220" y="1405890"/>
            <a:ext cx="9038590" cy="4639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Traditional Application Development</a:t>
            </a:r>
            <a:endParaRPr/>
          </a:p>
        </p:txBody>
      </p:sp>
      <p:sp>
        <p:nvSpPr>
          <p:cNvPr id="104" name="Google Shape;104;p3"/>
          <p:cNvSpPr txBox="1"/>
          <p:nvPr>
            <p:ph idx="1" type="body"/>
          </p:nvPr>
        </p:nvSpPr>
        <p:spPr>
          <a:xfrm>
            <a:off x="297061" y="1719262"/>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Early Application Development:</a:t>
            </a:r>
            <a:r>
              <a:rPr lang="en-US" sz="2400">
                <a:latin typeface="Times New Roman"/>
                <a:ea typeface="Times New Roman"/>
                <a:cs typeface="Times New Roman"/>
                <a:sym typeface="Times New Roman"/>
              </a:rPr>
              <a:t> In the beginning, applications were built from scratch, making development costly and inefficient.</a:t>
            </a:r>
            <a:endParaRPr/>
          </a:p>
          <a:p>
            <a:pPr indent="-190500" lvl="0" marL="342900" rtl="0" algn="l">
              <a:lnSpc>
                <a:spcPct val="10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Operating Systems:</a:t>
            </a:r>
            <a:r>
              <a:rPr lang="en-US" sz="2400">
                <a:latin typeface="Times New Roman"/>
                <a:ea typeface="Times New Roman"/>
                <a:cs typeface="Times New Roman"/>
                <a:sym typeface="Times New Roman"/>
              </a:rPr>
              <a:t> Operating systems were introduced to separate hardware concerns from applications, improving efficiency and easing portability.</a:t>
            </a:r>
            <a:endParaRPr/>
          </a:p>
          <a:p>
            <a:pPr indent="-190500" lvl="0" marL="342900" rtl="0" algn="l">
              <a:lnSpc>
                <a:spcPct val="10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Data Management: </a:t>
            </a:r>
            <a:r>
              <a:rPr lang="en-US" sz="2400">
                <a:latin typeface="Times New Roman"/>
                <a:ea typeface="Times New Roman"/>
                <a:cs typeface="Times New Roman"/>
                <a:sym typeface="Times New Roman"/>
              </a:rPr>
              <a:t>Initially, applications were responsible for data storage and retrieval, leading to tight coupling and data consistency issues.</a:t>
            </a:r>
            <a:endParaRPr/>
          </a:p>
          <a:p>
            <a:pPr indent="-234950" lvl="0" marL="342900" rtl="0" algn="l">
              <a:lnSpc>
                <a:spcPct val="100000"/>
              </a:lnSpc>
              <a:spcBef>
                <a:spcPts val="340"/>
              </a:spcBef>
              <a:spcAft>
                <a:spcPts val="0"/>
              </a:spcAft>
              <a:buClr>
                <a:schemeClr val="dk1"/>
              </a:buClr>
              <a:buSzPts val="1700"/>
              <a:buFont typeface="Arial"/>
              <a:buNone/>
            </a:pPr>
            <a:r>
              <a:t/>
            </a:r>
            <a:endParaRPr sz="1700">
              <a:latin typeface="Times New Roman"/>
              <a:ea typeface="Times New Roman"/>
              <a:cs typeface="Times New Roman"/>
              <a:sym typeface="Times New Roman"/>
            </a:endParaRPr>
          </a:p>
        </p:txBody>
      </p:sp>
      <p:sp>
        <p:nvSpPr>
          <p:cNvPr id="105" name="Google Shape;105;p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 Enterprise Services</a:t>
            </a:r>
            <a:endParaRPr/>
          </a:p>
        </p:txBody>
      </p:sp>
      <p:pic>
        <p:nvPicPr>
          <p:cNvPr descr="Screenshot 2023-10-19 000920" id="297" name="Google Shape;297;p30"/>
          <p:cNvPicPr preferRelativeResize="0"/>
          <p:nvPr>
            <p:ph idx="1" type="body"/>
          </p:nvPr>
        </p:nvPicPr>
        <p:blipFill rotWithShape="1">
          <a:blip r:embed="rId3">
            <a:alphaModFix/>
          </a:blip>
          <a:srcRect b="0" l="0" r="0" t="0"/>
          <a:stretch/>
        </p:blipFill>
        <p:spPr>
          <a:xfrm>
            <a:off x="4866640" y="1417955"/>
            <a:ext cx="6047105" cy="5304155"/>
          </a:xfrm>
          <a:prstGeom prst="rect">
            <a:avLst/>
          </a:prstGeom>
          <a:noFill/>
          <a:ln>
            <a:noFill/>
          </a:ln>
        </p:spPr>
      </p:pic>
      <p:sp>
        <p:nvSpPr>
          <p:cNvPr id="298" name="Google Shape;298;p3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30"/>
          <p:cNvSpPr txBox="1"/>
          <p:nvPr/>
        </p:nvSpPr>
        <p:spPr>
          <a:xfrm>
            <a:off x="1278255" y="1652270"/>
            <a:ext cx="3908425" cy="397031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Functionality in enterprise computing provided by services.</a:t>
            </a:r>
            <a:endParaRPr/>
          </a:p>
          <a:p>
            <a:pPr indent="-279400" lvl="0" marL="457200" marR="0" rtl="0" algn="l">
              <a:spcBef>
                <a:spcPts val="0"/>
              </a:spcBef>
              <a:spcAft>
                <a:spcPts val="0"/>
              </a:spcAft>
              <a:buClr>
                <a:schemeClr val="dk1"/>
              </a:buClr>
              <a:buSzPts val="2800"/>
              <a:buFont typeface="Noto Sans Symbols"/>
              <a:buNone/>
            </a:pPr>
            <a:r>
              <a:t/>
            </a:r>
            <a:endParaRPr sz="2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Visualize a service-enabled application system with functionality provided through services</a:t>
            </a:r>
            <a:r>
              <a:rPr lang="en-US" sz="2800">
                <a:solidFill>
                  <a:schemeClr val="dk1"/>
                </a:solidFill>
                <a:latin typeface="Arial"/>
                <a:ea typeface="Arial"/>
                <a:cs typeface="Arial"/>
                <a:sym typeface="Arial"/>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1021080" y="406718"/>
            <a:ext cx="11115040" cy="98552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  Composite Service-Based Applications</a:t>
            </a:r>
            <a:br>
              <a:rPr b="1" lang="en-US" sz="4800" u="sng">
                <a:solidFill>
                  <a:srgbClr val="0070C0"/>
                </a:solidFill>
              </a:rPr>
            </a:br>
            <a:endParaRPr b="1" sz="4800" u="sng">
              <a:solidFill>
                <a:srgbClr val="0070C0"/>
              </a:solidFill>
            </a:endParaRPr>
          </a:p>
        </p:txBody>
      </p:sp>
      <p:pic>
        <p:nvPicPr>
          <p:cNvPr descr="Screenshot 2023-10-18 235823" id="305" name="Google Shape;305;p31"/>
          <p:cNvPicPr preferRelativeResize="0"/>
          <p:nvPr>
            <p:ph idx="1" type="body"/>
          </p:nvPr>
        </p:nvPicPr>
        <p:blipFill rotWithShape="1">
          <a:blip r:embed="rId3">
            <a:alphaModFix/>
          </a:blip>
          <a:srcRect b="0" l="0" r="0" t="0"/>
          <a:stretch/>
        </p:blipFill>
        <p:spPr>
          <a:xfrm>
            <a:off x="4741545" y="1454150"/>
            <a:ext cx="7450455" cy="4791710"/>
          </a:xfrm>
          <a:prstGeom prst="rect">
            <a:avLst/>
          </a:prstGeom>
          <a:noFill/>
          <a:ln>
            <a:noFill/>
          </a:ln>
        </p:spPr>
      </p:pic>
      <p:sp>
        <p:nvSpPr>
          <p:cNvPr id="306" name="Google Shape;306;p3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31"/>
          <p:cNvSpPr txBox="1"/>
          <p:nvPr/>
        </p:nvSpPr>
        <p:spPr>
          <a:xfrm>
            <a:off x="1021080" y="1412875"/>
            <a:ext cx="3719830" cy="440120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Concept of composite applications built on existing systems via enterprise services.</a:t>
            </a:r>
            <a:endParaRPr/>
          </a:p>
          <a:p>
            <a:pPr indent="-457200" lvl="0" marL="45720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Role of business processes and process orchestration in composite applications</a:t>
            </a:r>
            <a:r>
              <a:rPr lang="en-US" sz="2800">
                <a:solidFill>
                  <a:schemeClr val="dk1"/>
                </a:solidFill>
                <a:latin typeface="Arial"/>
                <a:ea typeface="Arial"/>
                <a:cs typeface="Arial"/>
                <a:sym typeface="Arial"/>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400"/>
              <a:buFont typeface="Times New Roman"/>
              <a:buNone/>
            </a:pPr>
            <a:r>
              <a:rPr b="1" lang="en-US">
                <a:solidFill>
                  <a:srgbClr val="0E315E"/>
                </a:solidFill>
                <a:latin typeface="Times New Roman"/>
                <a:ea typeface="Times New Roman"/>
                <a:cs typeface="Times New Roman"/>
                <a:sym typeface="Times New Roman"/>
              </a:rPr>
              <a:t> </a:t>
            </a:r>
            <a:r>
              <a:rPr b="1" lang="en-US" sz="4800">
                <a:solidFill>
                  <a:srgbClr val="0E315E"/>
                </a:solidFill>
                <a:latin typeface="Times New Roman"/>
                <a:ea typeface="Times New Roman"/>
                <a:cs typeface="Times New Roman"/>
                <a:sym typeface="Times New Roman"/>
              </a:rPr>
              <a:t>Enterprise Services and Service-Oriented Architectures</a:t>
            </a:r>
            <a:endParaRPr/>
          </a:p>
        </p:txBody>
      </p:sp>
      <p:sp>
        <p:nvSpPr>
          <p:cNvPr id="313" name="Google Shape;313;p3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14" name="Google Shape;314;p32"/>
          <p:cNvGraphicFramePr/>
          <p:nvPr/>
        </p:nvGraphicFramePr>
        <p:xfrm>
          <a:off x="609600" y="2040255"/>
          <a:ext cx="3000000" cy="3000000"/>
        </p:xfrm>
        <a:graphic>
          <a:graphicData uri="http://schemas.openxmlformats.org/drawingml/2006/table">
            <a:tbl>
              <a:tblPr bandRow="1" firstRow="1">
                <a:noFill/>
                <a:tableStyleId>{C2DD1175-FBE0-4391-8AC1-2FC678E1D350}</a:tableStyleId>
              </a:tblPr>
              <a:tblGrid>
                <a:gridCol w="5486400"/>
                <a:gridCol w="5486400"/>
              </a:tblGrid>
              <a:tr h="136780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Enterprise Services are often finely granulated, tailored to specific applications.</a:t>
                      </a:r>
                      <a:endParaRPr/>
                    </a:p>
                    <a:p>
                      <a:pPr indent="0" lvl="0" marL="0" marR="0" rtl="0" algn="ctr">
                        <a:lnSpc>
                          <a:spcPct val="100000"/>
                        </a:lnSpc>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SOA emphasizes coarser-grained, reusable services independent of specific applications.</a:t>
                      </a:r>
                      <a:endParaRPr sz="1800" u="none" cap="none" strike="noStrike"/>
                    </a:p>
                    <a:p>
                      <a:pPr indent="0" lvl="0" marL="0" marR="0" rtl="0" algn="ctr">
                        <a:lnSpc>
                          <a:spcPct val="100000"/>
                        </a:lnSpc>
                        <a:spcBef>
                          <a:spcPts val="0"/>
                        </a:spcBef>
                        <a:spcAft>
                          <a:spcPts val="0"/>
                        </a:spcAft>
                        <a:buClr>
                          <a:schemeClr val="dk1"/>
                        </a:buClr>
                        <a:buSzPts val="1800"/>
                        <a:buFont typeface="Arial"/>
                        <a:buNone/>
                      </a:pPr>
                      <a:r>
                        <a:t/>
                      </a:r>
                      <a:endParaRPr sz="1800" u="none" cap="none" strike="noStrike"/>
                    </a:p>
                  </a:txBody>
                  <a:tcPr marT="45725" marB="45725" marR="91450" marL="91450"/>
                </a:tc>
              </a:tr>
              <a:tr h="136780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Enterprise Services typically use local registries with manual discovery.</a:t>
                      </a:r>
                      <a:endParaRPr/>
                    </a:p>
                    <a:p>
                      <a:pPr indent="0" lvl="0" marL="0" marR="0" rtl="0" algn="ctr">
                        <a:lnSpc>
                          <a:spcPct val="100000"/>
                        </a:lnSpc>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SOA employs global registries and automated discovery for services.</a:t>
                      </a:r>
                      <a:endParaRPr sz="1800" u="none" cap="none" strike="noStrike"/>
                    </a:p>
                    <a:p>
                      <a:pPr indent="0" lvl="0" marL="0" marR="0" rtl="0" algn="ctr">
                        <a:lnSpc>
                          <a:spcPct val="100000"/>
                        </a:lnSpc>
                        <a:spcBef>
                          <a:spcPts val="0"/>
                        </a:spcBef>
                        <a:spcAft>
                          <a:spcPts val="0"/>
                        </a:spcAft>
                        <a:buClr>
                          <a:schemeClr val="dk1"/>
                        </a:buClr>
                        <a:buSzPts val="1800"/>
                        <a:buFont typeface="Arial"/>
                        <a:buNone/>
                      </a:pPr>
                      <a:r>
                        <a:t/>
                      </a:r>
                      <a:endParaRPr sz="1800" u="none" cap="none" strike="noStrike"/>
                    </a:p>
                  </a:txBody>
                  <a:tcPr marT="45725" marB="45725" marR="91450" marL="91450"/>
                </a:tc>
              </a:tr>
              <a:tr h="136780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Enterprise Services involve tight integration with specific applications.</a:t>
                      </a:r>
                      <a:endParaRPr/>
                    </a:p>
                    <a:p>
                      <a:pPr indent="0" lvl="0" marL="0" marR="0" rtl="0" algn="ctr">
                        <a:lnSpc>
                          <a:spcPct val="100000"/>
                        </a:lnSpc>
                        <a:spcBef>
                          <a:spcPts val="0"/>
                        </a:spcBef>
                        <a:spcAft>
                          <a:spcPts val="0"/>
                        </a:spcAft>
                        <a:buClr>
                          <a:schemeClr val="dk1"/>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SOA promotes loose coupling, allowing services to be used more flexibly across applications.</a:t>
                      </a:r>
                      <a:endParaRPr sz="1800" u="none" cap="none" strike="noStrike"/>
                    </a:p>
                    <a:p>
                      <a:pPr indent="0" lvl="0" marL="0" marR="0" rtl="0" algn="ctr">
                        <a:lnSpc>
                          <a:spcPct val="100000"/>
                        </a:lnSpc>
                        <a:spcBef>
                          <a:spcPts val="0"/>
                        </a:spcBef>
                        <a:spcAft>
                          <a:spcPts val="0"/>
                        </a:spcAft>
                        <a:buClr>
                          <a:schemeClr val="dk1"/>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400"/>
              <a:buFont typeface="Times New Roman"/>
              <a:buNone/>
            </a:pPr>
            <a:r>
              <a:rPr b="1" lang="en-US">
                <a:solidFill>
                  <a:srgbClr val="0E315E"/>
                </a:solidFill>
                <a:latin typeface="Times New Roman"/>
                <a:ea typeface="Times New Roman"/>
                <a:cs typeface="Times New Roman"/>
                <a:sym typeface="Times New Roman"/>
              </a:rPr>
              <a:t> </a:t>
            </a:r>
            <a:r>
              <a:rPr b="1" lang="en-US" sz="4800">
                <a:solidFill>
                  <a:srgbClr val="0E315E"/>
                </a:solidFill>
                <a:latin typeface="Times New Roman"/>
                <a:ea typeface="Times New Roman"/>
                <a:cs typeface="Times New Roman"/>
                <a:sym typeface="Times New Roman"/>
              </a:rPr>
              <a:t>Enterprise Services Bus</a:t>
            </a:r>
            <a:endParaRPr/>
          </a:p>
        </p:txBody>
      </p:sp>
      <p:pic>
        <p:nvPicPr>
          <p:cNvPr descr="Screenshot 2023-10-19 002355" id="320" name="Google Shape;320;p33"/>
          <p:cNvPicPr preferRelativeResize="0"/>
          <p:nvPr>
            <p:ph idx="1" type="body"/>
          </p:nvPr>
        </p:nvPicPr>
        <p:blipFill rotWithShape="1">
          <a:blip r:embed="rId3">
            <a:alphaModFix/>
          </a:blip>
          <a:srcRect b="0" l="0" r="0" t="0"/>
          <a:stretch/>
        </p:blipFill>
        <p:spPr>
          <a:xfrm>
            <a:off x="3978275" y="1831975"/>
            <a:ext cx="7991475" cy="4543425"/>
          </a:xfrm>
          <a:prstGeom prst="rect">
            <a:avLst/>
          </a:prstGeom>
          <a:noFill/>
          <a:ln>
            <a:noFill/>
          </a:ln>
        </p:spPr>
      </p:pic>
      <p:sp>
        <p:nvSpPr>
          <p:cNvPr id="321" name="Google Shape;321;p3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33"/>
          <p:cNvSpPr txBox="1"/>
          <p:nvPr/>
        </p:nvSpPr>
        <p:spPr>
          <a:xfrm>
            <a:off x="493395" y="1756410"/>
            <a:ext cx="3930015" cy="41549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An Enterprise Services Bus (ESB) is like a central communication hub for different software systems in a company, helping them talk to each other and share information efficiently, like a traffic controller for data. It simplifies and manages data exchange between various applications</a:t>
            </a:r>
            <a:r>
              <a:rPr lang="en-US" sz="2400">
                <a:solidFill>
                  <a:schemeClr val="dk1"/>
                </a:solidFill>
                <a:latin typeface="Arial"/>
                <a:ea typeface="Arial"/>
                <a:cs typeface="Arial"/>
                <a:sym typeface="Arial"/>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609600" y="225424"/>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Service Composition</a:t>
            </a:r>
            <a:endParaRPr/>
          </a:p>
        </p:txBody>
      </p:sp>
      <p:sp>
        <p:nvSpPr>
          <p:cNvPr id="328" name="Google Shape;328;p34"/>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Service composition is the process of combining various software services to create a composite application. This involves defining a sequence of activities that make up a business process, often represented in a process model</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Service composition is like putting together different building blocks to make something new. Imagine you have pieces of a puzzle, and when you connect them in the right order, you create a bigger picture</a:t>
            </a:r>
            <a:r>
              <a:rPr lang="en-US"/>
              <a:t>.</a:t>
            </a:r>
            <a:endParaRPr/>
          </a:p>
        </p:txBody>
      </p:sp>
      <p:sp>
        <p:nvSpPr>
          <p:cNvPr id="329" name="Google Shape;329;p3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Conclusion</a:t>
            </a:r>
            <a:endParaRPr/>
          </a:p>
        </p:txBody>
      </p:sp>
      <p:sp>
        <p:nvSpPr>
          <p:cNvPr id="335" name="Google Shape;335;p35"/>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rmAutofit lnSpcReduction="10000"/>
          </a:bodyPr>
          <a:lstStyle/>
          <a:p>
            <a:pPr indent="-139700" lvl="0" marL="342900" rtl="0" algn="l">
              <a:lnSpc>
                <a:spcPct val="100000"/>
              </a:lnSpc>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Adaptive Evolution</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Integration Matters</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Process Orientation</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Workflow Management</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Service-Oriented Approach</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Competitive Advantage</a:t>
            </a:r>
            <a:endParaRPr/>
          </a:p>
          <a:p>
            <a:pPr indent="0" lvl="0" marL="0" rtl="0" algn="l">
              <a:lnSpc>
                <a:spcPct val="100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336" name="Google Shape;336;p3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idx="1" type="body"/>
          </p:nvPr>
        </p:nvSpPr>
        <p:spPr>
          <a:xfrm>
            <a:off x="609600" y="1600200"/>
            <a:ext cx="10972800" cy="49831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Database Management Systems: </a:t>
            </a:r>
            <a:r>
              <a:rPr lang="en-US" sz="2400">
                <a:latin typeface="Times New Roman"/>
                <a:ea typeface="Times New Roman"/>
                <a:cs typeface="Times New Roman"/>
                <a:sym typeface="Times New Roman"/>
              </a:rPr>
              <a:t>Database management systems (DBMS) provided physical and logical data independence, allowing for more efficient data management.</a:t>
            </a:r>
            <a:endParaRPr/>
          </a:p>
          <a:p>
            <a:pPr indent="-342900" lvl="0" marL="342900" rtl="0" algn="l">
              <a:lnSpc>
                <a:spcPct val="100000"/>
              </a:lnSpc>
              <a:spcBef>
                <a:spcPts val="480"/>
              </a:spcBef>
              <a:spcAft>
                <a:spcPts val="0"/>
              </a:spcAft>
              <a:buClr>
                <a:schemeClr val="dk1"/>
              </a:buClr>
              <a:buSzPts val="2400"/>
              <a:buFont typeface="Times New Roman"/>
              <a:buChar char="•"/>
            </a:pPr>
            <a:br>
              <a:rPr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Graphical User Interfaces (GUIs): </a:t>
            </a:r>
            <a:r>
              <a:rPr lang="en-US" sz="2400">
                <a:latin typeface="Times New Roman"/>
                <a:ea typeface="Times New Roman"/>
                <a:cs typeface="Times New Roman"/>
                <a:sym typeface="Times New Roman"/>
              </a:rPr>
              <a:t>GUIs were developed to enhance user interactions with complex information systems, catering to the needs of knowledge workers. Modern GUIs are built using advanced frameworks, simplifying development and improving usability.</a:t>
            </a:r>
            <a:endParaRPr sz="2400"/>
          </a:p>
        </p:txBody>
      </p:sp>
      <p:sp>
        <p:nvSpPr>
          <p:cNvPr id="111" name="Google Shape;111;p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4"/>
          <p:cNvSpPr txBox="1"/>
          <p:nvPr>
            <p:ph type="title"/>
          </p:nvPr>
        </p:nvSpPr>
        <p:spPr>
          <a:xfrm>
            <a:off x="609600" y="274638"/>
            <a:ext cx="10972800" cy="9747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i="0" lang="en-US" sz="4800" u="none" cap="none" strike="noStrike">
                <a:solidFill>
                  <a:srgbClr val="0E315E"/>
                </a:solidFill>
                <a:latin typeface="Times New Roman"/>
                <a:ea typeface="Times New Roman"/>
                <a:cs typeface="Times New Roman"/>
                <a:sym typeface="Times New Roman"/>
              </a:rPr>
              <a:t>Traditional Application 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5"/>
          <p:cNvPicPr preferRelativeResize="0"/>
          <p:nvPr>
            <p:ph idx="1" type="body"/>
          </p:nvPr>
        </p:nvPicPr>
        <p:blipFill rotWithShape="1">
          <a:blip r:embed="rId3">
            <a:alphaModFix/>
          </a:blip>
          <a:srcRect b="0" l="0" r="0" t="0"/>
          <a:stretch/>
        </p:blipFill>
        <p:spPr>
          <a:xfrm>
            <a:off x="1713230" y="1255395"/>
            <a:ext cx="9284335" cy="4810125"/>
          </a:xfrm>
          <a:prstGeom prst="rect">
            <a:avLst/>
          </a:prstGeom>
          <a:noFill/>
          <a:ln>
            <a:noFill/>
          </a:ln>
        </p:spPr>
      </p:pic>
      <p:sp>
        <p:nvSpPr>
          <p:cNvPr id="118" name="Google Shape;118;p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609600" y="1603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 Enterprise Applications and their Integration</a:t>
            </a:r>
            <a:endParaRPr/>
          </a:p>
        </p:txBody>
      </p:sp>
      <p:sp>
        <p:nvSpPr>
          <p:cNvPr id="124" name="Google Shape;124;p6"/>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The evolution of information systems enabled the development of increasingly sophisticated information systems.</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Enterprise applications within information systems are crucial for managing core assets such as customers, personnel, products, and resources.</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As enterprises developed more application systems for various became significant challenges</a:t>
            </a:r>
            <a:r>
              <a:rPr lang="en-US"/>
              <a:t>.</a:t>
            </a:r>
            <a:endParaRPr/>
          </a:p>
          <a:p>
            <a:pPr indent="-139700" lvl="0" marL="342900" rtl="0" algn="l">
              <a:lnSpc>
                <a:spcPct val="100000"/>
              </a:lnSpc>
              <a:spcBef>
                <a:spcPts val="640"/>
              </a:spcBef>
              <a:spcAft>
                <a:spcPts val="0"/>
              </a:spcAft>
              <a:buClr>
                <a:schemeClr val="dk1"/>
              </a:buClr>
              <a:buSzPts val="3200"/>
              <a:buFont typeface="Arial"/>
              <a:buNone/>
            </a:pPr>
            <a:r>
              <a:t/>
            </a:r>
            <a:endParaRPr/>
          </a:p>
        </p:txBody>
      </p:sp>
      <p:sp>
        <p:nvSpPr>
          <p:cNvPr id="125" name="Google Shape;125;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Enterprise Resource Planning Systems</a:t>
            </a:r>
            <a:endParaRPr/>
          </a:p>
        </p:txBody>
      </p:sp>
      <p:sp>
        <p:nvSpPr>
          <p:cNvPr id="131" name="Google Shape;131;p7"/>
          <p:cNvSpPr txBox="1"/>
          <p:nvPr>
            <p:ph idx="1" type="body"/>
          </p:nvPr>
        </p:nvSpPr>
        <p:spPr>
          <a:xfrm>
            <a:off x="609600" y="1607344"/>
            <a:ext cx="10972800" cy="448706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Enterprise Resource Planning (ERP) systems offer integrated databases that span across different areas of an organization, providing a centralized data repository accessible through client software.</a:t>
            </a:r>
            <a:endParaRPr/>
          </a:p>
          <a:p>
            <a:pPr indent="-139700" lvl="0" marL="342900" rtl="0" algn="l">
              <a:lnSpc>
                <a:spcPct val="100000"/>
              </a:lnSpc>
              <a:spcBef>
                <a:spcPts val="640"/>
              </a:spcBef>
              <a:spcAft>
                <a:spcPts val="0"/>
              </a:spcAft>
              <a:buClr>
                <a:schemeClr val="dk1"/>
              </a:buClr>
              <a:buSzPts val="3200"/>
              <a:buFont typeface="Arial"/>
              <a:buNone/>
            </a:pPr>
            <a:r>
              <a:t/>
            </a:r>
            <a:endParaRPr/>
          </a:p>
        </p:txBody>
      </p:sp>
      <p:sp>
        <p:nvSpPr>
          <p:cNvPr id="132" name="Google Shape;132;p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idx="1" type="body"/>
          </p:nvPr>
        </p:nvSpPr>
        <p:spPr>
          <a:xfrm>
            <a:off x="609600" y="1165860"/>
            <a:ext cx="109728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New market demands and increased customer needs  which include:</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Supply Chain Management (SCM) </a:t>
            </a:r>
            <a:endParaRPr/>
          </a:p>
          <a:p>
            <a:pPr indent="-342900" lvl="0" marL="342900" rtl="0" algn="l">
              <a:lnSpc>
                <a:spcPct val="100000"/>
              </a:lnSpc>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Customer Relationship Management (CRM) systems</a:t>
            </a:r>
            <a:endParaRPr/>
          </a:p>
        </p:txBody>
      </p:sp>
      <p:sp>
        <p:nvSpPr>
          <p:cNvPr id="138" name="Google Shape;138;p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609600" y="273050"/>
            <a:ext cx="10972800" cy="1327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E315E"/>
              </a:buClr>
              <a:buSzPts val="4800"/>
              <a:buFont typeface="Times New Roman"/>
              <a:buNone/>
            </a:pPr>
            <a:r>
              <a:rPr b="1" lang="en-US" sz="4800">
                <a:solidFill>
                  <a:srgbClr val="0E315E"/>
                </a:solidFill>
                <a:latin typeface="Times New Roman"/>
                <a:ea typeface="Times New Roman"/>
                <a:cs typeface="Times New Roman"/>
                <a:sym typeface="Times New Roman"/>
              </a:rPr>
              <a:t>Enterprise applications with redundant data and data dependencies</a:t>
            </a:r>
            <a:endParaRPr/>
          </a:p>
        </p:txBody>
      </p:sp>
      <p:sp>
        <p:nvSpPr>
          <p:cNvPr id="144" name="Google Shape;144;p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9"/>
          <p:cNvPicPr preferRelativeResize="0"/>
          <p:nvPr>
            <p:ph idx="1" type="body"/>
          </p:nvPr>
        </p:nvPicPr>
        <p:blipFill rotWithShape="1">
          <a:blip r:embed="rId3">
            <a:alphaModFix/>
          </a:blip>
          <a:srcRect b="0" l="0" r="0" t="0"/>
          <a:stretch/>
        </p:blipFill>
        <p:spPr>
          <a:xfrm>
            <a:off x="1656715" y="1899920"/>
            <a:ext cx="8356600" cy="45218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2023-10-15T18:59:00Z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92933706D7E74F64B5D063E3963E8AA1</vt:lpwstr>
  </property>
  <property fmtid="{D5CDD505-2E9C-101B-9397-08002B2CF9AE}" pid="3" name="KSOProductBuildVer">
    <vt:lpwstr>2057-12.2.0.13266</vt:lpwstr>
  </property>
</Properties>
</file>