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2" r:id="rId3"/>
    <p:sldId id="257" r:id="rId4"/>
    <p:sldId id="268" r:id="rId5"/>
    <p:sldId id="269" r:id="rId6"/>
    <p:sldId id="270" r:id="rId7"/>
    <p:sldId id="271" r:id="rId8"/>
    <p:sldId id="272" r:id="rId9"/>
    <p:sldId id="260" r:id="rId10"/>
    <p:sldId id="261" r:id="rId11"/>
    <p:sldId id="273" r:id="rId12"/>
    <p:sldId id="274" r:id="rId13"/>
    <p:sldId id="275" r:id="rId14"/>
    <p:sldId id="276" r:id="rId15"/>
    <p:sldId id="277" r:id="rId16"/>
    <p:sldId id="262" r:id="rId17"/>
    <p:sldId id="293" r:id="rId18"/>
    <p:sldId id="263" r:id="rId19"/>
    <p:sldId id="294" r:id="rId20"/>
    <p:sldId id="295" r:id="rId21"/>
    <p:sldId id="278" r:id="rId22"/>
    <p:sldId id="279" r:id="rId23"/>
    <p:sldId id="280" r:id="rId24"/>
    <p:sldId id="281" r:id="rId25"/>
    <p:sldId id="282" r:id="rId26"/>
    <p:sldId id="283" r:id="rId27"/>
    <p:sldId id="284" r:id="rId28"/>
    <p:sldId id="286" r:id="rId29"/>
    <p:sldId id="287" r:id="rId30"/>
    <p:sldId id="288" r:id="rId31"/>
    <p:sldId id="285" r:id="rId32"/>
    <p:sldId id="290" r:id="rId33"/>
    <p:sldId id="265" r:id="rId34"/>
    <p:sldId id="266" r:id="rId35"/>
    <p:sldId id="291"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6" autoAdjust="0"/>
  </p:normalViewPr>
  <p:slideViewPr>
    <p:cSldViewPr>
      <p:cViewPr varScale="1">
        <p:scale>
          <a:sx n="63" d="100"/>
          <a:sy n="63" d="100"/>
        </p:scale>
        <p:origin x="151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EACDB4-AD59-4161-B5D9-705211ED9E2C}" type="datetimeFigureOut">
              <a:rPr lang="en-US" smtClean="0"/>
              <a:t>9/10/2023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39032-91CF-4FD5-B5DE-0982FA8593A0}" type="slidenum">
              <a:rPr lang="en-US" smtClean="0"/>
              <a:t>‹#›</a:t>
            </a:fld>
            <a:endParaRPr lang="en-US"/>
          </a:p>
        </p:txBody>
      </p:sp>
    </p:spTree>
    <p:extLst>
      <p:ext uri="{BB962C8B-B14F-4D97-AF65-F5344CB8AC3E}">
        <p14:creationId xmlns:p14="http://schemas.microsoft.com/office/powerpoint/2010/main" val="393338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Cross</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functional process</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process</a:t>
            </a:r>
            <a:r>
              <a:rPr lang="en-US" sz="1200" b="0" i="0" kern="1200" dirty="0" smtClean="0">
                <a:solidFill>
                  <a:schemeClr val="tx1"/>
                </a:solidFill>
                <a:effectLst/>
                <a:latin typeface="+mn-lt"/>
                <a:ea typeface="+mn-ea"/>
                <a:cs typeface="+mn-cs"/>
              </a:rPr>
              <a:t> that involves multiple divisions, each of which makes its part of the entire company workflow. For example: product development, lead management , client orders processing – and other critical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4</a:t>
            </a:fld>
            <a:endParaRPr lang="en-US"/>
          </a:p>
        </p:txBody>
      </p:sp>
    </p:spTree>
    <p:extLst>
      <p:ext uri="{BB962C8B-B14F-4D97-AF65-F5344CB8AC3E}">
        <p14:creationId xmlns:p14="http://schemas.microsoft.com/office/powerpoint/2010/main" val="2240313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efforts to establish communications and friendly contacts between people in order to make them friends or allies. </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26</a:t>
            </a:fld>
            <a:endParaRPr lang="en-US"/>
          </a:p>
        </p:txBody>
      </p:sp>
    </p:spTree>
    <p:extLst>
      <p:ext uri="{BB962C8B-B14F-4D97-AF65-F5344CB8AC3E}">
        <p14:creationId xmlns:p14="http://schemas.microsoft.com/office/powerpoint/2010/main" val="314977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source of your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Cleanliness. ...</a:t>
            </a:r>
          </a:p>
          <a:p>
            <a:r>
              <a:rPr lang="en-US" sz="1200" b="0" i="0" kern="1200" dirty="0" smtClean="0">
                <a:solidFill>
                  <a:schemeClr val="tx1"/>
                </a:solidFill>
                <a:effectLst/>
                <a:latin typeface="+mn-lt"/>
                <a:ea typeface="+mn-ea"/>
                <a:cs typeface="+mn-cs"/>
              </a:rPr>
              <a:t>Size. ...</a:t>
            </a:r>
          </a:p>
          <a:p>
            <a:r>
              <a:rPr lang="en-US" sz="1200" b="0" i="0" kern="1200" dirty="0" smtClean="0">
                <a:solidFill>
                  <a:schemeClr val="tx1"/>
                </a:solidFill>
                <a:effectLst/>
                <a:latin typeface="+mn-lt"/>
                <a:ea typeface="+mn-ea"/>
                <a:cs typeface="+mn-cs"/>
              </a:rPr>
              <a:t>Age. ...</a:t>
            </a:r>
          </a:p>
          <a:p>
            <a:r>
              <a:rPr lang="en-US" sz="1200" b="0" i="0" kern="1200" dirty="0" smtClean="0">
                <a:solidFill>
                  <a:schemeClr val="tx1"/>
                </a:solidFill>
                <a:effectLst/>
                <a:latin typeface="+mn-lt"/>
                <a:ea typeface="+mn-ea"/>
                <a:cs typeface="+mn-cs"/>
              </a:rPr>
              <a:t>Insights. ...</a:t>
            </a:r>
          </a:p>
          <a:p>
            <a:r>
              <a:rPr lang="en-US" sz="1200" b="0" i="0" kern="1200" dirty="0" smtClean="0">
                <a:solidFill>
                  <a:schemeClr val="tx1"/>
                </a:solidFill>
                <a:effectLst/>
                <a:latin typeface="+mn-lt"/>
                <a:ea typeface="+mn-ea"/>
                <a:cs typeface="+mn-cs"/>
              </a:rPr>
              <a:t>Actionable. ...</a:t>
            </a:r>
          </a:p>
          <a:p>
            <a:r>
              <a:rPr lang="en-US" sz="1200" b="0" i="0" kern="1200" dirty="0" smtClean="0">
                <a:solidFill>
                  <a:schemeClr val="tx1"/>
                </a:solidFill>
                <a:effectLst/>
                <a:latin typeface="+mn-lt"/>
                <a:ea typeface="+mn-ea"/>
                <a:cs typeface="+mn-cs"/>
              </a:rPr>
              <a:t>Timeliness. ...</a:t>
            </a:r>
          </a:p>
          <a:p>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29</a:t>
            </a:fld>
            <a:endParaRPr lang="en-US"/>
          </a:p>
        </p:txBody>
      </p:sp>
    </p:spTree>
    <p:extLst>
      <p:ext uri="{BB962C8B-B14F-4D97-AF65-F5344CB8AC3E}">
        <p14:creationId xmlns:p14="http://schemas.microsoft.com/office/powerpoint/2010/main" val="135372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Demonstrate assurance</a:t>
            </a:r>
            <a:r>
              <a:rPr lang="en-US" sz="1200" b="0" i="0" kern="1200" dirty="0" smtClean="0">
                <a:solidFill>
                  <a:schemeClr val="tx1"/>
                </a:solidFill>
                <a:effectLst/>
                <a:latin typeface="+mn-lt"/>
                <a:ea typeface="+mn-ea"/>
                <a:cs typeface="+mn-cs"/>
              </a:rPr>
              <a:t>. Projects provides the ability to automatically aggregate risk assessments, testing results, and issues across the entire project into a single </a:t>
            </a:r>
            <a:r>
              <a:rPr lang="en-US" sz="1200" b="1" i="0" kern="1200" dirty="0" smtClean="0">
                <a:solidFill>
                  <a:schemeClr val="tx1"/>
                </a:solidFill>
                <a:effectLst/>
                <a:latin typeface="+mn-lt"/>
                <a:ea typeface="+mn-ea"/>
                <a:cs typeface="+mn-cs"/>
              </a:rPr>
              <a:t>assurance</a:t>
            </a:r>
            <a:r>
              <a:rPr lang="en-US" sz="1200" b="0" i="0" kern="1200" dirty="0" smtClean="0">
                <a:solidFill>
                  <a:schemeClr val="tx1"/>
                </a:solidFill>
                <a:effectLst/>
                <a:latin typeface="+mn-lt"/>
                <a:ea typeface="+mn-ea"/>
                <a:cs typeface="+mn-cs"/>
              </a:rPr>
              <a:t> metric (percentage) that can be used for reporting purposes.</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30</a:t>
            </a:fld>
            <a:endParaRPr lang="en-US"/>
          </a:p>
        </p:txBody>
      </p:sp>
    </p:spTree>
    <p:extLst>
      <p:ext uri="{BB962C8B-B14F-4D97-AF65-F5344CB8AC3E}">
        <p14:creationId xmlns:p14="http://schemas.microsoft.com/office/powerpoint/2010/main" val="275710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system of government in which most of the important decisions are taken by state officials rather than by elected representatives.</a:t>
            </a:r>
          </a:p>
          <a:p>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32</a:t>
            </a:fld>
            <a:endParaRPr lang="en-US"/>
          </a:p>
        </p:txBody>
      </p:sp>
    </p:spTree>
    <p:extLst>
      <p:ext uri="{BB962C8B-B14F-4D97-AF65-F5344CB8AC3E}">
        <p14:creationId xmlns:p14="http://schemas.microsoft.com/office/powerpoint/2010/main" val="404141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Benchmarking</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process</a:t>
            </a:r>
            <a:r>
              <a:rPr lang="en-US" sz="1200" b="0" i="0" kern="1200" dirty="0" smtClean="0">
                <a:solidFill>
                  <a:schemeClr val="tx1"/>
                </a:solidFill>
                <a:effectLst/>
                <a:latin typeface="+mn-lt"/>
                <a:ea typeface="+mn-ea"/>
                <a:cs typeface="+mn-cs"/>
              </a:rPr>
              <a:t> of measuring the performance of a company's products, services, or </a:t>
            </a:r>
            <a:r>
              <a:rPr lang="en-US" sz="1200" b="1" i="0" kern="1200" dirty="0" smtClean="0">
                <a:solidFill>
                  <a:schemeClr val="tx1"/>
                </a:solidFill>
                <a:effectLst/>
                <a:latin typeface="+mn-lt"/>
                <a:ea typeface="+mn-ea"/>
                <a:cs typeface="+mn-cs"/>
              </a:rPr>
              <a:t>processes</a:t>
            </a:r>
            <a:r>
              <a:rPr lang="en-US" sz="1200" b="0" i="0" kern="1200" dirty="0" smtClean="0">
                <a:solidFill>
                  <a:schemeClr val="tx1"/>
                </a:solidFill>
                <a:effectLst/>
                <a:latin typeface="+mn-lt"/>
                <a:ea typeface="+mn-ea"/>
                <a:cs typeface="+mn-cs"/>
              </a:rPr>
              <a:t> against those of another business considered to be the best in the industry, aka “best in class.” The point of </a:t>
            </a:r>
            <a:r>
              <a:rPr lang="en-US" sz="1200" b="1" i="0" kern="1200" dirty="0" smtClean="0">
                <a:solidFill>
                  <a:schemeClr val="tx1"/>
                </a:solidFill>
                <a:effectLst/>
                <a:latin typeface="+mn-lt"/>
                <a:ea typeface="+mn-ea"/>
                <a:cs typeface="+mn-cs"/>
              </a:rPr>
              <a:t>benchmarking</a:t>
            </a:r>
            <a:r>
              <a:rPr lang="en-US" sz="1200" b="0" i="0" kern="1200" dirty="0" smtClean="0">
                <a:solidFill>
                  <a:schemeClr val="tx1"/>
                </a:solidFill>
                <a:effectLst/>
                <a:latin typeface="+mn-lt"/>
                <a:ea typeface="+mn-ea"/>
                <a:cs typeface="+mn-cs"/>
              </a:rPr>
              <a:t> is to identify internal opportunities for improvement</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34</a:t>
            </a:fld>
            <a:endParaRPr lang="en-US"/>
          </a:p>
        </p:txBody>
      </p:sp>
    </p:spTree>
    <p:extLst>
      <p:ext uri="{BB962C8B-B14F-4D97-AF65-F5344CB8AC3E}">
        <p14:creationId xmlns:p14="http://schemas.microsoft.com/office/powerpoint/2010/main" val="7900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Job enrichment</a:t>
            </a:r>
            <a:r>
              <a:rPr lang="en-US" sz="1200" b="0" i="0" kern="1200" dirty="0" smtClean="0">
                <a:solidFill>
                  <a:schemeClr val="tx1"/>
                </a:solidFill>
                <a:effectLst/>
                <a:latin typeface="+mn-lt"/>
                <a:ea typeface="+mn-ea"/>
                <a:cs typeface="+mn-cs"/>
              </a:rPr>
              <a:t> is a process that is characterized by adding dimensions to existing </a:t>
            </a:r>
            <a:r>
              <a:rPr lang="en-US" sz="1200" b="1" i="0" kern="1200" dirty="0" smtClean="0">
                <a:solidFill>
                  <a:schemeClr val="tx1"/>
                </a:solidFill>
                <a:effectLst/>
                <a:latin typeface="+mn-lt"/>
                <a:ea typeface="+mn-ea"/>
                <a:cs typeface="+mn-cs"/>
              </a:rPr>
              <a:t>jobs</a:t>
            </a:r>
            <a:r>
              <a:rPr lang="en-US" sz="1200" b="0" i="0" kern="1200" dirty="0" smtClean="0">
                <a:solidFill>
                  <a:schemeClr val="tx1"/>
                </a:solidFill>
                <a:effectLst/>
                <a:latin typeface="+mn-lt"/>
                <a:ea typeface="+mn-ea"/>
                <a:cs typeface="+mn-cs"/>
              </a:rPr>
              <a:t> to make them more motivating. Examples of </a:t>
            </a:r>
            <a:r>
              <a:rPr lang="en-US" sz="1200" b="1" i="0" kern="1200" dirty="0" smtClean="0">
                <a:solidFill>
                  <a:schemeClr val="tx1"/>
                </a:solidFill>
                <a:effectLst/>
                <a:latin typeface="+mn-lt"/>
                <a:ea typeface="+mn-ea"/>
                <a:cs typeface="+mn-cs"/>
              </a:rPr>
              <a:t>job enrichment</a:t>
            </a:r>
            <a:r>
              <a:rPr lang="en-US" sz="1200" b="0" i="0" kern="1200" dirty="0" smtClean="0">
                <a:solidFill>
                  <a:schemeClr val="tx1"/>
                </a:solidFill>
                <a:effectLst/>
                <a:latin typeface="+mn-lt"/>
                <a:ea typeface="+mn-ea"/>
                <a:cs typeface="+mn-cs"/>
              </a:rPr>
              <a:t> include adding extra tasks (also called </a:t>
            </a:r>
            <a:r>
              <a:rPr lang="en-US" sz="1200" b="1" i="0" kern="1200" dirty="0" smtClean="0">
                <a:solidFill>
                  <a:schemeClr val="tx1"/>
                </a:solidFill>
                <a:effectLst/>
                <a:latin typeface="+mn-lt"/>
                <a:ea typeface="+mn-ea"/>
                <a:cs typeface="+mn-cs"/>
              </a:rPr>
              <a:t>job</a:t>
            </a:r>
            <a:r>
              <a:rPr lang="en-US" sz="1200" b="0" i="0" kern="1200" dirty="0" smtClean="0">
                <a:solidFill>
                  <a:schemeClr val="tx1"/>
                </a:solidFill>
                <a:effectLst/>
                <a:latin typeface="+mn-lt"/>
                <a:ea typeface="+mn-ea"/>
                <a:cs typeface="+mn-cs"/>
              </a:rPr>
              <a:t> enlargement), increasing skill variety, adding </a:t>
            </a:r>
            <a:r>
              <a:rPr lang="en-US" sz="1200" b="1" i="0" kern="1200" dirty="0" smtClean="0">
                <a:solidFill>
                  <a:schemeClr val="tx1"/>
                </a:solidFill>
                <a:effectLst/>
                <a:latin typeface="+mn-lt"/>
                <a:ea typeface="+mn-ea"/>
                <a:cs typeface="+mn-cs"/>
              </a:rPr>
              <a:t>meaning</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jobs</a:t>
            </a:r>
            <a:r>
              <a:rPr lang="en-US" sz="1200" b="0" i="0" kern="1200" dirty="0" smtClean="0">
                <a:solidFill>
                  <a:schemeClr val="tx1"/>
                </a:solidFill>
                <a:effectLst/>
                <a:latin typeface="+mn-lt"/>
                <a:ea typeface="+mn-ea"/>
                <a:cs typeface="+mn-cs"/>
              </a:rPr>
              <a:t>, creating autonomy, and giving feedback</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6</a:t>
            </a:fld>
            <a:endParaRPr lang="en-US"/>
          </a:p>
        </p:txBody>
      </p:sp>
    </p:spTree>
    <p:extLst>
      <p:ext uri="{BB962C8B-B14F-4D97-AF65-F5344CB8AC3E}">
        <p14:creationId xmlns:p14="http://schemas.microsoft.com/office/powerpoint/2010/main" val="261816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consumer sophistication</a:t>
            </a:r>
            <a:r>
              <a:rPr lang="en-US" sz="1200" b="0" i="0" kern="1200" dirty="0" smtClean="0">
                <a:solidFill>
                  <a:schemeClr val="tx1"/>
                </a:solidFill>
                <a:effectLst/>
                <a:latin typeface="+mn-lt"/>
                <a:ea typeface="+mn-ea"/>
                <a:cs typeface="+mn-cs"/>
              </a:rPr>
              <a:t> as. "an individual's aggregate level of acquired knowledge, experience in. purchasing products, and skills which are relevant to being an </a:t>
            </a:r>
            <a:r>
              <a:rPr lang="en-US" sz="1200" b="0" i="0" kern="1200" dirty="0" err="1" smtClean="0">
                <a:solidFill>
                  <a:schemeClr val="tx1"/>
                </a:solidFill>
                <a:effectLst/>
                <a:latin typeface="+mn-lt"/>
                <a:ea typeface="+mn-ea"/>
                <a:cs typeface="+mn-cs"/>
              </a:rPr>
              <a:t>effi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cient</a:t>
            </a:r>
            <a:r>
              <a:rPr lang="en-US" sz="1200" b="0" i="0" kern="1200" dirty="0" smtClean="0">
                <a:solidFill>
                  <a:schemeClr val="tx1"/>
                </a:solidFill>
                <a:effectLst/>
                <a:latin typeface="+mn-lt"/>
                <a:ea typeface="+mn-ea"/>
                <a:cs typeface="+mn-cs"/>
              </a:rPr>
              <a:t> decision-maker</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8</a:t>
            </a:fld>
            <a:endParaRPr lang="en-US"/>
          </a:p>
        </p:txBody>
      </p:sp>
    </p:spTree>
    <p:extLst>
      <p:ext uri="{BB962C8B-B14F-4D97-AF65-F5344CB8AC3E}">
        <p14:creationId xmlns:p14="http://schemas.microsoft.com/office/powerpoint/2010/main" val="68317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Productivity</a:t>
            </a:r>
            <a:r>
              <a:rPr lang="en-US" sz="1200" b="0" i="0" kern="1200" dirty="0" smtClean="0">
                <a:solidFill>
                  <a:schemeClr val="tx1"/>
                </a:solidFill>
                <a:effectLst/>
                <a:latin typeface="+mn-lt"/>
                <a:ea typeface="+mn-ea"/>
                <a:cs typeface="+mn-cs"/>
              </a:rPr>
              <a:t> is a measure of efficiency of a person completing a task. We often assume that </a:t>
            </a:r>
            <a:r>
              <a:rPr lang="en-US" sz="1200" b="1" i="0" kern="1200" dirty="0" smtClean="0">
                <a:solidFill>
                  <a:schemeClr val="tx1"/>
                </a:solidFill>
                <a:effectLst/>
                <a:latin typeface="+mn-lt"/>
                <a:ea typeface="+mn-ea"/>
                <a:cs typeface="+mn-cs"/>
              </a:rPr>
              <a:t>productivity</a:t>
            </a:r>
            <a:r>
              <a:rPr lang="en-US" sz="1200" b="0" i="0" kern="1200" dirty="0" smtClean="0">
                <a:solidFill>
                  <a:schemeClr val="tx1"/>
                </a:solidFill>
                <a:effectLst/>
                <a:latin typeface="+mn-lt"/>
                <a:ea typeface="+mn-ea"/>
                <a:cs typeface="+mn-cs"/>
              </a:rPr>
              <a:t> means getting more things done each day. Wrong. </a:t>
            </a:r>
            <a:r>
              <a:rPr lang="en-US" sz="1200" b="1" i="0" kern="1200" dirty="0" smtClean="0">
                <a:solidFill>
                  <a:schemeClr val="tx1"/>
                </a:solidFill>
                <a:effectLst/>
                <a:latin typeface="+mn-lt"/>
                <a:ea typeface="+mn-ea"/>
                <a:cs typeface="+mn-cs"/>
              </a:rPr>
              <a:t>Productivity</a:t>
            </a:r>
            <a:r>
              <a:rPr lang="en-US" sz="1200" b="0" i="0" kern="1200" dirty="0" smtClean="0">
                <a:solidFill>
                  <a:schemeClr val="tx1"/>
                </a:solidFill>
                <a:effectLst/>
                <a:latin typeface="+mn-lt"/>
                <a:ea typeface="+mn-ea"/>
                <a:cs typeface="+mn-cs"/>
              </a:rPr>
              <a:t> is getting important things done consistently.</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9</a:t>
            </a:fld>
            <a:endParaRPr lang="en-US"/>
          </a:p>
        </p:txBody>
      </p:sp>
    </p:spTree>
    <p:extLst>
      <p:ext uri="{BB962C8B-B14F-4D97-AF65-F5344CB8AC3E}">
        <p14:creationId xmlns:p14="http://schemas.microsoft.com/office/powerpoint/2010/main" val="241646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able to be maintained at a certain rate or level.</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11</a:t>
            </a:fld>
            <a:endParaRPr lang="en-US"/>
          </a:p>
        </p:txBody>
      </p:sp>
    </p:spTree>
    <p:extLst>
      <p:ext uri="{BB962C8B-B14F-4D97-AF65-F5344CB8AC3E}">
        <p14:creationId xmlns:p14="http://schemas.microsoft.com/office/powerpoint/2010/main" val="8881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capable of working </a:t>
            </a:r>
            <a:r>
              <a:rPr lang="en-US" sz="1200" b="0" i="0" kern="1200" dirty="0" err="1" smtClean="0">
                <a:solidFill>
                  <a:schemeClr val="tx1"/>
                </a:solidFill>
                <a:effectLst/>
                <a:latin typeface="+mn-lt"/>
                <a:ea typeface="+mn-ea"/>
                <a:cs typeface="+mn-cs"/>
              </a:rPr>
              <a:t>succ</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realistic</a:t>
            </a:r>
            <a:r>
              <a:rPr lang="en-US" sz="1200" b="0" i="0" kern="1200" dirty="0" smtClean="0">
                <a:solidFill>
                  <a:schemeClr val="tx1"/>
                </a:solidFill>
                <a:effectLst/>
                <a:latin typeface="+mn-lt"/>
                <a:ea typeface="+mn-ea"/>
                <a:cs typeface="+mn-cs"/>
              </a:rPr>
              <a:t> is someone who has a good grip on the reality of a situation and understands what can and cannot be done, something that is a practical, achievable idea, or something that resembles the actual truth about </a:t>
            </a:r>
            <a:r>
              <a:rPr lang="en-US" sz="1200" b="0" i="0" kern="1200" dirty="0" err="1" smtClean="0">
                <a:solidFill>
                  <a:schemeClr val="tx1"/>
                </a:solidFill>
                <a:effectLst/>
                <a:latin typeface="+mn-lt"/>
                <a:ea typeface="+mn-ea"/>
                <a:cs typeface="+mn-cs"/>
              </a:rPr>
              <a:t>life.essfully</a:t>
            </a:r>
            <a:r>
              <a:rPr lang="en-US" sz="1200" b="0" i="0" kern="1200" dirty="0" smtClean="0">
                <a:solidFill>
                  <a:schemeClr val="tx1"/>
                </a:solidFill>
                <a:effectLst/>
                <a:latin typeface="+mn-lt"/>
                <a:ea typeface="+mn-ea"/>
                <a:cs typeface="+mn-cs"/>
              </a:rPr>
              <a:t>; feasible.</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12</a:t>
            </a:fld>
            <a:endParaRPr lang="en-US"/>
          </a:p>
        </p:txBody>
      </p:sp>
    </p:spTree>
    <p:extLst>
      <p:ext uri="{BB962C8B-B14F-4D97-AF65-F5344CB8AC3E}">
        <p14:creationId xmlns:p14="http://schemas.microsoft.com/office/powerpoint/2010/main" val="250437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Participation</a:t>
            </a:r>
            <a:r>
              <a:rPr lang="en-US" sz="1200" b="0" i="0" kern="1200" dirty="0" smtClean="0">
                <a:solidFill>
                  <a:schemeClr val="tx1"/>
                </a:solidFill>
                <a:effectLst/>
                <a:latin typeface="+mn-lt"/>
                <a:ea typeface="+mn-ea"/>
                <a:cs typeface="+mn-cs"/>
              </a:rPr>
              <a:t> represents action, or being part of an action such as a decision-making process. </a:t>
            </a:r>
            <a:r>
              <a:rPr lang="en-US" sz="1200" b="1" i="0" kern="1200" dirty="0" smtClean="0">
                <a:solidFill>
                  <a:schemeClr val="tx1"/>
                </a:solidFill>
                <a:effectLst/>
                <a:latin typeface="+mn-lt"/>
                <a:ea typeface="+mn-ea"/>
                <a:cs typeface="+mn-cs"/>
              </a:rPr>
              <a:t>Empowerment</a:t>
            </a:r>
            <a:r>
              <a:rPr lang="en-US" sz="1200" b="0" i="0" kern="1200" dirty="0" smtClean="0">
                <a:solidFill>
                  <a:schemeClr val="tx1"/>
                </a:solidFill>
                <a:effectLst/>
                <a:latin typeface="+mn-lt"/>
                <a:ea typeface="+mn-ea"/>
                <a:cs typeface="+mn-cs"/>
              </a:rPr>
              <a:t> represents sharing control, the entitlement and the ability to </a:t>
            </a:r>
            <a:r>
              <a:rPr lang="en-US" sz="1200" b="1" i="0" kern="1200" dirty="0" smtClean="0">
                <a:solidFill>
                  <a:schemeClr val="tx1"/>
                </a:solidFill>
                <a:effectLst/>
                <a:latin typeface="+mn-lt"/>
                <a:ea typeface="+mn-ea"/>
                <a:cs typeface="+mn-cs"/>
              </a:rPr>
              <a:t>participate</a:t>
            </a:r>
            <a:r>
              <a:rPr lang="en-US" sz="1200" b="0" i="0" kern="1200" dirty="0" smtClean="0">
                <a:solidFill>
                  <a:schemeClr val="tx1"/>
                </a:solidFill>
                <a:effectLst/>
                <a:latin typeface="+mn-lt"/>
                <a:ea typeface="+mn-ea"/>
                <a:cs typeface="+mn-cs"/>
              </a:rPr>
              <a:t>, to influence decisions, as on the allocation of resources'.</a:t>
            </a:r>
          </a:p>
          <a:p>
            <a:r>
              <a:rPr lang="en-US" sz="1200" b="1" i="0" kern="1200" dirty="0" smtClean="0">
                <a:solidFill>
                  <a:schemeClr val="tx1"/>
                </a:solidFill>
                <a:effectLst/>
                <a:latin typeface="+mn-lt"/>
                <a:ea typeface="+mn-ea"/>
                <a:cs typeface="+mn-cs"/>
              </a:rPr>
              <a:t>Organizational culture</a:t>
            </a:r>
            <a:r>
              <a:rPr lang="en-US" sz="1200" b="0" i="0" kern="1200" dirty="0" smtClean="0">
                <a:solidFill>
                  <a:schemeClr val="tx1"/>
                </a:solidFill>
                <a:effectLst/>
                <a:latin typeface="+mn-lt"/>
                <a:ea typeface="+mn-ea"/>
                <a:cs typeface="+mn-cs"/>
              </a:rPr>
              <a:t> is the collection of values, expectations, and practices that guide and inform the actions of all team members. Think of it as the collection of traits that make your company what it is.</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13</a:t>
            </a:fld>
            <a:endParaRPr lang="en-US"/>
          </a:p>
        </p:txBody>
      </p:sp>
    </p:spTree>
    <p:extLst>
      <p:ext uri="{BB962C8B-B14F-4D97-AF65-F5344CB8AC3E}">
        <p14:creationId xmlns:p14="http://schemas.microsoft.com/office/powerpoint/2010/main" val="118926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Customer</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led</a:t>
            </a:r>
            <a:r>
              <a:rPr lang="en-US" sz="1200" b="0" i="0" kern="1200" dirty="0" smtClean="0">
                <a:solidFill>
                  <a:schemeClr val="tx1"/>
                </a:solidFill>
                <a:effectLst/>
                <a:latin typeface="+mn-lt"/>
                <a:ea typeface="+mn-ea"/>
                <a:cs typeface="+mn-cs"/>
              </a:rPr>
              <a:t> companies are characterized by an increasingly strong employee focus on </a:t>
            </a:r>
            <a:r>
              <a:rPr lang="en-US" sz="1200" b="1" i="0" kern="1200" dirty="0" smtClean="0">
                <a:solidFill>
                  <a:schemeClr val="tx1"/>
                </a:solidFill>
                <a:effectLst/>
                <a:latin typeface="+mn-lt"/>
                <a:ea typeface="+mn-ea"/>
                <a:cs typeface="+mn-cs"/>
              </a:rPr>
              <a:t>customers</a:t>
            </a:r>
            <a:r>
              <a:rPr lang="en-US" sz="1200" b="0" i="0" kern="1200" dirty="0" smtClean="0">
                <a:solidFill>
                  <a:schemeClr val="tx1"/>
                </a:solidFill>
                <a:effectLst/>
                <a:latin typeface="+mn-lt"/>
                <a:ea typeface="+mn-ea"/>
                <a:cs typeface="+mn-cs"/>
              </a:rPr>
              <a:t>, a shared understanding of key </a:t>
            </a:r>
            <a:r>
              <a:rPr lang="en-US" sz="1200" b="1" i="0" kern="1200" dirty="0" smtClean="0">
                <a:solidFill>
                  <a:schemeClr val="tx1"/>
                </a:solidFill>
                <a:effectLst/>
                <a:latin typeface="+mn-lt"/>
                <a:ea typeface="+mn-ea"/>
                <a:cs typeface="+mn-cs"/>
              </a:rPr>
              <a:t>customers</a:t>
            </a:r>
            <a:r>
              <a:rPr lang="en-US" sz="1200" b="0" i="0" kern="1200" dirty="0" smtClean="0">
                <a:solidFill>
                  <a:schemeClr val="tx1"/>
                </a:solidFill>
                <a:effectLst/>
                <a:latin typeface="+mn-lt"/>
                <a:ea typeface="+mn-ea"/>
                <a:cs typeface="+mn-cs"/>
              </a:rPr>
              <a:t>, an effort to satisfy </a:t>
            </a:r>
            <a:r>
              <a:rPr lang="en-US" sz="1200" b="1" i="0" kern="1200" dirty="0" smtClean="0">
                <a:solidFill>
                  <a:schemeClr val="tx1"/>
                </a:solidFill>
                <a:effectLst/>
                <a:latin typeface="+mn-lt"/>
                <a:ea typeface="+mn-ea"/>
                <a:cs typeface="+mn-cs"/>
              </a:rPr>
              <a:t>customer</a:t>
            </a:r>
            <a:r>
              <a:rPr lang="en-US" sz="1200" b="0" i="0" kern="1200" dirty="0" smtClean="0">
                <a:solidFill>
                  <a:schemeClr val="tx1"/>
                </a:solidFill>
                <a:effectLst/>
                <a:latin typeface="+mn-lt"/>
                <a:ea typeface="+mn-ea"/>
                <a:cs typeface="+mn-cs"/>
              </a:rPr>
              <a:t> segments, the ability to bring </a:t>
            </a:r>
            <a:r>
              <a:rPr lang="en-US" sz="1200" b="1" i="0" kern="1200" dirty="0" smtClean="0">
                <a:solidFill>
                  <a:schemeClr val="tx1"/>
                </a:solidFill>
                <a:effectLst/>
                <a:latin typeface="+mn-lt"/>
                <a:ea typeface="+mn-ea"/>
                <a:cs typeface="+mn-cs"/>
              </a:rPr>
              <a:t>customer</a:t>
            </a:r>
            <a:r>
              <a:rPr lang="en-US" sz="1200" b="0" i="0" kern="1200" dirty="0" smtClean="0">
                <a:solidFill>
                  <a:schemeClr val="tx1"/>
                </a:solidFill>
                <a:effectLst/>
                <a:latin typeface="+mn-lt"/>
                <a:ea typeface="+mn-ea"/>
                <a:cs typeface="+mn-cs"/>
              </a:rPr>
              <a:t> propositions to </a:t>
            </a:r>
            <a:r>
              <a:rPr lang="en-US" sz="1200" b="1" i="0" kern="1200" dirty="0" smtClean="0">
                <a:solidFill>
                  <a:schemeClr val="tx1"/>
                </a:solidFill>
                <a:effectLst/>
                <a:latin typeface="+mn-lt"/>
                <a:ea typeface="+mn-ea"/>
                <a:cs typeface="+mn-cs"/>
              </a:rPr>
              <a:t>market</a:t>
            </a:r>
            <a:r>
              <a:rPr lang="en-US" sz="1200" b="0" i="0" kern="1200" dirty="0" smtClean="0">
                <a:solidFill>
                  <a:schemeClr val="tx1"/>
                </a:solidFill>
                <a:effectLst/>
                <a:latin typeface="+mn-lt"/>
                <a:ea typeface="+mn-ea"/>
                <a:cs typeface="+mn-cs"/>
              </a:rPr>
              <a:t>, and a high level of employee engagement.</a:t>
            </a: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14</a:t>
            </a:fld>
            <a:endParaRPr lang="en-US"/>
          </a:p>
        </p:txBody>
      </p:sp>
    </p:spTree>
    <p:extLst>
      <p:ext uri="{BB962C8B-B14F-4D97-AF65-F5344CB8AC3E}">
        <p14:creationId xmlns:p14="http://schemas.microsoft.com/office/powerpoint/2010/main" val="80232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focus group</a:t>
            </a:r>
            <a:r>
              <a:rPr lang="en-US" sz="1200" b="0" i="0" kern="1200" dirty="0" smtClean="0">
                <a:solidFill>
                  <a:schemeClr val="tx1"/>
                </a:solidFill>
                <a:effectLst/>
                <a:latin typeface="+mn-lt"/>
                <a:ea typeface="+mn-ea"/>
                <a:cs typeface="+mn-cs"/>
              </a:rPr>
              <a:t> is a market research method that brings together 6-10 people in a room to provide feedback regarding a product, service, concept, or marketing campaign. A trained moderator leads a 30-90-minute </a:t>
            </a:r>
            <a:r>
              <a:rPr lang="en-US" sz="1200" b="1" i="0" kern="1200" dirty="0" smtClean="0">
                <a:solidFill>
                  <a:schemeClr val="tx1"/>
                </a:solidFill>
                <a:effectLst/>
                <a:latin typeface="+mn-lt"/>
                <a:ea typeface="+mn-ea"/>
                <a:cs typeface="+mn-cs"/>
              </a:rPr>
              <a:t>discussion</a:t>
            </a:r>
            <a:r>
              <a:rPr lang="en-US" sz="1200" b="0" i="0" kern="1200" dirty="0" smtClean="0">
                <a:solidFill>
                  <a:schemeClr val="tx1"/>
                </a:solidFill>
                <a:effectLst/>
                <a:latin typeface="+mn-lt"/>
                <a:ea typeface="+mn-ea"/>
                <a:cs typeface="+mn-cs"/>
              </a:rPr>
              <a:t> within the </a:t>
            </a:r>
            <a:r>
              <a:rPr lang="en-US" sz="1200" b="1" i="0" kern="1200" dirty="0" smtClean="0">
                <a:solidFill>
                  <a:schemeClr val="tx1"/>
                </a:solidFill>
                <a:effectLst/>
                <a:latin typeface="+mn-lt"/>
                <a:ea typeface="+mn-ea"/>
                <a:cs typeface="+mn-cs"/>
              </a:rPr>
              <a:t>group</a:t>
            </a:r>
            <a:r>
              <a:rPr lang="en-US" sz="1200" b="0" i="0" kern="1200" dirty="0" smtClean="0">
                <a:solidFill>
                  <a:schemeClr val="tx1"/>
                </a:solidFill>
                <a:effectLst/>
                <a:latin typeface="+mn-lt"/>
                <a:ea typeface="+mn-ea"/>
                <a:cs typeface="+mn-cs"/>
              </a:rPr>
              <a:t> that is designed to gather helpful information.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7C39032-91CF-4FD5-B5DE-0982FA8593A0}" type="slidenum">
              <a:rPr lang="en-US" smtClean="0"/>
              <a:t>24</a:t>
            </a:fld>
            <a:endParaRPr lang="en-US"/>
          </a:p>
        </p:txBody>
      </p:sp>
    </p:spTree>
    <p:extLst>
      <p:ext uri="{BB962C8B-B14F-4D97-AF65-F5344CB8AC3E}">
        <p14:creationId xmlns:p14="http://schemas.microsoft.com/office/powerpoint/2010/main" val="393996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22821D0-4023-465C-B157-742211A224D4}" type="datetimeFigureOut">
              <a:rPr lang="en-US" smtClean="0"/>
              <a:t>9/10/2023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E2BB3D2-2FDF-47C5-93BF-D314B280B0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2BB3D2-2FDF-47C5-93BF-D314B280B0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2BB3D2-2FDF-47C5-93BF-D314B280B0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2BB3D2-2FDF-47C5-93BF-D314B280B02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2BB3D2-2FDF-47C5-93BF-D314B280B02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2BB3D2-2FDF-47C5-93BF-D314B280B02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E2BB3D2-2FDF-47C5-93BF-D314B280B0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E2BB3D2-2FDF-47C5-93BF-D314B280B02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2821D0-4023-465C-B157-742211A224D4}" type="datetimeFigureOut">
              <a:rPr lang="en-US" smtClean="0"/>
              <a:t>9/10/2023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E2BB3D2-2FDF-47C5-93BF-D314B280B0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22821D0-4023-465C-B157-742211A224D4}" type="datetimeFigureOut">
              <a:rPr lang="en-US" smtClean="0"/>
              <a:t>9/10/2023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2BB3D2-2FDF-47C5-93BF-D314B280B0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22821D0-4023-465C-B157-742211A224D4}" type="datetimeFigureOut">
              <a:rPr lang="en-US" smtClean="0"/>
              <a:t>9/10/2023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E2BB3D2-2FDF-47C5-93BF-D314B280B02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22821D0-4023-465C-B157-742211A224D4}" type="datetimeFigureOut">
              <a:rPr lang="en-US" smtClean="0"/>
              <a:t>9/10/2023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E2BB3D2-2FDF-47C5-93BF-D314B280B0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Business process (re)engineering implementation and strategies </a:t>
            </a:r>
            <a:endParaRPr lang="en-US" dirty="0"/>
          </a:p>
        </p:txBody>
      </p:sp>
    </p:spTree>
    <p:extLst>
      <p:ext uri="{BB962C8B-B14F-4D97-AF65-F5344CB8AC3E}">
        <p14:creationId xmlns:p14="http://schemas.microsoft.com/office/powerpoint/2010/main" val="287700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Radical Improvement</a:t>
            </a:r>
          </a:p>
          <a:p>
            <a:r>
              <a:rPr lang="en-US" dirty="0" smtClean="0"/>
              <a:t> Integrated Change </a:t>
            </a:r>
          </a:p>
          <a:p>
            <a:r>
              <a:rPr lang="en-US" dirty="0" smtClean="0"/>
              <a:t>People Centered </a:t>
            </a:r>
          </a:p>
          <a:p>
            <a:r>
              <a:rPr lang="en-US" dirty="0" smtClean="0"/>
              <a:t>Focus on End-Customers </a:t>
            </a:r>
          </a:p>
          <a:p>
            <a:r>
              <a:rPr lang="en-US" dirty="0" smtClean="0"/>
              <a:t>Process-Based</a:t>
            </a:r>
            <a:endParaRPr lang="en-US" dirty="0"/>
          </a:p>
        </p:txBody>
      </p:sp>
      <p:sp>
        <p:nvSpPr>
          <p:cNvPr id="2" name="Title 1"/>
          <p:cNvSpPr>
            <a:spLocks noGrp="1"/>
          </p:cNvSpPr>
          <p:nvPr>
            <p:ph type="title"/>
          </p:nvPr>
        </p:nvSpPr>
        <p:spPr/>
        <p:txBody>
          <a:bodyPr/>
          <a:lstStyle/>
          <a:p>
            <a:r>
              <a:rPr lang="en-US" dirty="0" smtClean="0"/>
              <a:t>Characteristics of  BPR</a:t>
            </a:r>
            <a:endParaRPr lang="en-US" dirty="0"/>
          </a:p>
        </p:txBody>
      </p:sp>
    </p:spTree>
    <p:extLst>
      <p:ext uri="{BB962C8B-B14F-4D97-AF65-F5344CB8AC3E}">
        <p14:creationId xmlns:p14="http://schemas.microsoft.com/office/powerpoint/2010/main" val="375850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Sustainable </a:t>
            </a:r>
          </a:p>
          <a:p>
            <a:r>
              <a:rPr lang="en-US" dirty="0" smtClean="0"/>
              <a:t> Process improvements need to become firmly rooted within the organization</a:t>
            </a:r>
          </a:p>
          <a:p>
            <a:r>
              <a:rPr lang="en-US" dirty="0" smtClean="0"/>
              <a:t>Stepped Approach </a:t>
            </a:r>
            <a:endParaRPr lang="en-US" dirty="0"/>
          </a:p>
          <a:p>
            <a:pPr marL="0" indent="0">
              <a:buNone/>
            </a:pPr>
            <a:r>
              <a:rPr lang="en-US" dirty="0" smtClean="0"/>
              <a:t>Process improvements will not happen over night they need to be gradually introduced </a:t>
            </a:r>
          </a:p>
          <a:p>
            <a:pPr marL="0" indent="0">
              <a:buNone/>
            </a:pPr>
            <a:r>
              <a:rPr lang="en-US" dirty="0" smtClean="0"/>
              <a:t>Also assists the acceptance by staff of the change</a:t>
            </a:r>
          </a:p>
          <a:p>
            <a:endParaRPr lang="en-US" dirty="0"/>
          </a:p>
        </p:txBody>
      </p:sp>
      <p:sp>
        <p:nvSpPr>
          <p:cNvPr id="2" name="Title 1"/>
          <p:cNvSpPr>
            <a:spLocks noGrp="1"/>
          </p:cNvSpPr>
          <p:nvPr>
            <p:ph type="title"/>
          </p:nvPr>
        </p:nvSpPr>
        <p:spPr/>
        <p:txBody>
          <a:bodyPr/>
          <a:lstStyle/>
          <a:p>
            <a:r>
              <a:rPr lang="en-US" dirty="0" smtClean="0"/>
              <a:t>Radical Improvement</a:t>
            </a:r>
            <a:endParaRPr lang="en-US" dirty="0"/>
          </a:p>
        </p:txBody>
      </p:sp>
    </p:spTree>
    <p:extLst>
      <p:ext uri="{BB962C8B-B14F-4D97-AF65-F5344CB8AC3E}">
        <p14:creationId xmlns:p14="http://schemas.microsoft.com/office/powerpoint/2010/main" val="24703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Viable Solutions </a:t>
            </a:r>
          </a:p>
          <a:p>
            <a:pPr marL="0" indent="0">
              <a:buNone/>
            </a:pPr>
            <a:r>
              <a:rPr lang="en-US" dirty="0" smtClean="0"/>
              <a:t>            Process improvements must be viable and practical</a:t>
            </a:r>
          </a:p>
          <a:p>
            <a:r>
              <a:rPr lang="en-US" dirty="0" smtClean="0"/>
              <a:t>Balanced Improvements </a:t>
            </a:r>
          </a:p>
          <a:p>
            <a:pPr marL="0" indent="0">
              <a:buNone/>
            </a:pPr>
            <a:r>
              <a:rPr lang="en-US" dirty="0" smtClean="0"/>
              <a:t>             Process improvements must be realistic</a:t>
            </a:r>
          </a:p>
          <a:p>
            <a:endParaRPr lang="en-US" dirty="0"/>
          </a:p>
        </p:txBody>
      </p:sp>
      <p:sp>
        <p:nvSpPr>
          <p:cNvPr id="2" name="Title 1"/>
          <p:cNvSpPr>
            <a:spLocks noGrp="1"/>
          </p:cNvSpPr>
          <p:nvPr>
            <p:ph type="title"/>
          </p:nvPr>
        </p:nvSpPr>
        <p:spPr/>
        <p:txBody>
          <a:bodyPr/>
          <a:lstStyle/>
          <a:p>
            <a:r>
              <a:rPr lang="en-US" dirty="0" smtClean="0"/>
              <a:t>Integrated Change</a:t>
            </a:r>
            <a:endParaRPr lang="en-US" dirty="0"/>
          </a:p>
        </p:txBody>
      </p:sp>
    </p:spTree>
    <p:extLst>
      <p:ext uri="{BB962C8B-B14F-4D97-AF65-F5344CB8AC3E}">
        <p14:creationId xmlns:p14="http://schemas.microsoft.com/office/powerpoint/2010/main" val="46387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Business Understanding</a:t>
            </a:r>
          </a:p>
          <a:p>
            <a:pPr marL="0" indent="0">
              <a:buNone/>
            </a:pPr>
            <a:r>
              <a:rPr lang="en-US" dirty="0" smtClean="0"/>
              <a:t>   Empowerment &amp; Participation </a:t>
            </a:r>
          </a:p>
          <a:p>
            <a:pPr marL="0" indent="0">
              <a:buNone/>
            </a:pPr>
            <a:r>
              <a:rPr lang="en-US" dirty="0" smtClean="0"/>
              <a:t>   Organizational Culture</a:t>
            </a:r>
          </a:p>
          <a:p>
            <a:endParaRPr lang="en-US" dirty="0"/>
          </a:p>
        </p:txBody>
      </p:sp>
      <p:sp>
        <p:nvSpPr>
          <p:cNvPr id="2" name="Title 1"/>
          <p:cNvSpPr>
            <a:spLocks noGrp="1"/>
          </p:cNvSpPr>
          <p:nvPr>
            <p:ph type="title"/>
          </p:nvPr>
        </p:nvSpPr>
        <p:spPr/>
        <p:txBody>
          <a:bodyPr/>
          <a:lstStyle/>
          <a:p>
            <a:r>
              <a:rPr lang="en-US" dirty="0" smtClean="0"/>
              <a:t>People-Centered</a:t>
            </a:r>
            <a:endParaRPr lang="en-US" dirty="0"/>
          </a:p>
        </p:txBody>
      </p:sp>
    </p:spTree>
    <p:extLst>
      <p:ext uri="{BB962C8B-B14F-4D97-AF65-F5344CB8AC3E}">
        <p14:creationId xmlns:p14="http://schemas.microsoft.com/office/powerpoint/2010/main" val="7207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Added Value</a:t>
            </a:r>
          </a:p>
          <a:p>
            <a:pPr marL="0" indent="0">
              <a:buNone/>
            </a:pPr>
            <a:r>
              <a:rPr lang="en-US" dirty="0"/>
              <a:t> </a:t>
            </a:r>
            <a:r>
              <a:rPr lang="en-US" dirty="0" smtClean="0"/>
              <a:t>  BPR Initiatives must add-value over and above the existing process</a:t>
            </a:r>
          </a:p>
          <a:p>
            <a:r>
              <a:rPr lang="en-US" dirty="0" smtClean="0"/>
              <a:t>Customer-Led</a:t>
            </a:r>
          </a:p>
          <a:p>
            <a:pPr marL="0" indent="0">
              <a:buNone/>
            </a:pPr>
            <a:r>
              <a:rPr lang="en-US" dirty="0"/>
              <a:t> </a:t>
            </a:r>
            <a:r>
              <a:rPr lang="en-US" dirty="0" smtClean="0"/>
              <a:t>     BPR Initiatives must meet the needs of the customer</a:t>
            </a:r>
          </a:p>
          <a:p>
            <a:endParaRPr lang="en-US" dirty="0"/>
          </a:p>
        </p:txBody>
      </p:sp>
      <p:sp>
        <p:nvSpPr>
          <p:cNvPr id="2" name="Title 1"/>
          <p:cNvSpPr>
            <a:spLocks noGrp="1"/>
          </p:cNvSpPr>
          <p:nvPr>
            <p:ph type="title"/>
          </p:nvPr>
        </p:nvSpPr>
        <p:spPr/>
        <p:txBody>
          <a:bodyPr/>
          <a:lstStyle/>
          <a:p>
            <a:r>
              <a:rPr lang="en-US" dirty="0" smtClean="0"/>
              <a:t>Process Based</a:t>
            </a:r>
            <a:endParaRPr lang="en-US" dirty="0"/>
          </a:p>
        </p:txBody>
      </p:sp>
    </p:spTree>
    <p:extLst>
      <p:ext uri="{BB962C8B-B14F-4D97-AF65-F5344CB8AC3E}">
        <p14:creationId xmlns:p14="http://schemas.microsoft.com/office/powerpoint/2010/main" val="33349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Process improvements must relate to the needs of the organization and be relevant to the end-customers to which they are designed to serve</a:t>
            </a:r>
          </a:p>
          <a:p>
            <a:endParaRPr lang="en-US" dirty="0"/>
          </a:p>
        </p:txBody>
      </p:sp>
      <p:sp>
        <p:nvSpPr>
          <p:cNvPr id="2" name="Title 1"/>
          <p:cNvSpPr>
            <a:spLocks noGrp="1"/>
          </p:cNvSpPr>
          <p:nvPr>
            <p:ph type="title"/>
          </p:nvPr>
        </p:nvSpPr>
        <p:spPr/>
        <p:txBody>
          <a:bodyPr/>
          <a:lstStyle/>
          <a:p>
            <a:r>
              <a:rPr lang="en-US" dirty="0" smtClean="0"/>
              <a:t>Focus on End Customers</a:t>
            </a:r>
            <a:endParaRPr lang="en-US" dirty="0"/>
          </a:p>
        </p:txBody>
      </p:sp>
    </p:spTree>
    <p:extLst>
      <p:ext uri="{BB962C8B-B14F-4D97-AF65-F5344CB8AC3E}">
        <p14:creationId xmlns:p14="http://schemas.microsoft.com/office/powerpoint/2010/main" val="94732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6375" y="1524794"/>
            <a:ext cx="619125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BPR Life Cycle:</a:t>
            </a:r>
            <a:endParaRPr lang="en-US" dirty="0"/>
          </a:p>
        </p:txBody>
      </p:sp>
    </p:spTree>
    <p:extLst>
      <p:ext uri="{BB962C8B-B14F-4D97-AF65-F5344CB8AC3E}">
        <p14:creationId xmlns:p14="http://schemas.microsoft.com/office/powerpoint/2010/main" val="230910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 y="0"/>
            <a:ext cx="93726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0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Clear Vision for Transformation</a:t>
            </a:r>
          </a:p>
          <a:p>
            <a:r>
              <a:rPr lang="en-US" dirty="0" smtClean="0"/>
              <a:t>Reduction of Cycle time</a:t>
            </a:r>
          </a:p>
          <a:p>
            <a:r>
              <a:rPr lang="en-US" dirty="0" smtClean="0"/>
              <a:t> Greater Accuracy</a:t>
            </a:r>
          </a:p>
          <a:p>
            <a:r>
              <a:rPr lang="en-US" dirty="0" smtClean="0"/>
              <a:t> Increased customer satisfaction</a:t>
            </a:r>
          </a:p>
          <a:p>
            <a:r>
              <a:rPr lang="en-US" dirty="0" smtClean="0"/>
              <a:t> Reduced cost</a:t>
            </a:r>
          </a:p>
          <a:p>
            <a:r>
              <a:rPr lang="en-US" dirty="0" smtClean="0"/>
              <a:t> Change Management</a:t>
            </a:r>
          </a:p>
          <a:p>
            <a:endParaRPr lang="en-US" dirty="0"/>
          </a:p>
        </p:txBody>
      </p:sp>
      <p:sp>
        <p:nvSpPr>
          <p:cNvPr id="2" name="Title 1"/>
          <p:cNvSpPr>
            <a:spLocks noGrp="1"/>
          </p:cNvSpPr>
          <p:nvPr>
            <p:ph type="title"/>
          </p:nvPr>
        </p:nvSpPr>
        <p:spPr/>
        <p:txBody>
          <a:bodyPr/>
          <a:lstStyle/>
          <a:p>
            <a:r>
              <a:rPr lang="en-US" dirty="0" smtClean="0"/>
              <a:t>Success Factors Of BPR</a:t>
            </a:r>
            <a:endParaRPr lang="en-US" dirty="0"/>
          </a:p>
        </p:txBody>
      </p:sp>
    </p:spTree>
    <p:extLst>
      <p:ext uri="{BB962C8B-B14F-4D97-AF65-F5344CB8AC3E}">
        <p14:creationId xmlns:p14="http://schemas.microsoft.com/office/powerpoint/2010/main" val="305171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Organize around outcomes, not tasks.</a:t>
            </a:r>
          </a:p>
          <a:p>
            <a:r>
              <a:rPr lang="en-US" dirty="0"/>
              <a:t>Identify all the processes in an organization and prioritize them in order of  redesign urgency.</a:t>
            </a:r>
          </a:p>
          <a:p>
            <a:r>
              <a:rPr lang="en-US" dirty="0"/>
              <a:t>Integrate information processing work into the real work that produces the  information</a:t>
            </a:r>
            <a:r>
              <a:rPr lang="en-US" dirty="0" smtClean="0"/>
              <a:t>.</a:t>
            </a:r>
            <a:endParaRPr lang="en-US" dirty="0"/>
          </a:p>
        </p:txBody>
      </p:sp>
      <p:sp>
        <p:nvSpPr>
          <p:cNvPr id="3" name="Title 2"/>
          <p:cNvSpPr>
            <a:spLocks noGrp="1"/>
          </p:cNvSpPr>
          <p:nvPr>
            <p:ph type="title"/>
          </p:nvPr>
        </p:nvSpPr>
        <p:spPr/>
        <p:txBody>
          <a:bodyPr/>
          <a:lstStyle/>
          <a:p>
            <a:r>
              <a:rPr lang="en-US" sz="4400" dirty="0">
                <a:latin typeface="Times New Roman"/>
                <a:cs typeface="Times New Roman"/>
              </a:rPr>
              <a:t>P</a:t>
            </a:r>
            <a:r>
              <a:rPr lang="en-US" sz="4400" dirty="0" smtClean="0">
                <a:latin typeface="Times New Roman"/>
                <a:cs typeface="Times New Roman"/>
              </a:rPr>
              <a:t>rinciples </a:t>
            </a:r>
            <a:r>
              <a:rPr lang="en-US" sz="4400" dirty="0">
                <a:latin typeface="Times New Roman"/>
                <a:cs typeface="Times New Roman"/>
              </a:rPr>
              <a:t>of re-engineering</a:t>
            </a:r>
            <a:endParaRPr lang="en-US" dirty="0"/>
          </a:p>
        </p:txBody>
      </p:sp>
    </p:spTree>
    <p:extLst>
      <p:ext uri="{BB962C8B-B14F-4D97-AF65-F5344CB8AC3E}">
        <p14:creationId xmlns:p14="http://schemas.microsoft.com/office/powerpoint/2010/main" val="52408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Introduction </a:t>
            </a:r>
            <a:endParaRPr lang="en-US" dirty="0" smtClean="0"/>
          </a:p>
          <a:p>
            <a:r>
              <a:rPr lang="en-US" dirty="0" smtClean="0"/>
              <a:t> </a:t>
            </a:r>
            <a:r>
              <a:rPr lang="en-US" dirty="0"/>
              <a:t>Objectives </a:t>
            </a:r>
          </a:p>
          <a:p>
            <a:r>
              <a:rPr lang="en-US" dirty="0" smtClean="0"/>
              <a:t>Characteristics </a:t>
            </a:r>
          </a:p>
          <a:p>
            <a:r>
              <a:rPr lang="en-US" dirty="0" smtClean="0"/>
              <a:t> </a:t>
            </a:r>
            <a:r>
              <a:rPr lang="en-US" dirty="0"/>
              <a:t>Life Cycle </a:t>
            </a:r>
          </a:p>
          <a:p>
            <a:r>
              <a:rPr lang="en-US" dirty="0" smtClean="0"/>
              <a:t>Success </a:t>
            </a:r>
            <a:r>
              <a:rPr lang="en-US" dirty="0"/>
              <a:t>Factors </a:t>
            </a:r>
          </a:p>
          <a:p>
            <a:r>
              <a:rPr lang="en-US" dirty="0" smtClean="0"/>
              <a:t>Limitations </a:t>
            </a:r>
          </a:p>
          <a:p>
            <a:r>
              <a:rPr lang="en-US" dirty="0" smtClean="0"/>
              <a:t> </a:t>
            </a:r>
            <a:r>
              <a:rPr lang="en-US" dirty="0"/>
              <a:t>Conclusion</a:t>
            </a:r>
          </a:p>
        </p:txBody>
      </p:sp>
      <p:sp>
        <p:nvSpPr>
          <p:cNvPr id="2" name="Title 1"/>
          <p:cNvSpPr>
            <a:spLocks noGrp="1"/>
          </p:cNvSpPr>
          <p:nvPr>
            <p:ph type="title"/>
          </p:nvPr>
        </p:nvSpPr>
        <p:spPr/>
        <p:txBody>
          <a:bodyPr/>
          <a:lstStyle/>
          <a:p>
            <a:r>
              <a:rPr lang="en-US" dirty="0" smtClean="0"/>
              <a:t>BPE</a:t>
            </a:r>
            <a:endParaRPr lang="en-US" dirty="0"/>
          </a:p>
        </p:txBody>
      </p:sp>
    </p:spTree>
    <p:extLst>
      <p:ext uri="{BB962C8B-B14F-4D97-AF65-F5344CB8AC3E}">
        <p14:creationId xmlns:p14="http://schemas.microsoft.com/office/powerpoint/2010/main" val="263876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Treat geographically dispersed resources as though they were centralized.</a:t>
            </a:r>
          </a:p>
          <a:p>
            <a:r>
              <a:rPr lang="en-US" dirty="0"/>
              <a:t>Link parallel activities in the workflow instead of just integrating their results.</a:t>
            </a:r>
          </a:p>
          <a:p>
            <a:r>
              <a:rPr lang="en-US" dirty="0"/>
              <a:t>Put the decision point where the work is performed, and build control into the  process.</a:t>
            </a:r>
          </a:p>
          <a:p>
            <a:r>
              <a:rPr lang="en-US" dirty="0"/>
              <a:t>Capture information once and at the source.</a:t>
            </a:r>
          </a:p>
        </p:txBody>
      </p:sp>
      <p:sp>
        <p:nvSpPr>
          <p:cNvPr id="3" name="Title 2"/>
          <p:cNvSpPr>
            <a:spLocks noGrp="1"/>
          </p:cNvSpPr>
          <p:nvPr>
            <p:ph type="title"/>
          </p:nvPr>
        </p:nvSpPr>
        <p:spPr/>
        <p:txBody>
          <a:bodyPr/>
          <a:lstStyle/>
          <a:p>
            <a:r>
              <a:rPr lang="en-US" sz="4000" dirty="0">
                <a:latin typeface="Times New Roman"/>
                <a:cs typeface="Times New Roman"/>
              </a:rPr>
              <a:t>Principles of re-engineering</a:t>
            </a:r>
            <a:endParaRPr lang="en-US" dirty="0"/>
          </a:p>
        </p:txBody>
      </p:sp>
    </p:spTree>
    <p:extLst>
      <p:ext uri="{BB962C8B-B14F-4D97-AF65-F5344CB8AC3E}">
        <p14:creationId xmlns:p14="http://schemas.microsoft.com/office/powerpoint/2010/main" val="250154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Key Steps</a:t>
            </a:r>
          </a:p>
          <a:p>
            <a:r>
              <a:rPr lang="en-US" dirty="0" smtClean="0"/>
              <a:t>Select The Process &amp; Appoint Process Team</a:t>
            </a:r>
          </a:p>
          <a:p>
            <a:r>
              <a:rPr lang="en-US" dirty="0" smtClean="0"/>
              <a:t>Understand The Current Process</a:t>
            </a:r>
          </a:p>
          <a:p>
            <a:r>
              <a:rPr lang="en-US" dirty="0" smtClean="0"/>
              <a:t>Develop &amp; Communicate Vision Of Improved Process</a:t>
            </a:r>
          </a:p>
          <a:p>
            <a:r>
              <a:rPr lang="en-US" dirty="0" smtClean="0"/>
              <a:t>Identify Action Plan</a:t>
            </a:r>
          </a:p>
          <a:p>
            <a:r>
              <a:rPr lang="en-US" dirty="0" smtClean="0"/>
              <a:t>Execute Plan</a:t>
            </a:r>
            <a:endParaRPr lang="en-US" dirty="0"/>
          </a:p>
        </p:txBody>
      </p:sp>
      <p:sp>
        <p:nvSpPr>
          <p:cNvPr id="2" name="Title 1"/>
          <p:cNvSpPr>
            <a:spLocks noGrp="1"/>
          </p:cNvSpPr>
          <p:nvPr>
            <p:ph type="title"/>
          </p:nvPr>
        </p:nvSpPr>
        <p:spPr/>
        <p:txBody>
          <a:bodyPr/>
          <a:lstStyle/>
          <a:p>
            <a:r>
              <a:rPr lang="en-US" dirty="0" smtClean="0"/>
              <a:t>Implementing a BPR strategy </a:t>
            </a:r>
            <a:endParaRPr lang="en-US" dirty="0"/>
          </a:p>
        </p:txBody>
      </p:sp>
    </p:spTree>
    <p:extLst>
      <p:ext uri="{BB962C8B-B14F-4D97-AF65-F5344CB8AC3E}">
        <p14:creationId xmlns:p14="http://schemas.microsoft.com/office/powerpoint/2010/main" val="637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Two Crucial Tasks</a:t>
            </a:r>
          </a:p>
          <a:p>
            <a:pPr marL="0" indent="0">
              <a:buNone/>
            </a:pPr>
            <a:r>
              <a:rPr lang="en-US" dirty="0" smtClean="0"/>
              <a:t>Select The Process to be Reengineered</a:t>
            </a:r>
          </a:p>
          <a:p>
            <a:pPr marL="0" indent="0">
              <a:buNone/>
            </a:pPr>
            <a:r>
              <a:rPr lang="en-US" dirty="0" smtClean="0"/>
              <a:t>Appoint the Process Team to Lead the Reengineering Initiative</a:t>
            </a:r>
          </a:p>
          <a:p>
            <a:endParaRPr lang="en-US" dirty="0"/>
          </a:p>
        </p:txBody>
      </p:sp>
      <p:sp>
        <p:nvSpPr>
          <p:cNvPr id="2" name="Title 1"/>
          <p:cNvSpPr>
            <a:spLocks noGrp="1"/>
          </p:cNvSpPr>
          <p:nvPr>
            <p:ph type="title"/>
          </p:nvPr>
        </p:nvSpPr>
        <p:spPr/>
        <p:txBody>
          <a:bodyPr>
            <a:normAutofit fontScale="90000"/>
          </a:bodyPr>
          <a:lstStyle/>
          <a:p>
            <a:r>
              <a:rPr lang="en-US" dirty="0" smtClean="0"/>
              <a:t>Select the Process &amp; Appoint Process Team</a:t>
            </a:r>
            <a:endParaRPr lang="en-US" dirty="0"/>
          </a:p>
        </p:txBody>
      </p:sp>
    </p:spTree>
    <p:extLst>
      <p:ext uri="{BB962C8B-B14F-4D97-AF65-F5344CB8AC3E}">
        <p14:creationId xmlns:p14="http://schemas.microsoft.com/office/powerpoint/2010/main" val="379037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Review Business Strategy and Customer Requirements</a:t>
            </a:r>
          </a:p>
          <a:p>
            <a:pPr marL="0" indent="0">
              <a:buNone/>
            </a:pPr>
            <a:r>
              <a:rPr lang="en-US" dirty="0" smtClean="0"/>
              <a:t>Select Core Processes</a:t>
            </a:r>
          </a:p>
          <a:p>
            <a:pPr marL="0" indent="0">
              <a:buNone/>
            </a:pPr>
            <a:r>
              <a:rPr lang="en-US" dirty="0" smtClean="0"/>
              <a:t>Understand Customer Needs</a:t>
            </a:r>
          </a:p>
          <a:p>
            <a:pPr marL="0" indent="0">
              <a:buNone/>
            </a:pPr>
            <a:r>
              <a:rPr lang="en-US" dirty="0" err="1" smtClean="0"/>
              <a:t>Don‟t</a:t>
            </a:r>
            <a:r>
              <a:rPr lang="en-US" dirty="0" smtClean="0"/>
              <a:t> Assume Anything</a:t>
            </a:r>
          </a:p>
          <a:p>
            <a:endParaRPr lang="en-US" dirty="0"/>
          </a:p>
        </p:txBody>
      </p:sp>
      <p:sp>
        <p:nvSpPr>
          <p:cNvPr id="2" name="Title 1"/>
          <p:cNvSpPr>
            <a:spLocks noGrp="1"/>
          </p:cNvSpPr>
          <p:nvPr>
            <p:ph type="title"/>
          </p:nvPr>
        </p:nvSpPr>
        <p:spPr/>
        <p:txBody>
          <a:bodyPr/>
          <a:lstStyle/>
          <a:p>
            <a:r>
              <a:rPr lang="en-US" dirty="0" smtClean="0"/>
              <a:t>Select the Process</a:t>
            </a:r>
            <a:endParaRPr lang="en-US" dirty="0"/>
          </a:p>
        </p:txBody>
      </p:sp>
    </p:spTree>
    <p:extLst>
      <p:ext uri="{BB962C8B-B14F-4D97-AF65-F5344CB8AC3E}">
        <p14:creationId xmlns:p14="http://schemas.microsoft.com/office/powerpoint/2010/main" val="1924690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Select Correct Path for Change</a:t>
            </a:r>
          </a:p>
          <a:p>
            <a:pPr marL="0" indent="0">
              <a:buNone/>
            </a:pPr>
            <a:r>
              <a:rPr lang="en-US" dirty="0" smtClean="0"/>
              <a:t>Remember Assumptions can Hide Failures</a:t>
            </a:r>
          </a:p>
          <a:p>
            <a:pPr marL="0" indent="0">
              <a:buNone/>
            </a:pPr>
            <a:r>
              <a:rPr lang="en-US" dirty="0" smtClean="0"/>
              <a:t>Competition and Choice to Go Elsewhere</a:t>
            </a:r>
          </a:p>
          <a:p>
            <a:pPr marL="0" indent="0">
              <a:buNone/>
            </a:pPr>
            <a:r>
              <a:rPr lang="en-US" dirty="0" smtClean="0"/>
              <a:t>Ask - Questionnaires, Meetings, Focus Groups</a:t>
            </a:r>
          </a:p>
          <a:p>
            <a:endParaRPr lang="en-US" dirty="0"/>
          </a:p>
        </p:txBody>
      </p:sp>
      <p:sp>
        <p:nvSpPr>
          <p:cNvPr id="2" name="Title 1"/>
          <p:cNvSpPr>
            <a:spLocks noGrp="1"/>
          </p:cNvSpPr>
          <p:nvPr>
            <p:ph type="title"/>
          </p:nvPr>
        </p:nvSpPr>
        <p:spPr/>
        <p:txBody>
          <a:bodyPr/>
          <a:lstStyle/>
          <a:p>
            <a:r>
              <a:rPr lang="en-US" dirty="0"/>
              <a:t>Select the Process</a:t>
            </a:r>
          </a:p>
        </p:txBody>
      </p:sp>
    </p:spTree>
    <p:extLst>
      <p:ext uri="{BB962C8B-B14F-4D97-AF65-F5344CB8AC3E}">
        <p14:creationId xmlns:p14="http://schemas.microsoft.com/office/powerpoint/2010/main" val="56574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Appoint BPR Champion</a:t>
            </a:r>
          </a:p>
          <a:p>
            <a:pPr marL="0" indent="0">
              <a:buNone/>
            </a:pPr>
            <a:r>
              <a:rPr lang="en-US" dirty="0" smtClean="0"/>
              <a:t>Identify Process Owners</a:t>
            </a:r>
          </a:p>
          <a:p>
            <a:pPr marL="0" indent="0">
              <a:buNone/>
            </a:pPr>
            <a:r>
              <a:rPr lang="en-US" dirty="0" smtClean="0"/>
              <a:t>Establish Executive Improvement Team</a:t>
            </a:r>
          </a:p>
          <a:p>
            <a:pPr marL="0" indent="0">
              <a:buNone/>
            </a:pPr>
            <a:r>
              <a:rPr lang="en-US" dirty="0" smtClean="0"/>
              <a:t>Provide Training to Executive Team</a:t>
            </a:r>
          </a:p>
          <a:p>
            <a:endParaRPr lang="en-US" dirty="0"/>
          </a:p>
        </p:txBody>
      </p:sp>
      <p:sp>
        <p:nvSpPr>
          <p:cNvPr id="2" name="Title 1"/>
          <p:cNvSpPr>
            <a:spLocks noGrp="1"/>
          </p:cNvSpPr>
          <p:nvPr>
            <p:ph type="title"/>
          </p:nvPr>
        </p:nvSpPr>
        <p:spPr/>
        <p:txBody>
          <a:bodyPr/>
          <a:lstStyle/>
          <a:p>
            <a:r>
              <a:rPr lang="en-US" dirty="0" smtClean="0"/>
              <a:t>Appoint the Process Team</a:t>
            </a:r>
            <a:endParaRPr lang="en-US" dirty="0"/>
          </a:p>
        </p:txBody>
      </p:sp>
    </p:spTree>
    <p:extLst>
      <p:ext uri="{BB962C8B-B14F-4D97-AF65-F5344CB8AC3E}">
        <p14:creationId xmlns:p14="http://schemas.microsoft.com/office/powerpoint/2010/main" val="1294671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Capacity to view the organization as a whole</a:t>
            </a:r>
          </a:p>
          <a:p>
            <a:pPr marL="0" indent="0">
              <a:buNone/>
            </a:pPr>
            <a:r>
              <a:rPr lang="en-US" dirty="0" smtClean="0"/>
              <a:t>Ability to focus on end-customers</a:t>
            </a:r>
          </a:p>
          <a:p>
            <a:pPr marL="0" indent="0">
              <a:buNone/>
            </a:pPr>
            <a:r>
              <a:rPr lang="en-US" dirty="0" smtClean="0"/>
              <a:t>Ability to challenge fundamental assumptions</a:t>
            </a:r>
          </a:p>
          <a:p>
            <a:pPr marL="0" indent="0">
              <a:buNone/>
            </a:pPr>
            <a:r>
              <a:rPr lang="en-US" dirty="0" smtClean="0"/>
              <a:t>Courage to deliver and venture into unknown areas</a:t>
            </a:r>
          </a:p>
          <a:p>
            <a:pPr marL="0" indent="0">
              <a:buNone/>
            </a:pPr>
            <a:r>
              <a:rPr lang="en-US" dirty="0" smtClean="0"/>
              <a:t>Ability to assume individual and collective responsibility</a:t>
            </a:r>
          </a:p>
          <a:p>
            <a:pPr marL="0" indent="0">
              <a:buNone/>
            </a:pPr>
            <a:r>
              <a:rPr lang="en-US" dirty="0" smtClean="0"/>
              <a:t>Employ „Bridge Builders‟</a:t>
            </a:r>
          </a:p>
          <a:p>
            <a:endParaRPr lang="en-US" dirty="0"/>
          </a:p>
        </p:txBody>
      </p:sp>
      <p:sp>
        <p:nvSpPr>
          <p:cNvPr id="2" name="Title 1"/>
          <p:cNvSpPr>
            <a:spLocks noGrp="1"/>
          </p:cNvSpPr>
          <p:nvPr>
            <p:ph type="title"/>
          </p:nvPr>
        </p:nvSpPr>
        <p:spPr/>
        <p:txBody>
          <a:bodyPr/>
          <a:lstStyle/>
          <a:p>
            <a:r>
              <a:rPr lang="en-US" dirty="0" smtClean="0"/>
              <a:t>Core Skills Required</a:t>
            </a:r>
            <a:endParaRPr lang="en-US" dirty="0"/>
          </a:p>
        </p:txBody>
      </p:sp>
    </p:spTree>
    <p:extLst>
      <p:ext uri="{BB962C8B-B14F-4D97-AF65-F5344CB8AC3E}">
        <p14:creationId xmlns:p14="http://schemas.microsoft.com/office/powerpoint/2010/main" val="211496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Used to generate internal capacity</a:t>
            </a:r>
          </a:p>
          <a:p>
            <a:pPr marL="0" indent="0">
              <a:buNone/>
            </a:pPr>
            <a:r>
              <a:rPr lang="en-US" dirty="0" smtClean="0"/>
              <a:t>Appropriate when a implementation is needed quickly </a:t>
            </a:r>
          </a:p>
          <a:p>
            <a:pPr marL="0" indent="0">
              <a:buNone/>
            </a:pPr>
            <a:r>
              <a:rPr lang="en-US" dirty="0" smtClean="0"/>
              <a:t>Ensure that adequate consultation is sought from staff so that the initiative is organization-led and not consultant-driven </a:t>
            </a:r>
            <a:endParaRPr lang="en-US" dirty="0"/>
          </a:p>
          <a:p>
            <a:pPr marL="0" indent="0">
              <a:buNone/>
            </a:pPr>
            <a:r>
              <a:rPr lang="en-US" dirty="0" smtClean="0"/>
              <a:t>Control should never be handed over to the consultant</a:t>
            </a:r>
          </a:p>
          <a:p>
            <a:endParaRPr lang="en-US" dirty="0"/>
          </a:p>
        </p:txBody>
      </p:sp>
      <p:sp>
        <p:nvSpPr>
          <p:cNvPr id="2" name="Title 1"/>
          <p:cNvSpPr>
            <a:spLocks noGrp="1"/>
          </p:cNvSpPr>
          <p:nvPr>
            <p:ph type="title"/>
          </p:nvPr>
        </p:nvSpPr>
        <p:spPr/>
        <p:txBody>
          <a:bodyPr/>
          <a:lstStyle/>
          <a:p>
            <a:r>
              <a:rPr lang="en-US" dirty="0" smtClean="0"/>
              <a:t>Use of Consultants</a:t>
            </a:r>
            <a:endParaRPr lang="en-US" dirty="0"/>
          </a:p>
        </p:txBody>
      </p:sp>
    </p:spTree>
    <p:extLst>
      <p:ext uri="{BB962C8B-B14F-4D97-AF65-F5344CB8AC3E}">
        <p14:creationId xmlns:p14="http://schemas.microsoft.com/office/powerpoint/2010/main" val="228856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Develop a Process Overview </a:t>
            </a:r>
          </a:p>
          <a:p>
            <a:pPr marL="0" indent="0">
              <a:buNone/>
            </a:pPr>
            <a:r>
              <a:rPr lang="en-US" dirty="0" smtClean="0"/>
              <a:t>Clearly define the process </a:t>
            </a:r>
          </a:p>
          <a:p>
            <a:pPr marL="0" indent="0">
              <a:buNone/>
            </a:pPr>
            <a:r>
              <a:rPr lang="en-US" dirty="0" smtClean="0"/>
              <a:t>Mission</a:t>
            </a:r>
          </a:p>
          <a:p>
            <a:pPr marL="0" indent="0">
              <a:buNone/>
            </a:pPr>
            <a:r>
              <a:rPr lang="en-US" dirty="0" smtClean="0"/>
              <a:t>Scope </a:t>
            </a:r>
          </a:p>
          <a:p>
            <a:pPr marL="0" indent="0">
              <a:buNone/>
            </a:pPr>
            <a:r>
              <a:rPr lang="en-US" dirty="0"/>
              <a:t>b</a:t>
            </a:r>
            <a:r>
              <a:rPr lang="en-US" dirty="0" smtClean="0"/>
              <a:t>oundaries</a:t>
            </a:r>
          </a:p>
          <a:p>
            <a:pPr marL="0" indent="0">
              <a:buNone/>
            </a:pPr>
            <a:r>
              <a:rPr lang="en-US" dirty="0" smtClean="0"/>
              <a:t>Set business and customer measurements Understand customers expectations from the process (staff including process team) </a:t>
            </a:r>
            <a:endParaRPr lang="en-US" dirty="0"/>
          </a:p>
        </p:txBody>
      </p:sp>
      <p:sp>
        <p:nvSpPr>
          <p:cNvPr id="2" name="Title 1"/>
          <p:cNvSpPr>
            <a:spLocks noGrp="1"/>
          </p:cNvSpPr>
          <p:nvPr>
            <p:ph type="title"/>
          </p:nvPr>
        </p:nvSpPr>
        <p:spPr/>
        <p:txBody>
          <a:bodyPr>
            <a:normAutofit fontScale="90000"/>
          </a:bodyPr>
          <a:lstStyle/>
          <a:p>
            <a:r>
              <a:rPr lang="en-US" dirty="0" smtClean="0"/>
              <a:t>Understand the Current Process</a:t>
            </a:r>
            <a:endParaRPr lang="en-US" dirty="0"/>
          </a:p>
        </p:txBody>
      </p:sp>
    </p:spTree>
    <p:extLst>
      <p:ext uri="{BB962C8B-B14F-4D97-AF65-F5344CB8AC3E}">
        <p14:creationId xmlns:p14="http://schemas.microsoft.com/office/powerpoint/2010/main" val="401086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Clearly Identify Improvement Opportunities Quality </a:t>
            </a:r>
          </a:p>
          <a:p>
            <a:pPr marL="0" indent="0">
              <a:buNone/>
            </a:pPr>
            <a:r>
              <a:rPr lang="en-US" dirty="0"/>
              <a:t> </a:t>
            </a:r>
            <a:r>
              <a:rPr lang="en-US" dirty="0" smtClean="0"/>
              <a:t>   Rework </a:t>
            </a:r>
          </a:p>
          <a:p>
            <a:pPr marL="0" indent="0">
              <a:buNone/>
            </a:pPr>
            <a:r>
              <a:rPr lang="en-US" dirty="0"/>
              <a:t> </a:t>
            </a:r>
            <a:r>
              <a:rPr lang="en-US" dirty="0" smtClean="0"/>
              <a:t>  Document the Process</a:t>
            </a:r>
          </a:p>
          <a:p>
            <a:pPr marL="0" indent="0">
              <a:buNone/>
            </a:pPr>
            <a:r>
              <a:rPr lang="en-US" dirty="0"/>
              <a:t> </a:t>
            </a:r>
            <a:r>
              <a:rPr lang="en-US" dirty="0" smtClean="0"/>
              <a:t>   Cost</a:t>
            </a:r>
          </a:p>
          <a:p>
            <a:pPr marL="0" indent="0">
              <a:buNone/>
            </a:pPr>
            <a:r>
              <a:rPr lang="en-US" dirty="0"/>
              <a:t> </a:t>
            </a:r>
            <a:r>
              <a:rPr lang="en-US" dirty="0" smtClean="0"/>
              <a:t>   Time</a:t>
            </a:r>
          </a:p>
          <a:p>
            <a:pPr marL="0" indent="0">
              <a:buNone/>
            </a:pPr>
            <a:r>
              <a:rPr lang="en-US" dirty="0"/>
              <a:t> </a:t>
            </a:r>
            <a:r>
              <a:rPr lang="en-US" dirty="0" smtClean="0"/>
              <a:t>  Value Data</a:t>
            </a:r>
          </a:p>
          <a:p>
            <a:endParaRPr lang="en-US" dirty="0"/>
          </a:p>
        </p:txBody>
      </p:sp>
      <p:sp>
        <p:nvSpPr>
          <p:cNvPr id="2" name="Title 1"/>
          <p:cNvSpPr>
            <a:spLocks noGrp="1"/>
          </p:cNvSpPr>
          <p:nvPr>
            <p:ph type="title"/>
          </p:nvPr>
        </p:nvSpPr>
        <p:spPr/>
        <p:txBody>
          <a:bodyPr>
            <a:normAutofit fontScale="90000"/>
          </a:bodyPr>
          <a:lstStyle/>
          <a:p>
            <a:r>
              <a:rPr lang="en-US"/>
              <a:t>Understand the Current Process</a:t>
            </a:r>
          </a:p>
        </p:txBody>
      </p:sp>
    </p:spTree>
    <p:extLst>
      <p:ext uri="{BB962C8B-B14F-4D97-AF65-F5344CB8AC3E}">
        <p14:creationId xmlns:p14="http://schemas.microsoft.com/office/powerpoint/2010/main" val="203998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fundamental rethinking and radical redesign of business process to bring about  dramatic improvements in performance such as cost, quality, service and speed. </a:t>
            </a:r>
            <a:endParaRPr lang="en-US" dirty="0"/>
          </a:p>
        </p:txBody>
      </p:sp>
      <p:sp>
        <p:nvSpPr>
          <p:cNvPr id="2" name="Title 1"/>
          <p:cNvSpPr>
            <a:spLocks noGrp="1"/>
          </p:cNvSpPr>
          <p:nvPr>
            <p:ph type="title"/>
          </p:nvPr>
        </p:nvSpPr>
        <p:spPr/>
        <p:txBody>
          <a:bodyPr/>
          <a:lstStyle/>
          <a:p>
            <a:r>
              <a:rPr lang="en-US" dirty="0" smtClean="0"/>
              <a:t>Definition Of BPR</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67400" y="3276600"/>
            <a:ext cx="23336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739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Communicate with all employees so that they are aware of the vision of the future</a:t>
            </a:r>
          </a:p>
          <a:p>
            <a:r>
              <a:rPr lang="en-US" dirty="0" smtClean="0"/>
              <a:t>Always provide information on the progress of the BPR initiative - good and bad.</a:t>
            </a:r>
          </a:p>
          <a:p>
            <a:r>
              <a:rPr lang="en-US" dirty="0" smtClean="0"/>
              <a:t>Demonstrate assurance that the BPR initiative is both necessary and properly managed</a:t>
            </a:r>
          </a:p>
          <a:p>
            <a:endParaRPr lang="en-US" dirty="0"/>
          </a:p>
        </p:txBody>
      </p:sp>
      <p:sp>
        <p:nvSpPr>
          <p:cNvPr id="2" name="Title 1"/>
          <p:cNvSpPr>
            <a:spLocks noGrp="1"/>
          </p:cNvSpPr>
          <p:nvPr>
            <p:ph type="title"/>
          </p:nvPr>
        </p:nvSpPr>
        <p:spPr/>
        <p:txBody>
          <a:bodyPr>
            <a:normAutofit fontScale="90000"/>
          </a:bodyPr>
          <a:lstStyle/>
          <a:p>
            <a:r>
              <a:rPr lang="en-US" dirty="0" smtClean="0"/>
              <a:t>Develop &amp; Communicate Vision of Improved Process</a:t>
            </a:r>
            <a:endParaRPr lang="en-US" dirty="0"/>
          </a:p>
        </p:txBody>
      </p:sp>
    </p:spTree>
    <p:extLst>
      <p:ext uri="{BB962C8B-B14F-4D97-AF65-F5344CB8AC3E}">
        <p14:creationId xmlns:p14="http://schemas.microsoft.com/office/powerpoint/2010/main" val="340844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Promote individual development by indicating options that are available</a:t>
            </a:r>
          </a:p>
          <a:p>
            <a:r>
              <a:rPr lang="en-US" dirty="0" smtClean="0"/>
              <a:t>Indicate actions required and those responsible</a:t>
            </a:r>
          </a:p>
          <a:p>
            <a:r>
              <a:rPr lang="en-US" dirty="0" smtClean="0"/>
              <a:t>Tackle any actions that need resolution</a:t>
            </a:r>
          </a:p>
          <a:p>
            <a:r>
              <a:rPr lang="en-US" dirty="0" smtClean="0"/>
              <a:t>Direct communication to reinforce new patterns of desired behavior</a:t>
            </a:r>
          </a:p>
          <a:p>
            <a:endParaRPr lang="en-US" dirty="0"/>
          </a:p>
        </p:txBody>
      </p:sp>
      <p:sp>
        <p:nvSpPr>
          <p:cNvPr id="2" name="Title 1"/>
          <p:cNvSpPr>
            <a:spLocks noGrp="1"/>
          </p:cNvSpPr>
          <p:nvPr>
            <p:ph type="title"/>
          </p:nvPr>
        </p:nvSpPr>
        <p:spPr/>
        <p:txBody>
          <a:bodyPr>
            <a:normAutofit fontScale="90000"/>
          </a:bodyPr>
          <a:lstStyle/>
          <a:p>
            <a:r>
              <a:rPr lang="en-US"/>
              <a:t>Develop &amp; Communicate Vision of Improved Process</a:t>
            </a:r>
          </a:p>
        </p:txBody>
      </p:sp>
    </p:spTree>
    <p:extLst>
      <p:ext uri="{BB962C8B-B14F-4D97-AF65-F5344CB8AC3E}">
        <p14:creationId xmlns:p14="http://schemas.microsoft.com/office/powerpoint/2010/main" val="293992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Develop an Improvement Plan</a:t>
            </a:r>
          </a:p>
          <a:p>
            <a:pPr marL="0" indent="0">
              <a:buNone/>
            </a:pPr>
            <a:r>
              <a:rPr lang="en-US" dirty="0" smtClean="0"/>
              <a:t>  Appoint Process Owners</a:t>
            </a:r>
          </a:p>
          <a:p>
            <a:r>
              <a:rPr lang="en-US" dirty="0" smtClean="0"/>
              <a:t>amplify the Process to Reduce Process Time</a:t>
            </a:r>
          </a:p>
          <a:p>
            <a:r>
              <a:rPr lang="en-US" dirty="0" smtClean="0"/>
              <a:t>Remove any Bureaucracy that may hinder implementation</a:t>
            </a:r>
          </a:p>
          <a:p>
            <a:endParaRPr lang="en-US" dirty="0"/>
          </a:p>
        </p:txBody>
      </p:sp>
      <p:sp>
        <p:nvSpPr>
          <p:cNvPr id="2" name="Title 1"/>
          <p:cNvSpPr>
            <a:spLocks noGrp="1"/>
          </p:cNvSpPr>
          <p:nvPr>
            <p:ph type="title"/>
          </p:nvPr>
        </p:nvSpPr>
        <p:spPr/>
        <p:txBody>
          <a:bodyPr/>
          <a:lstStyle/>
          <a:p>
            <a:r>
              <a:rPr lang="en-US" dirty="0" smtClean="0"/>
              <a:t>Identify Action Plan</a:t>
            </a:r>
            <a:endParaRPr lang="en-US" dirty="0"/>
          </a:p>
        </p:txBody>
      </p:sp>
    </p:spTree>
    <p:extLst>
      <p:ext uri="{BB962C8B-B14F-4D97-AF65-F5344CB8AC3E}">
        <p14:creationId xmlns:p14="http://schemas.microsoft.com/office/powerpoint/2010/main" val="105067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Remove no-value-added activities</a:t>
            </a:r>
          </a:p>
          <a:p>
            <a:r>
              <a:rPr lang="en-US" dirty="0" smtClean="0"/>
              <a:t>Standardize Process and Automate Where Possible</a:t>
            </a:r>
          </a:p>
          <a:p>
            <a:r>
              <a:rPr lang="en-US" dirty="0" smtClean="0"/>
              <a:t>Up-grade Equipment</a:t>
            </a:r>
          </a:p>
          <a:p>
            <a:r>
              <a:rPr lang="en-US" dirty="0" smtClean="0"/>
              <a:t>Plan/schedule the changes</a:t>
            </a:r>
            <a:endParaRPr lang="en-US" dirty="0"/>
          </a:p>
        </p:txBody>
      </p:sp>
      <p:sp>
        <p:nvSpPr>
          <p:cNvPr id="2" name="Title 1"/>
          <p:cNvSpPr>
            <a:spLocks noGrp="1"/>
          </p:cNvSpPr>
          <p:nvPr>
            <p:ph type="title"/>
          </p:nvPr>
        </p:nvSpPr>
        <p:spPr/>
        <p:txBody>
          <a:bodyPr/>
          <a:lstStyle/>
          <a:p>
            <a:r>
              <a:rPr lang="en-US" dirty="0"/>
              <a:t>Identify Action Plan</a:t>
            </a:r>
          </a:p>
        </p:txBody>
      </p:sp>
    </p:spTree>
    <p:extLst>
      <p:ext uri="{BB962C8B-B14F-4D97-AF65-F5344CB8AC3E}">
        <p14:creationId xmlns:p14="http://schemas.microsoft.com/office/powerpoint/2010/main" val="1693176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Qualify/certify the process  </a:t>
            </a:r>
          </a:p>
          <a:p>
            <a:pPr marL="0" indent="0">
              <a:buNone/>
            </a:pPr>
            <a:r>
              <a:rPr lang="en-US" dirty="0" smtClean="0"/>
              <a:t>Define and eliminate process problems </a:t>
            </a:r>
          </a:p>
          <a:p>
            <a:pPr marL="0" indent="0">
              <a:buNone/>
            </a:pPr>
            <a:r>
              <a:rPr lang="en-US" dirty="0" smtClean="0"/>
              <a:t>Evaluate the change impact on the business and on customers</a:t>
            </a:r>
          </a:p>
          <a:p>
            <a:pPr marL="0" indent="0">
              <a:buNone/>
            </a:pPr>
            <a:r>
              <a:rPr lang="en-US" dirty="0" smtClean="0"/>
              <a:t>Benchmark the process </a:t>
            </a:r>
          </a:p>
          <a:p>
            <a:pPr marL="0" indent="0">
              <a:buNone/>
            </a:pPr>
            <a:r>
              <a:rPr lang="en-US" dirty="0" smtClean="0"/>
              <a:t>Provide advanced team training</a:t>
            </a:r>
          </a:p>
          <a:p>
            <a:endParaRPr lang="en-US" dirty="0"/>
          </a:p>
        </p:txBody>
      </p:sp>
      <p:sp>
        <p:nvSpPr>
          <p:cNvPr id="2" name="Title 1"/>
          <p:cNvSpPr>
            <a:spLocks noGrp="1"/>
          </p:cNvSpPr>
          <p:nvPr>
            <p:ph type="title"/>
          </p:nvPr>
        </p:nvSpPr>
        <p:spPr/>
        <p:txBody>
          <a:bodyPr/>
          <a:lstStyle/>
          <a:p>
            <a:r>
              <a:rPr lang="en-US" dirty="0" smtClean="0"/>
              <a:t>Execute Plan</a:t>
            </a:r>
            <a:endParaRPr lang="en-US" dirty="0"/>
          </a:p>
        </p:txBody>
      </p:sp>
    </p:spTree>
    <p:extLst>
      <p:ext uri="{BB962C8B-B14F-4D97-AF65-F5344CB8AC3E}">
        <p14:creationId xmlns:p14="http://schemas.microsoft.com/office/powerpoint/2010/main" val="1809477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Fear of Unknown and Failure</a:t>
            </a:r>
          </a:p>
          <a:p>
            <a:r>
              <a:rPr lang="en-US" dirty="0" smtClean="0"/>
              <a:t> Confusion surrounding BPR</a:t>
            </a:r>
          </a:p>
          <a:p>
            <a:r>
              <a:rPr lang="en-US" dirty="0" smtClean="0"/>
              <a:t>Ineffective BPR teams</a:t>
            </a:r>
          </a:p>
          <a:p>
            <a:r>
              <a:rPr lang="en-US" dirty="0" smtClean="0"/>
              <a:t> Problems related to organizational structure</a:t>
            </a:r>
          </a:p>
          <a:p>
            <a:r>
              <a:rPr lang="en-US" dirty="0" smtClean="0"/>
              <a:t> Problems related to BPR resources</a:t>
            </a:r>
          </a:p>
          <a:p>
            <a:endParaRPr lang="en-US" dirty="0"/>
          </a:p>
        </p:txBody>
      </p:sp>
      <p:sp>
        <p:nvSpPr>
          <p:cNvPr id="2" name="Title 1"/>
          <p:cNvSpPr>
            <a:spLocks noGrp="1"/>
          </p:cNvSpPr>
          <p:nvPr>
            <p:ph type="title"/>
          </p:nvPr>
        </p:nvSpPr>
        <p:spPr/>
        <p:txBody>
          <a:bodyPr/>
          <a:lstStyle/>
          <a:p>
            <a:r>
              <a:rPr lang="en-US" dirty="0" smtClean="0"/>
              <a:t>Limitations:</a:t>
            </a:r>
            <a:endParaRPr lang="en-US" dirty="0"/>
          </a:p>
        </p:txBody>
      </p:sp>
    </p:spTree>
    <p:extLst>
      <p:ext uri="{BB962C8B-B14F-4D97-AF65-F5344CB8AC3E}">
        <p14:creationId xmlns:p14="http://schemas.microsoft.com/office/powerpoint/2010/main" val="2985169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Read article </a:t>
            </a:r>
            <a:r>
              <a:rPr lang="en-US" smtClean="0"/>
              <a:t>1.1 from book</a:t>
            </a:r>
            <a:endParaRPr lang="en-US"/>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0602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process is a cross-functional interrelated series of activities that convert business inputs into business outputs</a:t>
            </a:r>
          </a:p>
          <a:p>
            <a:endParaRPr lang="en-US" dirty="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What is Process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4038600"/>
            <a:ext cx="67627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43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group of logically related tasks that use the firm's resources  to provide customer-oriented results in support of the organization's objectives</a:t>
            </a:r>
          </a:p>
          <a:p>
            <a:endParaRPr lang="en-US" dirty="0"/>
          </a:p>
        </p:txBody>
      </p:sp>
      <p:sp>
        <p:nvSpPr>
          <p:cNvPr id="2" name="Title 1"/>
          <p:cNvSpPr>
            <a:spLocks noGrp="1"/>
          </p:cNvSpPr>
          <p:nvPr>
            <p:ph type="title"/>
          </p:nvPr>
        </p:nvSpPr>
        <p:spPr/>
        <p:txBody>
          <a:bodyPr/>
          <a:lstStyle/>
          <a:p>
            <a:r>
              <a:rPr lang="en-US" dirty="0" smtClean="0"/>
              <a:t>What is a Business Process</a:t>
            </a:r>
            <a:endParaRPr lang="en-US" dirty="0"/>
          </a:p>
        </p:txBody>
      </p:sp>
    </p:spTree>
    <p:extLst>
      <p:ext uri="{BB962C8B-B14F-4D97-AF65-F5344CB8AC3E}">
        <p14:creationId xmlns:p14="http://schemas.microsoft.com/office/powerpoint/2010/main" val="3821413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What does the customer need?</a:t>
            </a:r>
          </a:p>
          <a:p>
            <a:r>
              <a:rPr lang="en-US" dirty="0" smtClean="0"/>
              <a:t> operations are necessary? </a:t>
            </a:r>
          </a:p>
          <a:p>
            <a:r>
              <a:rPr lang="en-US" dirty="0" smtClean="0"/>
              <a:t>Can some operations be eliminated, combined, or simplified?….</a:t>
            </a:r>
          </a:p>
          <a:p>
            <a:r>
              <a:rPr lang="en-US" dirty="0" smtClean="0"/>
              <a:t> Who is performing the job?</a:t>
            </a:r>
          </a:p>
          <a:p>
            <a:r>
              <a:rPr lang="en-US" dirty="0" smtClean="0"/>
              <a:t> Can the operation be redesigned to use less skill or less labor? </a:t>
            </a:r>
          </a:p>
          <a:p>
            <a:r>
              <a:rPr lang="en-US" dirty="0" smtClean="0"/>
              <a:t>Can operations be combined to enrich jobs? ….</a:t>
            </a:r>
          </a:p>
          <a:p>
            <a:r>
              <a:rPr lang="en-US" dirty="0" smtClean="0"/>
              <a:t>Where is each operation conducted? </a:t>
            </a:r>
          </a:p>
          <a:p>
            <a:r>
              <a:rPr lang="en-US" dirty="0" smtClean="0"/>
              <a:t> Can layout be improved?  </a:t>
            </a:r>
          </a:p>
          <a:p>
            <a:r>
              <a:rPr lang="en-US" dirty="0" smtClean="0"/>
              <a:t>When is each operation performed?  Is there excessive delay or storage?</a:t>
            </a:r>
          </a:p>
          <a:p>
            <a:r>
              <a:rPr lang="en-US" dirty="0" smtClean="0"/>
              <a:t> Are some operations creating bottlenecks? </a:t>
            </a:r>
          </a:p>
          <a:p>
            <a:r>
              <a:rPr lang="en-US" dirty="0" smtClean="0"/>
              <a:t>How is the operation done? Can better methods, procedures, or equipment be used? </a:t>
            </a:r>
            <a:endParaRPr lang="en-US" dirty="0"/>
          </a:p>
        </p:txBody>
      </p:sp>
      <p:sp>
        <p:nvSpPr>
          <p:cNvPr id="2" name="Title 1"/>
          <p:cNvSpPr>
            <a:spLocks noGrp="1"/>
          </p:cNvSpPr>
          <p:nvPr>
            <p:ph type="title"/>
          </p:nvPr>
        </p:nvSpPr>
        <p:spPr/>
        <p:txBody>
          <a:bodyPr>
            <a:normAutofit fontScale="90000"/>
          </a:bodyPr>
          <a:lstStyle/>
          <a:p>
            <a:r>
              <a:rPr lang="en-US" dirty="0" smtClean="0"/>
              <a:t>Method Study Questions for Process Analysis</a:t>
            </a:r>
            <a:endParaRPr lang="en-US" dirty="0"/>
          </a:p>
        </p:txBody>
      </p:sp>
    </p:spTree>
    <p:extLst>
      <p:ext uri="{BB962C8B-B14F-4D97-AF65-F5344CB8AC3E}">
        <p14:creationId xmlns:p14="http://schemas.microsoft.com/office/powerpoint/2010/main" val="239971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3Cs – The Driving Force Behind Reengineering</a:t>
            </a:r>
          </a:p>
          <a:p>
            <a:r>
              <a:rPr lang="en-US" dirty="0" smtClean="0"/>
              <a:t>Customer</a:t>
            </a:r>
          </a:p>
          <a:p>
            <a:r>
              <a:rPr lang="en-US" dirty="0" smtClean="0"/>
              <a:t>Competition</a:t>
            </a:r>
          </a:p>
          <a:p>
            <a:r>
              <a:rPr lang="en-US" dirty="0" smtClean="0"/>
              <a:t>Change</a:t>
            </a:r>
          </a:p>
          <a:p>
            <a:endParaRPr lang="en-US" dirty="0"/>
          </a:p>
        </p:txBody>
      </p:sp>
      <p:sp>
        <p:nvSpPr>
          <p:cNvPr id="2" name="Title 1"/>
          <p:cNvSpPr>
            <a:spLocks noGrp="1"/>
          </p:cNvSpPr>
          <p:nvPr>
            <p:ph type="title"/>
          </p:nvPr>
        </p:nvSpPr>
        <p:spPr/>
        <p:txBody>
          <a:bodyPr/>
          <a:lstStyle/>
          <a:p>
            <a:r>
              <a:rPr lang="en-US" dirty="0" smtClean="0"/>
              <a:t>Why Re-engineering?</a:t>
            </a:r>
            <a:endParaRPr lang="en-US" dirty="0"/>
          </a:p>
        </p:txBody>
      </p:sp>
    </p:spTree>
    <p:extLst>
      <p:ext uri="{BB962C8B-B14F-4D97-AF65-F5344CB8AC3E}">
        <p14:creationId xmlns:p14="http://schemas.microsoft.com/office/powerpoint/2010/main" val="190794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Customers</a:t>
            </a:r>
          </a:p>
          <a:p>
            <a:pPr marL="0" indent="0">
              <a:buNone/>
            </a:pPr>
            <a:r>
              <a:rPr lang="en-US" dirty="0" smtClean="0"/>
              <a:t>              Demanding </a:t>
            </a:r>
            <a:endParaRPr lang="en-US" dirty="0"/>
          </a:p>
          <a:p>
            <a:pPr marL="0" indent="0">
              <a:buNone/>
            </a:pPr>
            <a:r>
              <a:rPr lang="en-US" dirty="0" smtClean="0"/>
              <a:t>               Sophistication </a:t>
            </a:r>
            <a:endParaRPr lang="en-US" dirty="0"/>
          </a:p>
          <a:p>
            <a:pPr marL="0" indent="0">
              <a:buNone/>
            </a:pPr>
            <a:r>
              <a:rPr lang="en-US" dirty="0" smtClean="0"/>
              <a:t>               Changing Needs</a:t>
            </a:r>
          </a:p>
          <a:p>
            <a:r>
              <a:rPr lang="en-US" dirty="0" smtClean="0"/>
              <a:t>Competition </a:t>
            </a:r>
            <a:endParaRPr lang="en-US" dirty="0"/>
          </a:p>
          <a:p>
            <a:pPr marL="0" indent="0">
              <a:buNone/>
            </a:pPr>
            <a:r>
              <a:rPr lang="en-US" dirty="0" smtClean="0"/>
              <a:t>               Local </a:t>
            </a:r>
            <a:endParaRPr lang="en-US" dirty="0"/>
          </a:p>
          <a:p>
            <a:pPr marL="0" indent="0">
              <a:buNone/>
            </a:pPr>
            <a:r>
              <a:rPr lang="en-US" dirty="0" smtClean="0"/>
              <a:t>                Global</a:t>
            </a:r>
          </a:p>
          <a:p>
            <a:r>
              <a:rPr lang="en-US" dirty="0" smtClean="0"/>
              <a:t>Change</a:t>
            </a:r>
          </a:p>
          <a:p>
            <a:pPr marL="0" indent="0">
              <a:buNone/>
            </a:pPr>
            <a:r>
              <a:rPr lang="en-US" dirty="0" smtClean="0"/>
              <a:t>              Technology </a:t>
            </a:r>
          </a:p>
          <a:p>
            <a:pPr marL="0" indent="0">
              <a:buNone/>
            </a:pPr>
            <a:r>
              <a:rPr lang="en-US" dirty="0" smtClean="0"/>
              <a:t>                 Customer Preferences</a:t>
            </a:r>
          </a:p>
          <a:p>
            <a:endParaRPr lang="en-US" dirty="0"/>
          </a:p>
        </p:txBody>
      </p:sp>
      <p:sp>
        <p:nvSpPr>
          <p:cNvPr id="2" name="Title 1"/>
          <p:cNvSpPr>
            <a:spLocks noGrp="1"/>
          </p:cNvSpPr>
          <p:nvPr>
            <p:ph type="title"/>
          </p:nvPr>
        </p:nvSpPr>
        <p:spPr/>
        <p:txBody>
          <a:bodyPr/>
          <a:lstStyle/>
          <a:p>
            <a:r>
              <a:rPr lang="en-US" dirty="0"/>
              <a:t>Driving </a:t>
            </a:r>
            <a:r>
              <a:rPr lang="en-US" dirty="0" smtClean="0"/>
              <a:t>Forces</a:t>
            </a:r>
            <a:endParaRPr lang="en-US" dirty="0"/>
          </a:p>
        </p:txBody>
      </p:sp>
    </p:spTree>
    <p:extLst>
      <p:ext uri="{BB962C8B-B14F-4D97-AF65-F5344CB8AC3E}">
        <p14:creationId xmlns:p14="http://schemas.microsoft.com/office/powerpoint/2010/main" val="247060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Speed</a:t>
            </a:r>
          </a:p>
          <a:p>
            <a:r>
              <a:rPr lang="en-US" dirty="0" smtClean="0"/>
              <a:t> Flexibility</a:t>
            </a:r>
          </a:p>
          <a:p>
            <a:r>
              <a:rPr lang="en-US" dirty="0" smtClean="0"/>
              <a:t> Quality </a:t>
            </a:r>
          </a:p>
          <a:p>
            <a:r>
              <a:rPr lang="en-US" dirty="0" smtClean="0"/>
              <a:t>Innovation </a:t>
            </a:r>
          </a:p>
          <a:p>
            <a:r>
              <a:rPr lang="en-US" dirty="0" smtClean="0"/>
              <a:t>Productivity</a:t>
            </a:r>
          </a:p>
          <a:p>
            <a:endParaRPr lang="en-US" dirty="0"/>
          </a:p>
        </p:txBody>
      </p:sp>
      <p:sp>
        <p:nvSpPr>
          <p:cNvPr id="2" name="Title 1"/>
          <p:cNvSpPr>
            <a:spLocks noGrp="1"/>
          </p:cNvSpPr>
          <p:nvPr>
            <p:ph type="title"/>
          </p:nvPr>
        </p:nvSpPr>
        <p:spPr/>
        <p:txBody>
          <a:bodyPr/>
          <a:lstStyle/>
          <a:p>
            <a:r>
              <a:rPr lang="en-US" dirty="0" smtClean="0"/>
              <a:t>Objectives of BPR:</a:t>
            </a:r>
            <a:endParaRPr lang="en-US" dirty="0"/>
          </a:p>
        </p:txBody>
      </p:sp>
    </p:spTree>
    <p:extLst>
      <p:ext uri="{BB962C8B-B14F-4D97-AF65-F5344CB8AC3E}">
        <p14:creationId xmlns:p14="http://schemas.microsoft.com/office/powerpoint/2010/main" val="2484849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TotalTime>
  <Words>1051</Words>
  <Application>Microsoft Office PowerPoint</Application>
  <PresentationFormat>On-screen Show (4:3)</PresentationFormat>
  <Paragraphs>218</Paragraphs>
  <Slides>36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Lucida Sans Unicode</vt:lpstr>
      <vt:lpstr>Times New Roman</vt:lpstr>
      <vt:lpstr>Verdana</vt:lpstr>
      <vt:lpstr>Wingdings 2</vt:lpstr>
      <vt:lpstr>Wingdings 3</vt:lpstr>
      <vt:lpstr>Concourse</vt:lpstr>
      <vt:lpstr>Business process (re)engineering implementation and strategies </vt:lpstr>
      <vt:lpstr>BPE</vt:lpstr>
      <vt:lpstr>Definition Of BPR</vt:lpstr>
      <vt:lpstr>What is Process</vt:lpstr>
      <vt:lpstr>What is a Business Process</vt:lpstr>
      <vt:lpstr>Method Study Questions for Process Analysis</vt:lpstr>
      <vt:lpstr>Why Re-engineering?</vt:lpstr>
      <vt:lpstr>Driving Forces</vt:lpstr>
      <vt:lpstr>Objectives of BPR:</vt:lpstr>
      <vt:lpstr>Characteristics of  BPR</vt:lpstr>
      <vt:lpstr>Radical Improvement</vt:lpstr>
      <vt:lpstr>Integrated Change</vt:lpstr>
      <vt:lpstr>People-Centered</vt:lpstr>
      <vt:lpstr>Process Based</vt:lpstr>
      <vt:lpstr>Focus on End Customers</vt:lpstr>
      <vt:lpstr>BPR Life Cycle:</vt:lpstr>
      <vt:lpstr>PowerPoint Presentation</vt:lpstr>
      <vt:lpstr>Success Factors Of BPR</vt:lpstr>
      <vt:lpstr>Principles of re-engineering</vt:lpstr>
      <vt:lpstr>Principles of re-engineering</vt:lpstr>
      <vt:lpstr>Implementing a BPR strategy </vt:lpstr>
      <vt:lpstr>Select the Process &amp; Appoint Process Team</vt:lpstr>
      <vt:lpstr>Select the Process</vt:lpstr>
      <vt:lpstr>Select the Process</vt:lpstr>
      <vt:lpstr>Appoint the Process Team</vt:lpstr>
      <vt:lpstr>Core Skills Required</vt:lpstr>
      <vt:lpstr>Use of Consultants</vt:lpstr>
      <vt:lpstr>Understand the Current Process</vt:lpstr>
      <vt:lpstr>Understand the Current Process</vt:lpstr>
      <vt:lpstr>Develop &amp; Communicate Vision of Improved Process</vt:lpstr>
      <vt:lpstr>Develop &amp; Communicate Vision of Improved Process</vt:lpstr>
      <vt:lpstr>Identify Action Plan</vt:lpstr>
      <vt:lpstr>Identify Action Plan</vt:lpstr>
      <vt:lpstr>Execute Plan</vt:lpstr>
      <vt:lpstr>Limitations: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nadiagondal</dc:creator>
  <cp:lastModifiedBy>123</cp:lastModifiedBy>
  <cp:revision>20</cp:revision>
  <dcterms:created xsi:type="dcterms:W3CDTF">2020-11-18T05:34:42Z</dcterms:created>
  <dcterms:modified xsi:type="dcterms:W3CDTF">2023-09-10T11:38:43Z</dcterms:modified>
</cp:coreProperties>
</file>