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0" r:id="rId15"/>
    <p:sldId id="271" r:id="rId16"/>
    <p:sldId id="272" r:id="rId17"/>
    <p:sldId id="27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71" d="100"/>
          <a:sy n="71"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FDF472-E80C-4A5E-A7D7-28F28C4EEAC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261680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FDF472-E80C-4A5E-A7D7-28F28C4EEAC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157076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FDF472-E80C-4A5E-A7D7-28F28C4EEAC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63195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FDF472-E80C-4A5E-A7D7-28F28C4EEAC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10669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DF472-E80C-4A5E-A7D7-28F28C4EEAC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238588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FDF472-E80C-4A5E-A7D7-28F28C4EEACE}"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357774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FDF472-E80C-4A5E-A7D7-28F28C4EEACE}"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61274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FDF472-E80C-4A5E-A7D7-28F28C4EEACE}"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245940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DF472-E80C-4A5E-A7D7-28F28C4EEACE}"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13617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DF472-E80C-4A5E-A7D7-28F28C4EEACE}"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390208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DF472-E80C-4A5E-A7D7-28F28C4EEACE}"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A13D4-1C69-47A7-AB3F-002ACB76D6EA}" type="slidenum">
              <a:rPr lang="en-US" smtClean="0"/>
              <a:t>‹#›</a:t>
            </a:fld>
            <a:endParaRPr lang="en-US"/>
          </a:p>
        </p:txBody>
      </p:sp>
    </p:spTree>
    <p:extLst>
      <p:ext uri="{BB962C8B-B14F-4D97-AF65-F5344CB8AC3E}">
        <p14:creationId xmlns:p14="http://schemas.microsoft.com/office/powerpoint/2010/main" val="389620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DF472-E80C-4A5E-A7D7-28F28C4EEACE}" type="datetimeFigureOut">
              <a:rPr lang="en-US" smtClean="0"/>
              <a:t>9/18/2023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A13D4-1C69-47A7-AB3F-002ACB76D6EA}" type="slidenum">
              <a:rPr lang="en-US" smtClean="0"/>
              <a:t>‹#›</a:t>
            </a:fld>
            <a:endParaRPr lang="en-US"/>
          </a:p>
        </p:txBody>
      </p:sp>
    </p:spTree>
    <p:extLst>
      <p:ext uri="{BB962C8B-B14F-4D97-AF65-F5344CB8AC3E}">
        <p14:creationId xmlns:p14="http://schemas.microsoft.com/office/powerpoint/2010/main" val="256743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Lifecycle</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Design and Analysis</a:t>
            </a:r>
          </a:p>
          <a:p>
            <a:r>
              <a:rPr lang="en-US" dirty="0" smtClean="0"/>
              <a:t>Configuration</a:t>
            </a:r>
          </a:p>
          <a:p>
            <a:r>
              <a:rPr lang="en-US" dirty="0" smtClean="0"/>
              <a:t>Enactment </a:t>
            </a:r>
          </a:p>
          <a:p>
            <a:r>
              <a:rPr lang="en-US" dirty="0" smtClean="0"/>
              <a:t>Evaluation</a:t>
            </a:r>
          </a:p>
          <a:p>
            <a:r>
              <a:rPr lang="en-US" dirty="0" smtClean="0"/>
              <a:t>Administration and Stakeholders</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597555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Enactment </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Process monitoring is an important mechanism for providing </a:t>
            </a:r>
            <a:r>
              <a:rPr lang="en-US" b="1" dirty="0" smtClean="0"/>
              <a:t>accurate information</a:t>
            </a:r>
            <a:r>
              <a:rPr lang="en-US" dirty="0" smtClean="0"/>
              <a:t> on the status of business process instances.</a:t>
            </a:r>
          </a:p>
          <a:p>
            <a:pPr algn="just"/>
            <a:endParaRPr lang="en-US" dirty="0" smtClean="0"/>
          </a:p>
          <a:p>
            <a:pPr algn="just"/>
            <a:r>
              <a:rPr lang="en-US" dirty="0" smtClean="0"/>
              <a:t>This information is valuable, for instance, to respond to a customer request that inquires about the current status of his case.</a:t>
            </a:r>
          </a:p>
          <a:p>
            <a:pPr algn="just"/>
            <a:endParaRPr lang="en-US" dirty="0"/>
          </a:p>
          <a:p>
            <a:pPr algn="just"/>
            <a:r>
              <a:rPr lang="en-US" dirty="0" smtClean="0"/>
              <a:t>During business process enactment, valuable execution data is gathered, typically in some form of log file. These log files consist of ordered sets of log entries, indicating events that have occurred during business processes. </a:t>
            </a:r>
          </a:p>
          <a:p>
            <a:pPr algn="just"/>
            <a:r>
              <a:rPr lang="en-US" dirty="0" smtClean="0"/>
              <a:t>Start of activity and end of activity is typical information stored in execution logs.</a:t>
            </a:r>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198391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File</a:t>
            </a:r>
            <a:endParaRPr lang="en-US" b="1" dirty="0"/>
          </a:p>
        </p:txBody>
      </p:sp>
      <p:sp>
        <p:nvSpPr>
          <p:cNvPr id="3" name="Content Placeholder 2"/>
          <p:cNvSpPr>
            <a:spLocks noGrp="1"/>
          </p:cNvSpPr>
          <p:nvPr>
            <p:ph idx="1"/>
          </p:nvPr>
        </p:nvSpPr>
        <p:spPr/>
        <p:txBody>
          <a:bodyPr/>
          <a:lstStyle/>
          <a:p>
            <a:r>
              <a:rPr lang="en-US" dirty="0" smtClean="0"/>
              <a:t>This section investigates how activities can be described</a:t>
            </a:r>
            <a:endParaRPr lang="en-US" dirty="0"/>
          </a:p>
        </p:txBody>
      </p:sp>
      <p:pic>
        <p:nvPicPr>
          <p:cNvPr id="4" name="Picture 3"/>
          <p:cNvPicPr>
            <a:picLocks noChangeAspect="1"/>
          </p:cNvPicPr>
          <p:nvPr/>
        </p:nvPicPr>
        <p:blipFill>
          <a:blip r:embed="rId2"/>
          <a:stretch>
            <a:fillRect/>
          </a:stretch>
        </p:blipFill>
        <p:spPr>
          <a:xfrm>
            <a:off x="3509682" y="2541493"/>
            <a:ext cx="5983942" cy="3537305"/>
          </a:xfrm>
          <a:prstGeom prst="rect">
            <a:avLst/>
          </a:prstGeom>
        </p:spPr>
      </p:pic>
    </p:spTree>
    <p:extLst>
      <p:ext uri="{BB962C8B-B14F-4D97-AF65-F5344CB8AC3E}">
        <p14:creationId xmlns:p14="http://schemas.microsoft.com/office/powerpoint/2010/main" val="2101185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810000" y="342096"/>
            <a:ext cx="4849906" cy="5965056"/>
          </a:xfrm>
          <a:prstGeom prst="rect">
            <a:avLst/>
          </a:prstGeom>
        </p:spPr>
      </p:pic>
    </p:spTree>
    <p:extLst>
      <p:ext uri="{BB962C8B-B14F-4D97-AF65-F5344CB8AC3E}">
        <p14:creationId xmlns:p14="http://schemas.microsoft.com/office/powerpoint/2010/main" val="971874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a:t>
            </a:r>
            <a:endParaRPr lang="en-US" b="1" dirty="0"/>
          </a:p>
        </p:txBody>
      </p:sp>
      <p:sp>
        <p:nvSpPr>
          <p:cNvPr id="3" name="Content Placeholder 2"/>
          <p:cNvSpPr>
            <a:spLocks noGrp="1"/>
          </p:cNvSpPr>
          <p:nvPr>
            <p:ph idx="1"/>
          </p:nvPr>
        </p:nvSpPr>
        <p:spPr/>
        <p:txBody>
          <a:bodyPr/>
          <a:lstStyle/>
          <a:p>
            <a:pPr algn="just"/>
            <a:r>
              <a:rPr lang="en-US" dirty="0" smtClean="0"/>
              <a:t>The evaluation phase uses information available to evaluate and improve business process models and their implementations. </a:t>
            </a:r>
          </a:p>
          <a:p>
            <a:pPr algn="just"/>
            <a:r>
              <a:rPr lang="en-US" dirty="0" smtClean="0"/>
              <a:t>Execution logs are evaluated using business activity monitoring and process mining techniques.</a:t>
            </a:r>
          </a:p>
          <a:p>
            <a:pPr algn="just"/>
            <a:r>
              <a:rPr lang="en-US" dirty="0" smtClean="0"/>
              <a:t> These techniques aim at identifying the quality of business process models and the adequacy of the execution environment.</a:t>
            </a:r>
            <a:endParaRPr lang="en-US" dirty="0"/>
          </a:p>
        </p:txBody>
      </p:sp>
      <p:pic>
        <p:nvPicPr>
          <p:cNvPr id="4" name="Picture 3"/>
          <p:cNvPicPr>
            <a:picLocks noChangeAspect="1"/>
          </p:cNvPicPr>
          <p:nvPr/>
        </p:nvPicPr>
        <p:blipFill>
          <a:blip r:embed="rId2"/>
          <a:stretch>
            <a:fillRect/>
          </a:stretch>
        </p:blipFill>
        <p:spPr>
          <a:xfrm>
            <a:off x="8511988" y="4450976"/>
            <a:ext cx="2716306" cy="1539969"/>
          </a:xfrm>
          <a:prstGeom prst="rect">
            <a:avLst/>
          </a:prstGeom>
        </p:spPr>
      </p:pic>
    </p:spTree>
    <p:extLst>
      <p:ext uri="{BB962C8B-B14F-4D97-AF65-F5344CB8AC3E}">
        <p14:creationId xmlns:p14="http://schemas.microsoft.com/office/powerpoint/2010/main" val="348658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373393"/>
            <a:ext cx="10515599" cy="5803570"/>
          </a:xfrm>
          <a:prstGeom prst="rect">
            <a:avLst/>
          </a:prstGeom>
        </p:spPr>
      </p:pic>
    </p:spTree>
    <p:extLst>
      <p:ext uri="{BB962C8B-B14F-4D97-AF65-F5344CB8AC3E}">
        <p14:creationId xmlns:p14="http://schemas.microsoft.com/office/powerpoint/2010/main" val="1657040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Administration and Stakeholders </a:t>
            </a:r>
            <a:endParaRPr lang="en-US" b="1" dirty="0"/>
          </a:p>
        </p:txBody>
      </p:sp>
      <p:sp>
        <p:nvSpPr>
          <p:cNvPr id="3" name="Content Placeholder 2"/>
          <p:cNvSpPr>
            <a:spLocks noGrp="1"/>
          </p:cNvSpPr>
          <p:nvPr>
            <p:ph idx="1"/>
          </p:nvPr>
        </p:nvSpPr>
        <p:spPr/>
        <p:txBody>
          <a:bodyPr/>
          <a:lstStyle/>
          <a:p>
            <a:pPr algn="just"/>
            <a:r>
              <a:rPr lang="en-US" dirty="0" smtClean="0"/>
              <a:t>The business process domain is characterized by several types of stakeholders with different knowledge, expertise, and experience; these are classified into the following roles:</a:t>
            </a:r>
          </a:p>
          <a:p>
            <a:pPr algn="just"/>
            <a:r>
              <a:rPr lang="en-US" b="1" dirty="0" smtClean="0"/>
              <a:t>Chief Process Officer:  </a:t>
            </a:r>
            <a:r>
              <a:rPr lang="en-US" dirty="0" smtClean="0"/>
              <a:t>The chief process officer is responsible for </a:t>
            </a:r>
            <a:r>
              <a:rPr lang="en-US" b="1" dirty="0" smtClean="0"/>
              <a:t>standardizing and harmonizing </a:t>
            </a:r>
            <a:r>
              <a:rPr lang="en-US" dirty="0" smtClean="0"/>
              <a:t>business processes in the enterprise.</a:t>
            </a:r>
          </a:p>
          <a:p>
            <a:pPr algn="just"/>
            <a:r>
              <a:rPr lang="en-US" dirty="0" smtClean="0"/>
              <a:t>He/she is responsible for the evolution of business processes in the presence of changing market requirements.</a:t>
            </a:r>
          </a:p>
          <a:p>
            <a:pPr algn="just"/>
            <a:r>
              <a:rPr lang="en-US" b="1" dirty="0" smtClean="0"/>
              <a:t>Business Engineer: </a:t>
            </a:r>
            <a:r>
              <a:rPr lang="en-US" dirty="0" smtClean="0"/>
              <a:t>Business engineers are business domain experts responsible for defining strategic goals of the company and organizational business processes.</a:t>
            </a:r>
            <a:endParaRPr lang="en-US" b="1" dirty="0"/>
          </a:p>
        </p:txBody>
      </p:sp>
    </p:spTree>
    <p:extLst>
      <p:ext uri="{BB962C8B-B14F-4D97-AF65-F5344CB8AC3E}">
        <p14:creationId xmlns:p14="http://schemas.microsoft.com/office/powerpoint/2010/main" val="4276910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Administration and Stakeholders </a:t>
            </a:r>
            <a:endParaRPr lang="en-US" b="1" dirty="0"/>
          </a:p>
        </p:txBody>
      </p:sp>
      <p:sp>
        <p:nvSpPr>
          <p:cNvPr id="3" name="Content Placeholder 2"/>
          <p:cNvSpPr>
            <a:spLocks noGrp="1"/>
          </p:cNvSpPr>
          <p:nvPr>
            <p:ph idx="1"/>
          </p:nvPr>
        </p:nvSpPr>
        <p:spPr/>
        <p:txBody>
          <a:bodyPr/>
          <a:lstStyle/>
          <a:p>
            <a:pPr algn="just"/>
            <a:r>
              <a:rPr lang="en-US" b="1" dirty="0" smtClean="0"/>
              <a:t>Process Designer : </a:t>
            </a:r>
            <a:r>
              <a:rPr lang="en-US" dirty="0" smtClean="0"/>
              <a:t>Process designers are responsible for modelling business processes by communicating with business domain experts and other stakeholders. Very good analytical capabilities and excellent communication skills are important for a process designer.</a:t>
            </a:r>
          </a:p>
          <a:p>
            <a:pPr algn="just"/>
            <a:r>
              <a:rPr lang="en-US" b="1" dirty="0" smtClean="0"/>
              <a:t>Process Participant: </a:t>
            </a:r>
            <a:r>
              <a:rPr lang="en-US" dirty="0" smtClean="0"/>
              <a:t>Process participants conduct the actual operational work during the enactment of business process instances</a:t>
            </a:r>
            <a:endParaRPr lang="en-US" b="1" dirty="0"/>
          </a:p>
          <a:p>
            <a:pPr algn="just"/>
            <a:r>
              <a:rPr lang="en-US" b="1" dirty="0" smtClean="0"/>
              <a:t>Knowledge Worker :</a:t>
            </a:r>
            <a:r>
              <a:rPr lang="en-US" dirty="0" smtClean="0"/>
              <a:t>Knowledge workers are process participants who use software systems to perform activities in a business process.</a:t>
            </a:r>
            <a:endParaRPr lang="en-US" b="1" dirty="0"/>
          </a:p>
        </p:txBody>
      </p:sp>
    </p:spTree>
    <p:extLst>
      <p:ext uri="{BB962C8B-B14F-4D97-AF65-F5344CB8AC3E}">
        <p14:creationId xmlns:p14="http://schemas.microsoft.com/office/powerpoint/2010/main" val="2595256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Administration and Stakeholders </a:t>
            </a:r>
            <a:endParaRPr lang="en-US" b="1" dirty="0"/>
          </a:p>
        </p:txBody>
      </p:sp>
      <p:sp>
        <p:nvSpPr>
          <p:cNvPr id="3" name="Content Placeholder 2"/>
          <p:cNvSpPr>
            <a:spLocks noGrp="1"/>
          </p:cNvSpPr>
          <p:nvPr>
            <p:ph idx="1"/>
          </p:nvPr>
        </p:nvSpPr>
        <p:spPr/>
        <p:txBody>
          <a:bodyPr>
            <a:normAutofit/>
          </a:bodyPr>
          <a:lstStyle/>
          <a:p>
            <a:pPr algn="just"/>
            <a:endParaRPr lang="en-US" b="1" dirty="0" smtClean="0"/>
          </a:p>
          <a:p>
            <a:pPr algn="just"/>
            <a:r>
              <a:rPr lang="en-US" b="1" dirty="0" smtClean="0"/>
              <a:t>Process </a:t>
            </a:r>
            <a:r>
              <a:rPr lang="en-US" b="1" dirty="0" smtClean="0"/>
              <a:t>Responsible: </a:t>
            </a:r>
            <a:r>
              <a:rPr lang="en-US" dirty="0" smtClean="0"/>
              <a:t>Each business process model is assigned an individual who is responsible for the correct and efficient execution of all business processes using this model.</a:t>
            </a:r>
          </a:p>
          <a:p>
            <a:pPr algn="just"/>
            <a:endParaRPr lang="en-US" b="1" dirty="0" smtClean="0"/>
          </a:p>
          <a:p>
            <a:pPr algn="just"/>
            <a:r>
              <a:rPr lang="en-US" b="1" dirty="0" smtClean="0"/>
              <a:t>System </a:t>
            </a:r>
            <a:r>
              <a:rPr lang="en-US" b="1" dirty="0" smtClean="0"/>
              <a:t>Architect: </a:t>
            </a:r>
            <a:r>
              <a:rPr lang="en-US" dirty="0" smtClean="0"/>
              <a:t>System architects are responsible for developing and configuring business process management systems so that the configured business process management system enacts the business processes in the context of the information systems infrastructure at hand</a:t>
            </a:r>
            <a:r>
              <a:rPr lang="en-US" dirty="0" smtClean="0"/>
              <a:t>.</a:t>
            </a:r>
            <a:endParaRPr lang="en-US" dirty="0" smtClean="0"/>
          </a:p>
        </p:txBody>
      </p:sp>
    </p:spTree>
    <p:extLst>
      <p:ext uri="{BB962C8B-B14F-4D97-AF65-F5344CB8AC3E}">
        <p14:creationId xmlns:p14="http://schemas.microsoft.com/office/powerpoint/2010/main" val="3299133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Administration and Stakeholders </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r>
              <a:rPr lang="en-US" b="1" dirty="0" smtClean="0"/>
              <a:t>Developers</a:t>
            </a:r>
            <a:r>
              <a:rPr lang="en-US" dirty="0"/>
              <a:t>: Developers are information technology professionals who create software artefacts required to implement business processes. The implementation of interfaces to existing software systems is an important area of work for developers. </a:t>
            </a:r>
          </a:p>
          <a:p>
            <a:endParaRPr lang="en-US" dirty="0"/>
          </a:p>
        </p:txBody>
      </p:sp>
    </p:spTree>
    <p:extLst>
      <p:ext uri="{BB962C8B-B14F-4D97-AF65-F5344CB8AC3E}">
        <p14:creationId xmlns:p14="http://schemas.microsoft.com/office/powerpoint/2010/main" val="263899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a:t>
            </a:r>
            <a:endParaRPr lang="en-US" b="1" dirty="0"/>
          </a:p>
        </p:txBody>
      </p:sp>
      <p:sp>
        <p:nvSpPr>
          <p:cNvPr id="3" name="Content Placeholder 2"/>
          <p:cNvSpPr>
            <a:spLocks noGrp="1"/>
          </p:cNvSpPr>
          <p:nvPr>
            <p:ph idx="1"/>
          </p:nvPr>
        </p:nvSpPr>
        <p:spPr/>
        <p:txBody>
          <a:bodyPr/>
          <a:lstStyle/>
          <a:p>
            <a:pPr algn="just"/>
            <a:r>
              <a:rPr lang="en-US" dirty="0" smtClean="0"/>
              <a:t>Please read article </a:t>
            </a:r>
            <a:r>
              <a:rPr lang="en-US" b="1" dirty="0" smtClean="0"/>
              <a:t>1.2</a:t>
            </a:r>
            <a:r>
              <a:rPr lang="en-US" dirty="0" smtClean="0"/>
              <a:t>  from book </a:t>
            </a:r>
          </a:p>
          <a:p>
            <a:pPr algn="just"/>
            <a:r>
              <a:rPr lang="en-US" dirty="0" smtClean="0"/>
              <a:t>For more information read article 3.4,3.5</a:t>
            </a:r>
          </a:p>
          <a:p>
            <a:pPr algn="just"/>
            <a:r>
              <a:rPr lang="en-US" dirty="0" smtClean="0"/>
              <a:t>Business </a:t>
            </a:r>
            <a:r>
              <a:rPr lang="en-US" dirty="0"/>
              <a:t>P</a:t>
            </a:r>
            <a:r>
              <a:rPr lang="en-US" dirty="0" smtClean="0"/>
              <a:t>rocess Management by Mathias </a:t>
            </a:r>
            <a:r>
              <a:rPr lang="en-US" dirty="0" err="1" smtClean="0"/>
              <a:t>weske</a:t>
            </a:r>
            <a:r>
              <a:rPr lang="en-US" dirty="0" smtClean="0"/>
              <a:t>  </a:t>
            </a:r>
            <a:endParaRPr lang="en-US" dirty="0"/>
          </a:p>
        </p:txBody>
      </p:sp>
    </p:spTree>
    <p:extLst>
      <p:ext uri="{BB962C8B-B14F-4D97-AF65-F5344CB8AC3E}">
        <p14:creationId xmlns:p14="http://schemas.microsoft.com/office/powerpoint/2010/main" val="3440431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and Analysis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business process lifecycle is entered in the Design and Analysis phase, in which surveys on the business processes and their organizational and technical environment are conducted.</a:t>
            </a:r>
          </a:p>
          <a:p>
            <a:pPr algn="just"/>
            <a:endParaRPr lang="en-US" dirty="0" smtClean="0"/>
          </a:p>
          <a:p>
            <a:pPr algn="just"/>
            <a:r>
              <a:rPr lang="en-US" dirty="0" smtClean="0"/>
              <a:t>Based on these surveys, business processes are identified, reviewed, validated, and represented by business process models.</a:t>
            </a:r>
          </a:p>
          <a:p>
            <a:pPr algn="just"/>
            <a:endParaRPr lang="en-US" dirty="0"/>
          </a:p>
          <a:p>
            <a:pPr algn="just"/>
            <a:r>
              <a:rPr lang="en-US" dirty="0" smtClean="0"/>
              <a:t>Once an initial design of a (BP) is developed,</a:t>
            </a:r>
          </a:p>
          <a:p>
            <a:pPr marL="0" indent="0" algn="just">
              <a:buNone/>
            </a:pPr>
            <a:r>
              <a:rPr lang="en-US" dirty="0"/>
              <a:t> </a:t>
            </a:r>
            <a:r>
              <a:rPr lang="en-US" dirty="0" smtClean="0"/>
              <a:t>   it needs to be validated.</a:t>
            </a:r>
            <a:endParaRPr lang="en-US" dirty="0"/>
          </a:p>
        </p:txBody>
      </p:sp>
      <p:pic>
        <p:nvPicPr>
          <p:cNvPr id="4" name="Picture 3"/>
          <p:cNvPicPr>
            <a:picLocks noChangeAspect="1"/>
          </p:cNvPicPr>
          <p:nvPr/>
        </p:nvPicPr>
        <p:blipFill>
          <a:blip r:embed="rId2"/>
          <a:stretch>
            <a:fillRect/>
          </a:stretch>
        </p:blipFill>
        <p:spPr>
          <a:xfrm>
            <a:off x="9265024" y="4034118"/>
            <a:ext cx="2263588" cy="2142845"/>
          </a:xfrm>
          <a:prstGeom prst="rect">
            <a:avLst/>
          </a:prstGeom>
        </p:spPr>
      </p:pic>
    </p:spTree>
    <p:extLst>
      <p:ext uri="{BB962C8B-B14F-4D97-AF65-F5344CB8AC3E}">
        <p14:creationId xmlns:p14="http://schemas.microsoft.com/office/powerpoint/2010/main" val="3037431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Instrument to validate</a:t>
            </a:r>
            <a:endParaRPr lang="en-US" b="1" dirty="0"/>
          </a:p>
        </p:txBody>
      </p:sp>
      <p:sp>
        <p:nvSpPr>
          <p:cNvPr id="3" name="Content Placeholder 2"/>
          <p:cNvSpPr>
            <a:spLocks noGrp="1"/>
          </p:cNvSpPr>
          <p:nvPr>
            <p:ph idx="1"/>
          </p:nvPr>
        </p:nvSpPr>
        <p:spPr/>
        <p:txBody>
          <a:bodyPr/>
          <a:lstStyle/>
          <a:p>
            <a:pPr algn="just"/>
            <a:endParaRPr lang="en-US" dirty="0" smtClean="0"/>
          </a:p>
          <a:p>
            <a:pPr algn="just"/>
            <a:r>
              <a:rPr lang="en-US" dirty="0" smtClean="0"/>
              <a:t>A useful instrument to validate a business process is a </a:t>
            </a:r>
            <a:r>
              <a:rPr lang="en-US" b="1" dirty="0" smtClean="0"/>
              <a:t>workshop</a:t>
            </a:r>
            <a:r>
              <a:rPr lang="en-US" dirty="0" smtClean="0"/>
              <a:t>, during which the persons involved discuss the process.</a:t>
            </a:r>
          </a:p>
          <a:p>
            <a:pPr algn="just"/>
            <a:endParaRPr lang="en-US" dirty="0"/>
          </a:p>
          <a:p>
            <a:pPr algn="just"/>
            <a:r>
              <a:rPr lang="en-US" dirty="0" smtClean="0"/>
              <a:t>The participants of the workshop will check whether all valid business process instances are reflected by the business process model.</a:t>
            </a:r>
          </a:p>
          <a:p>
            <a:pPr algn="just"/>
            <a:endParaRPr lang="en-US" dirty="0"/>
          </a:p>
        </p:txBody>
      </p:sp>
    </p:spTree>
    <p:extLst>
      <p:ext uri="{BB962C8B-B14F-4D97-AF65-F5344CB8AC3E}">
        <p14:creationId xmlns:p14="http://schemas.microsoft.com/office/powerpoint/2010/main" val="1133438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Simulation </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Simulation techniques can be used to support validation, because certain undesired execution sequences might be simulated that show deficits in the process model.</a:t>
            </a:r>
          </a:p>
          <a:p>
            <a:pPr algn="just"/>
            <a:endParaRPr lang="en-US" dirty="0" smtClean="0"/>
          </a:p>
          <a:p>
            <a:pPr algn="just"/>
            <a:r>
              <a:rPr lang="en-US" dirty="0" smtClean="0"/>
              <a:t>Simulation of business processes also allows stakeholders to walk through the process in a step-by-step manner and to check whether the process actually exposes the desired behavior.</a:t>
            </a:r>
          </a:p>
          <a:p>
            <a:pPr algn="just"/>
            <a:endParaRPr lang="en-US" dirty="0"/>
          </a:p>
          <a:p>
            <a:pPr algn="just"/>
            <a:r>
              <a:rPr lang="en-US" dirty="0" smtClean="0"/>
              <a:t>Most business process management systems provide a simulation environment that can be used in this phase.</a:t>
            </a:r>
            <a:endParaRPr lang="en-US" dirty="0"/>
          </a:p>
        </p:txBody>
      </p:sp>
    </p:spTree>
    <p:extLst>
      <p:ext uri="{BB962C8B-B14F-4D97-AF65-F5344CB8AC3E}">
        <p14:creationId xmlns:p14="http://schemas.microsoft.com/office/powerpoint/2010/main" val="3983372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Final Outcome </a:t>
            </a:r>
            <a:endParaRPr lang="en-US" b="1" dirty="0"/>
          </a:p>
        </p:txBody>
      </p:sp>
      <p:sp>
        <p:nvSpPr>
          <p:cNvPr id="3" name="Content Placeholder 2"/>
          <p:cNvSpPr>
            <a:spLocks noGrp="1"/>
          </p:cNvSpPr>
          <p:nvPr>
            <p:ph idx="1"/>
          </p:nvPr>
        </p:nvSpPr>
        <p:spPr/>
        <p:txBody>
          <a:bodyPr/>
          <a:lstStyle/>
          <a:p>
            <a:pPr algn="just"/>
            <a:endParaRPr lang="en-US" dirty="0" smtClean="0"/>
          </a:p>
          <a:p>
            <a:pPr algn="just"/>
            <a:r>
              <a:rPr lang="en-US" dirty="0" smtClean="0"/>
              <a:t>Business process modelling has an evolutionary character in the sense that the process model is analyzed and improved so that it actually represents the desired business process and </a:t>
            </a:r>
            <a:r>
              <a:rPr lang="en-US" b="1" dirty="0" smtClean="0"/>
              <a:t>that it does not contain any undesired properties.</a:t>
            </a:r>
            <a:endParaRPr lang="en-US" b="1" dirty="0"/>
          </a:p>
        </p:txBody>
      </p:sp>
    </p:spTree>
    <p:extLst>
      <p:ext uri="{BB962C8B-B14F-4D97-AF65-F5344CB8AC3E}">
        <p14:creationId xmlns:p14="http://schemas.microsoft.com/office/powerpoint/2010/main" val="2505956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Configuration</a:t>
            </a:r>
            <a:endParaRPr lang="en-US" b="1" dirty="0"/>
          </a:p>
        </p:txBody>
      </p:sp>
      <p:sp>
        <p:nvSpPr>
          <p:cNvPr id="3" name="Content Placeholder 2"/>
          <p:cNvSpPr>
            <a:spLocks noGrp="1"/>
          </p:cNvSpPr>
          <p:nvPr>
            <p:ph idx="1"/>
          </p:nvPr>
        </p:nvSpPr>
        <p:spPr/>
        <p:txBody>
          <a:bodyPr/>
          <a:lstStyle/>
          <a:p>
            <a:pPr algn="just"/>
            <a:r>
              <a:rPr lang="en-US" dirty="0" smtClean="0"/>
              <a:t>Once the business process model is designed and verified, the business process needs to be implemented.</a:t>
            </a:r>
          </a:p>
          <a:p>
            <a:pPr algn="just"/>
            <a:r>
              <a:rPr lang="en-US" dirty="0" smtClean="0"/>
              <a:t>There are different ways to do so.</a:t>
            </a:r>
          </a:p>
          <a:p>
            <a:pPr algn="just"/>
            <a:r>
              <a:rPr lang="en-US" dirty="0" smtClean="0"/>
              <a:t>It can be implemented by a set of policies and procedures that the employees of the enterprise need to comply with.</a:t>
            </a:r>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6561137" y="4026813"/>
            <a:ext cx="4487863" cy="2150150"/>
          </a:xfrm>
          <a:prstGeom prst="rect">
            <a:avLst/>
          </a:prstGeom>
        </p:spPr>
      </p:pic>
    </p:spTree>
    <p:extLst>
      <p:ext uri="{BB962C8B-B14F-4D97-AF65-F5344CB8AC3E}">
        <p14:creationId xmlns:p14="http://schemas.microsoft.com/office/powerpoint/2010/main" val="2740357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Configuration</a:t>
            </a:r>
            <a:endParaRPr lang="en-US" b="1" dirty="0"/>
          </a:p>
        </p:txBody>
      </p:sp>
      <p:sp>
        <p:nvSpPr>
          <p:cNvPr id="3" name="Content Placeholder 2"/>
          <p:cNvSpPr>
            <a:spLocks noGrp="1"/>
          </p:cNvSpPr>
          <p:nvPr>
            <p:ph idx="1"/>
          </p:nvPr>
        </p:nvSpPr>
        <p:spPr/>
        <p:txBody>
          <a:bodyPr>
            <a:normAutofit/>
          </a:bodyPr>
          <a:lstStyle/>
          <a:p>
            <a:pPr algn="just"/>
            <a:r>
              <a:rPr lang="en-US" dirty="0"/>
              <a:t>C</a:t>
            </a:r>
            <a:r>
              <a:rPr lang="en-US" dirty="0" smtClean="0"/>
              <a:t>onfiguration </a:t>
            </a:r>
            <a:r>
              <a:rPr lang="en-US" dirty="0" smtClean="0"/>
              <a:t>includes the interactions of the employees with the system as well as the integration of the existing software systems with the business process management system.</a:t>
            </a:r>
          </a:p>
          <a:p>
            <a:pPr algn="just"/>
            <a:endParaRPr lang="en-US" dirty="0"/>
          </a:p>
          <a:p>
            <a:pPr algn="just"/>
            <a:r>
              <a:rPr lang="en-US" dirty="0"/>
              <a:t>I</a:t>
            </a:r>
            <a:r>
              <a:rPr lang="en-US" dirty="0" smtClean="0"/>
              <a:t>n </a:t>
            </a:r>
            <a:r>
              <a:rPr lang="en-US" dirty="0" smtClean="0"/>
              <a:t>today’s business organizations, most business processes are supported by existing software systems. Depending on the information technology infrastructure, the process configuration phase might also include implementation work.</a:t>
            </a:r>
          </a:p>
          <a:p>
            <a:pPr algn="just"/>
            <a:endParaRPr lang="en-US" dirty="0"/>
          </a:p>
        </p:txBody>
      </p:sp>
    </p:spTree>
    <p:extLst>
      <p:ext uri="{BB962C8B-B14F-4D97-AF65-F5344CB8AC3E}">
        <p14:creationId xmlns:p14="http://schemas.microsoft.com/office/powerpoint/2010/main" val="240487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ACID principle</a:t>
            </a:r>
            <a:endParaRPr lang="en-US" b="1" dirty="0"/>
          </a:p>
        </p:txBody>
      </p:sp>
      <p:sp>
        <p:nvSpPr>
          <p:cNvPr id="3" name="Content Placeholder 2"/>
          <p:cNvSpPr>
            <a:spLocks noGrp="1"/>
          </p:cNvSpPr>
          <p:nvPr>
            <p:ph idx="1"/>
          </p:nvPr>
        </p:nvSpPr>
        <p:spPr/>
        <p:txBody>
          <a:bodyPr/>
          <a:lstStyle/>
          <a:p>
            <a:pPr algn="just"/>
            <a:r>
              <a:rPr lang="en-US" b="1" dirty="0" smtClean="0"/>
              <a:t>Transactions</a:t>
            </a:r>
            <a:r>
              <a:rPr lang="en-US" dirty="0" smtClean="0"/>
              <a:t> are a well-known concept from database technology, where a transaction manager guarantees that application programs run as transactions and obey the ACID principle</a:t>
            </a:r>
          </a:p>
          <a:p>
            <a:pPr algn="just"/>
            <a:r>
              <a:rPr lang="en-US" dirty="0" smtClean="0"/>
              <a:t>A: Atomicity    (All or None)</a:t>
            </a:r>
          </a:p>
          <a:p>
            <a:pPr algn="just"/>
            <a:r>
              <a:rPr lang="en-US" dirty="0" smtClean="0"/>
              <a:t>C: Consistency  (Measure of correctness)</a:t>
            </a:r>
          </a:p>
          <a:p>
            <a:pPr algn="just"/>
            <a:r>
              <a:rPr lang="en-US" dirty="0" smtClean="0"/>
              <a:t>I: Isolation           (No one around you)</a:t>
            </a:r>
          </a:p>
          <a:p>
            <a:pPr algn="just"/>
            <a:r>
              <a:rPr lang="en-US" dirty="0" smtClean="0"/>
              <a:t>D: Durability         </a:t>
            </a:r>
          </a:p>
          <a:p>
            <a:pPr algn="just"/>
            <a:r>
              <a:rPr lang="en-US" dirty="0" smtClean="0"/>
              <a:t>These are the four properties of transaction database </a:t>
            </a:r>
            <a:endParaRPr lang="en-US" dirty="0"/>
          </a:p>
        </p:txBody>
      </p:sp>
    </p:spTree>
    <p:extLst>
      <p:ext uri="{BB962C8B-B14F-4D97-AF65-F5344CB8AC3E}">
        <p14:creationId xmlns:p14="http://schemas.microsoft.com/office/powerpoint/2010/main" val="3736306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Enactment </a:t>
            </a:r>
            <a:endParaRPr lang="en-US" b="1" dirty="0"/>
          </a:p>
        </p:txBody>
      </p:sp>
      <p:sp>
        <p:nvSpPr>
          <p:cNvPr id="3" name="Content Placeholder 2"/>
          <p:cNvSpPr>
            <a:spLocks noGrp="1"/>
          </p:cNvSpPr>
          <p:nvPr>
            <p:ph idx="1"/>
          </p:nvPr>
        </p:nvSpPr>
        <p:spPr/>
        <p:txBody>
          <a:bodyPr>
            <a:normAutofit/>
          </a:bodyPr>
          <a:lstStyle/>
          <a:p>
            <a:pPr algn="just"/>
            <a:r>
              <a:rPr lang="en-US" dirty="0" smtClean="0"/>
              <a:t>The process enactment phase encompasses the </a:t>
            </a:r>
            <a:r>
              <a:rPr lang="en-US" b="1" dirty="0" smtClean="0"/>
              <a:t>actual run time </a:t>
            </a:r>
            <a:r>
              <a:rPr lang="en-US" dirty="0" smtClean="0"/>
              <a:t>of the business process</a:t>
            </a:r>
            <a:r>
              <a:rPr lang="en-US" dirty="0" smtClean="0"/>
              <a:t>. E.g., m/c time</a:t>
            </a:r>
            <a:endParaRPr lang="en-US" dirty="0" smtClean="0"/>
          </a:p>
          <a:p>
            <a:pPr algn="just"/>
            <a:r>
              <a:rPr lang="en-US" dirty="0" smtClean="0"/>
              <a:t>Business process instances are initiated to fulfil the </a:t>
            </a:r>
            <a:r>
              <a:rPr lang="en-US" b="1" dirty="0" smtClean="0"/>
              <a:t>business goals </a:t>
            </a:r>
            <a:r>
              <a:rPr lang="en-US" dirty="0" smtClean="0"/>
              <a:t>of a company</a:t>
            </a:r>
            <a:r>
              <a:rPr lang="en-US" dirty="0" smtClean="0"/>
              <a:t>. E.g., Actual production</a:t>
            </a:r>
            <a:endParaRPr lang="en-US" dirty="0" smtClean="0"/>
          </a:p>
          <a:p>
            <a:pPr algn="just"/>
            <a:r>
              <a:rPr lang="en-US" dirty="0" smtClean="0"/>
              <a:t>A monitoring component of a business process management system visualizes the status of business process</a:t>
            </a:r>
            <a:r>
              <a:rPr lang="en-US" dirty="0" smtClean="0"/>
              <a:t>. E. g., ticket counter</a:t>
            </a:r>
            <a:endParaRPr lang="en-US" dirty="0" smtClean="0"/>
          </a:p>
        </p:txBody>
      </p:sp>
      <p:pic>
        <p:nvPicPr>
          <p:cNvPr id="4" name="Picture 3"/>
          <p:cNvPicPr>
            <a:picLocks noChangeAspect="1"/>
          </p:cNvPicPr>
          <p:nvPr/>
        </p:nvPicPr>
        <p:blipFill>
          <a:blip r:embed="rId2"/>
          <a:stretch>
            <a:fillRect/>
          </a:stretch>
        </p:blipFill>
        <p:spPr>
          <a:xfrm>
            <a:off x="9036425" y="4376879"/>
            <a:ext cx="2211744" cy="1800084"/>
          </a:xfrm>
          <a:prstGeom prst="rect">
            <a:avLst/>
          </a:prstGeom>
        </p:spPr>
      </p:pic>
    </p:spTree>
    <p:extLst>
      <p:ext uri="{BB962C8B-B14F-4D97-AF65-F5344CB8AC3E}">
        <p14:creationId xmlns:p14="http://schemas.microsoft.com/office/powerpoint/2010/main" val="3123121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919</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Business Process Lifecycle</vt:lpstr>
      <vt:lpstr>Design and Analysis </vt:lpstr>
      <vt:lpstr>Instrument to validate</vt:lpstr>
      <vt:lpstr>Simulation </vt:lpstr>
      <vt:lpstr>Final Outcome </vt:lpstr>
      <vt:lpstr>Configuration</vt:lpstr>
      <vt:lpstr>Configuration</vt:lpstr>
      <vt:lpstr>ACID principle</vt:lpstr>
      <vt:lpstr>Enactment </vt:lpstr>
      <vt:lpstr>Enactment </vt:lpstr>
      <vt:lpstr>Log File</vt:lpstr>
      <vt:lpstr>PowerPoint Presentation</vt:lpstr>
      <vt:lpstr>Evaluation </vt:lpstr>
      <vt:lpstr>PowerPoint Presentation</vt:lpstr>
      <vt:lpstr>Administration and Stakeholders </vt:lpstr>
      <vt:lpstr>Administration and Stakeholders </vt:lpstr>
      <vt:lpstr>Administration and Stakeholders </vt:lpstr>
      <vt:lpstr>Administration and Stakeholders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Lifecycle</dc:title>
  <dc:creator>123</dc:creator>
  <cp:lastModifiedBy>123</cp:lastModifiedBy>
  <cp:revision>20</cp:revision>
  <dcterms:created xsi:type="dcterms:W3CDTF">2023-09-10T05:27:05Z</dcterms:created>
  <dcterms:modified xsi:type="dcterms:W3CDTF">2023-09-18T06:39:02Z</dcterms:modified>
</cp:coreProperties>
</file>