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C48B75-4CC4-465C-9D30-C1C5FD75F64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F9C91-1441-404C-9A02-0E7CD77E669B}" type="slidenum">
              <a:rPr lang="en-US" smtClean="0"/>
              <a:t>‹#›</a:t>
            </a:fld>
            <a:endParaRPr lang="en-US"/>
          </a:p>
        </p:txBody>
      </p:sp>
    </p:spTree>
    <p:extLst>
      <p:ext uri="{BB962C8B-B14F-4D97-AF65-F5344CB8AC3E}">
        <p14:creationId xmlns:p14="http://schemas.microsoft.com/office/powerpoint/2010/main" val="68415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C48B75-4CC4-465C-9D30-C1C5FD75F64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F9C91-1441-404C-9A02-0E7CD77E669B}" type="slidenum">
              <a:rPr lang="en-US" smtClean="0"/>
              <a:t>‹#›</a:t>
            </a:fld>
            <a:endParaRPr lang="en-US"/>
          </a:p>
        </p:txBody>
      </p:sp>
    </p:spTree>
    <p:extLst>
      <p:ext uri="{BB962C8B-B14F-4D97-AF65-F5344CB8AC3E}">
        <p14:creationId xmlns:p14="http://schemas.microsoft.com/office/powerpoint/2010/main" val="322863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C48B75-4CC4-465C-9D30-C1C5FD75F64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F9C91-1441-404C-9A02-0E7CD77E669B}" type="slidenum">
              <a:rPr lang="en-US" smtClean="0"/>
              <a:t>‹#›</a:t>
            </a:fld>
            <a:endParaRPr lang="en-US"/>
          </a:p>
        </p:txBody>
      </p:sp>
    </p:spTree>
    <p:extLst>
      <p:ext uri="{BB962C8B-B14F-4D97-AF65-F5344CB8AC3E}">
        <p14:creationId xmlns:p14="http://schemas.microsoft.com/office/powerpoint/2010/main" val="2084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C48B75-4CC4-465C-9D30-C1C5FD75F64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F9C91-1441-404C-9A02-0E7CD77E669B}" type="slidenum">
              <a:rPr lang="en-US" smtClean="0"/>
              <a:t>‹#›</a:t>
            </a:fld>
            <a:endParaRPr lang="en-US"/>
          </a:p>
        </p:txBody>
      </p:sp>
    </p:spTree>
    <p:extLst>
      <p:ext uri="{BB962C8B-B14F-4D97-AF65-F5344CB8AC3E}">
        <p14:creationId xmlns:p14="http://schemas.microsoft.com/office/powerpoint/2010/main" val="1583461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C48B75-4CC4-465C-9D30-C1C5FD75F648}"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F9C91-1441-404C-9A02-0E7CD77E669B}" type="slidenum">
              <a:rPr lang="en-US" smtClean="0"/>
              <a:t>‹#›</a:t>
            </a:fld>
            <a:endParaRPr lang="en-US"/>
          </a:p>
        </p:txBody>
      </p:sp>
    </p:spTree>
    <p:extLst>
      <p:ext uri="{BB962C8B-B14F-4D97-AF65-F5344CB8AC3E}">
        <p14:creationId xmlns:p14="http://schemas.microsoft.com/office/powerpoint/2010/main" val="3973428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C48B75-4CC4-465C-9D30-C1C5FD75F648}"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F9C91-1441-404C-9A02-0E7CD77E669B}" type="slidenum">
              <a:rPr lang="en-US" smtClean="0"/>
              <a:t>‹#›</a:t>
            </a:fld>
            <a:endParaRPr lang="en-US"/>
          </a:p>
        </p:txBody>
      </p:sp>
    </p:spTree>
    <p:extLst>
      <p:ext uri="{BB962C8B-B14F-4D97-AF65-F5344CB8AC3E}">
        <p14:creationId xmlns:p14="http://schemas.microsoft.com/office/powerpoint/2010/main" val="18742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C48B75-4CC4-465C-9D30-C1C5FD75F648}"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F9C91-1441-404C-9A02-0E7CD77E669B}" type="slidenum">
              <a:rPr lang="en-US" smtClean="0"/>
              <a:t>‹#›</a:t>
            </a:fld>
            <a:endParaRPr lang="en-US"/>
          </a:p>
        </p:txBody>
      </p:sp>
    </p:spTree>
    <p:extLst>
      <p:ext uri="{BB962C8B-B14F-4D97-AF65-F5344CB8AC3E}">
        <p14:creationId xmlns:p14="http://schemas.microsoft.com/office/powerpoint/2010/main" val="279324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C48B75-4CC4-465C-9D30-C1C5FD75F648}"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F9C91-1441-404C-9A02-0E7CD77E669B}" type="slidenum">
              <a:rPr lang="en-US" smtClean="0"/>
              <a:t>‹#›</a:t>
            </a:fld>
            <a:endParaRPr lang="en-US"/>
          </a:p>
        </p:txBody>
      </p:sp>
    </p:spTree>
    <p:extLst>
      <p:ext uri="{BB962C8B-B14F-4D97-AF65-F5344CB8AC3E}">
        <p14:creationId xmlns:p14="http://schemas.microsoft.com/office/powerpoint/2010/main" val="98307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48B75-4CC4-465C-9D30-C1C5FD75F648}"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0F9C91-1441-404C-9A02-0E7CD77E669B}" type="slidenum">
              <a:rPr lang="en-US" smtClean="0"/>
              <a:t>‹#›</a:t>
            </a:fld>
            <a:endParaRPr lang="en-US"/>
          </a:p>
        </p:txBody>
      </p:sp>
    </p:spTree>
    <p:extLst>
      <p:ext uri="{BB962C8B-B14F-4D97-AF65-F5344CB8AC3E}">
        <p14:creationId xmlns:p14="http://schemas.microsoft.com/office/powerpoint/2010/main" val="341249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C48B75-4CC4-465C-9D30-C1C5FD75F648}"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F9C91-1441-404C-9A02-0E7CD77E669B}" type="slidenum">
              <a:rPr lang="en-US" smtClean="0"/>
              <a:t>‹#›</a:t>
            </a:fld>
            <a:endParaRPr lang="en-US"/>
          </a:p>
        </p:txBody>
      </p:sp>
    </p:spTree>
    <p:extLst>
      <p:ext uri="{BB962C8B-B14F-4D97-AF65-F5344CB8AC3E}">
        <p14:creationId xmlns:p14="http://schemas.microsoft.com/office/powerpoint/2010/main" val="19719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C48B75-4CC4-465C-9D30-C1C5FD75F648}"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F9C91-1441-404C-9A02-0E7CD77E669B}" type="slidenum">
              <a:rPr lang="en-US" smtClean="0"/>
              <a:t>‹#›</a:t>
            </a:fld>
            <a:endParaRPr lang="en-US"/>
          </a:p>
        </p:txBody>
      </p:sp>
    </p:spTree>
    <p:extLst>
      <p:ext uri="{BB962C8B-B14F-4D97-AF65-F5344CB8AC3E}">
        <p14:creationId xmlns:p14="http://schemas.microsoft.com/office/powerpoint/2010/main" val="301623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48B75-4CC4-465C-9D30-C1C5FD75F648}" type="datetimeFigureOut">
              <a:rPr lang="en-US" smtClean="0"/>
              <a:t>9/18/2023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F9C91-1441-404C-9A02-0E7CD77E669B}" type="slidenum">
              <a:rPr lang="en-US" smtClean="0"/>
              <a:t>‹#›</a:t>
            </a:fld>
            <a:endParaRPr lang="en-US"/>
          </a:p>
        </p:txBody>
      </p:sp>
    </p:spTree>
    <p:extLst>
      <p:ext uri="{BB962C8B-B14F-4D97-AF65-F5344CB8AC3E}">
        <p14:creationId xmlns:p14="http://schemas.microsoft.com/office/powerpoint/2010/main" val="2681217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youtu.be/Tp3ysZpi_T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18951"/>
            <a:ext cx="9144000" cy="1361530"/>
          </a:xfrm>
        </p:spPr>
        <p:txBody>
          <a:bodyPr>
            <a:normAutofit/>
          </a:bodyPr>
          <a:lstStyle/>
          <a:p>
            <a:pPr algn="just"/>
            <a:r>
              <a:rPr lang="en-US" sz="3200" b="1" dirty="0" smtClean="0"/>
              <a:t>Classification </a:t>
            </a:r>
            <a:r>
              <a:rPr lang="en-US" sz="3200" b="1" dirty="0" smtClean="0"/>
              <a:t>of Business Processes</a:t>
            </a:r>
            <a:endParaRPr lang="en-US" sz="3200" b="1" dirty="0"/>
          </a:p>
        </p:txBody>
      </p:sp>
      <p:sp>
        <p:nvSpPr>
          <p:cNvPr id="3" name="Subtitle 2"/>
          <p:cNvSpPr>
            <a:spLocks noGrp="1"/>
          </p:cNvSpPr>
          <p:nvPr>
            <p:ph type="subTitle" idx="1"/>
          </p:nvPr>
        </p:nvSpPr>
        <p:spPr>
          <a:xfrm>
            <a:off x="1524000" y="2770496"/>
            <a:ext cx="9144000" cy="2487304"/>
          </a:xfrm>
        </p:spPr>
        <p:txBody>
          <a:bodyPr>
            <a:normAutofit fontScale="77500" lnSpcReduction="20000"/>
          </a:bodyPr>
          <a:lstStyle/>
          <a:p>
            <a:pPr algn="just"/>
            <a:r>
              <a:rPr lang="en-US" dirty="0" smtClean="0"/>
              <a:t>In this section, the main dimensions along which business processes can be classified are investigated.</a:t>
            </a:r>
          </a:p>
          <a:p>
            <a:pPr algn="just"/>
            <a:r>
              <a:rPr lang="en-US" dirty="0" smtClean="0"/>
              <a:t>Organizational versus Operational</a:t>
            </a:r>
          </a:p>
          <a:p>
            <a:pPr algn="just"/>
            <a:r>
              <a:rPr lang="en-US" dirty="0" smtClean="0"/>
              <a:t>Intraorganizational Processes versus Process Choreographies</a:t>
            </a:r>
          </a:p>
          <a:p>
            <a:pPr algn="just"/>
            <a:r>
              <a:rPr lang="en-US" dirty="0" smtClean="0"/>
              <a:t>Degree of Automation</a:t>
            </a:r>
          </a:p>
          <a:p>
            <a:pPr algn="just"/>
            <a:r>
              <a:rPr lang="en-US" dirty="0" smtClean="0"/>
              <a:t>Degree of Repetition</a:t>
            </a:r>
          </a:p>
          <a:p>
            <a:pPr algn="just"/>
            <a:r>
              <a:rPr lang="en-US" dirty="0" smtClean="0"/>
              <a:t>Degree of Structuring </a:t>
            </a:r>
          </a:p>
          <a:p>
            <a:pPr algn="just"/>
            <a:r>
              <a:rPr lang="en-US" dirty="0" smtClean="0"/>
              <a:t>Video</a:t>
            </a:r>
          </a:p>
          <a:p>
            <a:pPr algn="just"/>
            <a:endParaRPr lang="en-US" dirty="0"/>
          </a:p>
        </p:txBody>
      </p:sp>
    </p:spTree>
    <p:extLst>
      <p:ext uri="{BB962C8B-B14F-4D97-AF65-F5344CB8AC3E}">
        <p14:creationId xmlns:p14="http://schemas.microsoft.com/office/powerpoint/2010/main" val="203761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Degree of Structuring </a:t>
            </a:r>
            <a:endParaRPr lang="en-US" sz="3200" b="1" dirty="0"/>
          </a:p>
        </p:txBody>
      </p:sp>
      <p:sp>
        <p:nvSpPr>
          <p:cNvPr id="3" name="Content Placeholder 2"/>
          <p:cNvSpPr>
            <a:spLocks noGrp="1"/>
          </p:cNvSpPr>
          <p:nvPr>
            <p:ph idx="1"/>
          </p:nvPr>
        </p:nvSpPr>
        <p:spPr/>
        <p:txBody>
          <a:bodyPr>
            <a:normAutofit lnSpcReduction="10000"/>
          </a:bodyPr>
          <a:lstStyle/>
          <a:p>
            <a:pPr algn="just"/>
            <a:r>
              <a:rPr lang="en-US" dirty="0" smtClean="0"/>
              <a:t>If the business process model prescribes the activities and their execution constraints in a complete fashion, then the process is structured.</a:t>
            </a:r>
          </a:p>
          <a:p>
            <a:pPr algn="just"/>
            <a:r>
              <a:rPr lang="en-US" dirty="0" smtClean="0"/>
              <a:t> The different options for decisions that will be made during the enactment of the process have been defined at design time.</a:t>
            </a:r>
          </a:p>
          <a:p>
            <a:pPr algn="just"/>
            <a:r>
              <a:rPr lang="en-US" dirty="0" err="1" smtClean="0"/>
              <a:t>Leymann</a:t>
            </a:r>
            <a:r>
              <a:rPr lang="en-US" dirty="0" smtClean="0"/>
              <a:t> and Roller have organized business processes according to dimensions structure and repetition. They coined the term production workflow.</a:t>
            </a:r>
          </a:p>
          <a:p>
            <a:pPr algn="just"/>
            <a:r>
              <a:rPr lang="en-US" dirty="0" smtClean="0"/>
              <a:t>Production workflows are well structured and highly repetitive. Traditional workflow management system functionality is well suited to supporting production workflows.</a:t>
            </a:r>
          </a:p>
          <a:p>
            <a:pPr algn="just"/>
            <a:endParaRPr lang="en-US" dirty="0"/>
          </a:p>
        </p:txBody>
      </p:sp>
    </p:spTree>
    <p:extLst>
      <p:ext uri="{BB962C8B-B14F-4D97-AF65-F5344CB8AC3E}">
        <p14:creationId xmlns:p14="http://schemas.microsoft.com/office/powerpoint/2010/main" val="84793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Reference </a:t>
            </a:r>
            <a:endParaRPr lang="en-US" sz="3200" b="1" dirty="0"/>
          </a:p>
        </p:txBody>
      </p:sp>
      <p:sp>
        <p:nvSpPr>
          <p:cNvPr id="3" name="Content Placeholder 2"/>
          <p:cNvSpPr>
            <a:spLocks noGrp="1"/>
          </p:cNvSpPr>
          <p:nvPr>
            <p:ph idx="1"/>
          </p:nvPr>
        </p:nvSpPr>
        <p:spPr/>
        <p:txBody>
          <a:bodyPr/>
          <a:lstStyle/>
          <a:p>
            <a:r>
              <a:rPr lang="en-US" dirty="0" smtClean="0"/>
              <a:t>Please read article 1.3 from book</a:t>
            </a:r>
            <a:endParaRPr lang="en-US" dirty="0"/>
          </a:p>
        </p:txBody>
      </p:sp>
    </p:spTree>
    <p:extLst>
      <p:ext uri="{BB962C8B-B14F-4D97-AF65-F5344CB8AC3E}">
        <p14:creationId xmlns:p14="http://schemas.microsoft.com/office/powerpoint/2010/main" val="259370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Organizational versus Operational</a:t>
            </a:r>
            <a:endParaRPr lang="en-US" sz="3200" b="1" dirty="0"/>
          </a:p>
        </p:txBody>
      </p:sp>
      <p:sp>
        <p:nvSpPr>
          <p:cNvPr id="3" name="Content Placeholder 2"/>
          <p:cNvSpPr>
            <a:spLocks noGrp="1"/>
          </p:cNvSpPr>
          <p:nvPr>
            <p:ph idx="1"/>
          </p:nvPr>
        </p:nvSpPr>
        <p:spPr>
          <a:xfrm>
            <a:off x="229038" y="1825625"/>
            <a:ext cx="10515600" cy="4351338"/>
          </a:xfrm>
        </p:spPr>
        <p:txBody>
          <a:bodyPr/>
          <a:lstStyle/>
          <a:p>
            <a:pPr algn="just"/>
            <a:r>
              <a:rPr lang="en-US" dirty="0" smtClean="0"/>
              <a:t>Different levels can be identified in BPM, ranging from high-level business strategies to implemented business processes. </a:t>
            </a:r>
          </a:p>
          <a:p>
            <a:pPr algn="just"/>
            <a:r>
              <a:rPr lang="en-US" dirty="0" smtClean="0"/>
              <a:t>These levels are depicted in Figure</a:t>
            </a:r>
          </a:p>
          <a:p>
            <a:pPr algn="just"/>
            <a:r>
              <a:rPr lang="en-US" dirty="0" smtClean="0"/>
              <a:t>At the </a:t>
            </a:r>
            <a:r>
              <a:rPr lang="en-US" b="1" dirty="0" smtClean="0"/>
              <a:t>highest level</a:t>
            </a:r>
            <a:r>
              <a:rPr lang="en-US" dirty="0" smtClean="0"/>
              <a:t>, the strategy of the company is specified,         which describes its long-term concepts to develop a sustainable  competitive advantage in the market.</a:t>
            </a:r>
          </a:p>
          <a:p>
            <a:pPr algn="just"/>
            <a:r>
              <a:rPr lang="en-US" dirty="0" smtClean="0"/>
              <a:t>An example of a business strategy is cost leadership for products in a certain domain.</a:t>
            </a:r>
          </a:p>
          <a:p>
            <a:pPr algn="just"/>
            <a:endParaRPr lang="en-US" dirty="0"/>
          </a:p>
        </p:txBody>
      </p:sp>
      <p:pic>
        <p:nvPicPr>
          <p:cNvPr id="4" name="Picture 3"/>
          <p:cNvPicPr>
            <a:picLocks noChangeAspect="1"/>
          </p:cNvPicPr>
          <p:nvPr/>
        </p:nvPicPr>
        <p:blipFill>
          <a:blip r:embed="rId2"/>
          <a:stretch>
            <a:fillRect/>
          </a:stretch>
        </p:blipFill>
        <p:spPr>
          <a:xfrm>
            <a:off x="10730902" y="1105470"/>
            <a:ext cx="1597487" cy="5378566"/>
          </a:xfrm>
          <a:prstGeom prst="rect">
            <a:avLst/>
          </a:prstGeom>
        </p:spPr>
      </p:pic>
      <p:pic>
        <p:nvPicPr>
          <p:cNvPr id="5" name="Picture 4"/>
          <p:cNvPicPr>
            <a:picLocks noChangeAspect="1"/>
          </p:cNvPicPr>
          <p:nvPr/>
        </p:nvPicPr>
        <p:blipFill>
          <a:blip r:embed="rId3"/>
          <a:stretch>
            <a:fillRect/>
          </a:stretch>
        </p:blipFill>
        <p:spPr>
          <a:xfrm>
            <a:off x="5153168" y="6154287"/>
            <a:ext cx="5219130" cy="352425"/>
          </a:xfrm>
          <a:prstGeom prst="rect">
            <a:avLst/>
          </a:prstGeom>
        </p:spPr>
      </p:pic>
    </p:spTree>
    <p:extLst>
      <p:ext uri="{BB962C8B-B14F-4D97-AF65-F5344CB8AC3E}">
        <p14:creationId xmlns:p14="http://schemas.microsoft.com/office/powerpoint/2010/main" val="169064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Organizational versus Operational</a:t>
            </a:r>
            <a:endParaRPr lang="en-US" sz="3200" b="1" dirty="0"/>
          </a:p>
        </p:txBody>
      </p:sp>
      <p:sp>
        <p:nvSpPr>
          <p:cNvPr id="3" name="Content Placeholder 2"/>
          <p:cNvSpPr>
            <a:spLocks noGrp="1"/>
          </p:cNvSpPr>
          <p:nvPr>
            <p:ph idx="1"/>
          </p:nvPr>
        </p:nvSpPr>
        <p:spPr/>
        <p:txBody>
          <a:bodyPr>
            <a:normAutofit/>
          </a:bodyPr>
          <a:lstStyle/>
          <a:p>
            <a:pPr algn="just"/>
            <a:r>
              <a:rPr lang="en-US" dirty="0" smtClean="0"/>
              <a:t>At the </a:t>
            </a:r>
            <a:r>
              <a:rPr lang="en-US" b="1" dirty="0" smtClean="0"/>
              <a:t>second level</a:t>
            </a:r>
            <a:r>
              <a:rPr lang="en-US" dirty="0" smtClean="0"/>
              <a:t>, the business strategy is broken down to operational goals. These goals can be organized, so that each goal can be divided into a set of sub-goals. Reducing the cost for supplied materials is a sample goal that contributes to the realization of the business strategy mentioned.</a:t>
            </a:r>
          </a:p>
          <a:p>
            <a:pPr algn="just"/>
            <a:r>
              <a:rPr lang="en-US" dirty="0" smtClean="0"/>
              <a:t>At the </a:t>
            </a:r>
            <a:r>
              <a:rPr lang="en-US" b="1" dirty="0" smtClean="0"/>
              <a:t>third level</a:t>
            </a:r>
            <a:r>
              <a:rPr lang="en-US" dirty="0" smtClean="0"/>
              <a:t>, organizational business processes can be found. Organizational business processes are high-level processes that are typically specified in textual form by their inputs, their outputs, their expected results, and their dependencies on other organizational business processes.</a:t>
            </a:r>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spTree>
    <p:extLst>
      <p:ext uri="{BB962C8B-B14F-4D97-AF65-F5344CB8AC3E}">
        <p14:creationId xmlns:p14="http://schemas.microsoft.com/office/powerpoint/2010/main" val="190678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Organizational versus Operational</a:t>
            </a:r>
            <a:endParaRPr lang="en-US" sz="3200" b="1" dirty="0"/>
          </a:p>
        </p:txBody>
      </p:sp>
      <p:sp>
        <p:nvSpPr>
          <p:cNvPr id="3" name="Content Placeholder 2"/>
          <p:cNvSpPr>
            <a:spLocks noGrp="1"/>
          </p:cNvSpPr>
          <p:nvPr>
            <p:ph idx="1"/>
          </p:nvPr>
        </p:nvSpPr>
        <p:spPr/>
        <p:txBody>
          <a:bodyPr/>
          <a:lstStyle/>
          <a:p>
            <a:pPr algn="just"/>
            <a:r>
              <a:rPr lang="en-US" dirty="0" smtClean="0"/>
              <a:t>In </a:t>
            </a:r>
            <a:r>
              <a:rPr lang="en-US" b="1" dirty="0" smtClean="0"/>
              <a:t>operational business processes</a:t>
            </a:r>
            <a:r>
              <a:rPr lang="en-US" dirty="0" smtClean="0"/>
              <a:t>, the activities and their relationships are specified, but implementation aspects of the business process are disregarded. Operational business processes are specified by business process models.</a:t>
            </a:r>
          </a:p>
          <a:p>
            <a:pPr algn="just"/>
            <a:r>
              <a:rPr lang="en-US" dirty="0" smtClean="0"/>
              <a:t>Operational business processes are the basis for developing implemented business processes.</a:t>
            </a:r>
          </a:p>
          <a:p>
            <a:pPr algn="just"/>
            <a:r>
              <a:rPr lang="en-US" dirty="0" smtClean="0"/>
              <a:t> </a:t>
            </a:r>
            <a:r>
              <a:rPr lang="en-US" b="1" dirty="0" smtClean="0"/>
              <a:t>Implemented business processes </a:t>
            </a:r>
            <a:r>
              <a:rPr lang="en-US" dirty="0" smtClean="0"/>
              <a:t>contain information on the execution of the process activities and the technical and organizational environment in which they will be executed.</a:t>
            </a:r>
            <a:endParaRPr lang="en-US" dirty="0"/>
          </a:p>
        </p:txBody>
      </p:sp>
    </p:spTree>
    <p:extLst>
      <p:ext uri="{BB962C8B-B14F-4D97-AF65-F5344CB8AC3E}">
        <p14:creationId xmlns:p14="http://schemas.microsoft.com/office/powerpoint/2010/main" val="888652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Intraorganizational Processes versus Process Choreographies</a:t>
            </a:r>
            <a:endParaRPr lang="en-US" sz="3200" b="1" dirty="0"/>
          </a:p>
        </p:txBody>
      </p:sp>
      <p:sp>
        <p:nvSpPr>
          <p:cNvPr id="3" name="Content Placeholder 2"/>
          <p:cNvSpPr>
            <a:spLocks noGrp="1"/>
          </p:cNvSpPr>
          <p:nvPr>
            <p:ph idx="1"/>
          </p:nvPr>
        </p:nvSpPr>
        <p:spPr/>
        <p:txBody>
          <a:bodyPr/>
          <a:lstStyle/>
          <a:p>
            <a:pPr algn="just"/>
            <a:r>
              <a:rPr lang="en-US" dirty="0"/>
              <a:t>E</a:t>
            </a:r>
            <a:r>
              <a:rPr lang="en-US" dirty="0" smtClean="0"/>
              <a:t>ach business process is performed by a single organization. If there is no interaction with business processes performed by other parties, then the business process is called</a:t>
            </a:r>
            <a:r>
              <a:rPr lang="en-US" b="1" dirty="0" smtClean="0"/>
              <a:t> intra-organizational</a:t>
            </a:r>
            <a:r>
              <a:rPr lang="en-US" dirty="0" smtClean="0"/>
              <a:t>. </a:t>
            </a:r>
          </a:p>
          <a:p>
            <a:pPr algn="just"/>
            <a:r>
              <a:rPr lang="en-US" dirty="0" smtClean="0"/>
              <a:t>Most business processes, however, interact with business processes in other organizations, forming process choreographies.</a:t>
            </a:r>
          </a:p>
          <a:p>
            <a:pPr algn="just"/>
            <a:r>
              <a:rPr lang="en-US" dirty="0" smtClean="0"/>
              <a:t>The primary focus of </a:t>
            </a:r>
            <a:r>
              <a:rPr lang="en-US" b="1" dirty="0" smtClean="0"/>
              <a:t>intra-organizational business processes </a:t>
            </a:r>
            <a:r>
              <a:rPr lang="en-US" dirty="0" smtClean="0"/>
              <a:t>is the streamlining of the internal processes by eliminating activities that do not provide value.</a:t>
            </a:r>
            <a:endParaRPr lang="en-US" dirty="0"/>
          </a:p>
        </p:txBody>
      </p:sp>
    </p:spTree>
    <p:extLst>
      <p:ext uri="{BB962C8B-B14F-4D97-AF65-F5344CB8AC3E}">
        <p14:creationId xmlns:p14="http://schemas.microsoft.com/office/powerpoint/2010/main" val="226349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Intraorganizational Processes versus Process Choreographies</a:t>
            </a:r>
            <a:endParaRPr lang="en-US" sz="3200" b="1" dirty="0"/>
          </a:p>
        </p:txBody>
      </p:sp>
      <p:sp>
        <p:nvSpPr>
          <p:cNvPr id="3" name="Content Placeholder 2"/>
          <p:cNvSpPr>
            <a:spLocks noGrp="1"/>
          </p:cNvSpPr>
          <p:nvPr>
            <p:ph idx="1"/>
          </p:nvPr>
        </p:nvSpPr>
        <p:spPr/>
        <p:txBody>
          <a:bodyPr/>
          <a:lstStyle/>
          <a:p>
            <a:pPr algn="just"/>
            <a:r>
              <a:rPr lang="en-US" dirty="0" smtClean="0"/>
              <a:t>The personnel of the enterprise is represented in organizational models used to allocate activities to persons who are skilled and competent to perform these activities.</a:t>
            </a:r>
          </a:p>
          <a:p>
            <a:pPr algn="just"/>
            <a:r>
              <a:rPr lang="en-US" dirty="0" smtClean="0"/>
              <a:t> Traditional workflow management systems can be used to support intra-organizational business processes.</a:t>
            </a:r>
          </a:p>
          <a:p>
            <a:pPr algn="just"/>
            <a:endParaRPr lang="en-US" dirty="0" smtClean="0"/>
          </a:p>
          <a:p>
            <a:pPr algn="just"/>
            <a:endParaRPr lang="en-US" dirty="0"/>
          </a:p>
        </p:txBody>
      </p:sp>
    </p:spTree>
    <p:extLst>
      <p:ext uri="{BB962C8B-B14F-4D97-AF65-F5344CB8AC3E}">
        <p14:creationId xmlns:p14="http://schemas.microsoft.com/office/powerpoint/2010/main" val="221819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Degree of Automation</a:t>
            </a:r>
            <a:endParaRPr lang="en-US" sz="3200" b="1" dirty="0"/>
          </a:p>
        </p:txBody>
      </p:sp>
      <p:sp>
        <p:nvSpPr>
          <p:cNvPr id="3" name="Content Placeholder 2"/>
          <p:cNvSpPr>
            <a:spLocks noGrp="1"/>
          </p:cNvSpPr>
          <p:nvPr>
            <p:ph idx="1"/>
          </p:nvPr>
        </p:nvSpPr>
        <p:spPr/>
        <p:txBody>
          <a:bodyPr/>
          <a:lstStyle/>
          <a:p>
            <a:pPr algn="just"/>
            <a:r>
              <a:rPr lang="en-US" dirty="0" smtClean="0"/>
              <a:t>Business processes can diverge in the level of automation. </a:t>
            </a:r>
          </a:p>
          <a:p>
            <a:pPr algn="just"/>
            <a:r>
              <a:rPr lang="en-US" dirty="0" smtClean="0"/>
              <a:t>There are business processes that are fully automated, meaning that no human is involved in the enactment of such a business process.</a:t>
            </a:r>
          </a:p>
          <a:p>
            <a:pPr algn="just"/>
            <a:r>
              <a:rPr lang="en-US" dirty="0" smtClean="0"/>
              <a:t> An </a:t>
            </a:r>
            <a:r>
              <a:rPr lang="en-US" b="1" dirty="0" smtClean="0"/>
              <a:t>example</a:t>
            </a:r>
            <a:r>
              <a:rPr lang="en-US" dirty="0" smtClean="0"/>
              <a:t> is ordering an airline ticket using Web interfaces. While the process is fully automated on the side of the airline, the customer is involved with manual activities, such as providing address information via Web browser interfaces.</a:t>
            </a:r>
            <a:endParaRPr lang="en-US" dirty="0"/>
          </a:p>
        </p:txBody>
      </p:sp>
    </p:spTree>
    <p:extLst>
      <p:ext uri="{BB962C8B-B14F-4D97-AF65-F5344CB8AC3E}">
        <p14:creationId xmlns:p14="http://schemas.microsoft.com/office/powerpoint/2010/main" val="84348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Degree of Repetition</a:t>
            </a:r>
            <a:endParaRPr lang="en-US" sz="3200" b="1" dirty="0"/>
          </a:p>
        </p:txBody>
      </p:sp>
      <p:sp>
        <p:nvSpPr>
          <p:cNvPr id="3" name="Content Placeholder 2"/>
          <p:cNvSpPr>
            <a:spLocks noGrp="1"/>
          </p:cNvSpPr>
          <p:nvPr>
            <p:ph idx="1"/>
          </p:nvPr>
        </p:nvSpPr>
        <p:spPr/>
        <p:txBody>
          <a:bodyPr/>
          <a:lstStyle/>
          <a:p>
            <a:pPr algn="just"/>
            <a:r>
              <a:rPr lang="en-US" dirty="0" smtClean="0"/>
              <a:t>Business processes can be classified according to their degree of repetition. </a:t>
            </a:r>
          </a:p>
          <a:p>
            <a:pPr algn="just"/>
            <a:r>
              <a:rPr lang="en-US" dirty="0" smtClean="0"/>
              <a:t>Examples of highly repetitive business processes include business processes without human involvement, such as online airline ticketing.</a:t>
            </a:r>
          </a:p>
          <a:p>
            <a:pPr algn="just"/>
            <a:r>
              <a:rPr lang="en-US" dirty="0" smtClean="0"/>
              <a:t> However, business processes in which humans are involved can occur frequently, for example, insurance claim processing.</a:t>
            </a:r>
          </a:p>
          <a:p>
            <a:pPr algn="just"/>
            <a:r>
              <a:rPr lang="en-US" dirty="0" smtClean="0"/>
              <a:t>If the degree of repetition is high, then investments in modelling and supporting the automatic enactment of these processes pay off, because many process instances can benefit from these investments. </a:t>
            </a:r>
            <a:endParaRPr lang="en-US" dirty="0"/>
          </a:p>
        </p:txBody>
      </p:sp>
    </p:spTree>
    <p:extLst>
      <p:ext uri="{BB962C8B-B14F-4D97-AF65-F5344CB8AC3E}">
        <p14:creationId xmlns:p14="http://schemas.microsoft.com/office/powerpoint/2010/main" val="186215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Video </a:t>
            </a:r>
            <a:endParaRPr lang="en-US" sz="3200" b="1" dirty="0"/>
          </a:p>
        </p:txBody>
      </p:sp>
      <p:sp>
        <p:nvSpPr>
          <p:cNvPr id="3" name="Content Placeholder 2"/>
          <p:cNvSpPr>
            <a:spLocks noGrp="1"/>
          </p:cNvSpPr>
          <p:nvPr>
            <p:ph idx="1"/>
          </p:nvPr>
        </p:nvSpPr>
        <p:spPr/>
        <p:txBody>
          <a:bodyPr/>
          <a:lstStyle/>
          <a:p>
            <a:pPr algn="just"/>
            <a:r>
              <a:rPr lang="en-US" dirty="0" smtClean="0">
                <a:hlinkClick r:id="rId2"/>
              </a:rPr>
              <a:t>What is business process?</a:t>
            </a:r>
          </a:p>
          <a:p>
            <a:pPr algn="just"/>
            <a:r>
              <a:rPr lang="en-US" dirty="0" smtClean="0">
                <a:hlinkClick r:id="rId2"/>
              </a:rPr>
              <a:t>https://youtu.be/Tp3ysZpi_TE</a:t>
            </a:r>
            <a:endParaRPr lang="en-US" dirty="0" smtClean="0"/>
          </a:p>
          <a:p>
            <a:pPr marL="0" indent="0" algn="just">
              <a:buNone/>
            </a:pPr>
            <a:endParaRPr lang="en-US" dirty="0"/>
          </a:p>
          <a:p>
            <a:pPr algn="just"/>
            <a:r>
              <a:rPr lang="en-US" dirty="0" smtClean="0"/>
              <a:t>Business processes with a low degree of repetition are often not fully automated and have a collaborative character, so that the effort in providing automated solutions is not required, which lowers the cost. </a:t>
            </a:r>
          </a:p>
          <a:p>
            <a:pPr algn="just"/>
            <a:endParaRPr lang="en-US" dirty="0"/>
          </a:p>
        </p:txBody>
      </p:sp>
    </p:spTree>
    <p:extLst>
      <p:ext uri="{BB962C8B-B14F-4D97-AF65-F5344CB8AC3E}">
        <p14:creationId xmlns:p14="http://schemas.microsoft.com/office/powerpoint/2010/main" val="2615948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721</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Classification of Business Processes</vt:lpstr>
      <vt:lpstr>Organizational versus Operational</vt:lpstr>
      <vt:lpstr>Organizational versus Operational</vt:lpstr>
      <vt:lpstr>Organizational versus Operational</vt:lpstr>
      <vt:lpstr>Intraorganizational Processes versus Process Choreographies</vt:lpstr>
      <vt:lpstr>Intraorganizational Processes versus Process Choreographies</vt:lpstr>
      <vt:lpstr>Degree of Automation</vt:lpstr>
      <vt:lpstr>Degree of Repetition</vt:lpstr>
      <vt:lpstr>Video </vt:lpstr>
      <vt:lpstr>Degree of Structuring </vt:lpstr>
      <vt:lpstr>Reference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Classification of Business Processes</dc:title>
  <dc:creator>123</dc:creator>
  <cp:lastModifiedBy>123</cp:lastModifiedBy>
  <cp:revision>7</cp:revision>
  <dcterms:created xsi:type="dcterms:W3CDTF">2023-09-15T20:52:48Z</dcterms:created>
  <dcterms:modified xsi:type="dcterms:W3CDTF">2023-09-18T06:41:11Z</dcterms:modified>
</cp:coreProperties>
</file>