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3.jpg" ContentType="image/jpg"/>
  <Override PartName="/ppt/media/image24.jpg" ContentType="image/jpg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9" r:id="rId2"/>
    <p:sldId id="262" r:id="rId3"/>
    <p:sldId id="265" r:id="rId4"/>
    <p:sldId id="266" r:id="rId5"/>
    <p:sldId id="267" r:id="rId6"/>
    <p:sldId id="269" r:id="rId7"/>
    <p:sldId id="270" r:id="rId8"/>
    <p:sldId id="271" r:id="rId9"/>
    <p:sldId id="370" r:id="rId10"/>
    <p:sldId id="272" r:id="rId11"/>
    <p:sldId id="273" r:id="rId12"/>
    <p:sldId id="274" r:id="rId13"/>
    <p:sldId id="282" r:id="rId14"/>
    <p:sldId id="297" r:id="rId15"/>
    <p:sldId id="298" r:id="rId16"/>
    <p:sldId id="299" r:id="rId17"/>
    <p:sldId id="300" r:id="rId18"/>
    <p:sldId id="302" r:id="rId19"/>
    <p:sldId id="305" r:id="rId20"/>
    <p:sldId id="306" r:id="rId21"/>
    <p:sldId id="313" r:id="rId22"/>
    <p:sldId id="315" r:id="rId23"/>
    <p:sldId id="318" r:id="rId24"/>
    <p:sldId id="319" r:id="rId25"/>
    <p:sldId id="320" r:id="rId26"/>
    <p:sldId id="321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Nouman" initials="MN" lastIdx="12" clrIdx="0">
    <p:extLst>
      <p:ext uri="{19B8F6BF-5375-455C-9EA6-DF929625EA0E}">
        <p15:presenceInfo xmlns:p15="http://schemas.microsoft.com/office/powerpoint/2012/main" userId="1a03cb75d811f1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5" autoAdjust="0"/>
    <p:restoredTop sz="94280" autoAdjust="0"/>
  </p:normalViewPr>
  <p:slideViewPr>
    <p:cSldViewPr>
      <p:cViewPr varScale="1">
        <p:scale>
          <a:sx n="72" d="100"/>
          <a:sy n="72" d="100"/>
        </p:scale>
        <p:origin x="8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8T23:53:42.959" idx="2">
    <p:pos x="6476" y="1423"/>
    <p:text>accurate, real, and safeguarded from unauthorised user modification or destruction</p:text>
    <p:extLst>
      <p:ext uri="{C676402C-5697-4E1C-873F-D02D1690AC5C}">
        <p15:threadingInfo xmlns:p15="http://schemas.microsoft.com/office/powerpoint/2012/main" timeZoneBias="-300"/>
      </p:ext>
    </p:extLst>
  </p:cm>
  <p:cm authorId="1" dt="2023-12-19T00:04:24.576" idx="5">
    <p:pos x="6476" y="1519"/>
    <p:text>integrity</p:text>
    <p:extLst>
      <p:ext uri="{C676402C-5697-4E1C-873F-D02D1690AC5C}">
        <p15:threadingInfo xmlns:p15="http://schemas.microsoft.com/office/powerpoint/2012/main" timeZoneBias="-300">
          <p15:parentCm authorId="1" idx="2"/>
        </p15:threadingInfo>
      </p:ext>
    </p:extLst>
  </p:cm>
  <p:cm authorId="1" dt="2023-12-19T00:03:45.703" idx="4">
    <p:pos x="2490" y="104"/>
    <p:text>Message digest ensures the integrity of the document. To provide authenticity of the message, digest is encrypted with sender's private key.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9T00:06:59.703" idx="7">
    <p:pos x="2357" y="2198"/>
    <p:text>National Institute of Standards and Technology</p:text>
    <p:extLst>
      <p:ext uri="{C676402C-5697-4E1C-873F-D02D1690AC5C}">
        <p15:threadingInfo xmlns:p15="http://schemas.microsoft.com/office/powerpoint/2012/main" timeZoneBias="-300"/>
      </p:ext>
    </p:extLst>
  </p:cm>
  <p:cm authorId="1" dt="2023-12-19T00:07:26.337" idx="8">
    <p:pos x="2738" y="2171"/>
    <p:text>Federal Information Processing Standards</p:text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8FBEB-F4DA-46FA-BF3C-5CD0C71ECEB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30D80-9889-4438-A9AE-065F303F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2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C00000"/>
                </a:solidFill>
                <a:latin typeface="Calibri"/>
                <a:cs typeface="Calibri"/>
              </a:rPr>
              <a:t>Confidentiality: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kept secret or private.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30D80-9889-4438-A9AE-065F303F75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0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marL="155575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A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marL="155575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A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30282" y="1585467"/>
            <a:ext cx="4658995" cy="422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65069" y="1491657"/>
            <a:ext cx="5319395" cy="449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2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marL="155575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A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marL="155575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marL="155575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7430" y="326296"/>
            <a:ext cx="9549130" cy="68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A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3253" y="1251204"/>
            <a:ext cx="10650220" cy="177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71580" y="6523308"/>
            <a:ext cx="94995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marL="155575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latin typeface="Calibri Light"/>
                <a:cs typeface="Calibri Light"/>
              </a:rPr>
              <a:t>What</a:t>
            </a:r>
            <a:r>
              <a:rPr sz="4300" b="0" spc="170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is</a:t>
            </a:r>
            <a:r>
              <a:rPr sz="4300" b="0" spc="170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network</a:t>
            </a:r>
            <a:r>
              <a:rPr sz="4300" b="0" spc="165" dirty="0">
                <a:latin typeface="Calibri Light"/>
                <a:cs typeface="Calibri Light"/>
              </a:rPr>
              <a:t> </a:t>
            </a:r>
            <a:r>
              <a:rPr sz="4300" b="0" spc="-10" dirty="0">
                <a:latin typeface="Calibri Light"/>
                <a:cs typeface="Calibri Light"/>
              </a:rPr>
              <a:t>security?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092" y="1290828"/>
            <a:ext cx="10121900" cy="46424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34950" marR="84455" indent="-222250">
              <a:lnSpc>
                <a:spcPts val="3100"/>
              </a:lnSpc>
              <a:spcBef>
                <a:spcPts val="82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confidentiality:</a:t>
            </a:r>
            <a:r>
              <a:rPr sz="32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sender,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intended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receiver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“understand” </a:t>
            </a:r>
            <a:r>
              <a:rPr sz="2800" dirty="0">
                <a:latin typeface="Calibri"/>
                <a:cs typeface="Calibri"/>
              </a:rPr>
              <a:t>message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contents</a:t>
            </a:r>
            <a:endParaRPr sz="2800" dirty="0">
              <a:latin typeface="Calibri"/>
              <a:cs typeface="Calibri"/>
            </a:endParaRPr>
          </a:p>
          <a:p>
            <a:pPr marL="577850" indent="-231775">
              <a:lnSpc>
                <a:spcPct val="100000"/>
              </a:lnSpc>
              <a:spcBef>
                <a:spcPts val="175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2800" dirty="0">
                <a:latin typeface="Calibri"/>
                <a:cs typeface="Calibri"/>
              </a:rPr>
              <a:t>sender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</a:t>
            </a:r>
            <a:endParaRPr sz="2800" dirty="0">
              <a:latin typeface="Calibri"/>
              <a:cs typeface="Calibri"/>
            </a:endParaRPr>
          </a:p>
          <a:p>
            <a:pPr marL="577850" indent="-231775">
              <a:lnSpc>
                <a:spcPct val="100000"/>
              </a:lnSpc>
              <a:spcBef>
                <a:spcPts val="145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2800" dirty="0">
                <a:latin typeface="Calibri"/>
                <a:cs typeface="Calibri"/>
              </a:rPr>
              <a:t>receiver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decrypts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</a:t>
            </a:r>
            <a:endParaRPr sz="2800" dirty="0">
              <a:latin typeface="Calibri"/>
              <a:cs typeface="Calibri"/>
            </a:endParaRPr>
          </a:p>
          <a:p>
            <a:pPr marL="234950" marR="471805" indent="-222250">
              <a:lnSpc>
                <a:spcPts val="3190"/>
              </a:lnSpc>
              <a:spcBef>
                <a:spcPts val="118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authentication:</a:t>
            </a:r>
            <a:r>
              <a:rPr sz="32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sender,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receiver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confirm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identity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other</a:t>
            </a:r>
            <a:endParaRPr sz="2800" dirty="0">
              <a:latin typeface="Calibri"/>
              <a:cs typeface="Calibri"/>
            </a:endParaRPr>
          </a:p>
          <a:p>
            <a:pPr marL="234950" marR="541655" indent="-222250">
              <a:lnSpc>
                <a:spcPts val="3120"/>
              </a:lnSpc>
              <a:spcBef>
                <a:spcPts val="1165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message</a:t>
            </a:r>
            <a:r>
              <a:rPr sz="32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integrity:</a:t>
            </a:r>
            <a:r>
              <a:rPr sz="32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sender,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receiver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ensure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message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not </a:t>
            </a:r>
            <a:r>
              <a:rPr sz="2800" dirty="0">
                <a:latin typeface="Calibri"/>
                <a:cs typeface="Calibri"/>
              </a:rPr>
              <a:t>altered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transit,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afterwards)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without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detection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e.g</a:t>
            </a:r>
            <a:r>
              <a:rPr lang="en-US" sz="2800" spc="-10" dirty="0">
                <a:latin typeface="Calibri"/>
                <a:cs typeface="Calibri"/>
              </a:rPr>
              <a:t> #</a:t>
            </a:r>
            <a:endParaRPr sz="2800" dirty="0">
              <a:latin typeface="Calibri"/>
              <a:cs typeface="Calibri"/>
            </a:endParaRPr>
          </a:p>
          <a:p>
            <a:pPr marL="234950" marR="5080" indent="-222250">
              <a:lnSpc>
                <a:spcPts val="3100"/>
              </a:lnSpc>
              <a:spcBef>
                <a:spcPts val="129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access</a:t>
            </a:r>
            <a:r>
              <a:rPr sz="32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availability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accessible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available</a:t>
            </a:r>
            <a:r>
              <a:rPr sz="2800" spc="-25" dirty="0">
                <a:latin typeface="Calibri"/>
                <a:cs typeface="Calibri"/>
              </a:rPr>
              <a:t> to </a:t>
            </a:r>
            <a:r>
              <a:rPr sz="2800" spc="-10" dirty="0">
                <a:latin typeface="Calibri"/>
                <a:cs typeface="Calibri"/>
              </a:rPr>
              <a:t>users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7E73B-BD91-419F-A124-CCDC2610B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52600"/>
            <a:ext cx="2429933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latin typeface="Calibri Light"/>
                <a:cs typeface="Calibri Light"/>
              </a:rPr>
              <a:t>Public</a:t>
            </a:r>
            <a:r>
              <a:rPr sz="4300" b="0" spc="120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Key</a:t>
            </a:r>
            <a:r>
              <a:rPr sz="4300" b="0" spc="114" dirty="0">
                <a:latin typeface="Calibri Light"/>
                <a:cs typeface="Calibri Light"/>
              </a:rPr>
              <a:t> </a:t>
            </a:r>
            <a:r>
              <a:rPr sz="4300" b="0" spc="-10" dirty="0">
                <a:latin typeface="Calibri Light"/>
                <a:cs typeface="Calibri Light"/>
              </a:rPr>
              <a:t>Cryptography</a:t>
            </a:r>
            <a:endParaRPr sz="43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40314" y="2922312"/>
            <a:ext cx="5208270" cy="667385"/>
            <a:chOff x="3140314" y="2922312"/>
            <a:chExt cx="5208270" cy="667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0314" y="2922312"/>
              <a:ext cx="487399" cy="6064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3290" y="2939774"/>
              <a:ext cx="665161" cy="6496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797739" y="4410964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3401" y="4392676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7602" y="4166107"/>
            <a:ext cx="1776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000" spc="-2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aseline="41666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400" spc="-232" baseline="41666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400" spc="-15" baseline="39930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(m)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7164" y="3593083"/>
            <a:ext cx="110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plaintext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36392" y="3547871"/>
            <a:ext cx="1548765" cy="975360"/>
            <a:chOff x="3136392" y="3547871"/>
            <a:chExt cx="1548765" cy="97536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6392" y="3547871"/>
              <a:ext cx="1548383" cy="9753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65890" y="3632410"/>
              <a:ext cx="1433830" cy="860425"/>
            </a:xfrm>
            <a:custGeom>
              <a:avLst/>
              <a:gdLst/>
              <a:ahLst/>
              <a:cxnLst/>
              <a:rect l="l" t="t" r="r" b="b"/>
              <a:pathLst>
                <a:path w="1433829" h="860425">
                  <a:moveTo>
                    <a:pt x="1433513" y="0"/>
                  </a:moveTo>
                  <a:lnTo>
                    <a:pt x="0" y="0"/>
                  </a:lnTo>
                  <a:lnTo>
                    <a:pt x="0" y="860424"/>
                  </a:lnTo>
                  <a:lnTo>
                    <a:pt x="1433513" y="860424"/>
                  </a:lnTo>
                  <a:lnTo>
                    <a:pt x="1433513" y="0"/>
                  </a:lnTo>
                  <a:close/>
                </a:path>
              </a:pathLst>
            </a:custGeom>
            <a:solidFill>
              <a:srgbClr val="001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5890" y="3632410"/>
              <a:ext cx="1433830" cy="860425"/>
            </a:xfrm>
            <a:custGeom>
              <a:avLst/>
              <a:gdLst/>
              <a:ahLst/>
              <a:cxnLst/>
              <a:rect l="l" t="t" r="r" b="b"/>
              <a:pathLst>
                <a:path w="1433829" h="860425">
                  <a:moveTo>
                    <a:pt x="0" y="0"/>
                  </a:moveTo>
                  <a:lnTo>
                    <a:pt x="1433513" y="0"/>
                  </a:lnTo>
                  <a:lnTo>
                    <a:pt x="1433513" y="860425"/>
                  </a:lnTo>
                  <a:lnTo>
                    <a:pt x="0" y="8604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65890" y="3632410"/>
            <a:ext cx="1433830" cy="8604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02235" marR="54610" indent="-70485">
              <a:lnSpc>
                <a:spcPts val="2620"/>
              </a:lnSpc>
              <a:spcBef>
                <a:spcPts val="79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encryption algorithm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23888" y="3560064"/>
            <a:ext cx="1880870" cy="1066800"/>
            <a:chOff x="6723888" y="3560064"/>
            <a:chExt cx="1880870" cy="10668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6288" y="3563112"/>
              <a:ext cx="1575816" cy="9692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07627" y="3646699"/>
              <a:ext cx="1460500" cy="854075"/>
            </a:xfrm>
            <a:custGeom>
              <a:avLst/>
              <a:gdLst/>
              <a:ahLst/>
              <a:cxnLst/>
              <a:rect l="l" t="t" r="r" b="b"/>
              <a:pathLst>
                <a:path w="1460500" h="854075">
                  <a:moveTo>
                    <a:pt x="1460500" y="0"/>
                  </a:moveTo>
                  <a:lnTo>
                    <a:pt x="0" y="0"/>
                  </a:lnTo>
                  <a:lnTo>
                    <a:pt x="0" y="854074"/>
                  </a:lnTo>
                  <a:lnTo>
                    <a:pt x="1460500" y="854074"/>
                  </a:lnTo>
                  <a:lnTo>
                    <a:pt x="1460500" y="0"/>
                  </a:lnTo>
                  <a:close/>
                </a:path>
              </a:pathLst>
            </a:custGeom>
            <a:solidFill>
              <a:srgbClr val="001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07627" y="3646699"/>
              <a:ext cx="1460500" cy="854075"/>
            </a:xfrm>
            <a:custGeom>
              <a:avLst/>
              <a:gdLst/>
              <a:ahLst/>
              <a:cxnLst/>
              <a:rect l="l" t="t" r="r" b="b"/>
              <a:pathLst>
                <a:path w="1460500" h="854075">
                  <a:moveTo>
                    <a:pt x="0" y="0"/>
                  </a:moveTo>
                  <a:lnTo>
                    <a:pt x="1460500" y="0"/>
                  </a:lnTo>
                  <a:lnTo>
                    <a:pt x="1460500" y="854075"/>
                  </a:lnTo>
                  <a:lnTo>
                    <a:pt x="0" y="854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3888" y="3560064"/>
              <a:ext cx="1880616" cy="10668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921058" y="3693667"/>
            <a:ext cx="13639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16839" marR="5080" indent="-104775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decryption algorithm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13569" y="4037378"/>
            <a:ext cx="851535" cy="95250"/>
          </a:xfrm>
          <a:custGeom>
            <a:avLst/>
            <a:gdLst/>
            <a:ahLst/>
            <a:cxnLst/>
            <a:rect l="l" t="t" r="r" b="b"/>
            <a:pathLst>
              <a:path w="851535" h="95250">
                <a:moveTo>
                  <a:pt x="756088" y="63499"/>
                </a:moveTo>
                <a:lnTo>
                  <a:pt x="756088" y="95250"/>
                </a:lnTo>
                <a:lnTo>
                  <a:pt x="819588" y="63500"/>
                </a:lnTo>
                <a:lnTo>
                  <a:pt x="756088" y="63499"/>
                </a:lnTo>
                <a:close/>
              </a:path>
              <a:path w="851535" h="95250">
                <a:moveTo>
                  <a:pt x="756088" y="31749"/>
                </a:moveTo>
                <a:lnTo>
                  <a:pt x="756088" y="63499"/>
                </a:lnTo>
                <a:lnTo>
                  <a:pt x="771963" y="63500"/>
                </a:lnTo>
                <a:lnTo>
                  <a:pt x="771963" y="31750"/>
                </a:lnTo>
                <a:lnTo>
                  <a:pt x="756088" y="31749"/>
                </a:lnTo>
                <a:close/>
              </a:path>
              <a:path w="851535" h="95250">
                <a:moveTo>
                  <a:pt x="756088" y="0"/>
                </a:moveTo>
                <a:lnTo>
                  <a:pt x="756088" y="31749"/>
                </a:lnTo>
                <a:lnTo>
                  <a:pt x="771963" y="31750"/>
                </a:lnTo>
                <a:lnTo>
                  <a:pt x="771963" y="63500"/>
                </a:lnTo>
                <a:lnTo>
                  <a:pt x="819590" y="63498"/>
                </a:lnTo>
                <a:lnTo>
                  <a:pt x="851338" y="47625"/>
                </a:lnTo>
                <a:lnTo>
                  <a:pt x="756088" y="0"/>
                </a:lnTo>
                <a:close/>
              </a:path>
              <a:path w="851535" h="95250">
                <a:moveTo>
                  <a:pt x="0" y="31748"/>
                </a:moveTo>
                <a:lnTo>
                  <a:pt x="0" y="63498"/>
                </a:lnTo>
                <a:lnTo>
                  <a:pt x="756088" y="63499"/>
                </a:lnTo>
                <a:lnTo>
                  <a:pt x="756088" y="31749"/>
                </a:lnTo>
                <a:lnTo>
                  <a:pt x="0" y="31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3163" y="3982999"/>
            <a:ext cx="4657090" cy="130175"/>
          </a:xfrm>
          <a:custGeom>
            <a:avLst/>
            <a:gdLst/>
            <a:ahLst/>
            <a:cxnLst/>
            <a:rect l="l" t="t" r="r" b="b"/>
            <a:pathLst>
              <a:path w="4657090" h="130175">
                <a:moveTo>
                  <a:pt x="2172893" y="47625"/>
                </a:moveTo>
                <a:lnTo>
                  <a:pt x="2077643" y="0"/>
                </a:lnTo>
                <a:lnTo>
                  <a:pt x="2077643" y="31750"/>
                </a:lnTo>
                <a:lnTo>
                  <a:pt x="0" y="31750"/>
                </a:lnTo>
                <a:lnTo>
                  <a:pt x="0" y="63500"/>
                </a:lnTo>
                <a:lnTo>
                  <a:pt x="2077643" y="63500"/>
                </a:lnTo>
                <a:lnTo>
                  <a:pt x="2077643" y="95250"/>
                </a:lnTo>
                <a:lnTo>
                  <a:pt x="2141143" y="63500"/>
                </a:lnTo>
                <a:lnTo>
                  <a:pt x="2172893" y="47625"/>
                </a:lnTo>
                <a:close/>
              </a:path>
              <a:path w="4657090" h="130175">
                <a:moveTo>
                  <a:pt x="4656645" y="82130"/>
                </a:moveTo>
                <a:lnTo>
                  <a:pt x="4561395" y="34505"/>
                </a:lnTo>
                <a:lnTo>
                  <a:pt x="4561395" y="66255"/>
                </a:lnTo>
                <a:lnTo>
                  <a:pt x="3805301" y="66255"/>
                </a:lnTo>
                <a:lnTo>
                  <a:pt x="3805301" y="98005"/>
                </a:lnTo>
                <a:lnTo>
                  <a:pt x="4561395" y="98005"/>
                </a:lnTo>
                <a:lnTo>
                  <a:pt x="4561395" y="129755"/>
                </a:lnTo>
                <a:lnTo>
                  <a:pt x="4624895" y="98005"/>
                </a:lnTo>
                <a:lnTo>
                  <a:pt x="4656645" y="82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24397" y="4328667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21991" y="4125467"/>
            <a:ext cx="765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400" spc="-15" baseline="34722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(m)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53223" y="3596132"/>
            <a:ext cx="1284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ciphertext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16838" y="3635755"/>
            <a:ext cx="1488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83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plaintext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message,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36997" y="1682487"/>
            <a:ext cx="456565" cy="231775"/>
            <a:chOff x="6936997" y="1682487"/>
            <a:chExt cx="456565" cy="231775"/>
          </a:xfrm>
        </p:grpSpPr>
        <p:sp>
          <p:nvSpPr>
            <p:cNvPr id="28" name="object 28"/>
            <p:cNvSpPr/>
            <p:nvPr/>
          </p:nvSpPr>
          <p:spPr>
            <a:xfrm>
              <a:off x="6944702" y="1693658"/>
              <a:ext cx="441325" cy="212090"/>
            </a:xfrm>
            <a:custGeom>
              <a:avLst/>
              <a:gdLst/>
              <a:ahLst/>
              <a:cxnLst/>
              <a:rect l="l" t="t" r="r" b="b"/>
              <a:pathLst>
                <a:path w="441325" h="212089">
                  <a:moveTo>
                    <a:pt x="440753" y="71374"/>
                  </a:moveTo>
                  <a:lnTo>
                    <a:pt x="430707" y="64566"/>
                  </a:lnTo>
                  <a:lnTo>
                    <a:pt x="413766" y="53086"/>
                  </a:lnTo>
                  <a:lnTo>
                    <a:pt x="411949" y="51854"/>
                  </a:lnTo>
                  <a:lnTo>
                    <a:pt x="409270" y="50038"/>
                  </a:lnTo>
                  <a:lnTo>
                    <a:pt x="393903" y="39624"/>
                  </a:lnTo>
                  <a:lnTo>
                    <a:pt x="357301" y="50038"/>
                  </a:lnTo>
                  <a:lnTo>
                    <a:pt x="323253" y="28740"/>
                  </a:lnTo>
                  <a:lnTo>
                    <a:pt x="266738" y="51854"/>
                  </a:lnTo>
                  <a:lnTo>
                    <a:pt x="243586" y="35382"/>
                  </a:lnTo>
                  <a:lnTo>
                    <a:pt x="207746" y="53086"/>
                  </a:lnTo>
                  <a:lnTo>
                    <a:pt x="204050" y="42633"/>
                  </a:lnTo>
                  <a:lnTo>
                    <a:pt x="196735" y="21932"/>
                  </a:lnTo>
                  <a:lnTo>
                    <a:pt x="162077" y="42633"/>
                  </a:lnTo>
                  <a:lnTo>
                    <a:pt x="115811" y="17106"/>
                  </a:lnTo>
                  <a:lnTo>
                    <a:pt x="115811" y="84670"/>
                  </a:lnTo>
                  <a:lnTo>
                    <a:pt x="105994" y="120065"/>
                  </a:lnTo>
                  <a:lnTo>
                    <a:pt x="86017" y="139534"/>
                  </a:lnTo>
                  <a:lnTo>
                    <a:pt x="71958" y="141947"/>
                  </a:lnTo>
                  <a:lnTo>
                    <a:pt x="61709" y="137121"/>
                  </a:lnTo>
                  <a:lnTo>
                    <a:pt x="53086" y="129286"/>
                  </a:lnTo>
                  <a:lnTo>
                    <a:pt x="41579" y="117017"/>
                  </a:lnTo>
                  <a:lnTo>
                    <a:pt x="48183" y="94945"/>
                  </a:lnTo>
                  <a:lnTo>
                    <a:pt x="58737" y="79679"/>
                  </a:lnTo>
                  <a:lnTo>
                    <a:pt x="92684" y="64566"/>
                  </a:lnTo>
                  <a:lnTo>
                    <a:pt x="115811" y="84670"/>
                  </a:lnTo>
                  <a:lnTo>
                    <a:pt x="115811" y="17106"/>
                  </a:lnTo>
                  <a:lnTo>
                    <a:pt x="84823" y="0"/>
                  </a:lnTo>
                  <a:lnTo>
                    <a:pt x="20688" y="35318"/>
                  </a:lnTo>
                  <a:lnTo>
                    <a:pt x="17081" y="31470"/>
                  </a:lnTo>
                  <a:lnTo>
                    <a:pt x="0" y="54737"/>
                  </a:lnTo>
                  <a:lnTo>
                    <a:pt x="7480" y="61023"/>
                  </a:lnTo>
                  <a:lnTo>
                    <a:pt x="5588" y="150431"/>
                  </a:lnTo>
                  <a:lnTo>
                    <a:pt x="58508" y="209550"/>
                  </a:lnTo>
                  <a:lnTo>
                    <a:pt x="112191" y="212090"/>
                  </a:lnTo>
                  <a:lnTo>
                    <a:pt x="183997" y="150431"/>
                  </a:lnTo>
                  <a:lnTo>
                    <a:pt x="216801" y="166916"/>
                  </a:lnTo>
                  <a:lnTo>
                    <a:pt x="217665" y="150431"/>
                  </a:lnTo>
                  <a:lnTo>
                    <a:pt x="218097" y="141947"/>
                  </a:lnTo>
                  <a:lnTo>
                    <a:pt x="219240" y="120065"/>
                  </a:lnTo>
                  <a:lnTo>
                    <a:pt x="432295" y="89065"/>
                  </a:lnTo>
                  <a:lnTo>
                    <a:pt x="440753" y="7137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6997" y="1682487"/>
              <a:ext cx="456332" cy="23172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630350" y="1798828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59694" y="1467611"/>
            <a:ext cx="347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37" baseline="-30555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1600" spc="-25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33764" y="1532635"/>
            <a:ext cx="2009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Bob’s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public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090091" y="1790493"/>
            <a:ext cx="3424554" cy="1761489"/>
            <a:chOff x="4090091" y="1790493"/>
            <a:chExt cx="3424554" cy="1761489"/>
          </a:xfrm>
        </p:grpSpPr>
        <p:sp>
          <p:nvSpPr>
            <p:cNvPr id="34" name="object 34"/>
            <p:cNvSpPr/>
            <p:nvPr/>
          </p:nvSpPr>
          <p:spPr>
            <a:xfrm>
              <a:off x="4090861" y="1800825"/>
              <a:ext cx="85725" cy="1751330"/>
            </a:xfrm>
            <a:custGeom>
              <a:avLst/>
              <a:gdLst/>
              <a:ahLst/>
              <a:cxnLst/>
              <a:rect l="l" t="t" r="r" b="b"/>
              <a:pathLst>
                <a:path w="85725" h="1751329">
                  <a:moveTo>
                    <a:pt x="38571" y="0"/>
                  </a:moveTo>
                  <a:lnTo>
                    <a:pt x="9997" y="318"/>
                  </a:lnTo>
                  <a:lnTo>
                    <a:pt x="10953" y="86038"/>
                  </a:lnTo>
                  <a:lnTo>
                    <a:pt x="39527" y="85719"/>
                  </a:lnTo>
                  <a:lnTo>
                    <a:pt x="38571" y="0"/>
                  </a:lnTo>
                  <a:close/>
                </a:path>
                <a:path w="85725" h="1751329">
                  <a:moveTo>
                    <a:pt x="39846" y="114292"/>
                  </a:moveTo>
                  <a:lnTo>
                    <a:pt x="11272" y="114611"/>
                  </a:lnTo>
                  <a:lnTo>
                    <a:pt x="12228" y="200331"/>
                  </a:lnTo>
                  <a:lnTo>
                    <a:pt x="40802" y="200012"/>
                  </a:lnTo>
                  <a:lnTo>
                    <a:pt x="39846" y="114292"/>
                  </a:lnTo>
                  <a:close/>
                </a:path>
                <a:path w="85725" h="1751329">
                  <a:moveTo>
                    <a:pt x="41121" y="228586"/>
                  </a:moveTo>
                  <a:lnTo>
                    <a:pt x="12547" y="228904"/>
                  </a:lnTo>
                  <a:lnTo>
                    <a:pt x="13503" y="314623"/>
                  </a:lnTo>
                  <a:lnTo>
                    <a:pt x="42077" y="314304"/>
                  </a:lnTo>
                  <a:lnTo>
                    <a:pt x="41121" y="228586"/>
                  </a:lnTo>
                  <a:close/>
                </a:path>
                <a:path w="85725" h="1751329">
                  <a:moveTo>
                    <a:pt x="42396" y="342878"/>
                  </a:moveTo>
                  <a:lnTo>
                    <a:pt x="13822" y="343197"/>
                  </a:lnTo>
                  <a:lnTo>
                    <a:pt x="14778" y="428917"/>
                  </a:lnTo>
                  <a:lnTo>
                    <a:pt x="43352" y="428598"/>
                  </a:lnTo>
                  <a:lnTo>
                    <a:pt x="42396" y="342878"/>
                  </a:lnTo>
                  <a:close/>
                </a:path>
                <a:path w="85725" h="1751329">
                  <a:moveTo>
                    <a:pt x="43671" y="457170"/>
                  </a:moveTo>
                  <a:lnTo>
                    <a:pt x="15097" y="457489"/>
                  </a:lnTo>
                  <a:lnTo>
                    <a:pt x="16055" y="543209"/>
                  </a:lnTo>
                  <a:lnTo>
                    <a:pt x="44627" y="542890"/>
                  </a:lnTo>
                  <a:lnTo>
                    <a:pt x="43671" y="457170"/>
                  </a:lnTo>
                  <a:close/>
                </a:path>
                <a:path w="85725" h="1751329">
                  <a:moveTo>
                    <a:pt x="44946" y="571464"/>
                  </a:moveTo>
                  <a:lnTo>
                    <a:pt x="16374" y="571783"/>
                  </a:lnTo>
                  <a:lnTo>
                    <a:pt x="17330" y="657503"/>
                  </a:lnTo>
                  <a:lnTo>
                    <a:pt x="45902" y="657184"/>
                  </a:lnTo>
                  <a:lnTo>
                    <a:pt x="44946" y="571464"/>
                  </a:lnTo>
                  <a:close/>
                </a:path>
                <a:path w="85725" h="1751329">
                  <a:moveTo>
                    <a:pt x="46221" y="685756"/>
                  </a:moveTo>
                  <a:lnTo>
                    <a:pt x="17649" y="686075"/>
                  </a:lnTo>
                  <a:lnTo>
                    <a:pt x="18605" y="771795"/>
                  </a:lnTo>
                  <a:lnTo>
                    <a:pt x="47177" y="771476"/>
                  </a:lnTo>
                  <a:lnTo>
                    <a:pt x="46221" y="685756"/>
                  </a:lnTo>
                  <a:close/>
                </a:path>
                <a:path w="85725" h="1751329">
                  <a:moveTo>
                    <a:pt x="47496" y="800050"/>
                  </a:moveTo>
                  <a:lnTo>
                    <a:pt x="18924" y="800369"/>
                  </a:lnTo>
                  <a:lnTo>
                    <a:pt x="19880" y="886089"/>
                  </a:lnTo>
                  <a:lnTo>
                    <a:pt x="48453" y="885770"/>
                  </a:lnTo>
                  <a:lnTo>
                    <a:pt x="47496" y="800050"/>
                  </a:lnTo>
                  <a:close/>
                </a:path>
                <a:path w="85725" h="1751329">
                  <a:moveTo>
                    <a:pt x="48771" y="914342"/>
                  </a:moveTo>
                  <a:lnTo>
                    <a:pt x="20199" y="914661"/>
                  </a:lnTo>
                  <a:lnTo>
                    <a:pt x="21155" y="1000381"/>
                  </a:lnTo>
                  <a:lnTo>
                    <a:pt x="49729" y="1000062"/>
                  </a:lnTo>
                  <a:lnTo>
                    <a:pt x="48771" y="914342"/>
                  </a:lnTo>
                  <a:close/>
                </a:path>
                <a:path w="85725" h="1751329">
                  <a:moveTo>
                    <a:pt x="50048" y="1028635"/>
                  </a:moveTo>
                  <a:lnTo>
                    <a:pt x="21474" y="1028953"/>
                  </a:lnTo>
                  <a:lnTo>
                    <a:pt x="22430" y="1114673"/>
                  </a:lnTo>
                  <a:lnTo>
                    <a:pt x="51004" y="1114355"/>
                  </a:lnTo>
                  <a:lnTo>
                    <a:pt x="50048" y="1028635"/>
                  </a:lnTo>
                  <a:close/>
                </a:path>
                <a:path w="85725" h="1751329">
                  <a:moveTo>
                    <a:pt x="51323" y="1142928"/>
                  </a:moveTo>
                  <a:lnTo>
                    <a:pt x="22749" y="1143247"/>
                  </a:lnTo>
                  <a:lnTo>
                    <a:pt x="23705" y="1228967"/>
                  </a:lnTo>
                  <a:lnTo>
                    <a:pt x="52279" y="1228648"/>
                  </a:lnTo>
                  <a:lnTo>
                    <a:pt x="51323" y="1142928"/>
                  </a:lnTo>
                  <a:close/>
                </a:path>
                <a:path w="85725" h="1751329">
                  <a:moveTo>
                    <a:pt x="52598" y="1257221"/>
                  </a:moveTo>
                  <a:lnTo>
                    <a:pt x="24024" y="1257540"/>
                  </a:lnTo>
                  <a:lnTo>
                    <a:pt x="24980" y="1343259"/>
                  </a:lnTo>
                  <a:lnTo>
                    <a:pt x="53554" y="1342941"/>
                  </a:lnTo>
                  <a:lnTo>
                    <a:pt x="52598" y="1257221"/>
                  </a:lnTo>
                  <a:close/>
                </a:path>
                <a:path w="85725" h="1751329">
                  <a:moveTo>
                    <a:pt x="53873" y="1371514"/>
                  </a:moveTo>
                  <a:lnTo>
                    <a:pt x="25299" y="1371833"/>
                  </a:lnTo>
                  <a:lnTo>
                    <a:pt x="26255" y="1457552"/>
                  </a:lnTo>
                  <a:lnTo>
                    <a:pt x="54829" y="1457233"/>
                  </a:lnTo>
                  <a:lnTo>
                    <a:pt x="53873" y="1371514"/>
                  </a:lnTo>
                  <a:close/>
                </a:path>
                <a:path w="85725" h="1751329">
                  <a:moveTo>
                    <a:pt x="55148" y="1485807"/>
                  </a:moveTo>
                  <a:lnTo>
                    <a:pt x="26574" y="1486126"/>
                  </a:lnTo>
                  <a:lnTo>
                    <a:pt x="27531" y="1571845"/>
                  </a:lnTo>
                  <a:lnTo>
                    <a:pt x="56104" y="1571527"/>
                  </a:lnTo>
                  <a:lnTo>
                    <a:pt x="55148" y="1485807"/>
                  </a:lnTo>
                  <a:close/>
                </a:path>
                <a:path w="85725" h="1751329">
                  <a:moveTo>
                    <a:pt x="28572" y="1665197"/>
                  </a:moveTo>
                  <a:lnTo>
                    <a:pt x="0" y="1665516"/>
                  </a:lnTo>
                  <a:lnTo>
                    <a:pt x="43816" y="1750757"/>
                  </a:lnTo>
                  <a:lnTo>
                    <a:pt x="78464" y="1679484"/>
                  </a:lnTo>
                  <a:lnTo>
                    <a:pt x="28732" y="1679484"/>
                  </a:lnTo>
                  <a:lnTo>
                    <a:pt x="28572" y="1665197"/>
                  </a:lnTo>
                  <a:close/>
                </a:path>
                <a:path w="85725" h="1751329">
                  <a:moveTo>
                    <a:pt x="57146" y="1664878"/>
                  </a:moveTo>
                  <a:lnTo>
                    <a:pt x="28572" y="1665197"/>
                  </a:lnTo>
                  <a:lnTo>
                    <a:pt x="28732" y="1679484"/>
                  </a:lnTo>
                  <a:lnTo>
                    <a:pt x="57306" y="1679166"/>
                  </a:lnTo>
                  <a:lnTo>
                    <a:pt x="57146" y="1664878"/>
                  </a:lnTo>
                  <a:close/>
                </a:path>
                <a:path w="85725" h="1751329">
                  <a:moveTo>
                    <a:pt x="85719" y="1664559"/>
                  </a:moveTo>
                  <a:lnTo>
                    <a:pt x="57146" y="1664878"/>
                  </a:lnTo>
                  <a:lnTo>
                    <a:pt x="57306" y="1679166"/>
                  </a:lnTo>
                  <a:lnTo>
                    <a:pt x="28732" y="1679484"/>
                  </a:lnTo>
                  <a:lnTo>
                    <a:pt x="78464" y="1679484"/>
                  </a:lnTo>
                  <a:lnTo>
                    <a:pt x="85719" y="1664559"/>
                  </a:lnTo>
                  <a:close/>
                </a:path>
                <a:path w="85725" h="1751329">
                  <a:moveTo>
                    <a:pt x="56423" y="1600099"/>
                  </a:moveTo>
                  <a:lnTo>
                    <a:pt x="27849" y="1600418"/>
                  </a:lnTo>
                  <a:lnTo>
                    <a:pt x="28572" y="1665197"/>
                  </a:lnTo>
                  <a:lnTo>
                    <a:pt x="57146" y="1664878"/>
                  </a:lnTo>
                  <a:lnTo>
                    <a:pt x="56423" y="160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04378" y="1804780"/>
              <a:ext cx="2654300" cy="0"/>
            </a:xfrm>
            <a:custGeom>
              <a:avLst/>
              <a:gdLst/>
              <a:ahLst/>
              <a:cxnLst/>
              <a:rect l="l" t="t" r="r" b="b"/>
              <a:pathLst>
                <a:path w="2654300">
                  <a:moveTo>
                    <a:pt x="2654230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83146" y="2355824"/>
              <a:ext cx="521970" cy="250825"/>
            </a:xfrm>
            <a:custGeom>
              <a:avLst/>
              <a:gdLst/>
              <a:ahLst/>
              <a:cxnLst/>
              <a:rect l="l" t="t" r="r" b="b"/>
              <a:pathLst>
                <a:path w="521970" h="250825">
                  <a:moveTo>
                    <a:pt x="521589" y="84302"/>
                  </a:moveTo>
                  <a:lnTo>
                    <a:pt x="509701" y="76250"/>
                  </a:lnTo>
                  <a:lnTo>
                    <a:pt x="489648" y="62699"/>
                  </a:lnTo>
                  <a:lnTo>
                    <a:pt x="487502" y="61252"/>
                  </a:lnTo>
                  <a:lnTo>
                    <a:pt x="484327" y="59105"/>
                  </a:lnTo>
                  <a:lnTo>
                    <a:pt x="466140" y="46799"/>
                  </a:lnTo>
                  <a:lnTo>
                    <a:pt x="422833" y="59105"/>
                  </a:lnTo>
                  <a:lnTo>
                    <a:pt x="382549" y="33934"/>
                  </a:lnTo>
                  <a:lnTo>
                    <a:pt x="315645" y="61252"/>
                  </a:lnTo>
                  <a:lnTo>
                    <a:pt x="288251" y="41795"/>
                  </a:lnTo>
                  <a:lnTo>
                    <a:pt x="245846" y="62699"/>
                  </a:lnTo>
                  <a:lnTo>
                    <a:pt x="241477" y="50355"/>
                  </a:lnTo>
                  <a:lnTo>
                    <a:pt x="232816" y="25895"/>
                  </a:lnTo>
                  <a:lnTo>
                    <a:pt x="191808" y="50355"/>
                  </a:lnTo>
                  <a:lnTo>
                    <a:pt x="137058" y="20205"/>
                  </a:lnTo>
                  <a:lnTo>
                    <a:pt x="137058" y="100012"/>
                  </a:lnTo>
                  <a:lnTo>
                    <a:pt x="125437" y="141808"/>
                  </a:lnTo>
                  <a:lnTo>
                    <a:pt x="101790" y="164807"/>
                  </a:lnTo>
                  <a:lnTo>
                    <a:pt x="85153" y="167665"/>
                  </a:lnTo>
                  <a:lnTo>
                    <a:pt x="73025" y="161963"/>
                  </a:lnTo>
                  <a:lnTo>
                    <a:pt x="62814" y="152704"/>
                  </a:lnTo>
                  <a:lnTo>
                    <a:pt x="49212" y="138214"/>
                  </a:lnTo>
                  <a:lnTo>
                    <a:pt x="57035" y="112141"/>
                  </a:lnTo>
                  <a:lnTo>
                    <a:pt x="69532" y="94107"/>
                  </a:lnTo>
                  <a:lnTo>
                    <a:pt x="109677" y="76250"/>
                  </a:lnTo>
                  <a:lnTo>
                    <a:pt x="137058" y="100012"/>
                  </a:lnTo>
                  <a:lnTo>
                    <a:pt x="137058" y="20205"/>
                  </a:lnTo>
                  <a:lnTo>
                    <a:pt x="100380" y="0"/>
                  </a:lnTo>
                  <a:lnTo>
                    <a:pt x="24498" y="41719"/>
                  </a:lnTo>
                  <a:lnTo>
                    <a:pt x="20218" y="37160"/>
                  </a:lnTo>
                  <a:lnTo>
                    <a:pt x="0" y="64655"/>
                  </a:lnTo>
                  <a:lnTo>
                    <a:pt x="8851" y="72072"/>
                  </a:lnTo>
                  <a:lnTo>
                    <a:pt x="6604" y="177685"/>
                  </a:lnTo>
                  <a:lnTo>
                    <a:pt x="69240" y="247523"/>
                  </a:lnTo>
                  <a:lnTo>
                    <a:pt x="132765" y="250520"/>
                  </a:lnTo>
                  <a:lnTo>
                    <a:pt x="217741" y="177685"/>
                  </a:lnTo>
                  <a:lnTo>
                    <a:pt x="256565" y="197154"/>
                  </a:lnTo>
                  <a:lnTo>
                    <a:pt x="257581" y="177685"/>
                  </a:lnTo>
                  <a:lnTo>
                    <a:pt x="258102" y="167665"/>
                  </a:lnTo>
                  <a:lnTo>
                    <a:pt x="259448" y="141808"/>
                  </a:lnTo>
                  <a:lnTo>
                    <a:pt x="511581" y="105194"/>
                  </a:lnTo>
                  <a:lnTo>
                    <a:pt x="521589" y="84302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4027" y="2342629"/>
              <a:ext cx="540385" cy="274320"/>
            </a:xfrm>
            <a:custGeom>
              <a:avLst/>
              <a:gdLst/>
              <a:ahLst/>
              <a:cxnLst/>
              <a:rect l="l" t="t" r="r" b="b"/>
              <a:pathLst>
                <a:path w="540384" h="274319">
                  <a:moveTo>
                    <a:pt x="479552" y="93751"/>
                  </a:moveTo>
                  <a:lnTo>
                    <a:pt x="479361" y="89077"/>
                  </a:lnTo>
                  <a:lnTo>
                    <a:pt x="338188" y="97675"/>
                  </a:lnTo>
                  <a:lnTo>
                    <a:pt x="200545" y="103898"/>
                  </a:lnTo>
                  <a:lnTo>
                    <a:pt x="201307" y="113385"/>
                  </a:lnTo>
                  <a:lnTo>
                    <a:pt x="208813" y="120535"/>
                  </a:lnTo>
                  <a:lnTo>
                    <a:pt x="240271" y="128727"/>
                  </a:lnTo>
                  <a:lnTo>
                    <a:pt x="287362" y="130175"/>
                  </a:lnTo>
                  <a:lnTo>
                    <a:pt x="341934" y="126250"/>
                  </a:lnTo>
                  <a:lnTo>
                    <a:pt x="396151" y="118719"/>
                  </a:lnTo>
                  <a:lnTo>
                    <a:pt x="442480" y="108902"/>
                  </a:lnTo>
                  <a:lnTo>
                    <a:pt x="477012" y="96050"/>
                  </a:lnTo>
                  <a:lnTo>
                    <a:pt x="479552" y="93751"/>
                  </a:lnTo>
                  <a:close/>
                </a:path>
                <a:path w="540384" h="274319">
                  <a:moveTo>
                    <a:pt x="540016" y="109651"/>
                  </a:moveTo>
                  <a:lnTo>
                    <a:pt x="523176" y="73367"/>
                  </a:lnTo>
                  <a:lnTo>
                    <a:pt x="509917" y="61963"/>
                  </a:lnTo>
                  <a:lnTo>
                    <a:pt x="508698" y="61074"/>
                  </a:lnTo>
                  <a:lnTo>
                    <a:pt x="508698" y="101942"/>
                  </a:lnTo>
                  <a:lnTo>
                    <a:pt x="507987" y="108013"/>
                  </a:lnTo>
                  <a:lnTo>
                    <a:pt x="456653" y="121246"/>
                  </a:lnTo>
                  <a:lnTo>
                    <a:pt x="388823" y="130175"/>
                  </a:lnTo>
                  <a:lnTo>
                    <a:pt x="266255" y="141401"/>
                  </a:lnTo>
                  <a:lnTo>
                    <a:pt x="253885" y="143217"/>
                  </a:lnTo>
                  <a:lnTo>
                    <a:pt x="257289" y="166928"/>
                  </a:lnTo>
                  <a:lnTo>
                    <a:pt x="258902" y="190347"/>
                  </a:lnTo>
                  <a:lnTo>
                    <a:pt x="253352" y="193573"/>
                  </a:lnTo>
                  <a:lnTo>
                    <a:pt x="248348" y="193205"/>
                  </a:lnTo>
                  <a:lnTo>
                    <a:pt x="239242" y="186232"/>
                  </a:lnTo>
                  <a:lnTo>
                    <a:pt x="234937" y="181749"/>
                  </a:lnTo>
                  <a:lnTo>
                    <a:pt x="230644" y="177825"/>
                  </a:lnTo>
                  <a:lnTo>
                    <a:pt x="226161" y="175856"/>
                  </a:lnTo>
                  <a:lnTo>
                    <a:pt x="221335" y="176606"/>
                  </a:lnTo>
                  <a:lnTo>
                    <a:pt x="208254" y="187134"/>
                  </a:lnTo>
                  <a:lnTo>
                    <a:pt x="204152" y="192328"/>
                  </a:lnTo>
                  <a:lnTo>
                    <a:pt x="199694" y="198031"/>
                  </a:lnTo>
                  <a:lnTo>
                    <a:pt x="194843" y="204279"/>
                  </a:lnTo>
                  <a:lnTo>
                    <a:pt x="189496" y="210883"/>
                  </a:lnTo>
                  <a:lnTo>
                    <a:pt x="155117" y="242125"/>
                  </a:lnTo>
                  <a:lnTo>
                    <a:pt x="127774" y="253022"/>
                  </a:lnTo>
                  <a:lnTo>
                    <a:pt x="97497" y="249974"/>
                  </a:lnTo>
                  <a:lnTo>
                    <a:pt x="60274" y="225526"/>
                  </a:lnTo>
                  <a:lnTo>
                    <a:pt x="35052" y="184975"/>
                  </a:lnTo>
                  <a:lnTo>
                    <a:pt x="23799" y="121945"/>
                  </a:lnTo>
                  <a:lnTo>
                    <a:pt x="25552" y="106756"/>
                  </a:lnTo>
                  <a:lnTo>
                    <a:pt x="43281" y="68224"/>
                  </a:lnTo>
                  <a:lnTo>
                    <a:pt x="46863" y="63360"/>
                  </a:lnTo>
                  <a:lnTo>
                    <a:pt x="76758" y="39649"/>
                  </a:lnTo>
                  <a:lnTo>
                    <a:pt x="116484" y="31762"/>
                  </a:lnTo>
                  <a:lnTo>
                    <a:pt x="136512" y="35166"/>
                  </a:lnTo>
                  <a:lnTo>
                    <a:pt x="172643" y="56070"/>
                  </a:lnTo>
                  <a:lnTo>
                    <a:pt x="187134" y="73367"/>
                  </a:lnTo>
                  <a:lnTo>
                    <a:pt x="194843" y="77673"/>
                  </a:lnTo>
                  <a:lnTo>
                    <a:pt x="201637" y="77673"/>
                  </a:lnTo>
                  <a:lnTo>
                    <a:pt x="213118" y="69253"/>
                  </a:lnTo>
                  <a:lnTo>
                    <a:pt x="218122" y="63220"/>
                  </a:lnTo>
                  <a:lnTo>
                    <a:pt x="223126" y="57467"/>
                  </a:lnTo>
                  <a:lnTo>
                    <a:pt x="228130" y="53213"/>
                  </a:lnTo>
                  <a:lnTo>
                    <a:pt x="233146" y="51435"/>
                  </a:lnTo>
                  <a:lnTo>
                    <a:pt x="239039" y="62141"/>
                  </a:lnTo>
                  <a:lnTo>
                    <a:pt x="241935" y="75006"/>
                  </a:lnTo>
                  <a:lnTo>
                    <a:pt x="244055" y="80708"/>
                  </a:lnTo>
                  <a:lnTo>
                    <a:pt x="247078" y="85001"/>
                  </a:lnTo>
                  <a:lnTo>
                    <a:pt x="252120" y="87122"/>
                  </a:lnTo>
                  <a:lnTo>
                    <a:pt x="259461" y="86410"/>
                  </a:lnTo>
                  <a:lnTo>
                    <a:pt x="266255" y="83375"/>
                  </a:lnTo>
                  <a:lnTo>
                    <a:pt x="294170" y="70523"/>
                  </a:lnTo>
                  <a:lnTo>
                    <a:pt x="304177" y="74256"/>
                  </a:lnTo>
                  <a:lnTo>
                    <a:pt x="313296" y="81076"/>
                  </a:lnTo>
                  <a:lnTo>
                    <a:pt x="317969" y="84074"/>
                  </a:lnTo>
                  <a:lnTo>
                    <a:pt x="322605" y="86233"/>
                  </a:lnTo>
                  <a:lnTo>
                    <a:pt x="333184" y="85344"/>
                  </a:lnTo>
                  <a:lnTo>
                    <a:pt x="346925" y="79997"/>
                  </a:lnTo>
                  <a:lnTo>
                    <a:pt x="353212" y="74815"/>
                  </a:lnTo>
                  <a:lnTo>
                    <a:pt x="358254" y="70523"/>
                  </a:lnTo>
                  <a:lnTo>
                    <a:pt x="359308" y="69621"/>
                  </a:lnTo>
                  <a:lnTo>
                    <a:pt x="365404" y="65328"/>
                  </a:lnTo>
                  <a:lnTo>
                    <a:pt x="371817" y="63030"/>
                  </a:lnTo>
                  <a:lnTo>
                    <a:pt x="378815" y="63741"/>
                  </a:lnTo>
                  <a:lnTo>
                    <a:pt x="386651" y="68554"/>
                  </a:lnTo>
                  <a:lnTo>
                    <a:pt x="398310" y="77292"/>
                  </a:lnTo>
                  <a:lnTo>
                    <a:pt x="407949" y="82854"/>
                  </a:lnTo>
                  <a:lnTo>
                    <a:pt x="424243" y="85521"/>
                  </a:lnTo>
                  <a:lnTo>
                    <a:pt x="440880" y="81076"/>
                  </a:lnTo>
                  <a:lnTo>
                    <a:pt x="451078" y="77292"/>
                  </a:lnTo>
                  <a:lnTo>
                    <a:pt x="463600" y="73367"/>
                  </a:lnTo>
                  <a:lnTo>
                    <a:pt x="487070" y="78193"/>
                  </a:lnTo>
                  <a:lnTo>
                    <a:pt x="501523" y="86233"/>
                  </a:lnTo>
                  <a:lnTo>
                    <a:pt x="507987" y="96227"/>
                  </a:lnTo>
                  <a:lnTo>
                    <a:pt x="508698" y="101942"/>
                  </a:lnTo>
                  <a:lnTo>
                    <a:pt x="508698" y="61074"/>
                  </a:lnTo>
                  <a:lnTo>
                    <a:pt x="502615" y="57137"/>
                  </a:lnTo>
                  <a:lnTo>
                    <a:pt x="496519" y="53911"/>
                  </a:lnTo>
                  <a:lnTo>
                    <a:pt x="490613" y="51435"/>
                  </a:lnTo>
                  <a:lnTo>
                    <a:pt x="477012" y="48907"/>
                  </a:lnTo>
                  <a:lnTo>
                    <a:pt x="464350" y="51587"/>
                  </a:lnTo>
                  <a:lnTo>
                    <a:pt x="440169" y="61963"/>
                  </a:lnTo>
                  <a:lnTo>
                    <a:pt x="434200" y="58915"/>
                  </a:lnTo>
                  <a:lnTo>
                    <a:pt x="429260" y="56400"/>
                  </a:lnTo>
                  <a:lnTo>
                    <a:pt x="420141" y="51587"/>
                  </a:lnTo>
                  <a:lnTo>
                    <a:pt x="412445" y="47840"/>
                  </a:lnTo>
                  <a:lnTo>
                    <a:pt x="406006" y="44615"/>
                  </a:lnTo>
                  <a:lnTo>
                    <a:pt x="395808" y="40868"/>
                  </a:lnTo>
                  <a:lnTo>
                    <a:pt x="387921" y="39979"/>
                  </a:lnTo>
                  <a:lnTo>
                    <a:pt x="371106" y="45542"/>
                  </a:lnTo>
                  <a:lnTo>
                    <a:pt x="358394" y="51244"/>
                  </a:lnTo>
                  <a:lnTo>
                    <a:pt x="340118" y="58915"/>
                  </a:lnTo>
                  <a:lnTo>
                    <a:pt x="331381" y="54292"/>
                  </a:lnTo>
                  <a:lnTo>
                    <a:pt x="323888" y="50876"/>
                  </a:lnTo>
                  <a:lnTo>
                    <a:pt x="311886" y="46431"/>
                  </a:lnTo>
                  <a:lnTo>
                    <a:pt x="296672" y="45872"/>
                  </a:lnTo>
                  <a:lnTo>
                    <a:pt x="284861" y="52476"/>
                  </a:lnTo>
                  <a:lnTo>
                    <a:pt x="277507" y="57137"/>
                  </a:lnTo>
                  <a:lnTo>
                    <a:pt x="267347" y="61963"/>
                  </a:lnTo>
                  <a:lnTo>
                    <a:pt x="266255" y="58915"/>
                  </a:lnTo>
                  <a:lnTo>
                    <a:pt x="263715" y="51435"/>
                  </a:lnTo>
                  <a:lnTo>
                    <a:pt x="262026" y="46431"/>
                  </a:lnTo>
                  <a:lnTo>
                    <a:pt x="258749" y="36753"/>
                  </a:lnTo>
                  <a:lnTo>
                    <a:pt x="254063" y="31051"/>
                  </a:lnTo>
                  <a:lnTo>
                    <a:pt x="244767" y="28384"/>
                  </a:lnTo>
                  <a:lnTo>
                    <a:pt x="236016" y="29641"/>
                  </a:lnTo>
                  <a:lnTo>
                    <a:pt x="227622" y="34277"/>
                  </a:lnTo>
                  <a:lnTo>
                    <a:pt x="219354" y="40538"/>
                  </a:lnTo>
                  <a:lnTo>
                    <a:pt x="210947" y="46431"/>
                  </a:lnTo>
                  <a:lnTo>
                    <a:pt x="205740" y="40538"/>
                  </a:lnTo>
                  <a:lnTo>
                    <a:pt x="197345" y="33718"/>
                  </a:lnTo>
                  <a:lnTo>
                    <a:pt x="194614" y="31762"/>
                  </a:lnTo>
                  <a:lnTo>
                    <a:pt x="192151" y="29984"/>
                  </a:lnTo>
                  <a:lnTo>
                    <a:pt x="157619" y="12306"/>
                  </a:lnTo>
                  <a:lnTo>
                    <a:pt x="105740" y="0"/>
                  </a:lnTo>
                  <a:lnTo>
                    <a:pt x="70472" y="2857"/>
                  </a:lnTo>
                  <a:lnTo>
                    <a:pt x="31838" y="26606"/>
                  </a:lnTo>
                  <a:lnTo>
                    <a:pt x="6045" y="79451"/>
                  </a:lnTo>
                  <a:lnTo>
                    <a:pt x="0" y="136766"/>
                  </a:lnTo>
                  <a:lnTo>
                    <a:pt x="2501" y="161404"/>
                  </a:lnTo>
                  <a:lnTo>
                    <a:pt x="16814" y="205181"/>
                  </a:lnTo>
                  <a:lnTo>
                    <a:pt x="40957" y="239826"/>
                  </a:lnTo>
                  <a:lnTo>
                    <a:pt x="72466" y="263194"/>
                  </a:lnTo>
                  <a:lnTo>
                    <a:pt x="108788" y="273723"/>
                  </a:lnTo>
                  <a:lnTo>
                    <a:pt x="128104" y="273392"/>
                  </a:lnTo>
                  <a:lnTo>
                    <a:pt x="166928" y="260718"/>
                  </a:lnTo>
                  <a:lnTo>
                    <a:pt x="204330" y="230339"/>
                  </a:lnTo>
                  <a:lnTo>
                    <a:pt x="221526" y="207848"/>
                  </a:lnTo>
                  <a:lnTo>
                    <a:pt x="224917" y="204101"/>
                  </a:lnTo>
                  <a:lnTo>
                    <a:pt x="229209" y="203542"/>
                  </a:lnTo>
                  <a:lnTo>
                    <a:pt x="239763" y="208546"/>
                  </a:lnTo>
                  <a:lnTo>
                    <a:pt x="245846" y="212331"/>
                  </a:lnTo>
                  <a:lnTo>
                    <a:pt x="252272" y="215874"/>
                  </a:lnTo>
                  <a:lnTo>
                    <a:pt x="259080" y="218224"/>
                  </a:lnTo>
                  <a:lnTo>
                    <a:pt x="266255" y="218376"/>
                  </a:lnTo>
                  <a:lnTo>
                    <a:pt x="267677" y="218224"/>
                  </a:lnTo>
                  <a:lnTo>
                    <a:pt x="273710" y="215353"/>
                  </a:lnTo>
                  <a:lnTo>
                    <a:pt x="277876" y="213372"/>
                  </a:lnTo>
                  <a:lnTo>
                    <a:pt x="283591" y="206070"/>
                  </a:lnTo>
                  <a:lnTo>
                    <a:pt x="285953" y="187502"/>
                  </a:lnTo>
                  <a:lnTo>
                    <a:pt x="284302" y="170332"/>
                  </a:lnTo>
                  <a:lnTo>
                    <a:pt x="285051" y="164833"/>
                  </a:lnTo>
                  <a:lnTo>
                    <a:pt x="288442" y="162674"/>
                  </a:lnTo>
                  <a:lnTo>
                    <a:pt x="305257" y="159816"/>
                  </a:lnTo>
                  <a:lnTo>
                    <a:pt x="435152" y="142138"/>
                  </a:lnTo>
                  <a:lnTo>
                    <a:pt x="470065" y="136588"/>
                  </a:lnTo>
                  <a:lnTo>
                    <a:pt x="500481" y="130695"/>
                  </a:lnTo>
                  <a:lnTo>
                    <a:pt x="523913" y="124993"/>
                  </a:lnTo>
                  <a:lnTo>
                    <a:pt x="535381" y="118579"/>
                  </a:lnTo>
                  <a:lnTo>
                    <a:pt x="540016" y="109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8597" y="2422960"/>
              <a:ext cx="98945" cy="10626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007126" y="2209291"/>
            <a:ext cx="2145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Bob’s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private</a:t>
            </a:r>
            <a:r>
              <a:rPr sz="2400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49148" y="2499867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35480" y="2171700"/>
            <a:ext cx="384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27777" dirty="0">
                <a:solidFill>
                  <a:srgbClr val="C00000"/>
                </a:solidFill>
                <a:latin typeface="Arial"/>
                <a:cs typeface="Arial"/>
              </a:rPr>
              <a:t>K </a:t>
            </a:r>
            <a:r>
              <a:rPr sz="1600" spc="-50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32482" y="2729947"/>
            <a:ext cx="85725" cy="821690"/>
          </a:xfrm>
          <a:custGeom>
            <a:avLst/>
            <a:gdLst/>
            <a:ahLst/>
            <a:cxnLst/>
            <a:rect l="l" t="t" r="r" b="b"/>
            <a:pathLst>
              <a:path w="85725" h="821689">
                <a:moveTo>
                  <a:pt x="57148" y="0"/>
                </a:moveTo>
                <a:lnTo>
                  <a:pt x="28573" y="0"/>
                </a:lnTo>
                <a:lnTo>
                  <a:pt x="28573" y="85725"/>
                </a:lnTo>
                <a:lnTo>
                  <a:pt x="57148" y="85725"/>
                </a:lnTo>
                <a:lnTo>
                  <a:pt x="57148" y="0"/>
                </a:lnTo>
                <a:close/>
              </a:path>
              <a:path w="85725" h="821689">
                <a:moveTo>
                  <a:pt x="57148" y="114300"/>
                </a:moveTo>
                <a:lnTo>
                  <a:pt x="28573" y="114300"/>
                </a:lnTo>
                <a:lnTo>
                  <a:pt x="28573" y="200025"/>
                </a:lnTo>
                <a:lnTo>
                  <a:pt x="57148" y="200025"/>
                </a:lnTo>
                <a:lnTo>
                  <a:pt x="57148" y="114300"/>
                </a:lnTo>
                <a:close/>
              </a:path>
              <a:path w="85725" h="821689">
                <a:moveTo>
                  <a:pt x="57148" y="228600"/>
                </a:moveTo>
                <a:lnTo>
                  <a:pt x="28573" y="228600"/>
                </a:lnTo>
                <a:lnTo>
                  <a:pt x="28573" y="314325"/>
                </a:lnTo>
                <a:lnTo>
                  <a:pt x="57148" y="314325"/>
                </a:lnTo>
                <a:lnTo>
                  <a:pt x="57148" y="228600"/>
                </a:lnTo>
                <a:close/>
              </a:path>
              <a:path w="85725" h="821689">
                <a:moveTo>
                  <a:pt x="57148" y="342900"/>
                </a:moveTo>
                <a:lnTo>
                  <a:pt x="28573" y="342900"/>
                </a:lnTo>
                <a:lnTo>
                  <a:pt x="28573" y="428625"/>
                </a:lnTo>
                <a:lnTo>
                  <a:pt x="57148" y="428625"/>
                </a:lnTo>
                <a:lnTo>
                  <a:pt x="57148" y="342900"/>
                </a:lnTo>
                <a:close/>
              </a:path>
              <a:path w="85725" h="821689">
                <a:moveTo>
                  <a:pt x="57148" y="457200"/>
                </a:moveTo>
                <a:lnTo>
                  <a:pt x="28573" y="457200"/>
                </a:lnTo>
                <a:lnTo>
                  <a:pt x="28575" y="542925"/>
                </a:lnTo>
                <a:lnTo>
                  <a:pt x="57150" y="542925"/>
                </a:lnTo>
                <a:lnTo>
                  <a:pt x="57148" y="457200"/>
                </a:lnTo>
                <a:close/>
              </a:path>
              <a:path w="85725" h="821689">
                <a:moveTo>
                  <a:pt x="57150" y="571500"/>
                </a:moveTo>
                <a:lnTo>
                  <a:pt x="28575" y="571500"/>
                </a:lnTo>
                <a:lnTo>
                  <a:pt x="28575" y="657225"/>
                </a:lnTo>
                <a:lnTo>
                  <a:pt x="57150" y="657225"/>
                </a:lnTo>
                <a:lnTo>
                  <a:pt x="57150" y="571500"/>
                </a:lnTo>
                <a:close/>
              </a:path>
              <a:path w="85725" h="821689">
                <a:moveTo>
                  <a:pt x="28575" y="735909"/>
                </a:moveTo>
                <a:lnTo>
                  <a:pt x="0" y="735909"/>
                </a:lnTo>
                <a:lnTo>
                  <a:pt x="42862" y="821634"/>
                </a:lnTo>
                <a:lnTo>
                  <a:pt x="78581" y="750196"/>
                </a:lnTo>
                <a:lnTo>
                  <a:pt x="28575" y="750196"/>
                </a:lnTo>
                <a:lnTo>
                  <a:pt x="28575" y="735909"/>
                </a:lnTo>
                <a:close/>
              </a:path>
              <a:path w="85725" h="821689">
                <a:moveTo>
                  <a:pt x="57150" y="685800"/>
                </a:moveTo>
                <a:lnTo>
                  <a:pt x="28575" y="685800"/>
                </a:lnTo>
                <a:lnTo>
                  <a:pt x="28575" y="750196"/>
                </a:lnTo>
                <a:lnTo>
                  <a:pt x="57150" y="750196"/>
                </a:lnTo>
                <a:lnTo>
                  <a:pt x="57150" y="685800"/>
                </a:lnTo>
                <a:close/>
              </a:path>
              <a:path w="85725" h="821689">
                <a:moveTo>
                  <a:pt x="85725" y="735909"/>
                </a:moveTo>
                <a:lnTo>
                  <a:pt x="57150" y="735909"/>
                </a:lnTo>
                <a:lnTo>
                  <a:pt x="57150" y="750196"/>
                </a:lnTo>
                <a:lnTo>
                  <a:pt x="78581" y="750196"/>
                </a:lnTo>
                <a:lnTo>
                  <a:pt x="85725" y="735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93139" y="4949444"/>
            <a:ext cx="10853420" cy="13696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288290">
              <a:lnSpc>
                <a:spcPts val="3500"/>
              </a:lnSpc>
              <a:spcBef>
                <a:spcPts val="900"/>
              </a:spcBef>
            </a:pPr>
            <a:r>
              <a:rPr sz="3600" i="1" spc="-65" dirty="0">
                <a:solidFill>
                  <a:srgbClr val="C00000"/>
                </a:solidFill>
                <a:latin typeface="Calibri"/>
                <a:cs typeface="Calibri"/>
              </a:rPr>
              <a:t>Wow</a:t>
            </a:r>
            <a:r>
              <a:rPr sz="3600" i="1" spc="-1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public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cryptography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revolutionized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2000-</a:t>
            </a:r>
            <a:r>
              <a:rPr sz="2800" spc="-35" dirty="0">
                <a:latin typeface="Calibri"/>
                <a:cs typeface="Calibri"/>
              </a:rPr>
              <a:t>year-</a:t>
            </a:r>
            <a:r>
              <a:rPr sz="2800" dirty="0">
                <a:latin typeface="Calibri"/>
                <a:cs typeface="Calibri"/>
              </a:rPr>
              <a:t>old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(previously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symmetric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cryptography!</a:t>
            </a:r>
            <a:endParaRPr sz="2800">
              <a:latin typeface="Calibri"/>
              <a:cs typeface="Calibri"/>
            </a:endParaRPr>
          </a:p>
          <a:p>
            <a:pPr marL="469900" indent="-219075">
              <a:lnSpc>
                <a:spcPts val="2785"/>
              </a:lnSpc>
              <a:buClr>
                <a:srgbClr val="0012A0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emerged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roughly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independently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(classified)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latin typeface="Calibri Light"/>
                <a:cs typeface="Calibri Light"/>
              </a:rPr>
              <a:t>Public</a:t>
            </a:r>
            <a:r>
              <a:rPr sz="4300" b="0" spc="190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key</a:t>
            </a:r>
            <a:r>
              <a:rPr sz="4300" b="0" spc="185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encryption</a:t>
            </a:r>
            <a:r>
              <a:rPr sz="4300" b="0" spc="190" dirty="0">
                <a:latin typeface="Calibri Light"/>
                <a:cs typeface="Calibri Light"/>
              </a:rPr>
              <a:t> </a:t>
            </a:r>
            <a:r>
              <a:rPr sz="4300" b="0" spc="-10" dirty="0">
                <a:latin typeface="Calibri Light"/>
                <a:cs typeface="Calibri Light"/>
              </a:rPr>
              <a:t>algorithms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0950" y="1427988"/>
            <a:ext cx="2365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requirements: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7054" y="4232148"/>
            <a:ext cx="653859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672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compute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private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55" dirty="0">
                <a:latin typeface="Calibri"/>
                <a:cs typeface="Calibri"/>
              </a:rPr>
              <a:t>K</a:t>
            </a:r>
            <a:r>
              <a:rPr sz="3600" spc="82" baseline="-27777" dirty="0">
                <a:latin typeface="Calibri"/>
                <a:cs typeface="Calibri"/>
              </a:rPr>
              <a:t>B</a:t>
            </a:r>
            <a:endParaRPr sz="3600" baseline="-27777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365"/>
              </a:spcBef>
            </a:pP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RSA:</a:t>
            </a:r>
            <a:r>
              <a:rPr sz="3600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Rivest,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Shamir,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Adelson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7340" y="2179085"/>
            <a:ext cx="552450" cy="517525"/>
          </a:xfrm>
          <a:custGeom>
            <a:avLst/>
            <a:gdLst/>
            <a:ahLst/>
            <a:cxnLst/>
            <a:rect l="l" t="t" r="r" b="b"/>
            <a:pathLst>
              <a:path w="552450" h="517525">
                <a:moveTo>
                  <a:pt x="0" y="258762"/>
                </a:moveTo>
                <a:lnTo>
                  <a:pt x="4450" y="212249"/>
                </a:lnTo>
                <a:lnTo>
                  <a:pt x="17281" y="168471"/>
                </a:lnTo>
                <a:lnTo>
                  <a:pt x="37712" y="128160"/>
                </a:lnTo>
                <a:lnTo>
                  <a:pt x="64964" y="92045"/>
                </a:lnTo>
                <a:lnTo>
                  <a:pt x="98256" y="60857"/>
                </a:lnTo>
                <a:lnTo>
                  <a:pt x="136808" y="35328"/>
                </a:lnTo>
                <a:lnTo>
                  <a:pt x="179841" y="16188"/>
                </a:lnTo>
                <a:lnTo>
                  <a:pt x="226573" y="4169"/>
                </a:lnTo>
                <a:lnTo>
                  <a:pt x="276225" y="0"/>
                </a:lnTo>
                <a:lnTo>
                  <a:pt x="325876" y="4169"/>
                </a:lnTo>
                <a:lnTo>
                  <a:pt x="372608" y="16188"/>
                </a:lnTo>
                <a:lnTo>
                  <a:pt x="415641" y="35328"/>
                </a:lnTo>
                <a:lnTo>
                  <a:pt x="454193" y="60857"/>
                </a:lnTo>
                <a:lnTo>
                  <a:pt x="487485" y="92045"/>
                </a:lnTo>
                <a:lnTo>
                  <a:pt x="514737" y="128160"/>
                </a:lnTo>
                <a:lnTo>
                  <a:pt x="535168" y="168471"/>
                </a:lnTo>
                <a:lnTo>
                  <a:pt x="547999" y="212249"/>
                </a:lnTo>
                <a:lnTo>
                  <a:pt x="552450" y="258762"/>
                </a:lnTo>
                <a:lnTo>
                  <a:pt x="547999" y="305275"/>
                </a:lnTo>
                <a:lnTo>
                  <a:pt x="535168" y="349053"/>
                </a:lnTo>
                <a:lnTo>
                  <a:pt x="514737" y="389364"/>
                </a:lnTo>
                <a:lnTo>
                  <a:pt x="487485" y="425479"/>
                </a:lnTo>
                <a:lnTo>
                  <a:pt x="454193" y="456667"/>
                </a:lnTo>
                <a:lnTo>
                  <a:pt x="415641" y="482196"/>
                </a:lnTo>
                <a:lnTo>
                  <a:pt x="372608" y="501336"/>
                </a:lnTo>
                <a:lnTo>
                  <a:pt x="325876" y="513355"/>
                </a:lnTo>
                <a:lnTo>
                  <a:pt x="276225" y="517525"/>
                </a:lnTo>
                <a:lnTo>
                  <a:pt x="226573" y="513355"/>
                </a:lnTo>
                <a:lnTo>
                  <a:pt x="179841" y="501336"/>
                </a:lnTo>
                <a:lnTo>
                  <a:pt x="136808" y="482196"/>
                </a:lnTo>
                <a:lnTo>
                  <a:pt x="98256" y="456667"/>
                </a:lnTo>
                <a:lnTo>
                  <a:pt x="64964" y="425479"/>
                </a:lnTo>
                <a:lnTo>
                  <a:pt x="37712" y="389364"/>
                </a:lnTo>
                <a:lnTo>
                  <a:pt x="17281" y="349053"/>
                </a:lnTo>
                <a:lnTo>
                  <a:pt x="4450" y="305275"/>
                </a:lnTo>
                <a:lnTo>
                  <a:pt x="0" y="258762"/>
                </a:lnTo>
                <a:close/>
              </a:path>
            </a:pathLst>
          </a:custGeom>
          <a:ln w="34925">
            <a:solidFill>
              <a:srgbClr val="001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26564" y="2138172"/>
            <a:ext cx="5457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4200" algn="l"/>
                <a:tab pos="1903095" algn="l"/>
                <a:tab pos="3444875" algn="l"/>
              </a:tabLst>
            </a:pPr>
            <a:r>
              <a:rPr sz="2800" spc="-50" dirty="0">
                <a:solidFill>
                  <a:srgbClr val="0012A0"/>
                </a:solidFill>
                <a:latin typeface="Calibri"/>
                <a:cs typeface="Calibri"/>
              </a:rPr>
              <a:t>1</a:t>
            </a:r>
            <a:r>
              <a:rPr sz="2800" dirty="0">
                <a:solidFill>
                  <a:srgbClr val="0012A0"/>
                </a:solidFill>
                <a:latin typeface="Calibri"/>
                <a:cs typeface="Calibri"/>
              </a:rPr>
              <a:t>	</a:t>
            </a:r>
            <a:r>
              <a:rPr sz="3200" dirty="0">
                <a:latin typeface="Calibri"/>
                <a:cs typeface="Calibri"/>
              </a:rPr>
              <a:t>need </a:t>
            </a:r>
            <a:r>
              <a:rPr sz="3200" spc="-1065" dirty="0">
                <a:latin typeface="Calibri"/>
                <a:cs typeface="Calibri"/>
              </a:rPr>
              <a:t>K</a:t>
            </a:r>
            <a:r>
              <a:rPr sz="3600" spc="-37" baseline="-31250" dirty="0">
                <a:latin typeface="Calibri"/>
                <a:cs typeface="Calibri"/>
              </a:rPr>
              <a:t>B</a:t>
            </a:r>
            <a:r>
              <a:rPr sz="3600" baseline="-31250" dirty="0">
                <a:latin typeface="Calibri"/>
                <a:cs typeface="Calibri"/>
              </a:rPr>
              <a:t>	</a:t>
            </a:r>
            <a:r>
              <a:rPr sz="3200" dirty="0">
                <a:latin typeface="Calibri"/>
                <a:cs typeface="Calibri"/>
              </a:rPr>
              <a:t>( ) 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	(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) such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3257" y="2453132"/>
            <a:ext cx="19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0805" y="1645411"/>
            <a:ext cx="4514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+ </a:t>
            </a:r>
            <a:r>
              <a:rPr sz="7200" spc="-75" baseline="-19097" dirty="0">
                <a:latin typeface="Calibri"/>
                <a:cs typeface="Calibri"/>
              </a:rPr>
              <a:t>.</a:t>
            </a:r>
            <a:endParaRPr sz="7200" baseline="-19097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8636" y="1697228"/>
            <a:ext cx="468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75590" algn="l"/>
              </a:tabLst>
            </a:pPr>
            <a:r>
              <a:rPr sz="2800" spc="-5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7200" spc="-75" baseline="-16203" dirty="0">
                <a:latin typeface="Calibri"/>
                <a:cs typeface="Calibri"/>
              </a:rPr>
              <a:t>.</a:t>
            </a:r>
            <a:endParaRPr sz="7200" baseline="-16203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3370" y="2827020"/>
            <a:ext cx="2675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24685" algn="l"/>
                <a:tab pos="2312035" algn="l"/>
              </a:tabLst>
            </a:pP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4200" spc="-37" baseline="-34722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(K</a:t>
            </a:r>
            <a:r>
              <a:rPr sz="3200" spc="-3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00" spc="82" baseline="-34722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3200" spc="55" dirty="0">
                <a:solidFill>
                  <a:srgbClr val="C00000"/>
                </a:solidFill>
                <a:latin typeface="Calibri"/>
                <a:cs typeface="Calibri"/>
              </a:rPr>
              <a:t>(m))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6745" y="2612643"/>
            <a:ext cx="693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</a:tabLst>
            </a:pP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4200" spc="-75" baseline="-3968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endParaRPr sz="4200" baseline="-3968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7480" y="3974083"/>
            <a:ext cx="19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71474" y="3776798"/>
            <a:ext cx="552450" cy="517525"/>
          </a:xfrm>
          <a:custGeom>
            <a:avLst/>
            <a:gdLst/>
            <a:ahLst/>
            <a:cxnLst/>
            <a:rect l="l" t="t" r="r" b="b"/>
            <a:pathLst>
              <a:path w="552450" h="517525">
                <a:moveTo>
                  <a:pt x="0" y="258762"/>
                </a:moveTo>
                <a:lnTo>
                  <a:pt x="4450" y="212249"/>
                </a:lnTo>
                <a:lnTo>
                  <a:pt x="17281" y="168471"/>
                </a:lnTo>
                <a:lnTo>
                  <a:pt x="37712" y="128160"/>
                </a:lnTo>
                <a:lnTo>
                  <a:pt x="64964" y="92045"/>
                </a:lnTo>
                <a:lnTo>
                  <a:pt x="98256" y="60857"/>
                </a:lnTo>
                <a:lnTo>
                  <a:pt x="136808" y="35328"/>
                </a:lnTo>
                <a:lnTo>
                  <a:pt x="179841" y="16188"/>
                </a:lnTo>
                <a:lnTo>
                  <a:pt x="226573" y="4169"/>
                </a:lnTo>
                <a:lnTo>
                  <a:pt x="276225" y="0"/>
                </a:lnTo>
                <a:lnTo>
                  <a:pt x="325876" y="4169"/>
                </a:lnTo>
                <a:lnTo>
                  <a:pt x="372608" y="16188"/>
                </a:lnTo>
                <a:lnTo>
                  <a:pt x="415641" y="35328"/>
                </a:lnTo>
                <a:lnTo>
                  <a:pt x="454193" y="60857"/>
                </a:lnTo>
                <a:lnTo>
                  <a:pt x="487485" y="92045"/>
                </a:lnTo>
                <a:lnTo>
                  <a:pt x="514737" y="128160"/>
                </a:lnTo>
                <a:lnTo>
                  <a:pt x="535168" y="168471"/>
                </a:lnTo>
                <a:lnTo>
                  <a:pt x="547999" y="212249"/>
                </a:lnTo>
                <a:lnTo>
                  <a:pt x="552450" y="258762"/>
                </a:lnTo>
                <a:lnTo>
                  <a:pt x="547999" y="305275"/>
                </a:lnTo>
                <a:lnTo>
                  <a:pt x="535168" y="349053"/>
                </a:lnTo>
                <a:lnTo>
                  <a:pt x="514737" y="389364"/>
                </a:lnTo>
                <a:lnTo>
                  <a:pt x="487485" y="425479"/>
                </a:lnTo>
                <a:lnTo>
                  <a:pt x="454193" y="456667"/>
                </a:lnTo>
                <a:lnTo>
                  <a:pt x="415641" y="482196"/>
                </a:lnTo>
                <a:lnTo>
                  <a:pt x="372608" y="501336"/>
                </a:lnTo>
                <a:lnTo>
                  <a:pt x="325876" y="513355"/>
                </a:lnTo>
                <a:lnTo>
                  <a:pt x="276225" y="517525"/>
                </a:lnTo>
                <a:lnTo>
                  <a:pt x="226573" y="513355"/>
                </a:lnTo>
                <a:lnTo>
                  <a:pt x="179841" y="501336"/>
                </a:lnTo>
                <a:lnTo>
                  <a:pt x="136808" y="482196"/>
                </a:lnTo>
                <a:lnTo>
                  <a:pt x="98256" y="456667"/>
                </a:lnTo>
                <a:lnTo>
                  <a:pt x="64964" y="425479"/>
                </a:lnTo>
                <a:lnTo>
                  <a:pt x="37712" y="389364"/>
                </a:lnTo>
                <a:lnTo>
                  <a:pt x="17281" y="349053"/>
                </a:lnTo>
                <a:lnTo>
                  <a:pt x="4450" y="305275"/>
                </a:lnTo>
                <a:lnTo>
                  <a:pt x="0" y="258762"/>
                </a:lnTo>
                <a:close/>
              </a:path>
            </a:pathLst>
          </a:custGeom>
          <a:ln w="34925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64355" y="3780027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12A0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3231238" y="3750564"/>
            <a:ext cx="7618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given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public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K</a:t>
            </a:r>
            <a:r>
              <a:rPr sz="3600" spc="-89" baseline="42824" dirty="0">
                <a:latin typeface="Calibri"/>
                <a:cs typeface="Calibri"/>
              </a:rPr>
              <a:t>+</a:t>
            </a:r>
            <a:r>
              <a:rPr sz="3600" spc="-262" baseline="4282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should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impossible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8575" y="4077716"/>
            <a:ext cx="11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latin typeface="Calibri Light"/>
                <a:cs typeface="Calibri Light"/>
              </a:rPr>
              <a:t>Prerequisite:</a:t>
            </a:r>
            <a:r>
              <a:rPr sz="4300" b="0" spc="300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modular</a:t>
            </a:r>
            <a:r>
              <a:rPr sz="4300" b="0" spc="305" dirty="0">
                <a:latin typeface="Calibri Light"/>
                <a:cs typeface="Calibri Light"/>
              </a:rPr>
              <a:t> </a:t>
            </a:r>
            <a:r>
              <a:rPr sz="4300" b="0" spc="-10" dirty="0">
                <a:latin typeface="Calibri Light"/>
                <a:cs typeface="Calibri Light"/>
              </a:rPr>
              <a:t>arithmetic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510" y="1299971"/>
            <a:ext cx="7367905" cy="48901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03530" indent="-278130">
              <a:lnSpc>
                <a:spcPct val="100000"/>
              </a:lnSpc>
              <a:spcBef>
                <a:spcPts val="365"/>
              </a:spcBef>
              <a:buClr>
                <a:srgbClr val="0000A3"/>
              </a:buClr>
              <a:buFont typeface="Kozuka Gothic Pr6N R"/>
              <a:buChar char="•"/>
              <a:tabLst>
                <a:tab pos="303530" algn="l"/>
              </a:tabLst>
            </a:pPr>
            <a:r>
              <a:rPr sz="3200" dirty="0">
                <a:latin typeface="Calibri"/>
                <a:cs typeface="Calibri"/>
              </a:rPr>
              <a:t>x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 n = remainder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 divide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 </a:t>
            </a:r>
            <a:r>
              <a:rPr sz="3200" spc="-50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 marL="303530" indent="-278130">
              <a:lnSpc>
                <a:spcPts val="3765"/>
              </a:lnSpc>
              <a:spcBef>
                <a:spcPts val="260"/>
              </a:spcBef>
              <a:buClr>
                <a:srgbClr val="0000A3"/>
              </a:buClr>
              <a:buFont typeface="Kozuka Gothic Pr6N R"/>
              <a:buChar char="•"/>
              <a:tabLst>
                <a:tab pos="303530" algn="l"/>
              </a:tabLst>
            </a:pPr>
            <a:r>
              <a:rPr sz="3200" spc="-10" dirty="0">
                <a:latin typeface="Calibri"/>
                <a:cs typeface="Calibri"/>
              </a:rPr>
              <a:t>facts:</a:t>
            </a:r>
            <a:endParaRPr sz="3200">
              <a:latin typeface="Calibri"/>
              <a:cs typeface="Calibri"/>
            </a:endParaRPr>
          </a:p>
          <a:p>
            <a:pPr marL="363220" marR="523240">
              <a:lnSpc>
                <a:spcPct val="93900"/>
              </a:lnSpc>
              <a:spcBef>
                <a:spcPts val="130"/>
              </a:spcBef>
            </a:pP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[(a</a:t>
            </a:r>
            <a:r>
              <a:rPr sz="2800" spc="-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mod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n)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(b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mod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n)] mod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=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(a+b)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mod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0099"/>
                </a:solidFill>
                <a:latin typeface="Calibri"/>
                <a:cs typeface="Calibri"/>
              </a:rPr>
              <a:t>n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[(a</a:t>
            </a:r>
            <a:r>
              <a:rPr sz="2800" spc="-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mod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n)</a:t>
            </a:r>
            <a:r>
              <a:rPr sz="2800" spc="-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-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(b mod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n)]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mod n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= (a-b)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mod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0099"/>
                </a:solidFill>
                <a:latin typeface="Calibri"/>
                <a:cs typeface="Calibri"/>
              </a:rPr>
              <a:t>n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[(a</a:t>
            </a:r>
            <a:r>
              <a:rPr sz="2800" spc="-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mod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n)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*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(b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mod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n)] mod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=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(a*b)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99"/>
                </a:solidFill>
                <a:latin typeface="Calibri"/>
                <a:cs typeface="Calibri"/>
              </a:rPr>
              <a:t>mod</a:t>
            </a:r>
            <a:r>
              <a:rPr sz="28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marL="303530" indent="-278130">
              <a:lnSpc>
                <a:spcPct val="100000"/>
              </a:lnSpc>
              <a:spcBef>
                <a:spcPts val="225"/>
              </a:spcBef>
              <a:buClr>
                <a:srgbClr val="0000A3"/>
              </a:buClr>
              <a:buFont typeface="Kozuka Gothic Pr6N R"/>
              <a:buChar char="•"/>
              <a:tabLst>
                <a:tab pos="303530" algn="l"/>
              </a:tabLst>
            </a:pPr>
            <a:r>
              <a:rPr sz="3200" spc="-20" dirty="0">
                <a:latin typeface="Calibri"/>
                <a:cs typeface="Calibri"/>
              </a:rPr>
              <a:t>thus</a:t>
            </a:r>
            <a:endParaRPr sz="320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solidFill>
                  <a:srgbClr val="000099"/>
                </a:solidFill>
                <a:latin typeface="Calibri"/>
                <a:cs typeface="Calibri"/>
              </a:rPr>
              <a:t>(a</a:t>
            </a:r>
            <a:r>
              <a:rPr sz="32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/>
                <a:cs typeface="Calibri"/>
              </a:rPr>
              <a:t>mod</a:t>
            </a:r>
            <a:r>
              <a:rPr sz="32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/>
                <a:cs typeface="Calibri"/>
              </a:rPr>
              <a:t>n)</a:t>
            </a:r>
            <a:r>
              <a:rPr sz="3150" baseline="26455" dirty="0">
                <a:solidFill>
                  <a:srgbClr val="000099"/>
                </a:solidFill>
                <a:latin typeface="Calibri"/>
                <a:cs typeface="Calibri"/>
              </a:rPr>
              <a:t>d</a:t>
            </a:r>
            <a:r>
              <a:rPr sz="3150" spc="405" baseline="264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/>
                <a:cs typeface="Calibri"/>
              </a:rPr>
              <a:t>mod</a:t>
            </a:r>
            <a:r>
              <a:rPr sz="32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3200" spc="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/>
                <a:cs typeface="Calibri"/>
              </a:rPr>
              <a:t>=</a:t>
            </a:r>
            <a:r>
              <a:rPr sz="3200" spc="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3150" baseline="26455" dirty="0">
                <a:solidFill>
                  <a:srgbClr val="000099"/>
                </a:solidFill>
                <a:latin typeface="Calibri"/>
                <a:cs typeface="Calibri"/>
              </a:rPr>
              <a:t>d</a:t>
            </a:r>
            <a:r>
              <a:rPr sz="3150" spc="397" baseline="264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/>
                <a:cs typeface="Calibri"/>
              </a:rPr>
              <a:t>mod</a:t>
            </a:r>
            <a:r>
              <a:rPr sz="3200" spc="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 marL="303530" indent="-278130">
              <a:lnSpc>
                <a:spcPct val="100000"/>
              </a:lnSpc>
              <a:spcBef>
                <a:spcPts val="860"/>
              </a:spcBef>
              <a:buClr>
                <a:srgbClr val="0000A3"/>
              </a:buClr>
              <a:buFont typeface="Kozuka Gothic Pr6N R"/>
              <a:buChar char="•"/>
              <a:tabLst>
                <a:tab pos="303530" algn="l"/>
              </a:tabLst>
            </a:pPr>
            <a:r>
              <a:rPr sz="3200" dirty="0">
                <a:latin typeface="Calibri"/>
                <a:cs typeface="Calibri"/>
              </a:rPr>
              <a:t>example: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x=14,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n=10,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d=2:</a:t>
            </a:r>
            <a:endParaRPr sz="3200">
              <a:latin typeface="Calibri"/>
              <a:cs typeface="Calibri"/>
            </a:endParaRPr>
          </a:p>
          <a:p>
            <a:pPr marL="671195" marR="1140460">
              <a:lnSpc>
                <a:spcPts val="3790"/>
              </a:lnSpc>
              <a:spcBef>
                <a:spcPts val="225"/>
              </a:spcBef>
              <a:tabLst>
                <a:tab pos="3203575" algn="l"/>
                <a:tab pos="5048250" algn="l"/>
              </a:tabLst>
            </a:pPr>
            <a:r>
              <a:rPr sz="3200" dirty="0">
                <a:latin typeface="Calibri"/>
                <a:cs typeface="Calibri"/>
              </a:rPr>
              <a:t>(x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n)</a:t>
            </a:r>
            <a:r>
              <a:rPr sz="3150" baseline="26455" dirty="0">
                <a:latin typeface="Calibri"/>
                <a:cs typeface="Calibri"/>
              </a:rPr>
              <a:t>d</a:t>
            </a:r>
            <a:r>
              <a:rPr sz="3150" spc="397" baseline="264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</a:t>
            </a:r>
            <a:r>
              <a:rPr sz="3150" baseline="26455" dirty="0">
                <a:latin typeface="Calibri"/>
                <a:cs typeface="Calibri"/>
              </a:rPr>
              <a:t>2</a:t>
            </a:r>
            <a:r>
              <a:rPr sz="3150" spc="405" baseline="264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6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150" baseline="26455" dirty="0">
                <a:latin typeface="Calibri"/>
                <a:cs typeface="Calibri"/>
              </a:rPr>
              <a:t>d</a:t>
            </a:r>
            <a:r>
              <a:rPr sz="3150" spc="367" baseline="264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14</a:t>
            </a:r>
            <a:r>
              <a:rPr sz="3150" baseline="26455" dirty="0">
                <a:latin typeface="Calibri"/>
                <a:cs typeface="Calibri"/>
              </a:rPr>
              <a:t>2</a:t>
            </a:r>
            <a:r>
              <a:rPr sz="3150" spc="367" baseline="264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196</a:t>
            </a:r>
            <a:r>
              <a:rPr sz="3200" dirty="0">
                <a:latin typeface="Calibri"/>
                <a:cs typeface="Calibri"/>
              </a:rPr>
              <a:t>	x</a:t>
            </a:r>
            <a:r>
              <a:rPr sz="3150" baseline="26455" dirty="0">
                <a:latin typeface="Calibri"/>
                <a:cs typeface="Calibri"/>
              </a:rPr>
              <a:t>d</a:t>
            </a:r>
            <a:r>
              <a:rPr sz="3150" spc="337" baseline="264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10</a:t>
            </a:r>
            <a:r>
              <a:rPr sz="3200" dirty="0">
                <a:latin typeface="Calibri"/>
                <a:cs typeface="Calibri"/>
              </a:rPr>
              <a:t>	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75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RSA</a:t>
            </a:r>
            <a:r>
              <a:rPr spc="-55" dirty="0"/>
              <a:t> </a:t>
            </a:r>
            <a:r>
              <a:rPr spc="-10" dirty="0"/>
              <a:t>secure?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35" y="1470659"/>
            <a:ext cx="10407015" cy="2661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2425" marR="492125" indent="-339725">
              <a:lnSpc>
                <a:spcPts val="3820"/>
              </a:lnSpc>
              <a:spcBef>
                <a:spcPts val="240"/>
              </a:spcBef>
              <a:buClr>
                <a:srgbClr val="0000A3"/>
              </a:buClr>
              <a:buFont typeface="Kozuka Gothic Pr6N R"/>
              <a:buChar char="•"/>
              <a:tabLst>
                <a:tab pos="351790" algn="l"/>
                <a:tab pos="352425" algn="l"/>
              </a:tabLst>
            </a:pPr>
            <a:r>
              <a:rPr sz="3200" dirty="0">
                <a:latin typeface="Calibri"/>
                <a:cs typeface="Calibri"/>
              </a:rPr>
              <a:t>suppose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know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Bob’s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public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(n,e).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hard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determine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d?</a:t>
            </a:r>
            <a:endParaRPr sz="3200">
              <a:latin typeface="Calibri"/>
              <a:cs typeface="Calibri"/>
            </a:endParaRPr>
          </a:p>
          <a:p>
            <a:pPr marL="352425" marR="5080" indent="-339725">
              <a:lnSpc>
                <a:spcPts val="3790"/>
              </a:lnSpc>
              <a:spcBef>
                <a:spcPts val="1100"/>
              </a:spcBef>
              <a:buClr>
                <a:srgbClr val="0000A3"/>
              </a:buClr>
              <a:buFont typeface="Kozuka Gothic Pr6N R"/>
              <a:buChar char="•"/>
              <a:tabLst>
                <a:tab pos="351790" algn="l"/>
                <a:tab pos="352425" algn="l"/>
              </a:tabLst>
            </a:pPr>
            <a:r>
              <a:rPr sz="3200" dirty="0">
                <a:latin typeface="Calibri"/>
                <a:cs typeface="Calibri"/>
              </a:rPr>
              <a:t>essentially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factors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without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knowing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two </a:t>
            </a:r>
            <a:r>
              <a:rPr sz="3200" dirty="0">
                <a:latin typeface="Calibri"/>
                <a:cs typeface="Calibri"/>
              </a:rPr>
              <a:t>factors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q</a:t>
            </a:r>
            <a:endParaRPr sz="3200">
              <a:latin typeface="Calibri"/>
              <a:cs typeface="Calibri"/>
            </a:endParaRPr>
          </a:p>
          <a:p>
            <a:pPr marL="695325" lvl="1" indent="-231775">
              <a:lnSpc>
                <a:spcPct val="100000"/>
              </a:lnSpc>
              <a:spcBef>
                <a:spcPts val="459"/>
              </a:spcBef>
              <a:buClr>
                <a:srgbClr val="0000A8"/>
              </a:buClr>
              <a:buFont typeface="Arial"/>
              <a:buChar char="•"/>
              <a:tabLst>
                <a:tab pos="695325" algn="l"/>
              </a:tabLst>
            </a:pPr>
            <a:r>
              <a:rPr sz="3200" dirty="0">
                <a:latin typeface="Calibri"/>
                <a:cs typeface="Calibri"/>
              </a:rPr>
              <a:t>fact: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factoring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number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hard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Digital</a:t>
            </a:r>
            <a:r>
              <a:rPr spc="-45" dirty="0"/>
              <a:t> </a:t>
            </a:r>
            <a:r>
              <a:rPr spc="-10" dirty="0"/>
              <a:t>signatures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658" y="1039441"/>
            <a:ext cx="10944860" cy="29210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3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cryptographic</a:t>
            </a:r>
            <a:r>
              <a:rPr sz="32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technique</a:t>
            </a:r>
            <a:r>
              <a:rPr sz="32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analogous</a:t>
            </a:r>
            <a:r>
              <a:rPr sz="32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32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hand-written</a:t>
            </a:r>
            <a:r>
              <a:rPr sz="32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signatures:</a:t>
            </a:r>
            <a:endParaRPr sz="3200">
              <a:latin typeface="Calibri"/>
              <a:cs typeface="Calibri"/>
            </a:endParaRPr>
          </a:p>
          <a:p>
            <a:pPr marL="247650" indent="-222250">
              <a:lnSpc>
                <a:spcPct val="100000"/>
              </a:lnSpc>
              <a:spcBef>
                <a:spcPts val="640"/>
              </a:spcBef>
              <a:buClr>
                <a:srgbClr val="0000A3"/>
              </a:buClr>
              <a:buFont typeface="Kozuka Gothic Pr6N R"/>
              <a:buChar char="■"/>
              <a:tabLst>
                <a:tab pos="247650" algn="l"/>
              </a:tabLst>
            </a:pPr>
            <a:r>
              <a:rPr sz="2800" dirty="0">
                <a:latin typeface="Calibri"/>
                <a:cs typeface="Calibri"/>
              </a:rPr>
              <a:t>sender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(Bob)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digitally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document: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document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owner/creator.</a:t>
            </a:r>
            <a:endParaRPr sz="2800">
              <a:latin typeface="Calibri"/>
              <a:cs typeface="Calibri"/>
            </a:endParaRPr>
          </a:p>
          <a:p>
            <a:pPr marL="247650" marR="109220" indent="-222250">
              <a:lnSpc>
                <a:spcPts val="3000"/>
              </a:lnSpc>
              <a:spcBef>
                <a:spcPts val="1145"/>
              </a:spcBef>
              <a:buClr>
                <a:srgbClr val="0000A3"/>
              </a:buClr>
              <a:buFont typeface="Kozuka Gothic Pr6N R"/>
              <a:buChar char="■"/>
              <a:tabLst>
                <a:tab pos="247650" algn="l"/>
              </a:tabLst>
            </a:pPr>
            <a:r>
              <a:rPr sz="2800" i="1" dirty="0">
                <a:solidFill>
                  <a:srgbClr val="000099"/>
                </a:solidFill>
                <a:latin typeface="Calibri"/>
                <a:cs typeface="Calibri"/>
              </a:rPr>
              <a:t>verifiable,</a:t>
            </a:r>
            <a:r>
              <a:rPr sz="2800" i="1" spc="-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00099"/>
                </a:solidFill>
                <a:latin typeface="Calibri"/>
                <a:cs typeface="Calibri"/>
              </a:rPr>
              <a:t>nonforgeable:</a:t>
            </a:r>
            <a:r>
              <a:rPr sz="2800" i="1" spc="-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recipient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(Alice)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someone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730" dirty="0">
                <a:latin typeface="Calibri"/>
                <a:cs typeface="Calibri"/>
              </a:rPr>
              <a:t>B</a:t>
            </a:r>
            <a:r>
              <a:rPr sz="2800" spc="-735" dirty="0">
                <a:latin typeface="Calibri"/>
                <a:cs typeface="Calibri"/>
              </a:rPr>
              <a:t>o</a:t>
            </a:r>
            <a:r>
              <a:rPr sz="2800" spc="-730" dirty="0">
                <a:latin typeface="Calibri"/>
                <a:cs typeface="Calibri"/>
              </a:rPr>
              <a:t>b,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(including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Alice),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</a:t>
            </a:r>
            <a:endParaRPr sz="2800">
              <a:latin typeface="Calibri"/>
              <a:cs typeface="Calibri"/>
            </a:endParaRPr>
          </a:p>
          <a:p>
            <a:pPr marL="247650" indent="-222250">
              <a:lnSpc>
                <a:spcPct val="100000"/>
              </a:lnSpc>
              <a:spcBef>
                <a:spcPts val="605"/>
              </a:spcBef>
              <a:buClr>
                <a:srgbClr val="0000A3"/>
              </a:buClr>
              <a:buFont typeface="Kozuka Gothic Pr6N R"/>
              <a:buChar char="■"/>
              <a:tabLst>
                <a:tab pos="247650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simple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digital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signature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message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m:</a:t>
            </a:r>
            <a:endParaRPr sz="2800">
              <a:latin typeface="Calibri"/>
              <a:cs typeface="Calibri"/>
            </a:endParaRPr>
          </a:p>
          <a:p>
            <a:pPr marL="590550" lvl="1" indent="-231775">
              <a:lnSpc>
                <a:spcPct val="100000"/>
              </a:lnSpc>
              <a:spcBef>
                <a:spcPts val="235"/>
              </a:spcBef>
              <a:buClr>
                <a:srgbClr val="0000A8"/>
              </a:buClr>
              <a:buFont typeface="Arial"/>
              <a:buChar char="•"/>
              <a:tabLst>
                <a:tab pos="590550" algn="l"/>
              </a:tabLst>
            </a:pPr>
            <a:r>
              <a:rPr sz="2400" dirty="0">
                <a:latin typeface="Calibri"/>
                <a:cs typeface="Calibri"/>
              </a:rPr>
              <a:t>Bob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encrypting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private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baseline="-17361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“signed”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</a:t>
            </a:r>
            <a:r>
              <a:rPr sz="2400" spc="-15" baseline="-17361" dirty="0">
                <a:latin typeface="Calibri"/>
                <a:cs typeface="Calibri"/>
              </a:rPr>
              <a:t>B</a:t>
            </a:r>
            <a:r>
              <a:rPr sz="2400" spc="-15" baseline="24305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(m)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53584" y="4971288"/>
            <a:ext cx="1630680" cy="1262380"/>
            <a:chOff x="5053584" y="4971288"/>
            <a:chExt cx="1630680" cy="1262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3584" y="4971288"/>
              <a:ext cx="1630680" cy="12618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82692" y="5054738"/>
              <a:ext cx="1517015" cy="1147445"/>
            </a:xfrm>
            <a:custGeom>
              <a:avLst/>
              <a:gdLst/>
              <a:ahLst/>
              <a:cxnLst/>
              <a:rect l="l" t="t" r="r" b="b"/>
              <a:pathLst>
                <a:path w="1517015" h="1147445">
                  <a:moveTo>
                    <a:pt x="1516890" y="0"/>
                  </a:moveTo>
                  <a:lnTo>
                    <a:pt x="0" y="0"/>
                  </a:lnTo>
                  <a:lnTo>
                    <a:pt x="0" y="1147279"/>
                  </a:lnTo>
                  <a:lnTo>
                    <a:pt x="1516890" y="1147279"/>
                  </a:lnTo>
                  <a:lnTo>
                    <a:pt x="1516890" y="0"/>
                  </a:lnTo>
                  <a:close/>
                </a:path>
              </a:pathLst>
            </a:custGeom>
            <a:solidFill>
              <a:srgbClr val="001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2692" y="5054738"/>
              <a:ext cx="1517015" cy="1147445"/>
            </a:xfrm>
            <a:custGeom>
              <a:avLst/>
              <a:gdLst/>
              <a:ahLst/>
              <a:cxnLst/>
              <a:rect l="l" t="t" r="r" b="b"/>
              <a:pathLst>
                <a:path w="1517015" h="1147445">
                  <a:moveTo>
                    <a:pt x="0" y="0"/>
                  </a:moveTo>
                  <a:lnTo>
                    <a:pt x="1516891" y="0"/>
                  </a:lnTo>
                  <a:lnTo>
                    <a:pt x="1516891" y="1147279"/>
                  </a:lnTo>
                  <a:lnTo>
                    <a:pt x="0" y="114727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82692" y="5054738"/>
            <a:ext cx="1517015" cy="114744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77800" marR="159385" indent="6350" algn="just">
              <a:lnSpc>
                <a:spcPct val="100000"/>
              </a:lnSpc>
              <a:spcBef>
                <a:spcPts val="63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encryption algorithm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5079" y="5474392"/>
            <a:ext cx="675005" cy="114300"/>
          </a:xfrm>
          <a:custGeom>
            <a:avLst/>
            <a:gdLst/>
            <a:ahLst/>
            <a:cxnLst/>
            <a:rect l="l" t="t" r="r" b="b"/>
            <a:pathLst>
              <a:path w="675004" h="114300">
                <a:moveTo>
                  <a:pt x="560388" y="76199"/>
                </a:moveTo>
                <a:lnTo>
                  <a:pt x="560388" y="114299"/>
                </a:lnTo>
                <a:lnTo>
                  <a:pt x="636588" y="76199"/>
                </a:lnTo>
                <a:lnTo>
                  <a:pt x="560388" y="76199"/>
                </a:lnTo>
                <a:close/>
              </a:path>
              <a:path w="675004" h="114300">
                <a:moveTo>
                  <a:pt x="560388" y="38099"/>
                </a:moveTo>
                <a:lnTo>
                  <a:pt x="560388" y="76199"/>
                </a:lnTo>
                <a:lnTo>
                  <a:pt x="579438" y="76199"/>
                </a:lnTo>
                <a:lnTo>
                  <a:pt x="579438" y="38099"/>
                </a:lnTo>
                <a:lnTo>
                  <a:pt x="560388" y="38099"/>
                </a:lnTo>
                <a:close/>
              </a:path>
              <a:path w="675004" h="114300">
                <a:moveTo>
                  <a:pt x="560388" y="0"/>
                </a:moveTo>
                <a:lnTo>
                  <a:pt x="560388" y="38099"/>
                </a:lnTo>
                <a:lnTo>
                  <a:pt x="579438" y="38099"/>
                </a:lnTo>
                <a:lnTo>
                  <a:pt x="579438" y="76199"/>
                </a:lnTo>
                <a:lnTo>
                  <a:pt x="636591" y="76198"/>
                </a:lnTo>
                <a:lnTo>
                  <a:pt x="674688" y="57149"/>
                </a:lnTo>
                <a:lnTo>
                  <a:pt x="560388" y="0"/>
                </a:lnTo>
                <a:close/>
              </a:path>
              <a:path w="675004" h="114300">
                <a:moveTo>
                  <a:pt x="0" y="38098"/>
                </a:moveTo>
                <a:lnTo>
                  <a:pt x="0" y="76198"/>
                </a:lnTo>
                <a:lnTo>
                  <a:pt x="560388" y="76199"/>
                </a:lnTo>
                <a:lnTo>
                  <a:pt x="560388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958147" y="4427688"/>
            <a:ext cx="456565" cy="231775"/>
            <a:chOff x="4958147" y="4427688"/>
            <a:chExt cx="456565" cy="231775"/>
          </a:xfrm>
        </p:grpSpPr>
        <p:sp>
          <p:nvSpPr>
            <p:cNvPr id="11" name="object 11"/>
            <p:cNvSpPr/>
            <p:nvPr/>
          </p:nvSpPr>
          <p:spPr>
            <a:xfrm>
              <a:off x="4965852" y="4438865"/>
              <a:ext cx="441325" cy="212090"/>
            </a:xfrm>
            <a:custGeom>
              <a:avLst/>
              <a:gdLst/>
              <a:ahLst/>
              <a:cxnLst/>
              <a:rect l="l" t="t" r="r" b="b"/>
              <a:pathLst>
                <a:path w="441325" h="212089">
                  <a:moveTo>
                    <a:pt x="440753" y="71361"/>
                  </a:moveTo>
                  <a:lnTo>
                    <a:pt x="430707" y="64554"/>
                  </a:lnTo>
                  <a:lnTo>
                    <a:pt x="413766" y="53073"/>
                  </a:lnTo>
                  <a:lnTo>
                    <a:pt x="411949" y="51854"/>
                  </a:lnTo>
                  <a:lnTo>
                    <a:pt x="409270" y="50038"/>
                  </a:lnTo>
                  <a:lnTo>
                    <a:pt x="393890" y="39624"/>
                  </a:lnTo>
                  <a:lnTo>
                    <a:pt x="357301" y="50038"/>
                  </a:lnTo>
                  <a:lnTo>
                    <a:pt x="323253" y="28727"/>
                  </a:lnTo>
                  <a:lnTo>
                    <a:pt x="266738" y="51854"/>
                  </a:lnTo>
                  <a:lnTo>
                    <a:pt x="243586" y="35382"/>
                  </a:lnTo>
                  <a:lnTo>
                    <a:pt x="207746" y="53073"/>
                  </a:lnTo>
                  <a:lnTo>
                    <a:pt x="204050" y="42633"/>
                  </a:lnTo>
                  <a:lnTo>
                    <a:pt x="196735" y="21920"/>
                  </a:lnTo>
                  <a:lnTo>
                    <a:pt x="162077" y="42633"/>
                  </a:lnTo>
                  <a:lnTo>
                    <a:pt x="115811" y="17106"/>
                  </a:lnTo>
                  <a:lnTo>
                    <a:pt x="115811" y="84670"/>
                  </a:lnTo>
                  <a:lnTo>
                    <a:pt x="105994" y="120053"/>
                  </a:lnTo>
                  <a:lnTo>
                    <a:pt x="86017" y="139534"/>
                  </a:lnTo>
                  <a:lnTo>
                    <a:pt x="71958" y="141947"/>
                  </a:lnTo>
                  <a:lnTo>
                    <a:pt x="61709" y="137109"/>
                  </a:lnTo>
                  <a:lnTo>
                    <a:pt x="53086" y="129286"/>
                  </a:lnTo>
                  <a:lnTo>
                    <a:pt x="41579" y="117005"/>
                  </a:lnTo>
                  <a:lnTo>
                    <a:pt x="48183" y="94945"/>
                  </a:lnTo>
                  <a:lnTo>
                    <a:pt x="58750" y="79667"/>
                  </a:lnTo>
                  <a:lnTo>
                    <a:pt x="92684" y="64554"/>
                  </a:lnTo>
                  <a:lnTo>
                    <a:pt x="115811" y="84670"/>
                  </a:lnTo>
                  <a:lnTo>
                    <a:pt x="115811" y="17106"/>
                  </a:lnTo>
                  <a:lnTo>
                    <a:pt x="84823" y="0"/>
                  </a:lnTo>
                  <a:lnTo>
                    <a:pt x="20701" y="35318"/>
                  </a:lnTo>
                  <a:lnTo>
                    <a:pt x="17081" y="31457"/>
                  </a:lnTo>
                  <a:lnTo>
                    <a:pt x="0" y="54737"/>
                  </a:lnTo>
                  <a:lnTo>
                    <a:pt x="7480" y="61023"/>
                  </a:lnTo>
                  <a:lnTo>
                    <a:pt x="5588" y="150418"/>
                  </a:lnTo>
                  <a:lnTo>
                    <a:pt x="58508" y="209550"/>
                  </a:lnTo>
                  <a:lnTo>
                    <a:pt x="112191" y="212090"/>
                  </a:lnTo>
                  <a:lnTo>
                    <a:pt x="183997" y="150418"/>
                  </a:lnTo>
                  <a:lnTo>
                    <a:pt x="216801" y="166916"/>
                  </a:lnTo>
                  <a:lnTo>
                    <a:pt x="217652" y="150418"/>
                  </a:lnTo>
                  <a:lnTo>
                    <a:pt x="218097" y="141947"/>
                  </a:lnTo>
                  <a:lnTo>
                    <a:pt x="219240" y="120053"/>
                  </a:lnTo>
                  <a:lnTo>
                    <a:pt x="432295" y="89052"/>
                  </a:lnTo>
                  <a:lnTo>
                    <a:pt x="440753" y="71361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8147" y="4427688"/>
              <a:ext cx="456331" cy="23172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694672" y="4544059"/>
            <a:ext cx="64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13888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400" spc="187" baseline="1388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2741" y="4253484"/>
            <a:ext cx="1813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20833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3000" spc="-135" baseline="-2083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aseline="20833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400" spc="719" baseline="2083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Bob’s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private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74399" y="4578425"/>
            <a:ext cx="2021205" cy="997585"/>
          </a:xfrm>
          <a:custGeom>
            <a:avLst/>
            <a:gdLst/>
            <a:ahLst/>
            <a:cxnLst/>
            <a:rect l="l" t="t" r="r" b="b"/>
            <a:pathLst>
              <a:path w="2021204" h="997585">
                <a:moveTo>
                  <a:pt x="75133" y="38100"/>
                </a:moveTo>
                <a:lnTo>
                  <a:pt x="74993" y="0"/>
                </a:lnTo>
                <a:lnTo>
                  <a:pt x="36893" y="127"/>
                </a:lnTo>
                <a:lnTo>
                  <a:pt x="37033" y="38227"/>
                </a:lnTo>
                <a:lnTo>
                  <a:pt x="75133" y="38100"/>
                </a:lnTo>
                <a:close/>
              </a:path>
              <a:path w="2021204" h="997585">
                <a:moveTo>
                  <a:pt x="75387" y="114300"/>
                </a:moveTo>
                <a:lnTo>
                  <a:pt x="75260" y="76200"/>
                </a:lnTo>
                <a:lnTo>
                  <a:pt x="37160" y="76327"/>
                </a:lnTo>
                <a:lnTo>
                  <a:pt x="37287" y="114427"/>
                </a:lnTo>
                <a:lnTo>
                  <a:pt x="75387" y="114300"/>
                </a:lnTo>
                <a:close/>
              </a:path>
              <a:path w="2021204" h="997585">
                <a:moveTo>
                  <a:pt x="75641" y="190500"/>
                </a:moveTo>
                <a:lnTo>
                  <a:pt x="75514" y="152400"/>
                </a:lnTo>
                <a:lnTo>
                  <a:pt x="37414" y="152527"/>
                </a:lnTo>
                <a:lnTo>
                  <a:pt x="37541" y="190627"/>
                </a:lnTo>
                <a:lnTo>
                  <a:pt x="75641" y="190500"/>
                </a:lnTo>
                <a:close/>
              </a:path>
              <a:path w="2021204" h="997585">
                <a:moveTo>
                  <a:pt x="75895" y="266700"/>
                </a:moveTo>
                <a:lnTo>
                  <a:pt x="75768" y="228600"/>
                </a:lnTo>
                <a:lnTo>
                  <a:pt x="37668" y="228727"/>
                </a:lnTo>
                <a:lnTo>
                  <a:pt x="37795" y="266827"/>
                </a:lnTo>
                <a:lnTo>
                  <a:pt x="75895" y="266700"/>
                </a:lnTo>
                <a:close/>
              </a:path>
              <a:path w="2021204" h="997585">
                <a:moveTo>
                  <a:pt x="76161" y="342900"/>
                </a:moveTo>
                <a:lnTo>
                  <a:pt x="76034" y="304800"/>
                </a:lnTo>
                <a:lnTo>
                  <a:pt x="37934" y="304927"/>
                </a:lnTo>
                <a:lnTo>
                  <a:pt x="38061" y="343027"/>
                </a:lnTo>
                <a:lnTo>
                  <a:pt x="76161" y="342900"/>
                </a:lnTo>
                <a:close/>
              </a:path>
              <a:path w="2021204" h="997585">
                <a:moveTo>
                  <a:pt x="114300" y="355473"/>
                </a:moveTo>
                <a:lnTo>
                  <a:pt x="0" y="355866"/>
                </a:lnTo>
                <a:lnTo>
                  <a:pt x="57543" y="469963"/>
                </a:lnTo>
                <a:lnTo>
                  <a:pt x="114300" y="355473"/>
                </a:lnTo>
                <a:close/>
              </a:path>
              <a:path w="2021204" h="997585">
                <a:moveTo>
                  <a:pt x="2021065" y="939863"/>
                </a:moveTo>
                <a:lnTo>
                  <a:pt x="1906765" y="882713"/>
                </a:lnTo>
                <a:lnTo>
                  <a:pt x="1906765" y="920813"/>
                </a:lnTo>
                <a:lnTo>
                  <a:pt x="1346377" y="920813"/>
                </a:lnTo>
                <a:lnTo>
                  <a:pt x="1346377" y="958913"/>
                </a:lnTo>
                <a:lnTo>
                  <a:pt x="1906765" y="958913"/>
                </a:lnTo>
                <a:lnTo>
                  <a:pt x="1906765" y="997013"/>
                </a:lnTo>
                <a:lnTo>
                  <a:pt x="1982965" y="958913"/>
                </a:lnTo>
                <a:lnTo>
                  <a:pt x="2021065" y="939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29116" y="4176267"/>
            <a:ext cx="67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2861" y="4280916"/>
            <a:ext cx="1042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36270" algn="l"/>
              </a:tabLst>
            </a:pPr>
            <a:r>
              <a:rPr sz="3000" spc="-37" baseline="-5555" dirty="0">
                <a:solidFill>
                  <a:srgbClr val="C00000"/>
                </a:solidFill>
                <a:latin typeface="Arial"/>
                <a:cs typeface="Arial"/>
              </a:rPr>
              <a:t>m,K</a:t>
            </a:r>
            <a:r>
              <a:rPr sz="3000" baseline="-5555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(m)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4392" y="4693151"/>
            <a:ext cx="2191942" cy="159889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904516" y="4188008"/>
            <a:ext cx="2113915" cy="20002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Bob’s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message,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894"/>
              </a:spcBef>
            </a:pPr>
            <a:r>
              <a:rPr sz="1800" dirty="0">
                <a:latin typeface="Calibri"/>
                <a:cs typeface="Calibri"/>
              </a:rPr>
              <a:t>Dear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  <a:p>
            <a:pPr marL="268605" marR="47625">
              <a:lnSpc>
                <a:spcPct val="101400"/>
              </a:lnSpc>
              <a:spcBef>
                <a:spcPts val="810"/>
              </a:spcBef>
            </a:pPr>
            <a:r>
              <a:rPr sz="1400" dirty="0">
                <a:latin typeface="Calibri"/>
                <a:cs typeface="Calibri"/>
              </a:rPr>
              <a:t>Oh,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have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missed </a:t>
            </a:r>
            <a:r>
              <a:rPr sz="1400" dirty="0">
                <a:latin typeface="Calibri"/>
                <a:cs typeface="Calibri"/>
              </a:rPr>
              <a:t>you.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think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time!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…(blah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blah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blah)</a:t>
            </a:r>
            <a:endParaRPr sz="1400">
              <a:latin typeface="Calibri"/>
              <a:cs typeface="Calibri"/>
            </a:endParaRPr>
          </a:p>
          <a:p>
            <a:pPr marL="268605">
              <a:lnSpc>
                <a:spcPct val="100000"/>
              </a:lnSpc>
              <a:spcBef>
                <a:spcPts val="1015"/>
              </a:spcBef>
            </a:pPr>
            <a:r>
              <a:rPr sz="1800" spc="-25" dirty="0"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51311" y="4685661"/>
            <a:ext cx="2217806" cy="163065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693770" y="4456909"/>
            <a:ext cx="1814195" cy="13341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24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latin typeface="Calibri"/>
                <a:cs typeface="Calibri"/>
              </a:rPr>
              <a:t>Dear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1400"/>
              </a:lnSpc>
              <a:spcBef>
                <a:spcPts val="810"/>
              </a:spcBef>
            </a:pPr>
            <a:r>
              <a:rPr sz="1400" dirty="0">
                <a:latin typeface="Calibri"/>
                <a:cs typeface="Calibri"/>
              </a:rPr>
              <a:t>Oh,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have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missed </a:t>
            </a:r>
            <a:r>
              <a:rPr sz="1400" dirty="0">
                <a:latin typeface="Calibri"/>
                <a:cs typeface="Calibri"/>
              </a:rPr>
              <a:t>you.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think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time!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…(blah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blah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blah)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7693770" y="5894323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Bob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90945" y="6008116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75920" y="5811011"/>
            <a:ext cx="762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>
              <a:lnSpc>
                <a:spcPts val="1320"/>
              </a:lnSpc>
              <a:spcBef>
                <a:spcPts val="100"/>
              </a:spcBef>
            </a:pPr>
            <a:r>
              <a:rPr sz="2400" baseline="41666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400" spc="-165" baseline="41666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(m)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ts val="132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Digital</a:t>
            </a:r>
            <a:r>
              <a:rPr spc="-45" dirty="0"/>
              <a:t> </a:t>
            </a:r>
            <a:r>
              <a:rPr spc="-10" dirty="0"/>
              <a:t>signatures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825" y="5066283"/>
            <a:ext cx="2472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non-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repudiation: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626" y="5419851"/>
            <a:ext cx="9871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0000A8"/>
              </a:buClr>
              <a:buFont typeface="Kozuka Gothic Pr6N R"/>
              <a:buChar char="✓"/>
              <a:tabLst>
                <a:tab pos="381000" algn="l"/>
              </a:tabLst>
            </a:pPr>
            <a:r>
              <a:rPr sz="2800" dirty="0">
                <a:latin typeface="Calibri"/>
                <a:cs typeface="Calibri"/>
              </a:rPr>
              <a:t>Alice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take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signature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50" baseline="-17543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(m)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court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Bob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9925" y="5724651"/>
            <a:ext cx="1329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signed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7815" y="529691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4425" y="2847339"/>
            <a:ext cx="10417175" cy="223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indent="-278765">
              <a:lnSpc>
                <a:spcPct val="100000"/>
              </a:lnSpc>
              <a:spcBef>
                <a:spcPts val="100"/>
              </a:spcBef>
              <a:buClr>
                <a:srgbClr val="0012A0"/>
              </a:buClr>
              <a:buFont typeface="Kozuka Gothic Pr6N R"/>
              <a:buChar char="■"/>
              <a:tabLst>
                <a:tab pos="387985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50" baseline="-17543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(K</a:t>
            </a:r>
            <a:r>
              <a:rPr sz="2850" baseline="-17543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(m)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whoever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Bob’s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private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91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ts val="3085"/>
              </a:lnSpc>
              <a:spcBef>
                <a:spcPts val="220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Alice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thus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verifies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that:</a:t>
            </a:r>
            <a:endParaRPr sz="2800">
              <a:latin typeface="Calibri"/>
              <a:cs typeface="Calibri"/>
            </a:endParaRPr>
          </a:p>
          <a:p>
            <a:pPr marL="560705" lvl="1" indent="-287655">
              <a:lnSpc>
                <a:spcPts val="2845"/>
              </a:lnSpc>
              <a:buClr>
                <a:srgbClr val="0012A0"/>
              </a:buClr>
              <a:buFont typeface="Kozuka Gothic Pr6N R"/>
              <a:buChar char="■"/>
              <a:tabLst>
                <a:tab pos="560705" algn="l"/>
              </a:tabLst>
            </a:pPr>
            <a:r>
              <a:rPr sz="2800" dirty="0">
                <a:latin typeface="Calibri"/>
                <a:cs typeface="Calibri"/>
              </a:rPr>
              <a:t>Bob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  <a:p>
            <a:pPr marL="560705" lvl="1" indent="-287655">
              <a:lnSpc>
                <a:spcPts val="2845"/>
              </a:lnSpc>
              <a:buClr>
                <a:srgbClr val="0012A0"/>
              </a:buClr>
              <a:buFont typeface="Kozuka Gothic Pr6N R"/>
              <a:buChar char="■"/>
              <a:tabLst>
                <a:tab pos="560705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signed </a:t>
            </a:r>
            <a:r>
              <a:rPr sz="2800" spc="-50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  <a:p>
            <a:pPr marL="560705" lvl="1" indent="-287655">
              <a:lnSpc>
                <a:spcPts val="3085"/>
              </a:lnSpc>
              <a:buClr>
                <a:srgbClr val="0012A0"/>
              </a:buClr>
              <a:buFont typeface="Kozuka Gothic Pr6N R"/>
              <a:buChar char="■"/>
              <a:tabLst>
                <a:tab pos="560705" algn="l"/>
              </a:tabLst>
            </a:pPr>
            <a:r>
              <a:rPr sz="2800" dirty="0">
                <a:latin typeface="Calibri"/>
                <a:cs typeface="Calibri"/>
              </a:rPr>
              <a:t>Bob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m’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63802" y="1462023"/>
            <a:ext cx="1568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alibri"/>
                <a:cs typeface="Calibri"/>
              </a:rPr>
              <a:t>B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5864" y="1271523"/>
            <a:ext cx="8307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indent="-278130">
              <a:lnSpc>
                <a:spcPct val="100000"/>
              </a:lnSpc>
              <a:spcBef>
                <a:spcPts val="100"/>
              </a:spcBef>
              <a:buClr>
                <a:srgbClr val="0012A0"/>
              </a:buClr>
              <a:buFont typeface="Kozuka Gothic Pr6N R"/>
              <a:buChar char="■"/>
              <a:tabLst>
                <a:tab pos="316230" algn="l"/>
                <a:tab pos="7768590" algn="l"/>
              </a:tabLst>
            </a:pP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Alice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receives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msg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signature: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m,</a:t>
            </a:r>
            <a:r>
              <a:rPr sz="2800" spc="-220" dirty="0">
                <a:latin typeface="Calibri"/>
                <a:cs typeface="Calibri"/>
              </a:rPr>
              <a:t> </a:t>
            </a:r>
            <a:r>
              <a:rPr sz="2700" spc="-569" baseline="54012" dirty="0">
                <a:latin typeface="Arial"/>
                <a:cs typeface="Arial"/>
              </a:rPr>
              <a:t>-</a:t>
            </a:r>
            <a:r>
              <a:rPr sz="2800" spc="-50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(m)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90189" y="2010664"/>
            <a:ext cx="93471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9940" algn="l"/>
              </a:tabLst>
            </a:pPr>
            <a:r>
              <a:rPr sz="1900" spc="-50" dirty="0">
                <a:latin typeface="Calibri"/>
                <a:cs typeface="Calibri"/>
              </a:rPr>
              <a:t>B</a:t>
            </a:r>
            <a:r>
              <a:rPr sz="1900" dirty="0">
                <a:latin typeface="Calibri"/>
                <a:cs typeface="Calibri"/>
              </a:rPr>
              <a:t>	</a:t>
            </a:r>
            <a:r>
              <a:rPr sz="1900" spc="-50" dirty="0">
                <a:latin typeface="Calibri"/>
                <a:cs typeface="Calibri"/>
              </a:rPr>
              <a:t>B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5864" y="1820163"/>
            <a:ext cx="10411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indent="-278130">
              <a:lnSpc>
                <a:spcPct val="100000"/>
              </a:lnSpc>
              <a:spcBef>
                <a:spcPts val="100"/>
              </a:spcBef>
              <a:buClr>
                <a:srgbClr val="0012A0"/>
              </a:buClr>
              <a:buFont typeface="Kozuka Gothic Pr6N R"/>
              <a:buChar char="■"/>
              <a:tabLst>
                <a:tab pos="316230" algn="l"/>
                <a:tab pos="9176385" algn="l"/>
                <a:tab pos="9872980" algn="l"/>
              </a:tabLst>
            </a:pPr>
            <a:r>
              <a:rPr sz="2800" dirty="0">
                <a:latin typeface="Calibri"/>
                <a:cs typeface="Calibri"/>
              </a:rPr>
              <a:t>Alice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verifies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Bob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applying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Bob’s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public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key</a:t>
            </a:r>
            <a:r>
              <a:rPr sz="2800" spc="-240" dirty="0">
                <a:latin typeface="Calibri"/>
                <a:cs typeface="Calibri"/>
              </a:rPr>
              <a:t> </a:t>
            </a:r>
            <a:r>
              <a:rPr sz="2700" spc="-1260" baseline="52469" dirty="0">
                <a:latin typeface="Arial"/>
                <a:cs typeface="Arial"/>
              </a:rPr>
              <a:t>+</a:t>
            </a:r>
            <a:r>
              <a:rPr sz="2800" spc="-25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700" spc="-847" baseline="55555" dirty="0">
                <a:latin typeface="Arial"/>
                <a:cs typeface="Arial"/>
              </a:rPr>
              <a:t>-</a:t>
            </a:r>
            <a:r>
              <a:rPr sz="2800" spc="-50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(m)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8880" y="2480055"/>
            <a:ext cx="5778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70" algn="l"/>
              </a:tabLst>
            </a:pPr>
            <a:r>
              <a:rPr sz="1900" spc="-50" dirty="0">
                <a:latin typeface="Calibri"/>
                <a:cs typeface="Calibri"/>
              </a:rPr>
              <a:t>B</a:t>
            </a:r>
            <a:r>
              <a:rPr sz="1900" dirty="0">
                <a:latin typeface="Calibri"/>
                <a:cs typeface="Calibri"/>
              </a:rPr>
              <a:t>	</a:t>
            </a:r>
            <a:r>
              <a:rPr sz="1900" spc="-50" dirty="0">
                <a:latin typeface="Calibri"/>
                <a:cs typeface="Calibri"/>
              </a:rPr>
              <a:t>B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0887" y="2480564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4325" y="251409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3995" y="2289555"/>
            <a:ext cx="4006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145665" algn="l"/>
                <a:tab pos="2566670" algn="l"/>
              </a:tabLst>
            </a:pPr>
            <a:r>
              <a:rPr sz="2800" dirty="0">
                <a:latin typeface="Calibri"/>
                <a:cs typeface="Calibri"/>
              </a:rPr>
              <a:t>then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ch</a:t>
            </a:r>
            <a:r>
              <a:rPr sz="2800" spc="40" dirty="0">
                <a:latin typeface="Calibri"/>
                <a:cs typeface="Calibri"/>
              </a:rPr>
              <a:t>e</a:t>
            </a:r>
            <a:r>
              <a:rPr sz="2800" spc="45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k</a:t>
            </a:r>
            <a:r>
              <a:rPr sz="2800" spc="160" dirty="0">
                <a:latin typeface="Calibri"/>
                <a:cs typeface="Calibri"/>
              </a:rPr>
              <a:t>s</a:t>
            </a:r>
            <a:r>
              <a:rPr sz="2700" spc="-727" baseline="49382" dirty="0">
                <a:latin typeface="Arial"/>
                <a:cs typeface="Arial"/>
              </a:rPr>
              <a:t>+</a:t>
            </a:r>
            <a:r>
              <a:rPr sz="2800" spc="45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0" dirty="0">
                <a:latin typeface="Calibri"/>
                <a:cs typeface="Calibri"/>
              </a:rPr>
              <a:t>(</a:t>
            </a:r>
            <a:r>
              <a:rPr sz="2700" spc="-450" baseline="54012" dirty="0">
                <a:latin typeface="Arial"/>
                <a:cs typeface="Arial"/>
              </a:rPr>
              <a:t>-</a:t>
            </a:r>
            <a:r>
              <a:rPr sz="2800" spc="-50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	(m)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 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Message</a:t>
            </a:r>
            <a:r>
              <a:rPr spc="-40" dirty="0"/>
              <a:t> </a:t>
            </a:r>
            <a:r>
              <a:rPr spc="-10" dirty="0"/>
              <a:t>digests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077" y="4933188"/>
            <a:ext cx="10094595" cy="152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 indent="-274955">
              <a:lnSpc>
                <a:spcPts val="3110"/>
              </a:lnSpc>
              <a:spcBef>
                <a:spcPts val="100"/>
              </a:spcBef>
              <a:buClr>
                <a:srgbClr val="0000A3"/>
              </a:buClr>
              <a:buFont typeface="Kozuka Gothic Pr6N R"/>
              <a:buChar char="■"/>
              <a:tabLst>
                <a:tab pos="287655" algn="l"/>
              </a:tabLst>
            </a:pPr>
            <a:r>
              <a:rPr sz="2600" spc="-30" dirty="0">
                <a:latin typeface="Calibri"/>
                <a:cs typeface="Calibri"/>
              </a:rPr>
              <a:t>many-</a:t>
            </a:r>
            <a:r>
              <a:rPr sz="2600" spc="-10" dirty="0">
                <a:latin typeface="Calibri"/>
                <a:cs typeface="Calibri"/>
              </a:rPr>
              <a:t>to-</a:t>
            </a:r>
            <a:r>
              <a:rPr sz="2600" spc="-50" dirty="0">
                <a:latin typeface="Calibri"/>
                <a:cs typeface="Calibri"/>
              </a:rPr>
              <a:t>1</a:t>
            </a:r>
            <a:endParaRPr sz="2600" dirty="0">
              <a:latin typeface="Calibri"/>
              <a:cs typeface="Calibri"/>
            </a:endParaRPr>
          </a:p>
          <a:p>
            <a:pPr marL="287655" indent="-274955">
              <a:lnSpc>
                <a:spcPts val="3095"/>
              </a:lnSpc>
              <a:buClr>
                <a:srgbClr val="0000A3"/>
              </a:buClr>
              <a:buFont typeface="Kozuka Gothic Pr6N R"/>
              <a:buChar char="■"/>
              <a:tabLst>
                <a:tab pos="287655" algn="l"/>
              </a:tabLst>
            </a:pPr>
            <a:r>
              <a:rPr sz="2600" dirty="0">
                <a:latin typeface="Calibri"/>
                <a:cs typeface="Calibri"/>
              </a:rPr>
              <a:t>produces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fixed-</a:t>
            </a:r>
            <a:r>
              <a:rPr sz="2600" dirty="0">
                <a:latin typeface="Calibri"/>
                <a:cs typeface="Calibri"/>
              </a:rPr>
              <a:t>size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msg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digest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(fingerprint)</a:t>
            </a:r>
            <a:endParaRPr sz="2600" dirty="0">
              <a:latin typeface="Calibri"/>
              <a:cs typeface="Calibri"/>
            </a:endParaRPr>
          </a:p>
          <a:p>
            <a:pPr marL="287655" marR="5080" indent="-274955">
              <a:lnSpc>
                <a:spcPts val="2520"/>
              </a:lnSpc>
              <a:spcBef>
                <a:spcPts val="570"/>
              </a:spcBef>
              <a:buClr>
                <a:srgbClr val="0000A3"/>
              </a:buClr>
              <a:buFont typeface="Kozuka Gothic Pr6N R"/>
              <a:buChar char="■"/>
              <a:tabLst>
                <a:tab pos="287655" algn="l"/>
              </a:tabLst>
            </a:pPr>
            <a:r>
              <a:rPr sz="2600" dirty="0">
                <a:latin typeface="Calibri"/>
                <a:cs typeface="Calibri"/>
              </a:rPr>
              <a:t>given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message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digest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computationally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infeasible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m</a:t>
            </a:r>
            <a:r>
              <a:rPr sz="2600" i="1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such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x</a:t>
            </a:r>
            <a:r>
              <a:rPr sz="2600" i="1" spc="-40" dirty="0">
                <a:latin typeface="Calibri"/>
                <a:cs typeface="Calibri"/>
              </a:rPr>
              <a:t> </a:t>
            </a:r>
            <a:r>
              <a:rPr sz="2600" i="1" spc="-50" dirty="0">
                <a:latin typeface="Calibri"/>
                <a:cs typeface="Calibri"/>
              </a:rPr>
              <a:t>= </a:t>
            </a:r>
            <a:r>
              <a:rPr sz="2600" i="1" spc="-20" dirty="0">
                <a:latin typeface="Calibri"/>
                <a:cs typeface="Calibri"/>
              </a:rPr>
              <a:t>H(m)</a:t>
            </a:r>
            <a:endParaRPr sz="2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7037" y="3282020"/>
            <a:ext cx="1356065" cy="9891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4532" y="3236467"/>
            <a:ext cx="4234180" cy="172847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798445" marR="355600" indent="-635" algn="ctr">
              <a:lnSpc>
                <a:spcPct val="79600"/>
              </a:lnSpc>
              <a:spcBef>
                <a:spcPts val="685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large message 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Hash function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properties: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885" y="3418438"/>
            <a:ext cx="1108075" cy="758825"/>
          </a:xfrm>
          <a:prstGeom prst="rect">
            <a:avLst/>
          </a:prstGeom>
          <a:solidFill>
            <a:srgbClr val="0012A0"/>
          </a:solidFill>
          <a:ln w="9525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4615" marR="30480" indent="28575">
              <a:lnSpc>
                <a:spcPct val="100000"/>
              </a:lnSpc>
              <a:spcBef>
                <a:spcPts val="43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H: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Hash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6667" y="3741806"/>
            <a:ext cx="506730" cy="114300"/>
          </a:xfrm>
          <a:custGeom>
            <a:avLst/>
            <a:gdLst/>
            <a:ahLst/>
            <a:cxnLst/>
            <a:rect l="l" t="t" r="r" b="b"/>
            <a:pathLst>
              <a:path w="506729" h="114300">
                <a:moveTo>
                  <a:pt x="392113" y="0"/>
                </a:moveTo>
                <a:lnTo>
                  <a:pt x="392112" y="114300"/>
                </a:lnTo>
                <a:lnTo>
                  <a:pt x="468315" y="76200"/>
                </a:lnTo>
                <a:lnTo>
                  <a:pt x="411162" y="76200"/>
                </a:lnTo>
                <a:lnTo>
                  <a:pt x="411163" y="38100"/>
                </a:lnTo>
                <a:lnTo>
                  <a:pt x="468312" y="38100"/>
                </a:lnTo>
                <a:lnTo>
                  <a:pt x="392113" y="0"/>
                </a:lnTo>
                <a:close/>
              </a:path>
              <a:path w="506729" h="114300">
                <a:moveTo>
                  <a:pt x="3921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92112" y="76200"/>
                </a:lnTo>
                <a:lnTo>
                  <a:pt x="392113" y="38100"/>
                </a:lnTo>
                <a:close/>
              </a:path>
              <a:path w="506729" h="114300">
                <a:moveTo>
                  <a:pt x="468312" y="38100"/>
                </a:moveTo>
                <a:lnTo>
                  <a:pt x="411163" y="38100"/>
                </a:lnTo>
                <a:lnTo>
                  <a:pt x="411162" y="76200"/>
                </a:lnTo>
                <a:lnTo>
                  <a:pt x="468315" y="76200"/>
                </a:lnTo>
                <a:lnTo>
                  <a:pt x="506413" y="57151"/>
                </a:lnTo>
                <a:lnTo>
                  <a:pt x="46831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06042" y="3569715"/>
            <a:ext cx="748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H(m)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43067" y="3774936"/>
            <a:ext cx="506730" cy="114300"/>
          </a:xfrm>
          <a:custGeom>
            <a:avLst/>
            <a:gdLst/>
            <a:ahLst/>
            <a:cxnLst/>
            <a:rect l="l" t="t" r="r" b="b"/>
            <a:pathLst>
              <a:path w="506729" h="114300">
                <a:moveTo>
                  <a:pt x="392112" y="0"/>
                </a:moveTo>
                <a:lnTo>
                  <a:pt x="392112" y="114300"/>
                </a:lnTo>
                <a:lnTo>
                  <a:pt x="468312" y="76200"/>
                </a:lnTo>
                <a:lnTo>
                  <a:pt x="411162" y="76200"/>
                </a:lnTo>
                <a:lnTo>
                  <a:pt x="411162" y="38100"/>
                </a:lnTo>
                <a:lnTo>
                  <a:pt x="468312" y="38100"/>
                </a:lnTo>
                <a:lnTo>
                  <a:pt x="392112" y="0"/>
                </a:lnTo>
                <a:close/>
              </a:path>
              <a:path w="506729" h="114300">
                <a:moveTo>
                  <a:pt x="39211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92112" y="76200"/>
                </a:lnTo>
                <a:lnTo>
                  <a:pt x="392112" y="38100"/>
                </a:lnTo>
                <a:close/>
              </a:path>
              <a:path w="506729" h="114300">
                <a:moveTo>
                  <a:pt x="468312" y="38100"/>
                </a:moveTo>
                <a:lnTo>
                  <a:pt x="411162" y="38100"/>
                </a:lnTo>
                <a:lnTo>
                  <a:pt x="411162" y="76200"/>
                </a:lnTo>
                <a:lnTo>
                  <a:pt x="468312" y="76200"/>
                </a:lnTo>
                <a:lnTo>
                  <a:pt x="506412" y="57150"/>
                </a:lnTo>
                <a:lnTo>
                  <a:pt x="46831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1716" y="1261138"/>
            <a:ext cx="10516235" cy="16332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dirty="0">
                <a:latin typeface="Calibri"/>
                <a:cs typeface="Calibri"/>
              </a:rPr>
              <a:t>computationally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expensive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public-</a:t>
            </a:r>
            <a:r>
              <a:rPr sz="3200" spc="-60" dirty="0">
                <a:latin typeface="Calibri"/>
                <a:cs typeface="Calibri"/>
              </a:rPr>
              <a:t>key-</a:t>
            </a:r>
            <a:r>
              <a:rPr sz="3200" dirty="0">
                <a:latin typeface="Calibri"/>
                <a:cs typeface="Calibri"/>
              </a:rPr>
              <a:t>encrypt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long</a:t>
            </a:r>
            <a:r>
              <a:rPr sz="3200" spc="-10" dirty="0">
                <a:latin typeface="Calibri"/>
                <a:cs typeface="Calibri"/>
              </a:rPr>
              <a:t> messages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goal:</a:t>
            </a:r>
            <a:r>
              <a:rPr sz="36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fixed-</a:t>
            </a:r>
            <a:r>
              <a:rPr sz="3200" dirty="0">
                <a:latin typeface="Calibri"/>
                <a:cs typeface="Calibri"/>
              </a:rPr>
              <a:t>length,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easy-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to-</a:t>
            </a:r>
            <a:r>
              <a:rPr sz="3200" dirty="0">
                <a:latin typeface="Calibri"/>
                <a:cs typeface="Calibri"/>
              </a:rPr>
              <a:t>compute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digital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“fingerprint”</a:t>
            </a:r>
            <a:endParaRPr sz="3200">
              <a:latin typeface="Calibri"/>
              <a:cs typeface="Calibri"/>
            </a:endParaRPr>
          </a:p>
          <a:p>
            <a:pPr marL="365125" indent="-222250">
              <a:lnSpc>
                <a:spcPct val="100000"/>
              </a:lnSpc>
              <a:spcBef>
                <a:spcPts val="80"/>
              </a:spcBef>
              <a:buClr>
                <a:srgbClr val="0000A3"/>
              </a:buClr>
              <a:buFont typeface="Kozuka Gothic Pr6N R"/>
              <a:buChar char="■"/>
              <a:tabLst>
                <a:tab pos="365125" algn="l"/>
              </a:tabLst>
            </a:pPr>
            <a:r>
              <a:rPr sz="2800" dirty="0">
                <a:latin typeface="Calibri"/>
                <a:cs typeface="Calibri"/>
              </a:rPr>
              <a:t>apply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fixed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size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message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digest,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H(m)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Internet</a:t>
            </a:r>
            <a:r>
              <a:rPr sz="4000" spc="-65" dirty="0"/>
              <a:t> </a:t>
            </a:r>
            <a:r>
              <a:rPr sz="4000" dirty="0"/>
              <a:t>checksum:</a:t>
            </a:r>
            <a:r>
              <a:rPr sz="4000" spc="-50" dirty="0"/>
              <a:t> </a:t>
            </a:r>
            <a:r>
              <a:rPr sz="4000" dirty="0"/>
              <a:t>poor</a:t>
            </a:r>
            <a:r>
              <a:rPr sz="4000" spc="-55" dirty="0"/>
              <a:t> </a:t>
            </a:r>
            <a:r>
              <a:rPr sz="4000" dirty="0"/>
              <a:t>crypto</a:t>
            </a:r>
            <a:r>
              <a:rPr sz="4000" spc="-55" dirty="0"/>
              <a:t> </a:t>
            </a:r>
            <a:r>
              <a:rPr sz="4000" dirty="0"/>
              <a:t>hash</a:t>
            </a:r>
            <a:r>
              <a:rPr sz="4000" spc="-60" dirty="0"/>
              <a:t> </a:t>
            </a:r>
            <a:r>
              <a:rPr sz="4000" spc="-10" dirty="0"/>
              <a:t>function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85214" y="1338579"/>
            <a:ext cx="9563735" cy="24612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Calibri"/>
                <a:cs typeface="Calibri"/>
              </a:rPr>
              <a:t>Internet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checksum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properties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function:</a:t>
            </a:r>
            <a:endParaRPr sz="2800" dirty="0">
              <a:latin typeface="Calibri"/>
              <a:cs typeface="Calibri"/>
            </a:endParaRPr>
          </a:p>
          <a:p>
            <a:pPr marL="339725" indent="-275590">
              <a:lnSpc>
                <a:spcPct val="100000"/>
              </a:lnSpc>
              <a:spcBef>
                <a:spcPts val="240"/>
              </a:spcBef>
              <a:buClr>
                <a:srgbClr val="0000A3"/>
              </a:buClr>
              <a:buFont typeface="Kozuka Gothic Pr6N R"/>
              <a:buChar char="■"/>
              <a:tabLst>
                <a:tab pos="339725" algn="l"/>
              </a:tabLst>
            </a:pPr>
            <a:r>
              <a:rPr sz="2800" dirty="0">
                <a:latin typeface="Calibri"/>
                <a:cs typeface="Calibri"/>
              </a:rPr>
              <a:t>produces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fixed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length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digest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(16-bit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sum)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</a:t>
            </a:r>
            <a:endParaRPr sz="2800" dirty="0">
              <a:latin typeface="Calibri"/>
              <a:cs typeface="Calibri"/>
            </a:endParaRPr>
          </a:p>
          <a:p>
            <a:pPr marL="339725" indent="-275590">
              <a:lnSpc>
                <a:spcPct val="100000"/>
              </a:lnSpc>
              <a:spcBef>
                <a:spcPts val="240"/>
              </a:spcBef>
              <a:buClr>
                <a:srgbClr val="0000A3"/>
              </a:buClr>
              <a:buFont typeface="Kozuka Gothic Pr6N R"/>
              <a:buChar char="■"/>
              <a:tabLst>
                <a:tab pos="339725" algn="l"/>
              </a:tabLst>
            </a:pPr>
            <a:r>
              <a:rPr sz="2800" dirty="0">
                <a:latin typeface="Calibri"/>
                <a:cs typeface="Calibri"/>
              </a:rPr>
              <a:t>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many-</a:t>
            </a:r>
            <a:r>
              <a:rPr sz="2800" spc="-10" dirty="0">
                <a:latin typeface="Calibri"/>
                <a:cs typeface="Calibri"/>
              </a:rPr>
              <a:t>to-</a:t>
            </a:r>
            <a:r>
              <a:rPr sz="2800" spc="-25" dirty="0">
                <a:latin typeface="Calibri"/>
                <a:cs typeface="Calibri"/>
              </a:rPr>
              <a:t>one</a:t>
            </a:r>
            <a:endParaRPr sz="2800" dirty="0">
              <a:latin typeface="Calibri"/>
              <a:cs typeface="Calibri"/>
            </a:endParaRPr>
          </a:p>
          <a:p>
            <a:pPr marL="380365" marR="5080" indent="-342900">
              <a:lnSpc>
                <a:spcPts val="3000"/>
              </a:lnSpc>
              <a:spcBef>
                <a:spcPts val="2415"/>
              </a:spcBef>
            </a:pPr>
            <a:r>
              <a:rPr sz="2800" dirty="0">
                <a:latin typeface="Calibri"/>
                <a:cs typeface="Calibri"/>
              </a:rPr>
              <a:t>but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message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easy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another </a:t>
            </a:r>
            <a:r>
              <a:rPr sz="2800" dirty="0">
                <a:latin typeface="Calibri"/>
                <a:cs typeface="Calibri"/>
              </a:rPr>
              <a:t>message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 same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 </a:t>
            </a:r>
            <a:r>
              <a:rPr sz="2800" spc="-10" dirty="0">
                <a:latin typeface="Calibri"/>
                <a:cs typeface="Calibri"/>
              </a:rPr>
              <a:t>value: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90423"/>
              </p:ext>
            </p:extLst>
          </p:nvPr>
        </p:nvGraphicFramePr>
        <p:xfrm>
          <a:off x="1786903" y="4009828"/>
          <a:ext cx="8044179" cy="1344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9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message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2330"/>
                        </a:lnSpc>
                      </a:pP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ASCII</a:t>
                      </a:r>
                      <a:r>
                        <a:rPr sz="200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format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223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2210"/>
                        </a:lnSpc>
                      </a:pP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71450">
                        <a:lnSpc>
                          <a:spcPts val="2345"/>
                        </a:lnSpc>
                        <a:spcBef>
                          <a:spcPts val="1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U 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2345"/>
                        </a:lnSpc>
                        <a:spcBef>
                          <a:spcPts val="1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49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4F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55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311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20345">
                        <a:lnSpc>
                          <a:spcPts val="23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3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2E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39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8090">
                        <a:lnSpc>
                          <a:spcPts val="2235"/>
                        </a:lnSpc>
                      </a:pP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235"/>
                        </a:lnSpc>
                      </a:pP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114300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B O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39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42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D2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2235"/>
                        </a:lnSpc>
                      </a:pP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2235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191840" y="5350564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375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29878" y="5405628"/>
            <a:ext cx="1570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B2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C1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D2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AC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Hash</a:t>
            </a:r>
            <a:r>
              <a:rPr spc="-10" dirty="0"/>
              <a:t> </a:t>
            </a:r>
            <a:r>
              <a:rPr dirty="0"/>
              <a:t>function</a:t>
            </a:r>
            <a:r>
              <a:rPr spc="-10" dirty="0"/>
              <a:t> 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839" y="1351788"/>
            <a:ext cx="10596880" cy="3303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100"/>
              </a:spcBef>
              <a:buClr>
                <a:srgbClr val="0000A3"/>
              </a:buClr>
              <a:buFont typeface="Kozuka Gothic Pr6N R"/>
              <a:buChar char="•"/>
              <a:tabLst>
                <a:tab pos="351790" algn="l"/>
                <a:tab pos="352425" algn="l"/>
              </a:tabLst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MD5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hash function widely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used (RFC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1321)</a:t>
            </a:r>
            <a:endParaRPr sz="3200" dirty="0">
              <a:latin typeface="Calibri"/>
              <a:cs typeface="Calibri"/>
            </a:endParaRPr>
          </a:p>
          <a:p>
            <a:pPr marL="695325" lvl="1" indent="-231775">
              <a:lnSpc>
                <a:spcPct val="100000"/>
              </a:lnSpc>
              <a:spcBef>
                <a:spcPts val="160"/>
              </a:spcBef>
              <a:buClr>
                <a:srgbClr val="0000A8"/>
              </a:buClr>
              <a:buFont typeface="Arial"/>
              <a:buChar char="•"/>
              <a:tabLst>
                <a:tab pos="695325" algn="l"/>
              </a:tabLst>
            </a:pPr>
            <a:r>
              <a:rPr sz="2800" dirty="0">
                <a:latin typeface="Calibri"/>
                <a:cs typeface="Calibri"/>
              </a:rPr>
              <a:t>computes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128-bit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message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digest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4-step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process.</a:t>
            </a:r>
            <a:endParaRPr sz="2800" dirty="0">
              <a:latin typeface="Calibri"/>
              <a:cs typeface="Calibri"/>
            </a:endParaRPr>
          </a:p>
          <a:p>
            <a:pPr marL="695325" marR="5080" lvl="1" indent="-231775">
              <a:lnSpc>
                <a:spcPts val="3000"/>
              </a:lnSpc>
              <a:spcBef>
                <a:spcPts val="640"/>
              </a:spcBef>
              <a:buClr>
                <a:srgbClr val="0000A8"/>
              </a:buClr>
              <a:buFont typeface="Arial"/>
              <a:buChar char="•"/>
              <a:tabLst>
                <a:tab pos="695325" algn="l"/>
              </a:tabLst>
            </a:pPr>
            <a:r>
              <a:rPr sz="2800" dirty="0">
                <a:latin typeface="Calibri"/>
                <a:cs typeface="Calibri"/>
              </a:rPr>
              <a:t>arbitrary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128-bit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appears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difficult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construct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msg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whose </a:t>
            </a:r>
            <a:r>
              <a:rPr sz="2800" dirty="0">
                <a:latin typeface="Calibri"/>
                <a:cs typeface="Calibri"/>
              </a:rPr>
              <a:t>MD5 hash is equal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50" dirty="0">
                <a:latin typeface="Calibri"/>
                <a:cs typeface="Calibri"/>
              </a:rPr>
              <a:t>x</a:t>
            </a:r>
            <a:endParaRPr sz="2800" dirty="0">
              <a:latin typeface="Calibri"/>
              <a:cs typeface="Calibri"/>
            </a:endParaRPr>
          </a:p>
          <a:p>
            <a:pPr marL="352425" indent="-288290">
              <a:lnSpc>
                <a:spcPct val="100000"/>
              </a:lnSpc>
              <a:spcBef>
                <a:spcPts val="520"/>
              </a:spcBef>
              <a:buClr>
                <a:srgbClr val="0000A3"/>
              </a:buClr>
              <a:buFont typeface="Kozuka Gothic Pr6N R"/>
              <a:buChar char="•"/>
              <a:tabLst>
                <a:tab pos="352425" algn="l"/>
              </a:tabLst>
            </a:pP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SHA-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32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also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used</a:t>
            </a:r>
            <a:endParaRPr sz="3200" dirty="0">
              <a:latin typeface="Calibri"/>
              <a:cs typeface="Calibri"/>
            </a:endParaRPr>
          </a:p>
          <a:p>
            <a:pPr marL="695325" lvl="1" indent="-231775">
              <a:lnSpc>
                <a:spcPct val="100000"/>
              </a:lnSpc>
              <a:spcBef>
                <a:spcPts val="254"/>
              </a:spcBef>
              <a:buClr>
                <a:srgbClr val="0000A8"/>
              </a:buClr>
              <a:buFont typeface="Arial"/>
              <a:buChar char="•"/>
              <a:tabLst>
                <a:tab pos="695325" algn="l"/>
              </a:tabLst>
            </a:pPr>
            <a:r>
              <a:rPr sz="2800" dirty="0">
                <a:latin typeface="Calibri"/>
                <a:cs typeface="Calibri"/>
              </a:rPr>
              <a:t>US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standard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[</a:t>
            </a:r>
            <a:r>
              <a:rPr sz="2400" spc="-30" dirty="0">
                <a:latin typeface="Calibri"/>
                <a:cs typeface="Calibri"/>
              </a:rPr>
              <a:t>NIST,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FIPS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US" sz="2400" spc="-50" dirty="0">
                <a:latin typeface="Calibri"/>
                <a:cs typeface="Calibri"/>
              </a:rPr>
              <a:t>]</a:t>
            </a:r>
          </a:p>
          <a:p>
            <a:pPr marL="695325" lvl="1" indent="-231775">
              <a:lnSpc>
                <a:spcPct val="100000"/>
              </a:lnSpc>
              <a:spcBef>
                <a:spcPts val="254"/>
              </a:spcBef>
              <a:buClr>
                <a:srgbClr val="0000A8"/>
              </a:buClr>
              <a:buFont typeface="Arial"/>
              <a:buChar char="•"/>
              <a:tabLst>
                <a:tab pos="695325" algn="l"/>
              </a:tabLst>
            </a:pPr>
            <a:r>
              <a:rPr sz="2800" dirty="0">
                <a:latin typeface="Calibri"/>
                <a:cs typeface="Calibri"/>
              </a:rPr>
              <a:t>160-bit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message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digest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Public</a:t>
            </a:r>
            <a:r>
              <a:rPr spc="-65" dirty="0"/>
              <a:t> </a:t>
            </a:r>
            <a:r>
              <a:rPr dirty="0"/>
              <a:t>key</a:t>
            </a:r>
            <a:r>
              <a:rPr spc="-65" dirty="0"/>
              <a:t> </a:t>
            </a:r>
            <a:r>
              <a:rPr dirty="0"/>
              <a:t>Certification</a:t>
            </a:r>
            <a:r>
              <a:rPr spc="-65" dirty="0"/>
              <a:t> </a:t>
            </a:r>
            <a:r>
              <a:rPr dirty="0"/>
              <a:t>Authorities</a:t>
            </a:r>
            <a:r>
              <a:rPr spc="-60" dirty="0"/>
              <a:t> </a:t>
            </a:r>
            <a:r>
              <a:rPr spc="-20" dirty="0"/>
              <a:t>(CA)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420" y="1128267"/>
            <a:ext cx="9932670" cy="25393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34950" indent="-222250">
              <a:lnSpc>
                <a:spcPct val="100000"/>
              </a:lnSpc>
              <a:spcBef>
                <a:spcPts val="725"/>
              </a:spcBef>
              <a:buClr>
                <a:srgbClr val="0000A3"/>
              </a:buClr>
              <a:buFont typeface="Kozuka Gothic Pr6N R"/>
              <a:buChar char="■"/>
              <a:tabLst>
                <a:tab pos="234950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certification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authority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(CA):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binds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public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particular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entity,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650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234950" marR="767715" indent="-222250">
              <a:lnSpc>
                <a:spcPts val="3000"/>
              </a:lnSpc>
              <a:spcBef>
                <a:spcPts val="1019"/>
              </a:spcBef>
              <a:buClr>
                <a:srgbClr val="0000A3"/>
              </a:buClr>
              <a:buFont typeface="Kozuka Gothic Pr6N R"/>
              <a:buChar char="■"/>
              <a:tabLst>
                <a:tab pos="234950" algn="l"/>
              </a:tabLst>
            </a:pPr>
            <a:r>
              <a:rPr sz="2800" dirty="0">
                <a:latin typeface="Calibri"/>
                <a:cs typeface="Calibri"/>
              </a:rPr>
              <a:t>entity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(person,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website,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router)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public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465" dirty="0">
                <a:latin typeface="Calibri"/>
                <a:cs typeface="Calibri"/>
              </a:rPr>
              <a:t>CE</a:t>
            </a:r>
            <a:r>
              <a:rPr sz="2800" dirty="0">
                <a:latin typeface="Calibri"/>
                <a:cs typeface="Calibri"/>
              </a:rPr>
              <a:t> provides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“proof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identity”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CA</a:t>
            </a:r>
            <a:endParaRPr sz="2800">
              <a:latin typeface="Calibri"/>
              <a:cs typeface="Calibri"/>
            </a:endParaRPr>
          </a:p>
          <a:p>
            <a:pPr marL="577850" lvl="1" indent="-231775">
              <a:lnSpc>
                <a:spcPct val="100000"/>
              </a:lnSpc>
              <a:spcBef>
                <a:spcPts val="219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2400" dirty="0">
                <a:latin typeface="Calibri"/>
                <a:cs typeface="Calibri"/>
              </a:rPr>
              <a:t>CA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certificate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binding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E’s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577850" marR="5080" lvl="1" indent="-231775">
              <a:lnSpc>
                <a:spcPts val="2590"/>
              </a:lnSpc>
              <a:spcBef>
                <a:spcPts val="540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2400" dirty="0">
                <a:latin typeface="Calibri"/>
                <a:cs typeface="Calibri"/>
              </a:rPr>
              <a:t>certificate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E’s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digitally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“this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E’s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20" dirty="0">
                <a:latin typeface="Calibri"/>
                <a:cs typeface="Calibri"/>
              </a:rPr>
              <a:t> key”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97851" y="4860718"/>
            <a:ext cx="1155700" cy="917575"/>
            <a:chOff x="4397851" y="4860718"/>
            <a:chExt cx="1155700" cy="917575"/>
          </a:xfrm>
        </p:grpSpPr>
        <p:sp>
          <p:nvSpPr>
            <p:cNvPr id="5" name="object 5"/>
            <p:cNvSpPr/>
            <p:nvPr/>
          </p:nvSpPr>
          <p:spPr>
            <a:xfrm>
              <a:off x="4397851" y="4860718"/>
              <a:ext cx="1155700" cy="917575"/>
            </a:xfrm>
            <a:custGeom>
              <a:avLst/>
              <a:gdLst/>
              <a:ahLst/>
              <a:cxnLst/>
              <a:rect l="l" t="t" r="r" b="b"/>
              <a:pathLst>
                <a:path w="1155700" h="917575">
                  <a:moveTo>
                    <a:pt x="413143" y="160436"/>
                  </a:moveTo>
                  <a:lnTo>
                    <a:pt x="374091" y="173851"/>
                  </a:lnTo>
                  <a:lnTo>
                    <a:pt x="353059" y="203084"/>
                  </a:lnTo>
                  <a:lnTo>
                    <a:pt x="349462" y="210295"/>
                  </a:lnTo>
                  <a:lnTo>
                    <a:pt x="346057" y="221306"/>
                  </a:lnTo>
                  <a:lnTo>
                    <a:pt x="344855" y="224316"/>
                  </a:lnTo>
                  <a:lnTo>
                    <a:pt x="344855" y="225315"/>
                  </a:lnTo>
                  <a:lnTo>
                    <a:pt x="33844" y="337651"/>
                  </a:lnTo>
                  <a:lnTo>
                    <a:pt x="30840" y="353470"/>
                  </a:lnTo>
                  <a:lnTo>
                    <a:pt x="19225" y="365287"/>
                  </a:lnTo>
                  <a:lnTo>
                    <a:pt x="14418" y="382106"/>
                  </a:lnTo>
                  <a:lnTo>
                    <a:pt x="25633" y="399126"/>
                  </a:lnTo>
                  <a:lnTo>
                    <a:pt x="25633" y="421955"/>
                  </a:lnTo>
                  <a:lnTo>
                    <a:pt x="0" y="439581"/>
                  </a:lnTo>
                  <a:lnTo>
                    <a:pt x="0" y="462409"/>
                  </a:lnTo>
                  <a:lnTo>
                    <a:pt x="14418" y="473420"/>
                  </a:lnTo>
                  <a:lnTo>
                    <a:pt x="28436" y="473420"/>
                  </a:lnTo>
                  <a:lnTo>
                    <a:pt x="25633" y="749564"/>
                  </a:lnTo>
                  <a:lnTo>
                    <a:pt x="14418" y="755371"/>
                  </a:lnTo>
                  <a:lnTo>
                    <a:pt x="14418" y="917574"/>
                  </a:lnTo>
                  <a:lnTo>
                    <a:pt x="150177" y="917574"/>
                  </a:lnTo>
                  <a:lnTo>
                    <a:pt x="1044576" y="895147"/>
                  </a:lnTo>
                  <a:lnTo>
                    <a:pt x="1155499" y="854616"/>
                  </a:lnTo>
                  <a:lnTo>
                    <a:pt x="1155499" y="706310"/>
                  </a:lnTo>
                  <a:lnTo>
                    <a:pt x="1143882" y="692291"/>
                  </a:lnTo>
                  <a:lnTo>
                    <a:pt x="1141462" y="643036"/>
                  </a:lnTo>
                  <a:lnTo>
                    <a:pt x="1155499" y="632018"/>
                  </a:lnTo>
                  <a:lnTo>
                    <a:pt x="1155499" y="604986"/>
                  </a:lnTo>
                  <a:lnTo>
                    <a:pt x="1141462" y="585158"/>
                  </a:lnTo>
                  <a:lnTo>
                    <a:pt x="1141462" y="407943"/>
                  </a:lnTo>
                  <a:lnTo>
                    <a:pt x="1155499" y="393923"/>
                  </a:lnTo>
                  <a:lnTo>
                    <a:pt x="1155499" y="383308"/>
                  </a:lnTo>
                  <a:lnTo>
                    <a:pt x="1139122" y="358681"/>
                  </a:lnTo>
                  <a:lnTo>
                    <a:pt x="1135654" y="325438"/>
                  </a:lnTo>
                  <a:lnTo>
                    <a:pt x="1055473" y="175053"/>
                  </a:lnTo>
                  <a:lnTo>
                    <a:pt x="456399" y="175053"/>
                  </a:lnTo>
                  <a:lnTo>
                    <a:pt x="440580" y="166841"/>
                  </a:lnTo>
                  <a:lnTo>
                    <a:pt x="425963" y="162235"/>
                  </a:lnTo>
                  <a:lnTo>
                    <a:pt x="413143" y="160436"/>
                  </a:lnTo>
                  <a:close/>
                </a:path>
                <a:path w="1155700" h="917575">
                  <a:moveTo>
                    <a:pt x="962140" y="0"/>
                  </a:moveTo>
                  <a:lnTo>
                    <a:pt x="952897" y="0"/>
                  </a:lnTo>
                  <a:lnTo>
                    <a:pt x="456399" y="175053"/>
                  </a:lnTo>
                  <a:lnTo>
                    <a:pt x="1055473" y="175053"/>
                  </a:lnTo>
                  <a:lnTo>
                    <a:pt x="9621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879" y="4874350"/>
              <a:ext cx="1117600" cy="890905"/>
            </a:xfrm>
            <a:custGeom>
              <a:avLst/>
              <a:gdLst/>
              <a:ahLst/>
              <a:cxnLst/>
              <a:rect l="l" t="t" r="r" b="b"/>
              <a:pathLst>
                <a:path w="1117600" h="890904">
                  <a:moveTo>
                    <a:pt x="927436" y="0"/>
                  </a:moveTo>
                  <a:lnTo>
                    <a:pt x="430766" y="177239"/>
                  </a:lnTo>
                  <a:lnTo>
                    <a:pt x="415542" y="169632"/>
                  </a:lnTo>
                  <a:lnTo>
                    <a:pt x="402127" y="165026"/>
                  </a:lnTo>
                  <a:lnTo>
                    <a:pt x="389914" y="162622"/>
                  </a:lnTo>
                  <a:lnTo>
                    <a:pt x="379498" y="163219"/>
                  </a:lnTo>
                  <a:lnTo>
                    <a:pt x="370084" y="165623"/>
                  </a:lnTo>
                  <a:lnTo>
                    <a:pt x="340244" y="194260"/>
                  </a:lnTo>
                  <a:lnTo>
                    <a:pt x="331636" y="219895"/>
                  </a:lnTo>
                  <a:lnTo>
                    <a:pt x="331636" y="221098"/>
                  </a:lnTo>
                  <a:lnTo>
                    <a:pt x="31642" y="331029"/>
                  </a:lnTo>
                  <a:lnTo>
                    <a:pt x="30440" y="344644"/>
                  </a:lnTo>
                  <a:lnTo>
                    <a:pt x="19226" y="355058"/>
                  </a:lnTo>
                  <a:lnTo>
                    <a:pt x="13418" y="371482"/>
                  </a:lnTo>
                  <a:lnTo>
                    <a:pt x="24632" y="388503"/>
                  </a:lnTo>
                  <a:lnTo>
                    <a:pt x="24632" y="410129"/>
                  </a:lnTo>
                  <a:lnTo>
                    <a:pt x="0" y="426546"/>
                  </a:lnTo>
                  <a:lnTo>
                    <a:pt x="0" y="448777"/>
                  </a:lnTo>
                  <a:lnTo>
                    <a:pt x="13418" y="459788"/>
                  </a:lnTo>
                  <a:lnTo>
                    <a:pt x="27437" y="459788"/>
                  </a:lnTo>
                  <a:lnTo>
                    <a:pt x="24632" y="724719"/>
                  </a:lnTo>
                  <a:lnTo>
                    <a:pt x="13418" y="730728"/>
                  </a:lnTo>
                  <a:lnTo>
                    <a:pt x="13418" y="890325"/>
                  </a:lnTo>
                  <a:lnTo>
                    <a:pt x="1004558" y="865094"/>
                  </a:lnTo>
                  <a:lnTo>
                    <a:pt x="1117094" y="823643"/>
                  </a:lnTo>
                  <a:lnTo>
                    <a:pt x="1111286" y="683265"/>
                  </a:lnTo>
                  <a:lnTo>
                    <a:pt x="1100880" y="669850"/>
                  </a:lnTo>
                  <a:lnTo>
                    <a:pt x="1097249" y="623596"/>
                  </a:lnTo>
                  <a:lnTo>
                    <a:pt x="1111286" y="611979"/>
                  </a:lnTo>
                  <a:lnTo>
                    <a:pt x="1111286" y="585546"/>
                  </a:lnTo>
                  <a:lnTo>
                    <a:pt x="1097249" y="566920"/>
                  </a:lnTo>
                  <a:lnTo>
                    <a:pt x="1097249" y="396110"/>
                  </a:lnTo>
                  <a:lnTo>
                    <a:pt x="1117094" y="377290"/>
                  </a:lnTo>
                  <a:lnTo>
                    <a:pt x="1117094" y="355058"/>
                  </a:lnTo>
                  <a:lnTo>
                    <a:pt x="1095071" y="349251"/>
                  </a:lnTo>
                  <a:lnTo>
                    <a:pt x="1092652" y="317614"/>
                  </a:lnTo>
                  <a:lnTo>
                    <a:pt x="927436" y="0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5522" y="5544807"/>
              <a:ext cx="393065" cy="213360"/>
            </a:xfrm>
            <a:custGeom>
              <a:avLst/>
              <a:gdLst/>
              <a:ahLst/>
              <a:cxnLst/>
              <a:rect l="l" t="t" r="r" b="b"/>
              <a:pathLst>
                <a:path w="393064" h="213360">
                  <a:moveTo>
                    <a:pt x="63487" y="211658"/>
                  </a:moveTo>
                  <a:lnTo>
                    <a:pt x="60083" y="50266"/>
                  </a:lnTo>
                  <a:lnTo>
                    <a:pt x="0" y="54267"/>
                  </a:lnTo>
                  <a:lnTo>
                    <a:pt x="3403" y="212864"/>
                  </a:lnTo>
                  <a:lnTo>
                    <a:pt x="63487" y="211658"/>
                  </a:lnTo>
                  <a:close/>
                </a:path>
                <a:path w="393064" h="213360">
                  <a:moveTo>
                    <a:pt x="224701" y="207060"/>
                  </a:moveTo>
                  <a:lnTo>
                    <a:pt x="221094" y="38049"/>
                  </a:lnTo>
                  <a:lnTo>
                    <a:pt x="151599" y="42646"/>
                  </a:lnTo>
                  <a:lnTo>
                    <a:pt x="155816" y="208864"/>
                  </a:lnTo>
                  <a:lnTo>
                    <a:pt x="224701" y="207060"/>
                  </a:lnTo>
                  <a:close/>
                </a:path>
                <a:path w="393064" h="213360">
                  <a:moveTo>
                    <a:pt x="392747" y="135572"/>
                  </a:moveTo>
                  <a:lnTo>
                    <a:pt x="389674" y="31038"/>
                  </a:lnTo>
                  <a:lnTo>
                    <a:pt x="367652" y="0"/>
                  </a:lnTo>
                  <a:lnTo>
                    <a:pt x="363461" y="0"/>
                  </a:lnTo>
                  <a:lnTo>
                    <a:pt x="343611" y="35039"/>
                  </a:lnTo>
                  <a:lnTo>
                    <a:pt x="346036" y="137972"/>
                  </a:lnTo>
                  <a:lnTo>
                    <a:pt x="392747" y="13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7921" y="5593866"/>
              <a:ext cx="93925" cy="1674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36" y="5105450"/>
              <a:ext cx="664845" cy="668655"/>
            </a:xfrm>
            <a:custGeom>
              <a:avLst/>
              <a:gdLst/>
              <a:ahLst/>
              <a:cxnLst/>
              <a:rect l="l" t="t" r="r" b="b"/>
              <a:pathLst>
                <a:path w="664845" h="668654">
                  <a:moveTo>
                    <a:pt x="37249" y="618985"/>
                  </a:moveTo>
                  <a:lnTo>
                    <a:pt x="35445" y="540486"/>
                  </a:lnTo>
                  <a:lnTo>
                    <a:pt x="20434" y="517055"/>
                  </a:lnTo>
                  <a:lnTo>
                    <a:pt x="16217" y="517652"/>
                  </a:lnTo>
                  <a:lnTo>
                    <a:pt x="0" y="543483"/>
                  </a:lnTo>
                  <a:lnTo>
                    <a:pt x="1600" y="620585"/>
                  </a:lnTo>
                  <a:lnTo>
                    <a:pt x="37249" y="618985"/>
                  </a:lnTo>
                  <a:close/>
                </a:path>
                <a:path w="664845" h="668654">
                  <a:moveTo>
                    <a:pt x="90906" y="187845"/>
                  </a:moveTo>
                  <a:lnTo>
                    <a:pt x="79895" y="187845"/>
                  </a:lnTo>
                  <a:lnTo>
                    <a:pt x="79895" y="493026"/>
                  </a:lnTo>
                  <a:lnTo>
                    <a:pt x="90906" y="493026"/>
                  </a:lnTo>
                  <a:lnTo>
                    <a:pt x="90906" y="187845"/>
                  </a:lnTo>
                  <a:close/>
                </a:path>
                <a:path w="664845" h="668654">
                  <a:moveTo>
                    <a:pt x="147586" y="666838"/>
                  </a:moveTo>
                  <a:lnTo>
                    <a:pt x="143979" y="524662"/>
                  </a:lnTo>
                  <a:lnTo>
                    <a:pt x="95732" y="528866"/>
                  </a:lnTo>
                  <a:lnTo>
                    <a:pt x="98526" y="668045"/>
                  </a:lnTo>
                  <a:lnTo>
                    <a:pt x="147586" y="666838"/>
                  </a:lnTo>
                  <a:close/>
                </a:path>
                <a:path w="664845" h="668654">
                  <a:moveTo>
                    <a:pt x="257340" y="662838"/>
                  </a:moveTo>
                  <a:lnTo>
                    <a:pt x="253733" y="513651"/>
                  </a:lnTo>
                  <a:lnTo>
                    <a:pt x="204863" y="518261"/>
                  </a:lnTo>
                  <a:lnTo>
                    <a:pt x="207670" y="663841"/>
                  </a:lnTo>
                  <a:lnTo>
                    <a:pt x="257340" y="662838"/>
                  </a:lnTo>
                  <a:close/>
                </a:path>
                <a:path w="664845" h="668654">
                  <a:moveTo>
                    <a:pt x="658266" y="45669"/>
                  </a:moveTo>
                  <a:lnTo>
                    <a:pt x="104940" y="208876"/>
                  </a:lnTo>
                  <a:lnTo>
                    <a:pt x="104940" y="377278"/>
                  </a:lnTo>
                  <a:lnTo>
                    <a:pt x="658266" y="272554"/>
                  </a:lnTo>
                  <a:lnTo>
                    <a:pt x="658266" y="45669"/>
                  </a:lnTo>
                  <a:close/>
                </a:path>
                <a:path w="664845" h="668654">
                  <a:moveTo>
                    <a:pt x="664667" y="0"/>
                  </a:moveTo>
                  <a:lnTo>
                    <a:pt x="660069" y="0"/>
                  </a:lnTo>
                  <a:lnTo>
                    <a:pt x="660069" y="298792"/>
                  </a:lnTo>
                  <a:lnTo>
                    <a:pt x="108534" y="397700"/>
                  </a:lnTo>
                  <a:lnTo>
                    <a:pt x="108534" y="491426"/>
                  </a:lnTo>
                  <a:lnTo>
                    <a:pt x="222288" y="480809"/>
                  </a:lnTo>
                  <a:lnTo>
                    <a:pt x="242112" y="482612"/>
                  </a:lnTo>
                  <a:lnTo>
                    <a:pt x="244513" y="456780"/>
                  </a:lnTo>
                  <a:lnTo>
                    <a:pt x="417741" y="433946"/>
                  </a:lnTo>
                  <a:lnTo>
                    <a:pt x="421957" y="457974"/>
                  </a:lnTo>
                  <a:lnTo>
                    <a:pt x="439369" y="455574"/>
                  </a:lnTo>
                  <a:lnTo>
                    <a:pt x="664667" y="432943"/>
                  </a:lnTo>
                  <a:lnTo>
                    <a:pt x="664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3290" y="5409641"/>
              <a:ext cx="473709" cy="183515"/>
            </a:xfrm>
            <a:custGeom>
              <a:avLst/>
              <a:gdLst/>
              <a:ahLst/>
              <a:cxnLst/>
              <a:rect l="l" t="t" r="r" b="b"/>
              <a:pathLst>
                <a:path w="473710" h="183514">
                  <a:moveTo>
                    <a:pt x="9410" y="85902"/>
                  </a:moveTo>
                  <a:lnTo>
                    <a:pt x="0" y="85902"/>
                  </a:lnTo>
                  <a:lnTo>
                    <a:pt x="0" y="183032"/>
                  </a:lnTo>
                  <a:lnTo>
                    <a:pt x="9410" y="183032"/>
                  </a:lnTo>
                  <a:lnTo>
                    <a:pt x="9410" y="85902"/>
                  </a:lnTo>
                  <a:close/>
                </a:path>
                <a:path w="473710" h="183514">
                  <a:moveTo>
                    <a:pt x="104533" y="66078"/>
                  </a:moveTo>
                  <a:lnTo>
                    <a:pt x="92316" y="66078"/>
                  </a:lnTo>
                  <a:lnTo>
                    <a:pt x="92316" y="176618"/>
                  </a:lnTo>
                  <a:lnTo>
                    <a:pt x="104533" y="176618"/>
                  </a:lnTo>
                  <a:lnTo>
                    <a:pt x="104533" y="66078"/>
                  </a:lnTo>
                  <a:close/>
                </a:path>
                <a:path w="473710" h="183514">
                  <a:moveTo>
                    <a:pt x="214287" y="47459"/>
                  </a:moveTo>
                  <a:lnTo>
                    <a:pt x="202666" y="47459"/>
                  </a:lnTo>
                  <a:lnTo>
                    <a:pt x="202666" y="142773"/>
                  </a:lnTo>
                  <a:lnTo>
                    <a:pt x="214287" y="142773"/>
                  </a:lnTo>
                  <a:lnTo>
                    <a:pt x="214287" y="47459"/>
                  </a:lnTo>
                  <a:close/>
                </a:path>
                <a:path w="473710" h="183514">
                  <a:moveTo>
                    <a:pt x="340245" y="21628"/>
                  </a:moveTo>
                  <a:lnTo>
                    <a:pt x="325831" y="21628"/>
                  </a:lnTo>
                  <a:lnTo>
                    <a:pt x="325831" y="152590"/>
                  </a:lnTo>
                  <a:lnTo>
                    <a:pt x="340245" y="152590"/>
                  </a:lnTo>
                  <a:lnTo>
                    <a:pt x="340245" y="21628"/>
                  </a:lnTo>
                  <a:close/>
                </a:path>
                <a:path w="473710" h="183514">
                  <a:moveTo>
                    <a:pt x="473417" y="0"/>
                  </a:moveTo>
                  <a:lnTo>
                    <a:pt x="456996" y="0"/>
                  </a:lnTo>
                  <a:lnTo>
                    <a:pt x="456996" y="137375"/>
                  </a:lnTo>
                  <a:lnTo>
                    <a:pt x="473417" y="137375"/>
                  </a:lnTo>
                  <a:lnTo>
                    <a:pt x="473417" y="0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5536" y="5029974"/>
              <a:ext cx="636270" cy="472440"/>
            </a:xfrm>
            <a:custGeom>
              <a:avLst/>
              <a:gdLst/>
              <a:ahLst/>
              <a:cxnLst/>
              <a:rect l="l" t="t" r="r" b="b"/>
              <a:pathLst>
                <a:path w="636270" h="472439">
                  <a:moveTo>
                    <a:pt x="17424" y="241096"/>
                  </a:moveTo>
                  <a:lnTo>
                    <a:pt x="16827" y="215861"/>
                  </a:lnTo>
                  <a:lnTo>
                    <a:pt x="0" y="221665"/>
                  </a:lnTo>
                  <a:lnTo>
                    <a:pt x="393" y="245706"/>
                  </a:lnTo>
                  <a:lnTo>
                    <a:pt x="17424" y="241096"/>
                  </a:lnTo>
                  <a:close/>
                </a:path>
                <a:path w="636270" h="472439">
                  <a:moveTo>
                    <a:pt x="40855" y="233883"/>
                  </a:moveTo>
                  <a:lnTo>
                    <a:pt x="40246" y="207657"/>
                  </a:lnTo>
                  <a:lnTo>
                    <a:pt x="23228" y="213461"/>
                  </a:lnTo>
                  <a:lnTo>
                    <a:pt x="24434" y="238696"/>
                  </a:lnTo>
                  <a:lnTo>
                    <a:pt x="40855" y="233883"/>
                  </a:lnTo>
                  <a:close/>
                </a:path>
                <a:path w="636270" h="472439">
                  <a:moveTo>
                    <a:pt x="65278" y="226466"/>
                  </a:moveTo>
                  <a:lnTo>
                    <a:pt x="64084" y="199440"/>
                  </a:lnTo>
                  <a:lnTo>
                    <a:pt x="47256" y="205244"/>
                  </a:lnTo>
                  <a:lnTo>
                    <a:pt x="48260" y="231686"/>
                  </a:lnTo>
                  <a:lnTo>
                    <a:pt x="65278" y="226466"/>
                  </a:lnTo>
                  <a:close/>
                </a:path>
                <a:path w="636270" h="472439">
                  <a:moveTo>
                    <a:pt x="196062" y="437540"/>
                  </a:moveTo>
                  <a:lnTo>
                    <a:pt x="195453" y="434124"/>
                  </a:lnTo>
                  <a:lnTo>
                    <a:pt x="193649" y="431126"/>
                  </a:lnTo>
                  <a:lnTo>
                    <a:pt x="190842" y="429336"/>
                  </a:lnTo>
                  <a:lnTo>
                    <a:pt x="187236" y="428726"/>
                  </a:lnTo>
                  <a:lnTo>
                    <a:pt x="184442" y="429336"/>
                  </a:lnTo>
                  <a:lnTo>
                    <a:pt x="181432" y="431126"/>
                  </a:lnTo>
                  <a:lnTo>
                    <a:pt x="179628" y="434124"/>
                  </a:lnTo>
                  <a:lnTo>
                    <a:pt x="179031" y="437540"/>
                  </a:lnTo>
                  <a:lnTo>
                    <a:pt x="179031" y="463372"/>
                  </a:lnTo>
                  <a:lnTo>
                    <a:pt x="179628" y="466775"/>
                  </a:lnTo>
                  <a:lnTo>
                    <a:pt x="181432" y="469176"/>
                  </a:lnTo>
                  <a:lnTo>
                    <a:pt x="184442" y="471589"/>
                  </a:lnTo>
                  <a:lnTo>
                    <a:pt x="187236" y="471982"/>
                  </a:lnTo>
                  <a:lnTo>
                    <a:pt x="190842" y="471589"/>
                  </a:lnTo>
                  <a:lnTo>
                    <a:pt x="193649" y="469176"/>
                  </a:lnTo>
                  <a:lnTo>
                    <a:pt x="195453" y="466775"/>
                  </a:lnTo>
                  <a:lnTo>
                    <a:pt x="196062" y="463372"/>
                  </a:lnTo>
                  <a:lnTo>
                    <a:pt x="196062" y="437540"/>
                  </a:lnTo>
                  <a:close/>
                </a:path>
                <a:path w="636270" h="472439">
                  <a:moveTo>
                    <a:pt x="302793" y="407098"/>
                  </a:moveTo>
                  <a:lnTo>
                    <a:pt x="286969" y="407098"/>
                  </a:lnTo>
                  <a:lnTo>
                    <a:pt x="286969" y="452158"/>
                  </a:lnTo>
                  <a:lnTo>
                    <a:pt x="302793" y="452158"/>
                  </a:lnTo>
                  <a:lnTo>
                    <a:pt x="302793" y="407098"/>
                  </a:lnTo>
                  <a:close/>
                </a:path>
                <a:path w="636270" h="472439">
                  <a:moveTo>
                    <a:pt x="420751" y="377863"/>
                  </a:moveTo>
                  <a:lnTo>
                    <a:pt x="400926" y="377863"/>
                  </a:lnTo>
                  <a:lnTo>
                    <a:pt x="400926" y="438137"/>
                  </a:lnTo>
                  <a:lnTo>
                    <a:pt x="420751" y="438137"/>
                  </a:lnTo>
                  <a:lnTo>
                    <a:pt x="420751" y="377863"/>
                  </a:lnTo>
                  <a:close/>
                </a:path>
                <a:path w="636270" h="472439">
                  <a:moveTo>
                    <a:pt x="557326" y="350431"/>
                  </a:moveTo>
                  <a:lnTo>
                    <a:pt x="543915" y="350431"/>
                  </a:lnTo>
                  <a:lnTo>
                    <a:pt x="543915" y="417715"/>
                  </a:lnTo>
                  <a:lnTo>
                    <a:pt x="557326" y="417715"/>
                  </a:lnTo>
                  <a:lnTo>
                    <a:pt x="557326" y="350431"/>
                  </a:lnTo>
                  <a:close/>
                </a:path>
                <a:path w="636270" h="472439">
                  <a:moveTo>
                    <a:pt x="636028" y="0"/>
                  </a:moveTo>
                  <a:lnTo>
                    <a:pt x="88722" y="189026"/>
                  </a:lnTo>
                  <a:lnTo>
                    <a:pt x="91516" y="237490"/>
                  </a:lnTo>
                  <a:lnTo>
                    <a:pt x="636028" y="54457"/>
                  </a:lnTo>
                  <a:lnTo>
                    <a:pt x="6360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670" y="5014747"/>
              <a:ext cx="501015" cy="254635"/>
            </a:xfrm>
            <a:custGeom>
              <a:avLst/>
              <a:gdLst/>
              <a:ahLst/>
              <a:cxnLst/>
              <a:rect l="l" t="t" r="r" b="b"/>
              <a:pathLst>
                <a:path w="501014" h="254635">
                  <a:moveTo>
                    <a:pt x="6400" y="187236"/>
                  </a:moveTo>
                  <a:lnTo>
                    <a:pt x="0" y="187236"/>
                  </a:lnTo>
                  <a:lnTo>
                    <a:pt x="0" y="254520"/>
                  </a:lnTo>
                  <a:lnTo>
                    <a:pt x="6400" y="254520"/>
                  </a:lnTo>
                  <a:lnTo>
                    <a:pt x="6400" y="187236"/>
                  </a:lnTo>
                  <a:close/>
                </a:path>
                <a:path w="501014" h="254635">
                  <a:moveTo>
                    <a:pt x="28041" y="177215"/>
                  </a:moveTo>
                  <a:lnTo>
                    <a:pt x="21640" y="177215"/>
                  </a:lnTo>
                  <a:lnTo>
                    <a:pt x="21640" y="245097"/>
                  </a:lnTo>
                  <a:lnTo>
                    <a:pt x="28041" y="245097"/>
                  </a:lnTo>
                  <a:lnTo>
                    <a:pt x="28041" y="177215"/>
                  </a:lnTo>
                  <a:close/>
                </a:path>
                <a:path w="501014" h="254635">
                  <a:moveTo>
                    <a:pt x="50266" y="169608"/>
                  </a:moveTo>
                  <a:lnTo>
                    <a:pt x="44259" y="169608"/>
                  </a:lnTo>
                  <a:lnTo>
                    <a:pt x="44259" y="239903"/>
                  </a:lnTo>
                  <a:lnTo>
                    <a:pt x="50266" y="239903"/>
                  </a:lnTo>
                  <a:lnTo>
                    <a:pt x="50266" y="169608"/>
                  </a:lnTo>
                  <a:close/>
                </a:path>
                <a:path w="501014" h="254635">
                  <a:moveTo>
                    <a:pt x="72898" y="156197"/>
                  </a:moveTo>
                  <a:lnTo>
                    <a:pt x="68300" y="156197"/>
                  </a:lnTo>
                  <a:lnTo>
                    <a:pt x="68300" y="231089"/>
                  </a:lnTo>
                  <a:lnTo>
                    <a:pt x="72898" y="231089"/>
                  </a:lnTo>
                  <a:lnTo>
                    <a:pt x="72898" y="156197"/>
                  </a:lnTo>
                  <a:close/>
                </a:path>
                <a:path w="501014" h="254635">
                  <a:moveTo>
                    <a:pt x="97536" y="146189"/>
                  </a:moveTo>
                  <a:lnTo>
                    <a:pt x="92125" y="146189"/>
                  </a:lnTo>
                  <a:lnTo>
                    <a:pt x="92125" y="224078"/>
                  </a:lnTo>
                  <a:lnTo>
                    <a:pt x="97536" y="224078"/>
                  </a:lnTo>
                  <a:lnTo>
                    <a:pt x="97536" y="146189"/>
                  </a:lnTo>
                  <a:close/>
                </a:path>
                <a:path w="501014" h="254635">
                  <a:moveTo>
                    <a:pt x="123761" y="139776"/>
                  </a:moveTo>
                  <a:lnTo>
                    <a:pt x="117957" y="139776"/>
                  </a:lnTo>
                  <a:lnTo>
                    <a:pt x="117957" y="215874"/>
                  </a:lnTo>
                  <a:lnTo>
                    <a:pt x="123761" y="215874"/>
                  </a:lnTo>
                  <a:lnTo>
                    <a:pt x="123761" y="139776"/>
                  </a:lnTo>
                  <a:close/>
                </a:path>
                <a:path w="501014" h="254635">
                  <a:moveTo>
                    <a:pt x="153403" y="125755"/>
                  </a:moveTo>
                  <a:lnTo>
                    <a:pt x="147599" y="125755"/>
                  </a:lnTo>
                  <a:lnTo>
                    <a:pt x="147599" y="204254"/>
                  </a:lnTo>
                  <a:lnTo>
                    <a:pt x="153403" y="204254"/>
                  </a:lnTo>
                  <a:lnTo>
                    <a:pt x="153403" y="125755"/>
                  </a:lnTo>
                  <a:close/>
                </a:path>
                <a:path w="501014" h="254635">
                  <a:moveTo>
                    <a:pt x="184442" y="117551"/>
                  </a:moveTo>
                  <a:lnTo>
                    <a:pt x="176834" y="117551"/>
                  </a:lnTo>
                  <a:lnTo>
                    <a:pt x="176834" y="194246"/>
                  </a:lnTo>
                  <a:lnTo>
                    <a:pt x="184442" y="194246"/>
                  </a:lnTo>
                  <a:lnTo>
                    <a:pt x="184442" y="117551"/>
                  </a:lnTo>
                  <a:close/>
                </a:path>
                <a:path w="501014" h="254635">
                  <a:moveTo>
                    <a:pt x="215277" y="108331"/>
                  </a:moveTo>
                  <a:lnTo>
                    <a:pt x="208876" y="108331"/>
                  </a:lnTo>
                  <a:lnTo>
                    <a:pt x="208876" y="188442"/>
                  </a:lnTo>
                  <a:lnTo>
                    <a:pt x="215277" y="188442"/>
                  </a:lnTo>
                  <a:lnTo>
                    <a:pt x="215277" y="108331"/>
                  </a:lnTo>
                  <a:close/>
                </a:path>
                <a:path w="501014" h="254635">
                  <a:moveTo>
                    <a:pt x="249732" y="90106"/>
                  </a:moveTo>
                  <a:lnTo>
                    <a:pt x="243319" y="90106"/>
                  </a:lnTo>
                  <a:lnTo>
                    <a:pt x="243319" y="173824"/>
                  </a:lnTo>
                  <a:lnTo>
                    <a:pt x="249732" y="173824"/>
                  </a:lnTo>
                  <a:lnTo>
                    <a:pt x="249732" y="90106"/>
                  </a:lnTo>
                  <a:close/>
                </a:path>
                <a:path w="501014" h="254635">
                  <a:moveTo>
                    <a:pt x="278968" y="76098"/>
                  </a:moveTo>
                  <a:lnTo>
                    <a:pt x="271957" y="76098"/>
                  </a:lnTo>
                  <a:lnTo>
                    <a:pt x="271957" y="162610"/>
                  </a:lnTo>
                  <a:lnTo>
                    <a:pt x="278968" y="162610"/>
                  </a:lnTo>
                  <a:lnTo>
                    <a:pt x="278968" y="76098"/>
                  </a:lnTo>
                  <a:close/>
                </a:path>
                <a:path w="501014" h="254635">
                  <a:moveTo>
                    <a:pt x="314617" y="66687"/>
                  </a:moveTo>
                  <a:lnTo>
                    <a:pt x="306400" y="66687"/>
                  </a:lnTo>
                  <a:lnTo>
                    <a:pt x="306400" y="152196"/>
                  </a:lnTo>
                  <a:lnTo>
                    <a:pt x="314617" y="152196"/>
                  </a:lnTo>
                  <a:lnTo>
                    <a:pt x="314617" y="66687"/>
                  </a:lnTo>
                  <a:close/>
                </a:path>
                <a:path w="501014" h="254635">
                  <a:moveTo>
                    <a:pt x="345452" y="55676"/>
                  </a:moveTo>
                  <a:lnTo>
                    <a:pt x="339051" y="55676"/>
                  </a:lnTo>
                  <a:lnTo>
                    <a:pt x="339051" y="139776"/>
                  </a:lnTo>
                  <a:lnTo>
                    <a:pt x="345452" y="139776"/>
                  </a:lnTo>
                  <a:lnTo>
                    <a:pt x="345452" y="55676"/>
                  </a:lnTo>
                  <a:close/>
                </a:path>
                <a:path w="501014" h="254635">
                  <a:moveTo>
                    <a:pt x="382905" y="41643"/>
                  </a:moveTo>
                  <a:lnTo>
                    <a:pt x="375297" y="41643"/>
                  </a:lnTo>
                  <a:lnTo>
                    <a:pt x="375297" y="128752"/>
                  </a:lnTo>
                  <a:lnTo>
                    <a:pt x="382905" y="128752"/>
                  </a:lnTo>
                  <a:lnTo>
                    <a:pt x="382905" y="41643"/>
                  </a:lnTo>
                  <a:close/>
                </a:path>
                <a:path w="501014" h="254635">
                  <a:moveTo>
                    <a:pt x="423151" y="26835"/>
                  </a:moveTo>
                  <a:lnTo>
                    <a:pt x="413143" y="26835"/>
                  </a:lnTo>
                  <a:lnTo>
                    <a:pt x="413143" y="116344"/>
                  </a:lnTo>
                  <a:lnTo>
                    <a:pt x="423151" y="116344"/>
                  </a:lnTo>
                  <a:lnTo>
                    <a:pt x="423151" y="26835"/>
                  </a:lnTo>
                  <a:close/>
                </a:path>
                <a:path w="501014" h="254635">
                  <a:moveTo>
                    <a:pt x="458800" y="15227"/>
                  </a:moveTo>
                  <a:lnTo>
                    <a:pt x="449999" y="15227"/>
                  </a:lnTo>
                  <a:lnTo>
                    <a:pt x="449999" y="105333"/>
                  </a:lnTo>
                  <a:lnTo>
                    <a:pt x="458800" y="105333"/>
                  </a:lnTo>
                  <a:lnTo>
                    <a:pt x="458800" y="15227"/>
                  </a:lnTo>
                  <a:close/>
                </a:path>
                <a:path w="501014" h="254635">
                  <a:moveTo>
                    <a:pt x="500862" y="0"/>
                  </a:moveTo>
                  <a:lnTo>
                    <a:pt x="491451" y="0"/>
                  </a:lnTo>
                  <a:lnTo>
                    <a:pt x="491451" y="94119"/>
                  </a:lnTo>
                  <a:lnTo>
                    <a:pt x="500862" y="94119"/>
                  </a:lnTo>
                  <a:lnTo>
                    <a:pt x="500862" y="0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8850" y="4946869"/>
              <a:ext cx="125379" cy="1047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55258" y="5299693"/>
              <a:ext cx="74295" cy="40005"/>
            </a:xfrm>
            <a:custGeom>
              <a:avLst/>
              <a:gdLst/>
              <a:ahLst/>
              <a:cxnLst/>
              <a:rect l="l" t="t" r="r" b="b"/>
              <a:pathLst>
                <a:path w="74295" h="40004">
                  <a:moveTo>
                    <a:pt x="53872" y="0"/>
                  </a:moveTo>
                  <a:lnTo>
                    <a:pt x="42053" y="0"/>
                  </a:lnTo>
                  <a:lnTo>
                    <a:pt x="31042" y="1605"/>
                  </a:lnTo>
                  <a:lnTo>
                    <a:pt x="0" y="25636"/>
                  </a:lnTo>
                  <a:lnTo>
                    <a:pt x="1798" y="29838"/>
                  </a:lnTo>
                  <a:lnTo>
                    <a:pt x="49660" y="39655"/>
                  </a:lnTo>
                  <a:lnTo>
                    <a:pt x="58478" y="39655"/>
                  </a:lnTo>
                  <a:lnTo>
                    <a:pt x="59681" y="38050"/>
                  </a:lnTo>
                  <a:lnTo>
                    <a:pt x="67690" y="29838"/>
                  </a:lnTo>
                  <a:lnTo>
                    <a:pt x="73693" y="9212"/>
                  </a:lnTo>
                  <a:lnTo>
                    <a:pt x="71288" y="8211"/>
                  </a:lnTo>
                  <a:lnTo>
                    <a:pt x="69490" y="7010"/>
                  </a:lnTo>
                  <a:lnTo>
                    <a:pt x="67288" y="5807"/>
                  </a:lnTo>
                  <a:lnTo>
                    <a:pt x="65481" y="4009"/>
                  </a:lnTo>
                  <a:lnTo>
                    <a:pt x="63084" y="2807"/>
                  </a:lnTo>
                  <a:lnTo>
                    <a:pt x="60278" y="1202"/>
                  </a:lnTo>
                  <a:lnTo>
                    <a:pt x="53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62856" y="5292090"/>
              <a:ext cx="100330" cy="293370"/>
            </a:xfrm>
            <a:custGeom>
              <a:avLst/>
              <a:gdLst/>
              <a:ahLst/>
              <a:cxnLst/>
              <a:rect l="l" t="t" r="r" b="b"/>
              <a:pathLst>
                <a:path w="100329" h="293370">
                  <a:moveTo>
                    <a:pt x="45072" y="28638"/>
                  </a:moveTo>
                  <a:lnTo>
                    <a:pt x="44462" y="27432"/>
                  </a:lnTo>
                  <a:lnTo>
                    <a:pt x="42659" y="26238"/>
                  </a:lnTo>
                  <a:lnTo>
                    <a:pt x="40259" y="24434"/>
                  </a:lnTo>
                  <a:lnTo>
                    <a:pt x="37452" y="22834"/>
                  </a:lnTo>
                  <a:lnTo>
                    <a:pt x="35648" y="20421"/>
                  </a:lnTo>
                  <a:lnTo>
                    <a:pt x="35052" y="18021"/>
                  </a:lnTo>
                  <a:lnTo>
                    <a:pt x="35648" y="16827"/>
                  </a:lnTo>
                  <a:lnTo>
                    <a:pt x="38658" y="14020"/>
                  </a:lnTo>
                  <a:lnTo>
                    <a:pt x="40855" y="11010"/>
                  </a:lnTo>
                  <a:lnTo>
                    <a:pt x="41465" y="9817"/>
                  </a:lnTo>
                  <a:lnTo>
                    <a:pt x="32651" y="9817"/>
                  </a:lnTo>
                  <a:lnTo>
                    <a:pt x="0" y="29845"/>
                  </a:lnTo>
                  <a:lnTo>
                    <a:pt x="3606" y="29248"/>
                  </a:lnTo>
                  <a:lnTo>
                    <a:pt x="7010" y="28041"/>
                  </a:lnTo>
                  <a:lnTo>
                    <a:pt x="15824" y="26835"/>
                  </a:lnTo>
                  <a:lnTo>
                    <a:pt x="25844" y="26835"/>
                  </a:lnTo>
                  <a:lnTo>
                    <a:pt x="42659" y="28638"/>
                  </a:lnTo>
                  <a:lnTo>
                    <a:pt x="45072" y="28638"/>
                  </a:lnTo>
                  <a:close/>
                </a:path>
                <a:path w="100329" h="293370">
                  <a:moveTo>
                    <a:pt x="99936" y="292366"/>
                  </a:moveTo>
                  <a:lnTo>
                    <a:pt x="98742" y="270141"/>
                  </a:lnTo>
                  <a:lnTo>
                    <a:pt x="89916" y="270141"/>
                  </a:lnTo>
                  <a:lnTo>
                    <a:pt x="89916" y="24434"/>
                  </a:lnTo>
                  <a:lnTo>
                    <a:pt x="88722" y="22237"/>
                  </a:lnTo>
                  <a:lnTo>
                    <a:pt x="85915" y="18021"/>
                  </a:lnTo>
                  <a:lnTo>
                    <a:pt x="87528" y="18021"/>
                  </a:lnTo>
                  <a:lnTo>
                    <a:pt x="88125" y="18630"/>
                  </a:lnTo>
                  <a:lnTo>
                    <a:pt x="89319" y="19227"/>
                  </a:lnTo>
                  <a:lnTo>
                    <a:pt x="89916" y="19824"/>
                  </a:lnTo>
                  <a:lnTo>
                    <a:pt x="90525" y="19824"/>
                  </a:lnTo>
                  <a:lnTo>
                    <a:pt x="93522" y="19227"/>
                  </a:lnTo>
                  <a:lnTo>
                    <a:pt x="94627" y="18021"/>
                  </a:lnTo>
                  <a:lnTo>
                    <a:pt x="95732" y="16827"/>
                  </a:lnTo>
                  <a:lnTo>
                    <a:pt x="96926" y="14020"/>
                  </a:lnTo>
                  <a:lnTo>
                    <a:pt x="97015" y="13411"/>
                  </a:lnTo>
                  <a:lnTo>
                    <a:pt x="97447" y="10414"/>
                  </a:lnTo>
                  <a:lnTo>
                    <a:pt x="97434" y="9220"/>
                  </a:lnTo>
                  <a:lnTo>
                    <a:pt x="96926" y="6413"/>
                  </a:lnTo>
                  <a:lnTo>
                    <a:pt x="95732" y="2806"/>
                  </a:lnTo>
                  <a:lnTo>
                    <a:pt x="93522" y="1206"/>
                  </a:lnTo>
                  <a:lnTo>
                    <a:pt x="90525" y="0"/>
                  </a:lnTo>
                  <a:lnTo>
                    <a:pt x="88125" y="1206"/>
                  </a:lnTo>
                  <a:lnTo>
                    <a:pt x="85915" y="2806"/>
                  </a:lnTo>
                  <a:lnTo>
                    <a:pt x="84112" y="6413"/>
                  </a:lnTo>
                  <a:lnTo>
                    <a:pt x="83515" y="9817"/>
                  </a:lnTo>
                  <a:lnTo>
                    <a:pt x="68897" y="13411"/>
                  </a:lnTo>
                  <a:lnTo>
                    <a:pt x="68287" y="11620"/>
                  </a:lnTo>
                  <a:lnTo>
                    <a:pt x="67094" y="10414"/>
                  </a:lnTo>
                  <a:lnTo>
                    <a:pt x="65493" y="9220"/>
                  </a:lnTo>
                  <a:lnTo>
                    <a:pt x="64287" y="9220"/>
                  </a:lnTo>
                  <a:lnTo>
                    <a:pt x="57975" y="18021"/>
                  </a:lnTo>
                  <a:lnTo>
                    <a:pt x="58483" y="21031"/>
                  </a:lnTo>
                  <a:lnTo>
                    <a:pt x="59690" y="23431"/>
                  </a:lnTo>
                  <a:lnTo>
                    <a:pt x="61887" y="25641"/>
                  </a:lnTo>
                  <a:lnTo>
                    <a:pt x="64287" y="26238"/>
                  </a:lnTo>
                  <a:lnTo>
                    <a:pt x="66090" y="25641"/>
                  </a:lnTo>
                  <a:lnTo>
                    <a:pt x="68287" y="23825"/>
                  </a:lnTo>
                  <a:lnTo>
                    <a:pt x="69494" y="21628"/>
                  </a:lnTo>
                  <a:lnTo>
                    <a:pt x="70104" y="18021"/>
                  </a:lnTo>
                  <a:lnTo>
                    <a:pt x="73101" y="18021"/>
                  </a:lnTo>
                  <a:lnTo>
                    <a:pt x="69494" y="21628"/>
                  </a:lnTo>
                  <a:lnTo>
                    <a:pt x="68897" y="24434"/>
                  </a:lnTo>
                  <a:lnTo>
                    <a:pt x="68287" y="26835"/>
                  </a:lnTo>
                  <a:lnTo>
                    <a:pt x="68287" y="270141"/>
                  </a:lnTo>
                  <a:lnTo>
                    <a:pt x="63093" y="270141"/>
                  </a:lnTo>
                  <a:lnTo>
                    <a:pt x="63093" y="292963"/>
                  </a:lnTo>
                  <a:lnTo>
                    <a:pt x="99936" y="292366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49378" y="5273864"/>
              <a:ext cx="78105" cy="41910"/>
            </a:xfrm>
            <a:custGeom>
              <a:avLst/>
              <a:gdLst/>
              <a:ahLst/>
              <a:cxnLst/>
              <a:rect l="l" t="t" r="r" b="b"/>
              <a:pathLst>
                <a:path w="78104" h="41910">
                  <a:moveTo>
                    <a:pt x="56478" y="0"/>
                  </a:moveTo>
                  <a:lnTo>
                    <a:pt x="44264" y="0"/>
                  </a:lnTo>
                  <a:lnTo>
                    <a:pt x="33244" y="1807"/>
                  </a:lnTo>
                  <a:lnTo>
                    <a:pt x="1008" y="23434"/>
                  </a:lnTo>
                  <a:lnTo>
                    <a:pt x="0" y="27031"/>
                  </a:lnTo>
                  <a:lnTo>
                    <a:pt x="1605" y="31636"/>
                  </a:lnTo>
                  <a:lnTo>
                    <a:pt x="51871" y="41655"/>
                  </a:lnTo>
                  <a:lnTo>
                    <a:pt x="61285" y="41655"/>
                  </a:lnTo>
                  <a:lnTo>
                    <a:pt x="62882" y="39848"/>
                  </a:lnTo>
                  <a:lnTo>
                    <a:pt x="71095" y="31636"/>
                  </a:lnTo>
                  <a:lnTo>
                    <a:pt x="78106" y="10011"/>
                  </a:lnTo>
                  <a:lnTo>
                    <a:pt x="73499" y="7607"/>
                  </a:lnTo>
                  <a:lnTo>
                    <a:pt x="68892" y="4202"/>
                  </a:lnTo>
                  <a:lnTo>
                    <a:pt x="65891" y="3001"/>
                  </a:lnTo>
                  <a:lnTo>
                    <a:pt x="63488" y="1807"/>
                  </a:lnTo>
                  <a:lnTo>
                    <a:pt x="60083" y="605"/>
                  </a:lnTo>
                  <a:lnTo>
                    <a:pt x="56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57991" y="5262257"/>
              <a:ext cx="112395" cy="300355"/>
            </a:xfrm>
            <a:custGeom>
              <a:avLst/>
              <a:gdLst/>
              <a:ahLst/>
              <a:cxnLst/>
              <a:rect l="l" t="t" r="r" b="b"/>
              <a:pathLst>
                <a:path w="112395" h="300354">
                  <a:moveTo>
                    <a:pt x="46659" y="33845"/>
                  </a:moveTo>
                  <a:lnTo>
                    <a:pt x="46253" y="32639"/>
                  </a:lnTo>
                  <a:lnTo>
                    <a:pt x="44450" y="31445"/>
                  </a:lnTo>
                  <a:lnTo>
                    <a:pt x="41440" y="29235"/>
                  </a:lnTo>
                  <a:lnTo>
                    <a:pt x="39243" y="27432"/>
                  </a:lnTo>
                  <a:lnTo>
                    <a:pt x="36842" y="25031"/>
                  </a:lnTo>
                  <a:lnTo>
                    <a:pt x="36245" y="22821"/>
                  </a:lnTo>
                  <a:lnTo>
                    <a:pt x="36842" y="21628"/>
                  </a:lnTo>
                  <a:lnTo>
                    <a:pt x="39852" y="18618"/>
                  </a:lnTo>
                  <a:lnTo>
                    <a:pt x="41440" y="16421"/>
                  </a:lnTo>
                  <a:lnTo>
                    <a:pt x="41440" y="15214"/>
                  </a:lnTo>
                  <a:lnTo>
                    <a:pt x="32842" y="15214"/>
                  </a:lnTo>
                  <a:lnTo>
                    <a:pt x="0" y="35052"/>
                  </a:lnTo>
                  <a:lnTo>
                    <a:pt x="3606" y="33845"/>
                  </a:lnTo>
                  <a:lnTo>
                    <a:pt x="7010" y="33235"/>
                  </a:lnTo>
                  <a:lnTo>
                    <a:pt x="11214" y="32639"/>
                  </a:lnTo>
                  <a:lnTo>
                    <a:pt x="21018" y="31445"/>
                  </a:lnTo>
                  <a:lnTo>
                    <a:pt x="26822" y="32042"/>
                  </a:lnTo>
                  <a:lnTo>
                    <a:pt x="32842" y="32042"/>
                  </a:lnTo>
                  <a:lnTo>
                    <a:pt x="39243" y="33235"/>
                  </a:lnTo>
                  <a:lnTo>
                    <a:pt x="44450" y="33845"/>
                  </a:lnTo>
                  <a:lnTo>
                    <a:pt x="46659" y="33845"/>
                  </a:lnTo>
                  <a:close/>
                </a:path>
                <a:path w="112395" h="300354">
                  <a:moveTo>
                    <a:pt x="112141" y="15214"/>
                  </a:moveTo>
                  <a:lnTo>
                    <a:pt x="111544" y="9207"/>
                  </a:lnTo>
                  <a:lnTo>
                    <a:pt x="109131" y="4000"/>
                  </a:lnTo>
                  <a:lnTo>
                    <a:pt x="105727" y="1193"/>
                  </a:lnTo>
                  <a:lnTo>
                    <a:pt x="101130" y="0"/>
                  </a:lnTo>
                  <a:lnTo>
                    <a:pt x="98120" y="596"/>
                  </a:lnTo>
                  <a:lnTo>
                    <a:pt x="95110" y="2806"/>
                  </a:lnTo>
                  <a:lnTo>
                    <a:pt x="92913" y="5803"/>
                  </a:lnTo>
                  <a:lnTo>
                    <a:pt x="91109" y="9817"/>
                  </a:lnTo>
                  <a:lnTo>
                    <a:pt x="87109" y="9817"/>
                  </a:lnTo>
                  <a:lnTo>
                    <a:pt x="84099" y="10414"/>
                  </a:lnTo>
                  <a:lnTo>
                    <a:pt x="81699" y="11607"/>
                  </a:lnTo>
                  <a:lnTo>
                    <a:pt x="79502" y="13423"/>
                  </a:lnTo>
                  <a:lnTo>
                    <a:pt x="78295" y="11010"/>
                  </a:lnTo>
                  <a:lnTo>
                    <a:pt x="77089" y="9817"/>
                  </a:lnTo>
                  <a:lnTo>
                    <a:pt x="75298" y="8813"/>
                  </a:lnTo>
                  <a:lnTo>
                    <a:pt x="73685" y="8204"/>
                  </a:lnTo>
                  <a:lnTo>
                    <a:pt x="71285" y="8813"/>
                  </a:lnTo>
                  <a:lnTo>
                    <a:pt x="68884" y="11010"/>
                  </a:lnTo>
                  <a:lnTo>
                    <a:pt x="67081" y="14617"/>
                  </a:lnTo>
                  <a:lnTo>
                    <a:pt x="66675" y="18618"/>
                  </a:lnTo>
                  <a:lnTo>
                    <a:pt x="67081" y="22821"/>
                  </a:lnTo>
                  <a:lnTo>
                    <a:pt x="68884" y="26225"/>
                  </a:lnTo>
                  <a:lnTo>
                    <a:pt x="71285" y="28638"/>
                  </a:lnTo>
                  <a:lnTo>
                    <a:pt x="74688" y="29235"/>
                  </a:lnTo>
                  <a:lnTo>
                    <a:pt x="74688" y="284759"/>
                  </a:lnTo>
                  <a:lnTo>
                    <a:pt x="75895" y="290753"/>
                  </a:lnTo>
                  <a:lnTo>
                    <a:pt x="78905" y="295363"/>
                  </a:lnTo>
                  <a:lnTo>
                    <a:pt x="83502" y="298767"/>
                  </a:lnTo>
                  <a:lnTo>
                    <a:pt x="89319" y="299974"/>
                  </a:lnTo>
                  <a:lnTo>
                    <a:pt x="95110" y="298767"/>
                  </a:lnTo>
                  <a:lnTo>
                    <a:pt x="100533" y="295363"/>
                  </a:lnTo>
                  <a:lnTo>
                    <a:pt x="103327" y="290753"/>
                  </a:lnTo>
                  <a:lnTo>
                    <a:pt x="104533" y="284759"/>
                  </a:lnTo>
                  <a:lnTo>
                    <a:pt x="104533" y="28041"/>
                  </a:lnTo>
                  <a:lnTo>
                    <a:pt x="107543" y="26225"/>
                  </a:lnTo>
                  <a:lnTo>
                    <a:pt x="110337" y="23431"/>
                  </a:lnTo>
                  <a:lnTo>
                    <a:pt x="111544" y="19215"/>
                  </a:lnTo>
                  <a:lnTo>
                    <a:pt x="112141" y="15214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59123" y="5242227"/>
              <a:ext cx="86360" cy="45720"/>
            </a:xfrm>
            <a:custGeom>
              <a:avLst/>
              <a:gdLst/>
              <a:ahLst/>
              <a:cxnLst/>
              <a:rect l="l" t="t" r="r" b="b"/>
              <a:pathLst>
                <a:path w="86360" h="45720">
                  <a:moveTo>
                    <a:pt x="62287" y="0"/>
                  </a:moveTo>
                  <a:lnTo>
                    <a:pt x="48863" y="0"/>
                  </a:lnTo>
                  <a:lnTo>
                    <a:pt x="36649" y="1799"/>
                  </a:lnTo>
                  <a:lnTo>
                    <a:pt x="1000" y="25232"/>
                  </a:lnTo>
                  <a:lnTo>
                    <a:pt x="0" y="29232"/>
                  </a:lnTo>
                  <a:lnTo>
                    <a:pt x="1605" y="34637"/>
                  </a:lnTo>
                  <a:lnTo>
                    <a:pt x="57075" y="45656"/>
                  </a:lnTo>
                  <a:lnTo>
                    <a:pt x="67692" y="45656"/>
                  </a:lnTo>
                  <a:lnTo>
                    <a:pt x="69289" y="43850"/>
                  </a:lnTo>
                  <a:lnTo>
                    <a:pt x="73499" y="40445"/>
                  </a:lnTo>
                  <a:lnTo>
                    <a:pt x="76904" y="36847"/>
                  </a:lnTo>
                  <a:lnTo>
                    <a:pt x="78703" y="35242"/>
                  </a:lnTo>
                  <a:lnTo>
                    <a:pt x="86319" y="11212"/>
                  </a:lnTo>
                  <a:lnTo>
                    <a:pt x="83309" y="10011"/>
                  </a:lnTo>
                  <a:lnTo>
                    <a:pt x="81107" y="8211"/>
                  </a:lnTo>
                  <a:lnTo>
                    <a:pt x="78106" y="6606"/>
                  </a:lnTo>
                  <a:lnTo>
                    <a:pt x="73499" y="3001"/>
                  </a:lnTo>
                  <a:lnTo>
                    <a:pt x="66489" y="596"/>
                  </a:lnTo>
                  <a:lnTo>
                    <a:pt x="62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8939" y="5228818"/>
              <a:ext cx="122555" cy="318770"/>
            </a:xfrm>
            <a:custGeom>
              <a:avLst/>
              <a:gdLst/>
              <a:ahLst/>
              <a:cxnLst/>
              <a:rect l="l" t="t" r="r" b="b"/>
              <a:pathLst>
                <a:path w="122554" h="318770">
                  <a:moveTo>
                    <a:pt x="51460" y="36842"/>
                  </a:moveTo>
                  <a:lnTo>
                    <a:pt x="46050" y="32842"/>
                  </a:lnTo>
                  <a:lnTo>
                    <a:pt x="43256" y="30429"/>
                  </a:lnTo>
                  <a:lnTo>
                    <a:pt x="40843" y="28028"/>
                  </a:lnTo>
                  <a:lnTo>
                    <a:pt x="40246" y="25831"/>
                  </a:lnTo>
                  <a:lnTo>
                    <a:pt x="40843" y="24028"/>
                  </a:lnTo>
                  <a:lnTo>
                    <a:pt x="43853" y="21018"/>
                  </a:lnTo>
                  <a:lnTo>
                    <a:pt x="46659" y="17614"/>
                  </a:lnTo>
                  <a:lnTo>
                    <a:pt x="46659" y="16421"/>
                  </a:lnTo>
                  <a:lnTo>
                    <a:pt x="36245" y="16421"/>
                  </a:lnTo>
                  <a:lnTo>
                    <a:pt x="596" y="35039"/>
                  </a:lnTo>
                  <a:lnTo>
                    <a:pt x="0" y="38036"/>
                  </a:lnTo>
                  <a:lnTo>
                    <a:pt x="7607" y="36842"/>
                  </a:lnTo>
                  <a:lnTo>
                    <a:pt x="18021" y="35636"/>
                  </a:lnTo>
                  <a:lnTo>
                    <a:pt x="29832" y="35636"/>
                  </a:lnTo>
                  <a:lnTo>
                    <a:pt x="49060" y="37439"/>
                  </a:lnTo>
                  <a:lnTo>
                    <a:pt x="51460" y="37439"/>
                  </a:lnTo>
                  <a:lnTo>
                    <a:pt x="51460" y="36842"/>
                  </a:lnTo>
                  <a:close/>
                </a:path>
                <a:path w="122554" h="318770">
                  <a:moveTo>
                    <a:pt x="121958" y="16421"/>
                  </a:moveTo>
                  <a:lnTo>
                    <a:pt x="120751" y="10007"/>
                  </a:lnTo>
                  <a:lnTo>
                    <a:pt x="118554" y="4800"/>
                  </a:lnTo>
                  <a:lnTo>
                    <a:pt x="114338" y="1206"/>
                  </a:lnTo>
                  <a:lnTo>
                    <a:pt x="109728" y="0"/>
                  </a:lnTo>
                  <a:lnTo>
                    <a:pt x="105130" y="1206"/>
                  </a:lnTo>
                  <a:lnTo>
                    <a:pt x="100926" y="4800"/>
                  </a:lnTo>
                  <a:lnTo>
                    <a:pt x="98120" y="10007"/>
                  </a:lnTo>
                  <a:lnTo>
                    <a:pt x="96926" y="16421"/>
                  </a:lnTo>
                  <a:lnTo>
                    <a:pt x="96926" y="17018"/>
                  </a:lnTo>
                  <a:lnTo>
                    <a:pt x="92316" y="17018"/>
                  </a:lnTo>
                  <a:lnTo>
                    <a:pt x="89916" y="17614"/>
                  </a:lnTo>
                  <a:lnTo>
                    <a:pt x="86309" y="18821"/>
                  </a:lnTo>
                  <a:lnTo>
                    <a:pt x="85305" y="15214"/>
                  </a:lnTo>
                  <a:lnTo>
                    <a:pt x="83502" y="12420"/>
                  </a:lnTo>
                  <a:lnTo>
                    <a:pt x="80492" y="10007"/>
                  </a:lnTo>
                  <a:lnTo>
                    <a:pt x="77685" y="9410"/>
                  </a:lnTo>
                  <a:lnTo>
                    <a:pt x="74688" y="10604"/>
                  </a:lnTo>
                  <a:lnTo>
                    <a:pt x="71894" y="12814"/>
                  </a:lnTo>
                  <a:lnTo>
                    <a:pt x="70078" y="17018"/>
                  </a:lnTo>
                  <a:lnTo>
                    <a:pt x="69481" y="22225"/>
                  </a:lnTo>
                  <a:lnTo>
                    <a:pt x="70078" y="26428"/>
                  </a:lnTo>
                  <a:lnTo>
                    <a:pt x="73482" y="32842"/>
                  </a:lnTo>
                  <a:lnTo>
                    <a:pt x="75895" y="34632"/>
                  </a:lnTo>
                  <a:lnTo>
                    <a:pt x="75895" y="300177"/>
                  </a:lnTo>
                  <a:lnTo>
                    <a:pt x="76492" y="303580"/>
                  </a:lnTo>
                  <a:lnTo>
                    <a:pt x="77089" y="307174"/>
                  </a:lnTo>
                  <a:lnTo>
                    <a:pt x="78892" y="309981"/>
                  </a:lnTo>
                  <a:lnTo>
                    <a:pt x="81102" y="312978"/>
                  </a:lnTo>
                  <a:lnTo>
                    <a:pt x="84099" y="315391"/>
                  </a:lnTo>
                  <a:lnTo>
                    <a:pt x="86906" y="317195"/>
                  </a:lnTo>
                  <a:lnTo>
                    <a:pt x="90512" y="317588"/>
                  </a:lnTo>
                  <a:lnTo>
                    <a:pt x="93916" y="318198"/>
                  </a:lnTo>
                  <a:lnTo>
                    <a:pt x="97523" y="317588"/>
                  </a:lnTo>
                  <a:lnTo>
                    <a:pt x="100926" y="317195"/>
                  </a:lnTo>
                  <a:lnTo>
                    <a:pt x="103936" y="315391"/>
                  </a:lnTo>
                  <a:lnTo>
                    <a:pt x="106133" y="312978"/>
                  </a:lnTo>
                  <a:lnTo>
                    <a:pt x="108534" y="309981"/>
                  </a:lnTo>
                  <a:lnTo>
                    <a:pt x="110337" y="307174"/>
                  </a:lnTo>
                  <a:lnTo>
                    <a:pt x="110934" y="303580"/>
                  </a:lnTo>
                  <a:lnTo>
                    <a:pt x="111544" y="300177"/>
                  </a:lnTo>
                  <a:lnTo>
                    <a:pt x="111544" y="32842"/>
                  </a:lnTo>
                  <a:lnTo>
                    <a:pt x="115544" y="31026"/>
                  </a:lnTo>
                  <a:lnTo>
                    <a:pt x="119151" y="27622"/>
                  </a:lnTo>
                  <a:lnTo>
                    <a:pt x="121348" y="22225"/>
                  </a:lnTo>
                  <a:lnTo>
                    <a:pt x="121704" y="18821"/>
                  </a:lnTo>
                  <a:lnTo>
                    <a:pt x="121958" y="16421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9881" y="5204378"/>
              <a:ext cx="95250" cy="51435"/>
            </a:xfrm>
            <a:custGeom>
              <a:avLst/>
              <a:gdLst/>
              <a:ahLst/>
              <a:cxnLst/>
              <a:rect l="l" t="t" r="r" b="b"/>
              <a:pathLst>
                <a:path w="95250" h="51435">
                  <a:moveTo>
                    <a:pt x="69490" y="0"/>
                  </a:moveTo>
                  <a:lnTo>
                    <a:pt x="54275" y="0"/>
                  </a:lnTo>
                  <a:lnTo>
                    <a:pt x="40859" y="2202"/>
                  </a:lnTo>
                  <a:lnTo>
                    <a:pt x="4606" y="22627"/>
                  </a:lnTo>
                  <a:lnTo>
                    <a:pt x="0" y="32637"/>
                  </a:lnTo>
                  <a:lnTo>
                    <a:pt x="2202" y="38445"/>
                  </a:lnTo>
                  <a:lnTo>
                    <a:pt x="7614" y="42656"/>
                  </a:lnTo>
                  <a:lnTo>
                    <a:pt x="16222" y="46060"/>
                  </a:lnTo>
                  <a:lnTo>
                    <a:pt x="38455" y="49658"/>
                  </a:lnTo>
                  <a:lnTo>
                    <a:pt x="63084" y="50859"/>
                  </a:lnTo>
                  <a:lnTo>
                    <a:pt x="74096" y="50859"/>
                  </a:lnTo>
                  <a:lnTo>
                    <a:pt x="76500" y="49061"/>
                  </a:lnTo>
                  <a:lnTo>
                    <a:pt x="80510" y="44455"/>
                  </a:lnTo>
                  <a:lnTo>
                    <a:pt x="86318" y="38445"/>
                  </a:lnTo>
                  <a:lnTo>
                    <a:pt x="95128" y="12818"/>
                  </a:lnTo>
                  <a:lnTo>
                    <a:pt x="86318" y="7412"/>
                  </a:lnTo>
                  <a:lnTo>
                    <a:pt x="83511" y="5203"/>
                  </a:lnTo>
                  <a:lnTo>
                    <a:pt x="80510" y="3404"/>
                  </a:lnTo>
                  <a:lnTo>
                    <a:pt x="76903" y="1605"/>
                  </a:lnTo>
                  <a:lnTo>
                    <a:pt x="73499" y="403"/>
                  </a:lnTo>
                  <a:lnTo>
                    <a:pt x="694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90287" y="5186756"/>
              <a:ext cx="137795" cy="368935"/>
            </a:xfrm>
            <a:custGeom>
              <a:avLst/>
              <a:gdLst/>
              <a:ahLst/>
              <a:cxnLst/>
              <a:rect l="l" t="t" r="r" b="b"/>
              <a:pathLst>
                <a:path w="137795" h="368935">
                  <a:moveTo>
                    <a:pt x="57277" y="44462"/>
                  </a:moveTo>
                  <a:lnTo>
                    <a:pt x="56680" y="43268"/>
                  </a:lnTo>
                  <a:lnTo>
                    <a:pt x="54279" y="42062"/>
                  </a:lnTo>
                  <a:lnTo>
                    <a:pt x="50876" y="39865"/>
                  </a:lnTo>
                  <a:lnTo>
                    <a:pt x="47866" y="37452"/>
                  </a:lnTo>
                  <a:lnTo>
                    <a:pt x="45656" y="35052"/>
                  </a:lnTo>
                  <a:lnTo>
                    <a:pt x="45059" y="32245"/>
                  </a:lnTo>
                  <a:lnTo>
                    <a:pt x="45656" y="29845"/>
                  </a:lnTo>
                  <a:lnTo>
                    <a:pt x="48475" y="26238"/>
                  </a:lnTo>
                  <a:lnTo>
                    <a:pt x="51473" y="23431"/>
                  </a:lnTo>
                  <a:lnTo>
                    <a:pt x="51473" y="21640"/>
                  </a:lnTo>
                  <a:lnTo>
                    <a:pt x="40855" y="21640"/>
                  </a:lnTo>
                  <a:lnTo>
                    <a:pt x="31038" y="23431"/>
                  </a:lnTo>
                  <a:lnTo>
                    <a:pt x="0" y="45059"/>
                  </a:lnTo>
                  <a:lnTo>
                    <a:pt x="8813" y="43865"/>
                  </a:lnTo>
                  <a:lnTo>
                    <a:pt x="19837" y="42659"/>
                  </a:lnTo>
                  <a:lnTo>
                    <a:pt x="33248" y="42659"/>
                  </a:lnTo>
                  <a:lnTo>
                    <a:pt x="54279" y="44462"/>
                  </a:lnTo>
                  <a:lnTo>
                    <a:pt x="57277" y="44462"/>
                  </a:lnTo>
                  <a:close/>
                </a:path>
                <a:path w="137795" h="368935">
                  <a:moveTo>
                    <a:pt x="137185" y="328815"/>
                  </a:moveTo>
                  <a:lnTo>
                    <a:pt x="125564" y="330415"/>
                  </a:lnTo>
                  <a:lnTo>
                    <a:pt x="125564" y="329819"/>
                  </a:lnTo>
                  <a:lnTo>
                    <a:pt x="126174" y="329412"/>
                  </a:lnTo>
                  <a:lnTo>
                    <a:pt x="126174" y="35052"/>
                  </a:lnTo>
                  <a:lnTo>
                    <a:pt x="125564" y="35052"/>
                  </a:lnTo>
                  <a:lnTo>
                    <a:pt x="125564" y="34442"/>
                  </a:lnTo>
                  <a:lnTo>
                    <a:pt x="127977" y="31648"/>
                  </a:lnTo>
                  <a:lnTo>
                    <a:pt x="129578" y="28041"/>
                  </a:lnTo>
                  <a:lnTo>
                    <a:pt x="130784" y="24028"/>
                  </a:lnTo>
                  <a:lnTo>
                    <a:pt x="130784" y="19227"/>
                  </a:lnTo>
                  <a:lnTo>
                    <a:pt x="130530" y="17627"/>
                  </a:lnTo>
                  <a:lnTo>
                    <a:pt x="129578" y="11620"/>
                  </a:lnTo>
                  <a:lnTo>
                    <a:pt x="127368" y="5219"/>
                  </a:lnTo>
                  <a:lnTo>
                    <a:pt x="123164" y="1206"/>
                  </a:lnTo>
                  <a:lnTo>
                    <a:pt x="118554" y="0"/>
                  </a:lnTo>
                  <a:lnTo>
                    <a:pt x="114350" y="1206"/>
                  </a:lnTo>
                  <a:lnTo>
                    <a:pt x="110350" y="4610"/>
                  </a:lnTo>
                  <a:lnTo>
                    <a:pt x="107543" y="9410"/>
                  </a:lnTo>
                  <a:lnTo>
                    <a:pt x="106349" y="15227"/>
                  </a:lnTo>
                  <a:lnTo>
                    <a:pt x="103339" y="15227"/>
                  </a:lnTo>
                  <a:lnTo>
                    <a:pt x="100533" y="15824"/>
                  </a:lnTo>
                  <a:lnTo>
                    <a:pt x="98132" y="17030"/>
                  </a:lnTo>
                  <a:lnTo>
                    <a:pt x="95732" y="17627"/>
                  </a:lnTo>
                  <a:lnTo>
                    <a:pt x="94526" y="14630"/>
                  </a:lnTo>
                  <a:lnTo>
                    <a:pt x="92925" y="12230"/>
                  </a:lnTo>
                  <a:lnTo>
                    <a:pt x="89916" y="10414"/>
                  </a:lnTo>
                  <a:lnTo>
                    <a:pt x="87528" y="10020"/>
                  </a:lnTo>
                  <a:lnTo>
                    <a:pt x="84124" y="11023"/>
                  </a:lnTo>
                  <a:lnTo>
                    <a:pt x="81114" y="14630"/>
                  </a:lnTo>
                  <a:lnTo>
                    <a:pt x="78905" y="19837"/>
                  </a:lnTo>
                  <a:lnTo>
                    <a:pt x="78308" y="25641"/>
                  </a:lnTo>
                  <a:lnTo>
                    <a:pt x="78905" y="31038"/>
                  </a:lnTo>
                  <a:lnTo>
                    <a:pt x="80111" y="35052"/>
                  </a:lnTo>
                  <a:lnTo>
                    <a:pt x="82308" y="38658"/>
                  </a:lnTo>
                  <a:lnTo>
                    <a:pt x="84721" y="40855"/>
                  </a:lnTo>
                  <a:lnTo>
                    <a:pt x="84721" y="331012"/>
                  </a:lnTo>
                  <a:lnTo>
                    <a:pt x="85318" y="333425"/>
                  </a:lnTo>
                  <a:lnTo>
                    <a:pt x="86512" y="336423"/>
                  </a:lnTo>
                  <a:lnTo>
                    <a:pt x="87528" y="338632"/>
                  </a:lnTo>
                  <a:lnTo>
                    <a:pt x="74104" y="341033"/>
                  </a:lnTo>
                  <a:lnTo>
                    <a:pt x="75298" y="368465"/>
                  </a:lnTo>
                  <a:lnTo>
                    <a:pt x="137185" y="361454"/>
                  </a:lnTo>
                  <a:lnTo>
                    <a:pt x="137185" y="330415"/>
                  </a:lnTo>
                  <a:lnTo>
                    <a:pt x="137185" y="328815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03041" y="5167933"/>
              <a:ext cx="103505" cy="55244"/>
            </a:xfrm>
            <a:custGeom>
              <a:avLst/>
              <a:gdLst/>
              <a:ahLst/>
              <a:cxnLst/>
              <a:rect l="l" t="t" r="r" b="b"/>
              <a:pathLst>
                <a:path w="103504" h="55245">
                  <a:moveTo>
                    <a:pt x="76500" y="0"/>
                  </a:moveTo>
                  <a:lnTo>
                    <a:pt x="59479" y="0"/>
                  </a:lnTo>
                  <a:lnTo>
                    <a:pt x="44264" y="2404"/>
                  </a:lnTo>
                  <a:lnTo>
                    <a:pt x="5212" y="25232"/>
                  </a:lnTo>
                  <a:lnTo>
                    <a:pt x="0" y="35848"/>
                  </a:lnTo>
                  <a:lnTo>
                    <a:pt x="2202" y="41648"/>
                  </a:lnTo>
                  <a:lnTo>
                    <a:pt x="55477" y="54466"/>
                  </a:lnTo>
                  <a:lnTo>
                    <a:pt x="68893" y="55071"/>
                  </a:lnTo>
                  <a:lnTo>
                    <a:pt x="81107" y="55071"/>
                  </a:lnTo>
                  <a:lnTo>
                    <a:pt x="91522" y="43858"/>
                  </a:lnTo>
                  <a:lnTo>
                    <a:pt x="93925" y="41648"/>
                  </a:lnTo>
                  <a:lnTo>
                    <a:pt x="103339" y="14221"/>
                  </a:lnTo>
                  <a:lnTo>
                    <a:pt x="96329" y="10615"/>
                  </a:lnTo>
                  <a:lnTo>
                    <a:pt x="90319" y="6009"/>
                  </a:lnTo>
                  <a:lnTo>
                    <a:pt x="87520" y="4203"/>
                  </a:lnTo>
                  <a:lnTo>
                    <a:pt x="80510" y="596"/>
                  </a:lnTo>
                  <a:lnTo>
                    <a:pt x="76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14061" y="5172741"/>
              <a:ext cx="62865" cy="26034"/>
            </a:xfrm>
            <a:custGeom>
              <a:avLst/>
              <a:gdLst/>
              <a:ahLst/>
              <a:cxnLst/>
              <a:rect l="l" t="t" r="r" b="b"/>
              <a:pathLst>
                <a:path w="62864" h="26035">
                  <a:moveTo>
                    <a:pt x="57276" y="0"/>
                  </a:moveTo>
                  <a:lnTo>
                    <a:pt x="45054" y="0"/>
                  </a:lnTo>
                  <a:lnTo>
                    <a:pt x="33841" y="1798"/>
                  </a:lnTo>
                  <a:lnTo>
                    <a:pt x="1202" y="22223"/>
                  </a:lnTo>
                  <a:lnTo>
                    <a:pt x="0" y="25627"/>
                  </a:lnTo>
                  <a:lnTo>
                    <a:pt x="4606" y="24425"/>
                  </a:lnTo>
                  <a:lnTo>
                    <a:pt x="10011" y="24030"/>
                  </a:lnTo>
                  <a:lnTo>
                    <a:pt x="15820" y="22828"/>
                  </a:lnTo>
                  <a:lnTo>
                    <a:pt x="22225" y="22828"/>
                  </a:lnTo>
                  <a:lnTo>
                    <a:pt x="29235" y="22223"/>
                  </a:lnTo>
                  <a:lnTo>
                    <a:pt x="36842" y="22223"/>
                  </a:lnTo>
                  <a:lnTo>
                    <a:pt x="52468" y="23425"/>
                  </a:lnTo>
                  <a:lnTo>
                    <a:pt x="59479" y="24425"/>
                  </a:lnTo>
                  <a:lnTo>
                    <a:pt x="62480" y="24030"/>
                  </a:lnTo>
                  <a:lnTo>
                    <a:pt x="61883" y="23425"/>
                  </a:lnTo>
                  <a:lnTo>
                    <a:pt x="56074" y="19222"/>
                  </a:lnTo>
                  <a:lnTo>
                    <a:pt x="52468" y="17020"/>
                  </a:lnTo>
                  <a:lnTo>
                    <a:pt x="50266" y="14011"/>
                  </a:lnTo>
                  <a:lnTo>
                    <a:pt x="49662" y="11010"/>
                  </a:lnTo>
                  <a:lnTo>
                    <a:pt x="50266" y="9413"/>
                  </a:lnTo>
                  <a:lnTo>
                    <a:pt x="53671" y="5203"/>
                  </a:lnTo>
                  <a:lnTo>
                    <a:pt x="57276" y="1798"/>
                  </a:lnTo>
                  <a:lnTo>
                    <a:pt x="57276" y="0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7316" y="4874350"/>
              <a:ext cx="189865" cy="865505"/>
            </a:xfrm>
            <a:custGeom>
              <a:avLst/>
              <a:gdLst/>
              <a:ahLst/>
              <a:cxnLst/>
              <a:rect l="l" t="t" r="r" b="b"/>
              <a:pathLst>
                <a:path w="189864" h="865504">
                  <a:moveTo>
                    <a:pt x="0" y="0"/>
                  </a:moveTo>
                  <a:lnTo>
                    <a:pt x="4194" y="165026"/>
                  </a:lnTo>
                  <a:lnTo>
                    <a:pt x="20974" y="181442"/>
                  </a:lnTo>
                  <a:lnTo>
                    <a:pt x="40255" y="623596"/>
                  </a:lnTo>
                  <a:lnTo>
                    <a:pt x="60665" y="637011"/>
                  </a:lnTo>
                  <a:lnTo>
                    <a:pt x="74701" y="865094"/>
                  </a:lnTo>
                  <a:lnTo>
                    <a:pt x="77122" y="865094"/>
                  </a:lnTo>
                  <a:lnTo>
                    <a:pt x="189657" y="823643"/>
                  </a:lnTo>
                  <a:lnTo>
                    <a:pt x="183850" y="683265"/>
                  </a:lnTo>
                  <a:lnTo>
                    <a:pt x="173443" y="669850"/>
                  </a:lnTo>
                  <a:lnTo>
                    <a:pt x="169812" y="623596"/>
                  </a:lnTo>
                  <a:lnTo>
                    <a:pt x="183850" y="611979"/>
                  </a:lnTo>
                  <a:lnTo>
                    <a:pt x="183850" y="585546"/>
                  </a:lnTo>
                  <a:lnTo>
                    <a:pt x="169812" y="566920"/>
                  </a:lnTo>
                  <a:lnTo>
                    <a:pt x="169812" y="396110"/>
                  </a:lnTo>
                  <a:lnTo>
                    <a:pt x="189657" y="377290"/>
                  </a:lnTo>
                  <a:lnTo>
                    <a:pt x="189657" y="355058"/>
                  </a:lnTo>
                  <a:lnTo>
                    <a:pt x="167634" y="349251"/>
                  </a:lnTo>
                  <a:lnTo>
                    <a:pt x="168602" y="30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7072" y="5001336"/>
              <a:ext cx="991235" cy="612140"/>
            </a:xfrm>
            <a:custGeom>
              <a:avLst/>
              <a:gdLst/>
              <a:ahLst/>
              <a:cxnLst/>
              <a:rect l="l" t="t" r="r" b="b"/>
              <a:pathLst>
                <a:path w="991235" h="612139">
                  <a:moveTo>
                    <a:pt x="866508" y="483196"/>
                  </a:moveTo>
                  <a:lnTo>
                    <a:pt x="864323" y="348030"/>
                  </a:lnTo>
                  <a:lnTo>
                    <a:pt x="805840" y="361442"/>
                  </a:lnTo>
                  <a:lnTo>
                    <a:pt x="805840" y="492607"/>
                  </a:lnTo>
                  <a:lnTo>
                    <a:pt x="866508" y="483196"/>
                  </a:lnTo>
                  <a:close/>
                </a:path>
                <a:path w="991235" h="612139">
                  <a:moveTo>
                    <a:pt x="944270" y="25628"/>
                  </a:moveTo>
                  <a:lnTo>
                    <a:pt x="940244" y="0"/>
                  </a:lnTo>
                  <a:lnTo>
                    <a:pt x="677481" y="78892"/>
                  </a:lnTo>
                  <a:lnTo>
                    <a:pt x="680491" y="87109"/>
                  </a:lnTo>
                  <a:lnTo>
                    <a:pt x="0" y="312381"/>
                  </a:lnTo>
                  <a:lnTo>
                    <a:pt x="3403" y="318185"/>
                  </a:lnTo>
                  <a:lnTo>
                    <a:pt x="25628" y="318185"/>
                  </a:lnTo>
                  <a:lnTo>
                    <a:pt x="708533" y="107530"/>
                  </a:lnTo>
                  <a:lnTo>
                    <a:pt x="708533" y="98920"/>
                  </a:lnTo>
                  <a:lnTo>
                    <a:pt x="944270" y="25628"/>
                  </a:lnTo>
                  <a:close/>
                </a:path>
                <a:path w="991235" h="612139">
                  <a:moveTo>
                    <a:pt x="990904" y="510032"/>
                  </a:moveTo>
                  <a:lnTo>
                    <a:pt x="988720" y="501815"/>
                  </a:lnTo>
                  <a:lnTo>
                    <a:pt x="473824" y="559689"/>
                  </a:lnTo>
                  <a:lnTo>
                    <a:pt x="473824" y="534657"/>
                  </a:lnTo>
                  <a:lnTo>
                    <a:pt x="285369" y="556285"/>
                  </a:lnTo>
                  <a:lnTo>
                    <a:pt x="285369" y="578510"/>
                  </a:lnTo>
                  <a:lnTo>
                    <a:pt x="16217" y="603745"/>
                  </a:lnTo>
                  <a:lnTo>
                    <a:pt x="8013" y="611759"/>
                  </a:lnTo>
                  <a:lnTo>
                    <a:pt x="290576" y="586727"/>
                  </a:lnTo>
                  <a:lnTo>
                    <a:pt x="294182" y="564502"/>
                  </a:lnTo>
                  <a:lnTo>
                    <a:pt x="463410" y="545680"/>
                  </a:lnTo>
                  <a:lnTo>
                    <a:pt x="466204" y="570306"/>
                  </a:lnTo>
                  <a:lnTo>
                    <a:pt x="990904" y="510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17076" y="5007135"/>
              <a:ext cx="944880" cy="318770"/>
            </a:xfrm>
            <a:custGeom>
              <a:avLst/>
              <a:gdLst/>
              <a:ahLst/>
              <a:cxnLst/>
              <a:rect l="l" t="t" r="r" b="b"/>
              <a:pathLst>
                <a:path w="944879" h="318770">
                  <a:moveTo>
                    <a:pt x="940241" y="0"/>
                  </a:moveTo>
                  <a:lnTo>
                    <a:pt x="677487" y="78898"/>
                  </a:lnTo>
                  <a:lnTo>
                    <a:pt x="680496" y="87110"/>
                  </a:lnTo>
                  <a:lnTo>
                    <a:pt x="0" y="311184"/>
                  </a:lnTo>
                  <a:lnTo>
                    <a:pt x="3404" y="318194"/>
                  </a:lnTo>
                  <a:lnTo>
                    <a:pt x="25633" y="318194"/>
                  </a:lnTo>
                  <a:lnTo>
                    <a:pt x="708529" y="107132"/>
                  </a:lnTo>
                  <a:lnTo>
                    <a:pt x="708529" y="98323"/>
                  </a:lnTo>
                  <a:lnTo>
                    <a:pt x="944275" y="25829"/>
                  </a:lnTo>
                  <a:lnTo>
                    <a:pt x="940241" y="0"/>
                  </a:lnTo>
                  <a:close/>
                </a:path>
              </a:pathLst>
            </a:custGeom>
            <a:solidFill>
              <a:srgbClr val="CC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20476" y="5001336"/>
              <a:ext cx="1120775" cy="746125"/>
            </a:xfrm>
            <a:custGeom>
              <a:avLst/>
              <a:gdLst/>
              <a:ahLst/>
              <a:cxnLst/>
              <a:rect l="l" t="t" r="r" b="b"/>
              <a:pathLst>
                <a:path w="1120775" h="746125">
                  <a:moveTo>
                    <a:pt x="292379" y="673239"/>
                  </a:moveTo>
                  <a:lnTo>
                    <a:pt x="10007" y="691451"/>
                  </a:lnTo>
                  <a:lnTo>
                    <a:pt x="10007" y="692658"/>
                  </a:lnTo>
                  <a:lnTo>
                    <a:pt x="292379" y="675030"/>
                  </a:lnTo>
                  <a:lnTo>
                    <a:pt x="292379" y="673239"/>
                  </a:lnTo>
                  <a:close/>
                </a:path>
                <a:path w="1120775" h="746125">
                  <a:moveTo>
                    <a:pt x="294182" y="639991"/>
                  </a:moveTo>
                  <a:lnTo>
                    <a:pt x="11607" y="659218"/>
                  </a:lnTo>
                  <a:lnTo>
                    <a:pt x="11607" y="661022"/>
                  </a:lnTo>
                  <a:lnTo>
                    <a:pt x="294182" y="641591"/>
                  </a:lnTo>
                  <a:lnTo>
                    <a:pt x="294182" y="639991"/>
                  </a:lnTo>
                  <a:close/>
                </a:path>
                <a:path w="1120775" h="746125">
                  <a:moveTo>
                    <a:pt x="294182" y="608952"/>
                  </a:moveTo>
                  <a:lnTo>
                    <a:pt x="11607" y="631177"/>
                  </a:lnTo>
                  <a:lnTo>
                    <a:pt x="11607" y="632980"/>
                  </a:lnTo>
                  <a:lnTo>
                    <a:pt x="294182" y="611352"/>
                  </a:lnTo>
                  <a:lnTo>
                    <a:pt x="294182" y="608952"/>
                  </a:lnTo>
                  <a:close/>
                </a:path>
                <a:path w="1120775" h="746125">
                  <a:moveTo>
                    <a:pt x="294792" y="735914"/>
                  </a:moveTo>
                  <a:lnTo>
                    <a:pt x="11607" y="744118"/>
                  </a:lnTo>
                  <a:lnTo>
                    <a:pt x="11607" y="745718"/>
                  </a:lnTo>
                  <a:lnTo>
                    <a:pt x="294792" y="737717"/>
                  </a:lnTo>
                  <a:lnTo>
                    <a:pt x="294792" y="735914"/>
                  </a:lnTo>
                  <a:close/>
                </a:path>
                <a:path w="1120775" h="746125">
                  <a:moveTo>
                    <a:pt x="294792" y="706069"/>
                  </a:moveTo>
                  <a:lnTo>
                    <a:pt x="11607" y="714883"/>
                  </a:lnTo>
                  <a:lnTo>
                    <a:pt x="11607" y="715886"/>
                  </a:lnTo>
                  <a:lnTo>
                    <a:pt x="294792" y="708482"/>
                  </a:lnTo>
                  <a:lnTo>
                    <a:pt x="294792" y="706069"/>
                  </a:lnTo>
                  <a:close/>
                </a:path>
                <a:path w="1120775" h="746125">
                  <a:moveTo>
                    <a:pt x="1120686" y="247904"/>
                  </a:moveTo>
                  <a:lnTo>
                    <a:pt x="1116495" y="228079"/>
                  </a:lnTo>
                  <a:lnTo>
                    <a:pt x="936840" y="0"/>
                  </a:lnTo>
                  <a:lnTo>
                    <a:pt x="936840" y="16421"/>
                  </a:lnTo>
                  <a:lnTo>
                    <a:pt x="681088" y="92913"/>
                  </a:lnTo>
                  <a:lnTo>
                    <a:pt x="684695" y="102323"/>
                  </a:lnTo>
                  <a:lnTo>
                    <a:pt x="0" y="324002"/>
                  </a:lnTo>
                  <a:lnTo>
                    <a:pt x="13411" y="335216"/>
                  </a:lnTo>
                  <a:lnTo>
                    <a:pt x="22225" y="335216"/>
                  </a:lnTo>
                  <a:lnTo>
                    <a:pt x="705129" y="123952"/>
                  </a:lnTo>
                  <a:lnTo>
                    <a:pt x="705129" y="114541"/>
                  </a:lnTo>
                  <a:lnTo>
                    <a:pt x="936053" y="43535"/>
                  </a:lnTo>
                  <a:lnTo>
                    <a:pt x="951433" y="60274"/>
                  </a:lnTo>
                  <a:lnTo>
                    <a:pt x="1021943" y="211658"/>
                  </a:lnTo>
                  <a:lnTo>
                    <a:pt x="1113028" y="268528"/>
                  </a:lnTo>
                  <a:lnTo>
                    <a:pt x="1120686" y="247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2261" y="5564624"/>
              <a:ext cx="182243" cy="1966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894504" y="5539397"/>
              <a:ext cx="513715" cy="193040"/>
            </a:xfrm>
            <a:custGeom>
              <a:avLst/>
              <a:gdLst/>
              <a:ahLst/>
              <a:cxnLst/>
              <a:rect l="l" t="t" r="r" b="b"/>
              <a:pathLst>
                <a:path w="513714" h="193039">
                  <a:moveTo>
                    <a:pt x="510641" y="76098"/>
                  </a:moveTo>
                  <a:lnTo>
                    <a:pt x="510082" y="74295"/>
                  </a:lnTo>
                  <a:lnTo>
                    <a:pt x="0" y="104127"/>
                  </a:lnTo>
                  <a:lnTo>
                    <a:pt x="0" y="105943"/>
                  </a:lnTo>
                  <a:lnTo>
                    <a:pt x="510641" y="76098"/>
                  </a:lnTo>
                  <a:close/>
                </a:path>
                <a:path w="513714" h="193039">
                  <a:moveTo>
                    <a:pt x="511860" y="143383"/>
                  </a:moveTo>
                  <a:lnTo>
                    <a:pt x="1003" y="163207"/>
                  </a:lnTo>
                  <a:lnTo>
                    <a:pt x="1003" y="165011"/>
                  </a:lnTo>
                  <a:lnTo>
                    <a:pt x="511860" y="145186"/>
                  </a:lnTo>
                  <a:lnTo>
                    <a:pt x="511860" y="143383"/>
                  </a:lnTo>
                  <a:close/>
                </a:path>
                <a:path w="513714" h="193039">
                  <a:moveTo>
                    <a:pt x="511860" y="115341"/>
                  </a:moveTo>
                  <a:lnTo>
                    <a:pt x="1003" y="135775"/>
                  </a:lnTo>
                  <a:lnTo>
                    <a:pt x="1003" y="137579"/>
                  </a:lnTo>
                  <a:lnTo>
                    <a:pt x="511860" y="117754"/>
                  </a:lnTo>
                  <a:lnTo>
                    <a:pt x="511860" y="115341"/>
                  </a:lnTo>
                  <a:close/>
                </a:path>
                <a:path w="513714" h="193039">
                  <a:moveTo>
                    <a:pt x="511860" y="34645"/>
                  </a:moveTo>
                  <a:lnTo>
                    <a:pt x="511289" y="32842"/>
                  </a:lnTo>
                  <a:lnTo>
                    <a:pt x="1600" y="73698"/>
                  </a:lnTo>
                  <a:lnTo>
                    <a:pt x="1600" y="75501"/>
                  </a:lnTo>
                  <a:lnTo>
                    <a:pt x="511860" y="34645"/>
                  </a:lnTo>
                  <a:close/>
                </a:path>
                <a:path w="513714" h="193039">
                  <a:moveTo>
                    <a:pt x="511860" y="2400"/>
                  </a:moveTo>
                  <a:lnTo>
                    <a:pt x="511289" y="0"/>
                  </a:lnTo>
                  <a:lnTo>
                    <a:pt x="2197" y="45059"/>
                  </a:lnTo>
                  <a:lnTo>
                    <a:pt x="2197" y="47459"/>
                  </a:lnTo>
                  <a:lnTo>
                    <a:pt x="511860" y="2400"/>
                  </a:lnTo>
                  <a:close/>
                </a:path>
                <a:path w="513714" h="193039">
                  <a:moveTo>
                    <a:pt x="513473" y="183832"/>
                  </a:moveTo>
                  <a:lnTo>
                    <a:pt x="2197" y="191439"/>
                  </a:lnTo>
                  <a:lnTo>
                    <a:pt x="2197" y="193040"/>
                  </a:lnTo>
                  <a:lnTo>
                    <a:pt x="513473" y="185432"/>
                  </a:lnTo>
                  <a:lnTo>
                    <a:pt x="513473" y="18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8085" y="5137692"/>
              <a:ext cx="103163" cy="20045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65929" y="5344160"/>
              <a:ext cx="52705" cy="215900"/>
            </a:xfrm>
            <a:custGeom>
              <a:avLst/>
              <a:gdLst/>
              <a:ahLst/>
              <a:cxnLst/>
              <a:rect l="l" t="t" r="r" b="b"/>
              <a:pathLst>
                <a:path w="52704" h="215900">
                  <a:moveTo>
                    <a:pt x="49072" y="106934"/>
                  </a:moveTo>
                  <a:lnTo>
                    <a:pt x="47866" y="16421"/>
                  </a:lnTo>
                  <a:lnTo>
                    <a:pt x="46863" y="16421"/>
                  </a:lnTo>
                  <a:lnTo>
                    <a:pt x="44462" y="9207"/>
                  </a:lnTo>
                  <a:lnTo>
                    <a:pt x="42062" y="7010"/>
                  </a:lnTo>
                  <a:lnTo>
                    <a:pt x="40462" y="4597"/>
                  </a:lnTo>
                  <a:lnTo>
                    <a:pt x="37452" y="2209"/>
                  </a:lnTo>
                  <a:lnTo>
                    <a:pt x="35052" y="1193"/>
                  </a:lnTo>
                  <a:lnTo>
                    <a:pt x="28638" y="0"/>
                  </a:lnTo>
                  <a:lnTo>
                    <a:pt x="24638" y="596"/>
                  </a:lnTo>
                  <a:lnTo>
                    <a:pt x="21031" y="1600"/>
                  </a:lnTo>
                  <a:lnTo>
                    <a:pt x="17627" y="4000"/>
                  </a:lnTo>
                  <a:lnTo>
                    <a:pt x="14617" y="7010"/>
                  </a:lnTo>
                  <a:lnTo>
                    <a:pt x="14427" y="7289"/>
                  </a:lnTo>
                  <a:lnTo>
                    <a:pt x="11823" y="8204"/>
                  </a:lnTo>
                  <a:lnTo>
                    <a:pt x="0" y="29235"/>
                  </a:lnTo>
                  <a:lnTo>
                    <a:pt x="8813" y="29235"/>
                  </a:lnTo>
                  <a:lnTo>
                    <a:pt x="8813" y="117538"/>
                  </a:lnTo>
                  <a:lnTo>
                    <a:pt x="49072" y="106934"/>
                  </a:lnTo>
                  <a:close/>
                </a:path>
                <a:path w="52704" h="215900">
                  <a:moveTo>
                    <a:pt x="52082" y="209461"/>
                  </a:moveTo>
                  <a:lnTo>
                    <a:pt x="50876" y="126352"/>
                  </a:lnTo>
                  <a:lnTo>
                    <a:pt x="15824" y="135166"/>
                  </a:lnTo>
                  <a:lnTo>
                    <a:pt x="15824" y="215861"/>
                  </a:lnTo>
                  <a:lnTo>
                    <a:pt x="52082" y="2094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70146" y="5349956"/>
              <a:ext cx="42545" cy="21590"/>
            </a:xfrm>
            <a:custGeom>
              <a:avLst/>
              <a:gdLst/>
              <a:ahLst/>
              <a:cxnLst/>
              <a:rect l="l" t="t" r="r" b="b"/>
              <a:pathLst>
                <a:path w="42545" h="21589">
                  <a:moveTo>
                    <a:pt x="24430" y="0"/>
                  </a:moveTo>
                  <a:lnTo>
                    <a:pt x="0" y="21029"/>
                  </a:lnTo>
                  <a:lnTo>
                    <a:pt x="5206" y="18625"/>
                  </a:lnTo>
                  <a:lnTo>
                    <a:pt x="11612" y="17626"/>
                  </a:lnTo>
                  <a:lnTo>
                    <a:pt x="42058" y="17626"/>
                  </a:lnTo>
                  <a:lnTo>
                    <a:pt x="42058" y="14625"/>
                  </a:lnTo>
                  <a:lnTo>
                    <a:pt x="40855" y="14625"/>
                  </a:lnTo>
                  <a:lnTo>
                    <a:pt x="40855" y="11019"/>
                  </a:lnTo>
                  <a:lnTo>
                    <a:pt x="39654" y="8211"/>
                  </a:lnTo>
                  <a:lnTo>
                    <a:pt x="37847" y="5212"/>
                  </a:lnTo>
                  <a:lnTo>
                    <a:pt x="35048" y="3009"/>
                  </a:lnTo>
                  <a:lnTo>
                    <a:pt x="30239" y="605"/>
                  </a:lnTo>
                  <a:lnTo>
                    <a:pt x="24430" y="0"/>
                  </a:lnTo>
                  <a:close/>
                </a:path>
                <a:path w="42545" h="21589">
                  <a:moveTo>
                    <a:pt x="42058" y="17626"/>
                  </a:moveTo>
                  <a:lnTo>
                    <a:pt x="25036" y="17626"/>
                  </a:lnTo>
                  <a:lnTo>
                    <a:pt x="30836" y="18625"/>
                  </a:lnTo>
                  <a:lnTo>
                    <a:pt x="36249" y="19828"/>
                  </a:lnTo>
                  <a:lnTo>
                    <a:pt x="40251" y="20433"/>
                  </a:lnTo>
                  <a:lnTo>
                    <a:pt x="42058" y="21029"/>
                  </a:lnTo>
                  <a:lnTo>
                    <a:pt x="42058" y="17626"/>
                  </a:lnTo>
                  <a:close/>
                </a:path>
                <a:path w="42545" h="21589">
                  <a:moveTo>
                    <a:pt x="42058" y="14020"/>
                  </a:moveTo>
                  <a:lnTo>
                    <a:pt x="40855" y="14020"/>
                  </a:lnTo>
                  <a:lnTo>
                    <a:pt x="40855" y="14625"/>
                  </a:lnTo>
                  <a:lnTo>
                    <a:pt x="42058" y="14625"/>
                  </a:lnTo>
                  <a:lnTo>
                    <a:pt x="42058" y="14020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22876" y="4896624"/>
              <a:ext cx="922019" cy="570230"/>
            </a:xfrm>
            <a:custGeom>
              <a:avLst/>
              <a:gdLst/>
              <a:ahLst/>
              <a:cxnLst/>
              <a:rect l="l" t="t" r="r" b="b"/>
              <a:pathLst>
                <a:path w="922020" h="570229">
                  <a:moveTo>
                    <a:pt x="99136" y="556272"/>
                  </a:moveTo>
                  <a:lnTo>
                    <a:pt x="94526" y="552272"/>
                  </a:lnTo>
                  <a:lnTo>
                    <a:pt x="40855" y="564400"/>
                  </a:lnTo>
                  <a:lnTo>
                    <a:pt x="40855" y="537768"/>
                  </a:lnTo>
                  <a:lnTo>
                    <a:pt x="82308" y="531037"/>
                  </a:lnTo>
                  <a:lnTo>
                    <a:pt x="81711" y="527037"/>
                  </a:lnTo>
                  <a:lnTo>
                    <a:pt x="37249" y="535838"/>
                  </a:lnTo>
                  <a:lnTo>
                    <a:pt x="37846" y="538251"/>
                  </a:lnTo>
                  <a:lnTo>
                    <a:pt x="37846" y="565073"/>
                  </a:lnTo>
                  <a:lnTo>
                    <a:pt x="41452" y="569683"/>
                  </a:lnTo>
                  <a:lnTo>
                    <a:pt x="99136" y="556272"/>
                  </a:lnTo>
                  <a:close/>
                </a:path>
                <a:path w="922020" h="570229">
                  <a:moveTo>
                    <a:pt x="115557" y="294144"/>
                  </a:moveTo>
                  <a:lnTo>
                    <a:pt x="0" y="332790"/>
                  </a:lnTo>
                  <a:lnTo>
                    <a:pt x="10414" y="333997"/>
                  </a:lnTo>
                  <a:lnTo>
                    <a:pt x="113753" y="300151"/>
                  </a:lnTo>
                  <a:lnTo>
                    <a:pt x="115557" y="294144"/>
                  </a:lnTo>
                  <a:close/>
                </a:path>
                <a:path w="922020" h="570229">
                  <a:moveTo>
                    <a:pt x="685698" y="85877"/>
                  </a:moveTo>
                  <a:lnTo>
                    <a:pt x="116763" y="297141"/>
                  </a:lnTo>
                  <a:lnTo>
                    <a:pt x="114947" y="303555"/>
                  </a:lnTo>
                  <a:lnTo>
                    <a:pt x="116763" y="302907"/>
                  </a:lnTo>
                  <a:lnTo>
                    <a:pt x="116763" y="374840"/>
                  </a:lnTo>
                  <a:lnTo>
                    <a:pt x="122567" y="374840"/>
                  </a:lnTo>
                  <a:lnTo>
                    <a:pt x="122567" y="300812"/>
                  </a:lnTo>
                  <a:lnTo>
                    <a:pt x="683907" y="98298"/>
                  </a:lnTo>
                  <a:lnTo>
                    <a:pt x="685698" y="85877"/>
                  </a:lnTo>
                  <a:close/>
                </a:path>
                <a:path w="922020" h="570229">
                  <a:moveTo>
                    <a:pt x="921613" y="14592"/>
                  </a:moveTo>
                  <a:lnTo>
                    <a:pt x="919187" y="0"/>
                  </a:lnTo>
                  <a:lnTo>
                    <a:pt x="691515" y="76682"/>
                  </a:lnTo>
                  <a:lnTo>
                    <a:pt x="693305" y="87693"/>
                  </a:lnTo>
                  <a:lnTo>
                    <a:pt x="921613" y="14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0398" y="5201974"/>
              <a:ext cx="131978" cy="462175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03814" y="5583030"/>
            <a:ext cx="590549" cy="579635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3623050" y="4517816"/>
            <a:ext cx="711200" cy="630555"/>
          </a:xfrm>
          <a:custGeom>
            <a:avLst/>
            <a:gdLst/>
            <a:ahLst/>
            <a:cxnLst/>
            <a:rect l="l" t="t" r="r" b="b"/>
            <a:pathLst>
              <a:path w="711200" h="630554">
                <a:moveTo>
                  <a:pt x="25199" y="0"/>
                </a:moveTo>
                <a:lnTo>
                  <a:pt x="0" y="28576"/>
                </a:lnTo>
                <a:lnTo>
                  <a:pt x="28576" y="53775"/>
                </a:lnTo>
                <a:lnTo>
                  <a:pt x="53775" y="25199"/>
                </a:lnTo>
                <a:lnTo>
                  <a:pt x="25199" y="0"/>
                </a:lnTo>
                <a:close/>
              </a:path>
              <a:path w="711200" h="630554">
                <a:moveTo>
                  <a:pt x="82351" y="50398"/>
                </a:moveTo>
                <a:lnTo>
                  <a:pt x="57152" y="78974"/>
                </a:lnTo>
                <a:lnTo>
                  <a:pt x="85728" y="104174"/>
                </a:lnTo>
                <a:lnTo>
                  <a:pt x="110928" y="75598"/>
                </a:lnTo>
                <a:lnTo>
                  <a:pt x="82351" y="50398"/>
                </a:lnTo>
                <a:close/>
              </a:path>
              <a:path w="711200" h="630554">
                <a:moveTo>
                  <a:pt x="139504" y="100797"/>
                </a:moveTo>
                <a:lnTo>
                  <a:pt x="114306" y="129373"/>
                </a:lnTo>
                <a:lnTo>
                  <a:pt x="142882" y="154572"/>
                </a:lnTo>
                <a:lnTo>
                  <a:pt x="168081" y="125996"/>
                </a:lnTo>
                <a:lnTo>
                  <a:pt x="139504" y="100797"/>
                </a:lnTo>
                <a:close/>
              </a:path>
              <a:path w="711200" h="630554">
                <a:moveTo>
                  <a:pt x="196658" y="151194"/>
                </a:moveTo>
                <a:lnTo>
                  <a:pt x="171458" y="179771"/>
                </a:lnTo>
                <a:lnTo>
                  <a:pt x="200035" y="204970"/>
                </a:lnTo>
                <a:lnTo>
                  <a:pt x="225234" y="176394"/>
                </a:lnTo>
                <a:lnTo>
                  <a:pt x="196658" y="151194"/>
                </a:lnTo>
                <a:close/>
              </a:path>
              <a:path w="711200" h="630554">
                <a:moveTo>
                  <a:pt x="253810" y="201593"/>
                </a:moveTo>
                <a:lnTo>
                  <a:pt x="228611" y="230169"/>
                </a:lnTo>
                <a:lnTo>
                  <a:pt x="257187" y="255369"/>
                </a:lnTo>
                <a:lnTo>
                  <a:pt x="282387" y="226792"/>
                </a:lnTo>
                <a:lnTo>
                  <a:pt x="253810" y="201593"/>
                </a:lnTo>
                <a:close/>
              </a:path>
              <a:path w="711200" h="630554">
                <a:moveTo>
                  <a:pt x="310963" y="251992"/>
                </a:moveTo>
                <a:lnTo>
                  <a:pt x="285763" y="280568"/>
                </a:lnTo>
                <a:lnTo>
                  <a:pt x="314340" y="305767"/>
                </a:lnTo>
                <a:lnTo>
                  <a:pt x="339539" y="277191"/>
                </a:lnTo>
                <a:lnTo>
                  <a:pt x="310963" y="251992"/>
                </a:lnTo>
                <a:close/>
              </a:path>
              <a:path w="711200" h="630554">
                <a:moveTo>
                  <a:pt x="368115" y="302390"/>
                </a:moveTo>
                <a:lnTo>
                  <a:pt x="342916" y="330967"/>
                </a:lnTo>
                <a:lnTo>
                  <a:pt x="371494" y="356166"/>
                </a:lnTo>
                <a:lnTo>
                  <a:pt x="396692" y="327590"/>
                </a:lnTo>
                <a:lnTo>
                  <a:pt x="368115" y="302390"/>
                </a:lnTo>
                <a:close/>
              </a:path>
              <a:path w="711200" h="630554">
                <a:moveTo>
                  <a:pt x="425269" y="352788"/>
                </a:moveTo>
                <a:lnTo>
                  <a:pt x="400070" y="381365"/>
                </a:lnTo>
                <a:lnTo>
                  <a:pt x="428646" y="406563"/>
                </a:lnTo>
                <a:lnTo>
                  <a:pt x="453845" y="377987"/>
                </a:lnTo>
                <a:lnTo>
                  <a:pt x="425269" y="352788"/>
                </a:lnTo>
                <a:close/>
              </a:path>
              <a:path w="711200" h="630554">
                <a:moveTo>
                  <a:pt x="482422" y="403186"/>
                </a:moveTo>
                <a:lnTo>
                  <a:pt x="457222" y="431763"/>
                </a:lnTo>
                <a:lnTo>
                  <a:pt x="485799" y="456962"/>
                </a:lnTo>
                <a:lnTo>
                  <a:pt x="510998" y="428386"/>
                </a:lnTo>
                <a:lnTo>
                  <a:pt x="482422" y="403186"/>
                </a:lnTo>
                <a:close/>
              </a:path>
              <a:path w="711200" h="630554">
                <a:moveTo>
                  <a:pt x="539574" y="453585"/>
                </a:moveTo>
                <a:lnTo>
                  <a:pt x="514375" y="482161"/>
                </a:lnTo>
                <a:lnTo>
                  <a:pt x="542951" y="507361"/>
                </a:lnTo>
                <a:lnTo>
                  <a:pt x="568151" y="478784"/>
                </a:lnTo>
                <a:lnTo>
                  <a:pt x="539574" y="453585"/>
                </a:lnTo>
                <a:close/>
              </a:path>
              <a:path w="711200" h="630554">
                <a:moveTo>
                  <a:pt x="663169" y="511775"/>
                </a:moveTo>
                <a:lnTo>
                  <a:pt x="587571" y="597505"/>
                </a:lnTo>
                <a:lnTo>
                  <a:pt x="711099" y="630238"/>
                </a:lnTo>
                <a:lnTo>
                  <a:pt x="663169" y="511775"/>
                </a:lnTo>
                <a:close/>
              </a:path>
              <a:path w="711200" h="630554">
                <a:moveTo>
                  <a:pt x="596727" y="503984"/>
                </a:moveTo>
                <a:lnTo>
                  <a:pt x="571527" y="532560"/>
                </a:lnTo>
                <a:lnTo>
                  <a:pt x="600104" y="557759"/>
                </a:lnTo>
                <a:lnTo>
                  <a:pt x="625303" y="529183"/>
                </a:lnTo>
                <a:lnTo>
                  <a:pt x="596727" y="503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37965" y="5419852"/>
            <a:ext cx="1031240" cy="754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41325" algn="just">
              <a:lnSpc>
                <a:spcPct val="99400"/>
              </a:lnSpc>
              <a:spcBef>
                <a:spcPts val="110"/>
              </a:spcBef>
            </a:pPr>
            <a:r>
              <a:rPr sz="1600" spc="-20" dirty="0">
                <a:latin typeface="Arial"/>
                <a:cs typeface="Arial"/>
              </a:rPr>
              <a:t>Bob</a:t>
            </a:r>
            <a:r>
              <a:rPr sz="1600" spc="-20" dirty="0">
                <a:latin typeface="MS PGothic"/>
                <a:cs typeface="MS PGothic"/>
              </a:rPr>
              <a:t>’</a:t>
            </a:r>
            <a:r>
              <a:rPr sz="1600" spc="-20" dirty="0">
                <a:latin typeface="Arial"/>
                <a:cs typeface="Arial"/>
              </a:rPr>
              <a:t>s </a:t>
            </a:r>
            <a:r>
              <a:rPr sz="1600" spc="-10" dirty="0">
                <a:latin typeface="Arial"/>
                <a:cs typeface="Arial"/>
              </a:rPr>
              <a:t>identifying information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91172" y="5310629"/>
            <a:ext cx="749935" cy="363220"/>
          </a:xfrm>
          <a:custGeom>
            <a:avLst/>
            <a:gdLst/>
            <a:ahLst/>
            <a:cxnLst/>
            <a:rect l="l" t="t" r="r" b="b"/>
            <a:pathLst>
              <a:path w="749935" h="363220">
                <a:moveTo>
                  <a:pt x="34607" y="312188"/>
                </a:moveTo>
                <a:lnTo>
                  <a:pt x="0" y="328121"/>
                </a:lnTo>
                <a:lnTo>
                  <a:pt x="15932" y="362729"/>
                </a:lnTo>
                <a:lnTo>
                  <a:pt x="50540" y="346796"/>
                </a:lnTo>
                <a:lnTo>
                  <a:pt x="34607" y="312188"/>
                </a:lnTo>
                <a:close/>
              </a:path>
              <a:path w="749935" h="363220">
                <a:moveTo>
                  <a:pt x="103825" y="280321"/>
                </a:moveTo>
                <a:lnTo>
                  <a:pt x="69216" y="296254"/>
                </a:lnTo>
                <a:lnTo>
                  <a:pt x="85149" y="330863"/>
                </a:lnTo>
                <a:lnTo>
                  <a:pt x="119758" y="314930"/>
                </a:lnTo>
                <a:lnTo>
                  <a:pt x="103825" y="280321"/>
                </a:lnTo>
                <a:close/>
              </a:path>
              <a:path w="749935" h="363220">
                <a:moveTo>
                  <a:pt x="173041" y="248455"/>
                </a:moveTo>
                <a:lnTo>
                  <a:pt x="138433" y="264388"/>
                </a:lnTo>
                <a:lnTo>
                  <a:pt x="154365" y="298996"/>
                </a:lnTo>
                <a:lnTo>
                  <a:pt x="188974" y="283063"/>
                </a:lnTo>
                <a:lnTo>
                  <a:pt x="173041" y="248455"/>
                </a:lnTo>
                <a:close/>
              </a:path>
              <a:path w="749935" h="363220">
                <a:moveTo>
                  <a:pt x="242258" y="216588"/>
                </a:moveTo>
                <a:lnTo>
                  <a:pt x="207650" y="232521"/>
                </a:lnTo>
                <a:lnTo>
                  <a:pt x="223583" y="267130"/>
                </a:lnTo>
                <a:lnTo>
                  <a:pt x="258192" y="251197"/>
                </a:lnTo>
                <a:lnTo>
                  <a:pt x="242258" y="216588"/>
                </a:lnTo>
                <a:close/>
              </a:path>
              <a:path w="749935" h="363220">
                <a:moveTo>
                  <a:pt x="311475" y="184722"/>
                </a:moveTo>
                <a:lnTo>
                  <a:pt x="276866" y="200656"/>
                </a:lnTo>
                <a:lnTo>
                  <a:pt x="292799" y="235263"/>
                </a:lnTo>
                <a:lnTo>
                  <a:pt x="327408" y="219331"/>
                </a:lnTo>
                <a:lnTo>
                  <a:pt x="311475" y="184722"/>
                </a:lnTo>
                <a:close/>
              </a:path>
              <a:path w="749935" h="363220">
                <a:moveTo>
                  <a:pt x="380692" y="152855"/>
                </a:moveTo>
                <a:lnTo>
                  <a:pt x="346083" y="168789"/>
                </a:lnTo>
                <a:lnTo>
                  <a:pt x="362017" y="203398"/>
                </a:lnTo>
                <a:lnTo>
                  <a:pt x="396624" y="187464"/>
                </a:lnTo>
                <a:lnTo>
                  <a:pt x="380692" y="152855"/>
                </a:lnTo>
                <a:close/>
              </a:path>
              <a:path w="749935" h="363220">
                <a:moveTo>
                  <a:pt x="449908" y="120989"/>
                </a:moveTo>
                <a:lnTo>
                  <a:pt x="415300" y="136922"/>
                </a:lnTo>
                <a:lnTo>
                  <a:pt x="431233" y="171531"/>
                </a:lnTo>
                <a:lnTo>
                  <a:pt x="465842" y="155597"/>
                </a:lnTo>
                <a:lnTo>
                  <a:pt x="449908" y="120989"/>
                </a:lnTo>
                <a:close/>
              </a:path>
              <a:path w="749935" h="363220">
                <a:moveTo>
                  <a:pt x="519126" y="89123"/>
                </a:moveTo>
                <a:lnTo>
                  <a:pt x="484517" y="105056"/>
                </a:lnTo>
                <a:lnTo>
                  <a:pt x="500451" y="139664"/>
                </a:lnTo>
                <a:lnTo>
                  <a:pt x="535058" y="123732"/>
                </a:lnTo>
                <a:lnTo>
                  <a:pt x="519126" y="89123"/>
                </a:lnTo>
                <a:close/>
              </a:path>
              <a:path w="749935" h="363220">
                <a:moveTo>
                  <a:pt x="588342" y="57256"/>
                </a:moveTo>
                <a:lnTo>
                  <a:pt x="553733" y="73190"/>
                </a:lnTo>
                <a:lnTo>
                  <a:pt x="569667" y="107798"/>
                </a:lnTo>
                <a:lnTo>
                  <a:pt x="604276" y="91865"/>
                </a:lnTo>
                <a:lnTo>
                  <a:pt x="588342" y="57256"/>
                </a:lnTo>
                <a:close/>
              </a:path>
              <a:path w="749935" h="363220">
                <a:moveTo>
                  <a:pt x="731270" y="26642"/>
                </a:moveTo>
                <a:lnTo>
                  <a:pt x="654841" y="26642"/>
                </a:lnTo>
                <a:lnTo>
                  <a:pt x="670773" y="61250"/>
                </a:lnTo>
                <a:lnTo>
                  <a:pt x="653469" y="69217"/>
                </a:lnTo>
                <a:lnTo>
                  <a:pt x="669403" y="103826"/>
                </a:lnTo>
                <a:lnTo>
                  <a:pt x="731270" y="26642"/>
                </a:lnTo>
                <a:close/>
              </a:path>
              <a:path w="749935" h="363220">
                <a:moveTo>
                  <a:pt x="637536" y="34608"/>
                </a:moveTo>
                <a:lnTo>
                  <a:pt x="622951" y="41323"/>
                </a:lnTo>
                <a:lnTo>
                  <a:pt x="638884" y="75932"/>
                </a:lnTo>
                <a:lnTo>
                  <a:pt x="653469" y="69217"/>
                </a:lnTo>
                <a:lnTo>
                  <a:pt x="637536" y="34608"/>
                </a:lnTo>
                <a:close/>
              </a:path>
              <a:path w="749935" h="363220">
                <a:moveTo>
                  <a:pt x="654841" y="26642"/>
                </a:moveTo>
                <a:lnTo>
                  <a:pt x="637536" y="34608"/>
                </a:lnTo>
                <a:lnTo>
                  <a:pt x="653469" y="69217"/>
                </a:lnTo>
                <a:lnTo>
                  <a:pt x="670773" y="61250"/>
                </a:lnTo>
                <a:lnTo>
                  <a:pt x="654841" y="26642"/>
                </a:lnTo>
                <a:close/>
              </a:path>
              <a:path w="749935" h="363220">
                <a:moveTo>
                  <a:pt x="621602" y="0"/>
                </a:moveTo>
                <a:lnTo>
                  <a:pt x="637536" y="34608"/>
                </a:lnTo>
                <a:lnTo>
                  <a:pt x="654841" y="26642"/>
                </a:lnTo>
                <a:lnTo>
                  <a:pt x="731270" y="26642"/>
                </a:lnTo>
                <a:lnTo>
                  <a:pt x="749327" y="4113"/>
                </a:lnTo>
                <a:lnTo>
                  <a:pt x="621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6395" y="4298416"/>
            <a:ext cx="2223135" cy="114300"/>
          </a:xfrm>
          <a:custGeom>
            <a:avLst/>
            <a:gdLst/>
            <a:ahLst/>
            <a:cxnLst/>
            <a:rect l="l" t="t" r="r" b="b"/>
            <a:pathLst>
              <a:path w="2223135" h="114300">
                <a:moveTo>
                  <a:pt x="2108200" y="76198"/>
                </a:moveTo>
                <a:lnTo>
                  <a:pt x="2108092" y="114300"/>
                </a:lnTo>
                <a:lnTo>
                  <a:pt x="2184731" y="76253"/>
                </a:lnTo>
                <a:lnTo>
                  <a:pt x="2127246" y="76253"/>
                </a:lnTo>
                <a:lnTo>
                  <a:pt x="2108200" y="76198"/>
                </a:lnTo>
                <a:close/>
              </a:path>
              <a:path w="2223135" h="114300">
                <a:moveTo>
                  <a:pt x="2108309" y="38100"/>
                </a:moveTo>
                <a:lnTo>
                  <a:pt x="2108200" y="76198"/>
                </a:lnTo>
                <a:lnTo>
                  <a:pt x="2127246" y="76253"/>
                </a:lnTo>
                <a:lnTo>
                  <a:pt x="2127355" y="38154"/>
                </a:lnTo>
                <a:lnTo>
                  <a:pt x="2108309" y="38100"/>
                </a:lnTo>
                <a:close/>
              </a:path>
              <a:path w="2223135" h="114300">
                <a:moveTo>
                  <a:pt x="2108418" y="0"/>
                </a:moveTo>
                <a:lnTo>
                  <a:pt x="2108309" y="38100"/>
                </a:lnTo>
                <a:lnTo>
                  <a:pt x="2127355" y="38154"/>
                </a:lnTo>
                <a:lnTo>
                  <a:pt x="2127246" y="76253"/>
                </a:lnTo>
                <a:lnTo>
                  <a:pt x="2184731" y="76253"/>
                </a:lnTo>
                <a:lnTo>
                  <a:pt x="2222554" y="57476"/>
                </a:lnTo>
                <a:lnTo>
                  <a:pt x="2108418" y="0"/>
                </a:lnTo>
                <a:close/>
              </a:path>
              <a:path w="2223135" h="114300">
                <a:moveTo>
                  <a:pt x="109" y="32076"/>
                </a:moveTo>
                <a:lnTo>
                  <a:pt x="0" y="70176"/>
                </a:lnTo>
                <a:lnTo>
                  <a:pt x="2108200" y="76198"/>
                </a:lnTo>
                <a:lnTo>
                  <a:pt x="2108309" y="38100"/>
                </a:lnTo>
                <a:lnTo>
                  <a:pt x="109" y="32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62915" y="4320341"/>
            <a:ext cx="1134110" cy="114300"/>
          </a:xfrm>
          <a:custGeom>
            <a:avLst/>
            <a:gdLst/>
            <a:ahLst/>
            <a:cxnLst/>
            <a:rect l="l" t="t" r="r" b="b"/>
            <a:pathLst>
              <a:path w="1134109" h="114300">
                <a:moveTo>
                  <a:pt x="1096357" y="37938"/>
                </a:moveTo>
                <a:lnTo>
                  <a:pt x="1038228" y="37938"/>
                </a:lnTo>
                <a:lnTo>
                  <a:pt x="1038548" y="76037"/>
                </a:lnTo>
                <a:lnTo>
                  <a:pt x="1019499" y="76197"/>
                </a:lnTo>
                <a:lnTo>
                  <a:pt x="1019820" y="114296"/>
                </a:lnTo>
                <a:lnTo>
                  <a:pt x="1133635" y="56187"/>
                </a:lnTo>
                <a:lnTo>
                  <a:pt x="1096357" y="37938"/>
                </a:lnTo>
                <a:close/>
              </a:path>
              <a:path w="1134109" h="114300">
                <a:moveTo>
                  <a:pt x="1019179" y="38098"/>
                </a:moveTo>
                <a:lnTo>
                  <a:pt x="0" y="46663"/>
                </a:lnTo>
                <a:lnTo>
                  <a:pt x="320" y="84762"/>
                </a:lnTo>
                <a:lnTo>
                  <a:pt x="1019499" y="76197"/>
                </a:lnTo>
                <a:lnTo>
                  <a:pt x="1019179" y="38098"/>
                </a:lnTo>
                <a:close/>
              </a:path>
              <a:path w="1134109" h="114300">
                <a:moveTo>
                  <a:pt x="1038228" y="37938"/>
                </a:moveTo>
                <a:lnTo>
                  <a:pt x="1019179" y="38098"/>
                </a:lnTo>
                <a:lnTo>
                  <a:pt x="1019499" y="76197"/>
                </a:lnTo>
                <a:lnTo>
                  <a:pt x="1038548" y="76037"/>
                </a:lnTo>
                <a:lnTo>
                  <a:pt x="1038228" y="37938"/>
                </a:lnTo>
                <a:close/>
              </a:path>
              <a:path w="1134109" h="114300">
                <a:moveTo>
                  <a:pt x="1018858" y="0"/>
                </a:moveTo>
                <a:lnTo>
                  <a:pt x="1019179" y="38098"/>
                </a:lnTo>
                <a:lnTo>
                  <a:pt x="1096357" y="37938"/>
                </a:lnTo>
                <a:lnTo>
                  <a:pt x="1018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8307076" y="4053211"/>
            <a:ext cx="851535" cy="1142365"/>
            <a:chOff x="8307076" y="4053211"/>
            <a:chExt cx="851535" cy="1142365"/>
          </a:xfrm>
        </p:grpSpPr>
        <p:sp>
          <p:nvSpPr>
            <p:cNvPr id="42" name="object 42"/>
            <p:cNvSpPr/>
            <p:nvPr/>
          </p:nvSpPr>
          <p:spPr>
            <a:xfrm>
              <a:off x="8371261" y="4688394"/>
              <a:ext cx="225425" cy="271145"/>
            </a:xfrm>
            <a:custGeom>
              <a:avLst/>
              <a:gdLst/>
              <a:ahLst/>
              <a:cxnLst/>
              <a:rect l="l" t="t" r="r" b="b"/>
              <a:pathLst>
                <a:path w="225425" h="271145">
                  <a:moveTo>
                    <a:pt x="165484" y="156984"/>
                  </a:moveTo>
                  <a:lnTo>
                    <a:pt x="95067" y="156984"/>
                  </a:lnTo>
                  <a:lnTo>
                    <a:pt x="92957" y="229102"/>
                  </a:lnTo>
                  <a:lnTo>
                    <a:pt x="142495" y="270540"/>
                  </a:lnTo>
                  <a:lnTo>
                    <a:pt x="165484" y="156984"/>
                  </a:lnTo>
                  <a:close/>
                </a:path>
                <a:path w="225425" h="271145">
                  <a:moveTo>
                    <a:pt x="173372" y="0"/>
                  </a:moveTo>
                  <a:lnTo>
                    <a:pt x="101075" y="32788"/>
                  </a:lnTo>
                  <a:lnTo>
                    <a:pt x="101075" y="98889"/>
                  </a:lnTo>
                  <a:lnTo>
                    <a:pt x="0" y="191777"/>
                  </a:lnTo>
                  <a:lnTo>
                    <a:pt x="95067" y="156984"/>
                  </a:lnTo>
                  <a:lnTo>
                    <a:pt x="165484" y="156984"/>
                  </a:lnTo>
                  <a:lnTo>
                    <a:pt x="169263" y="138322"/>
                  </a:lnTo>
                  <a:lnTo>
                    <a:pt x="179379" y="96885"/>
                  </a:lnTo>
                  <a:lnTo>
                    <a:pt x="224914" y="45445"/>
                  </a:lnTo>
                  <a:lnTo>
                    <a:pt x="173372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1734" y="4713071"/>
              <a:ext cx="146498" cy="20601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512798" y="4141597"/>
              <a:ext cx="461645" cy="805180"/>
            </a:xfrm>
            <a:custGeom>
              <a:avLst/>
              <a:gdLst/>
              <a:ahLst/>
              <a:cxnLst/>
              <a:rect l="l" t="t" r="r" b="b"/>
              <a:pathLst>
                <a:path w="461645" h="805179">
                  <a:moveTo>
                    <a:pt x="255689" y="804684"/>
                  </a:moveTo>
                  <a:lnTo>
                    <a:pt x="53543" y="637146"/>
                  </a:lnTo>
                  <a:lnTo>
                    <a:pt x="26771" y="640626"/>
                  </a:lnTo>
                  <a:lnTo>
                    <a:pt x="26771" y="682599"/>
                  </a:lnTo>
                  <a:lnTo>
                    <a:pt x="255689" y="804684"/>
                  </a:lnTo>
                  <a:close/>
                </a:path>
                <a:path w="461645" h="805179">
                  <a:moveTo>
                    <a:pt x="446227" y="655815"/>
                  </a:moveTo>
                  <a:lnTo>
                    <a:pt x="203962" y="545236"/>
                  </a:lnTo>
                  <a:lnTo>
                    <a:pt x="45961" y="473113"/>
                  </a:lnTo>
                  <a:lnTo>
                    <a:pt x="4013" y="541743"/>
                  </a:lnTo>
                  <a:lnTo>
                    <a:pt x="72199" y="575983"/>
                  </a:lnTo>
                  <a:lnTo>
                    <a:pt x="76301" y="633018"/>
                  </a:lnTo>
                  <a:lnTo>
                    <a:pt x="431063" y="782027"/>
                  </a:lnTo>
                  <a:lnTo>
                    <a:pt x="83896" y="545236"/>
                  </a:lnTo>
                  <a:lnTo>
                    <a:pt x="446227" y="655815"/>
                  </a:lnTo>
                  <a:close/>
                </a:path>
                <a:path w="461645" h="805179">
                  <a:moveTo>
                    <a:pt x="457809" y="0"/>
                  </a:moveTo>
                  <a:lnTo>
                    <a:pt x="76301" y="18656"/>
                  </a:lnTo>
                  <a:lnTo>
                    <a:pt x="0" y="152438"/>
                  </a:lnTo>
                  <a:lnTo>
                    <a:pt x="305231" y="148958"/>
                  </a:lnTo>
                  <a:lnTo>
                    <a:pt x="83896" y="106616"/>
                  </a:lnTo>
                  <a:lnTo>
                    <a:pt x="434632" y="76250"/>
                  </a:lnTo>
                  <a:lnTo>
                    <a:pt x="106667" y="53568"/>
                  </a:lnTo>
                  <a:lnTo>
                    <a:pt x="457809" y="0"/>
                  </a:lnTo>
                  <a:close/>
                </a:path>
                <a:path w="461645" h="805179">
                  <a:moveTo>
                    <a:pt x="461429" y="468998"/>
                  </a:moveTo>
                  <a:lnTo>
                    <a:pt x="99072" y="343319"/>
                  </a:lnTo>
                  <a:lnTo>
                    <a:pt x="446227" y="392747"/>
                  </a:lnTo>
                  <a:lnTo>
                    <a:pt x="276085" y="343319"/>
                  </a:lnTo>
                  <a:lnTo>
                    <a:pt x="79794" y="286270"/>
                  </a:lnTo>
                  <a:lnTo>
                    <a:pt x="415874" y="297319"/>
                  </a:lnTo>
                  <a:lnTo>
                    <a:pt x="345986" y="286270"/>
                  </a:lnTo>
                  <a:lnTo>
                    <a:pt x="7594" y="232803"/>
                  </a:lnTo>
                  <a:lnTo>
                    <a:pt x="64719" y="377672"/>
                  </a:lnTo>
                  <a:lnTo>
                    <a:pt x="461429" y="468998"/>
                  </a:lnTo>
                  <a:close/>
                </a:path>
              </a:pathLst>
            </a:custGeom>
            <a:solidFill>
              <a:srgbClr val="D1D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307070" y="4053217"/>
              <a:ext cx="851535" cy="1142365"/>
            </a:xfrm>
            <a:custGeom>
              <a:avLst/>
              <a:gdLst/>
              <a:ahLst/>
              <a:cxnLst/>
              <a:rect l="l" t="t" r="r" b="b"/>
              <a:pathLst>
                <a:path w="851534" h="1142364">
                  <a:moveTo>
                    <a:pt x="851065" y="650773"/>
                  </a:moveTo>
                  <a:lnTo>
                    <a:pt x="846213" y="636663"/>
                  </a:lnTo>
                  <a:lnTo>
                    <a:pt x="724255" y="282270"/>
                  </a:lnTo>
                  <a:lnTo>
                    <a:pt x="798106" y="42519"/>
                  </a:lnTo>
                  <a:lnTo>
                    <a:pt x="811199" y="0"/>
                  </a:lnTo>
                  <a:lnTo>
                    <a:pt x="254736" y="66217"/>
                  </a:lnTo>
                  <a:lnTo>
                    <a:pt x="757034" y="42519"/>
                  </a:lnTo>
                  <a:lnTo>
                    <a:pt x="691388" y="277215"/>
                  </a:lnTo>
                  <a:lnTo>
                    <a:pt x="230924" y="277215"/>
                  </a:lnTo>
                  <a:lnTo>
                    <a:pt x="686346" y="336257"/>
                  </a:lnTo>
                  <a:lnTo>
                    <a:pt x="804075" y="636663"/>
                  </a:lnTo>
                  <a:lnTo>
                    <a:pt x="254736" y="498335"/>
                  </a:lnTo>
                  <a:lnTo>
                    <a:pt x="773798" y="710361"/>
                  </a:lnTo>
                  <a:lnTo>
                    <a:pt x="625716" y="1061669"/>
                  </a:lnTo>
                  <a:lnTo>
                    <a:pt x="231140" y="829754"/>
                  </a:lnTo>
                  <a:lnTo>
                    <a:pt x="235978" y="770978"/>
                  </a:lnTo>
                  <a:lnTo>
                    <a:pt x="194030" y="881468"/>
                  </a:lnTo>
                  <a:lnTo>
                    <a:pt x="171373" y="843622"/>
                  </a:lnTo>
                  <a:lnTo>
                    <a:pt x="171373" y="812838"/>
                  </a:lnTo>
                  <a:lnTo>
                    <a:pt x="171373" y="809244"/>
                  </a:lnTo>
                  <a:lnTo>
                    <a:pt x="171373" y="770978"/>
                  </a:lnTo>
                  <a:lnTo>
                    <a:pt x="95072" y="809244"/>
                  </a:lnTo>
                  <a:lnTo>
                    <a:pt x="186448" y="725525"/>
                  </a:lnTo>
                  <a:lnTo>
                    <a:pt x="175374" y="675576"/>
                  </a:lnTo>
                  <a:lnTo>
                    <a:pt x="224904" y="652767"/>
                  </a:lnTo>
                  <a:lnTo>
                    <a:pt x="266865" y="691159"/>
                  </a:lnTo>
                  <a:lnTo>
                    <a:pt x="232498" y="733018"/>
                  </a:lnTo>
                  <a:lnTo>
                    <a:pt x="266865" y="740613"/>
                  </a:lnTo>
                  <a:lnTo>
                    <a:pt x="301218" y="706323"/>
                  </a:lnTo>
                  <a:lnTo>
                    <a:pt x="288315" y="652767"/>
                  </a:lnTo>
                  <a:lnTo>
                    <a:pt x="285521" y="641172"/>
                  </a:lnTo>
                  <a:lnTo>
                    <a:pt x="243560" y="622528"/>
                  </a:lnTo>
                  <a:lnTo>
                    <a:pt x="178955" y="630123"/>
                  </a:lnTo>
                  <a:lnTo>
                    <a:pt x="144500" y="687171"/>
                  </a:lnTo>
                  <a:lnTo>
                    <a:pt x="156197" y="721398"/>
                  </a:lnTo>
                  <a:lnTo>
                    <a:pt x="101561" y="756221"/>
                  </a:lnTo>
                  <a:lnTo>
                    <a:pt x="92532" y="744715"/>
                  </a:lnTo>
                  <a:lnTo>
                    <a:pt x="212267" y="486181"/>
                  </a:lnTo>
                  <a:lnTo>
                    <a:pt x="146608" y="265620"/>
                  </a:lnTo>
                  <a:lnTo>
                    <a:pt x="214795" y="93954"/>
                  </a:lnTo>
                  <a:lnTo>
                    <a:pt x="115722" y="265620"/>
                  </a:lnTo>
                  <a:lnTo>
                    <a:pt x="184023" y="484187"/>
                  </a:lnTo>
                  <a:lnTo>
                    <a:pt x="52590" y="747255"/>
                  </a:lnTo>
                  <a:lnTo>
                    <a:pt x="78244" y="771093"/>
                  </a:lnTo>
                  <a:lnTo>
                    <a:pt x="0" y="820953"/>
                  </a:lnTo>
                  <a:lnTo>
                    <a:pt x="57124" y="820953"/>
                  </a:lnTo>
                  <a:lnTo>
                    <a:pt x="57124" y="877989"/>
                  </a:lnTo>
                  <a:lnTo>
                    <a:pt x="144500" y="812838"/>
                  </a:lnTo>
                  <a:lnTo>
                    <a:pt x="110134" y="912253"/>
                  </a:lnTo>
                  <a:lnTo>
                    <a:pt x="156197" y="885482"/>
                  </a:lnTo>
                  <a:lnTo>
                    <a:pt x="220903" y="954227"/>
                  </a:lnTo>
                  <a:lnTo>
                    <a:pt x="226555" y="885482"/>
                  </a:lnTo>
                  <a:lnTo>
                    <a:pt x="226885" y="881468"/>
                  </a:lnTo>
                  <a:lnTo>
                    <a:pt x="228117" y="866394"/>
                  </a:lnTo>
                  <a:lnTo>
                    <a:pt x="648893" y="1142009"/>
                  </a:lnTo>
                  <a:lnTo>
                    <a:pt x="681964" y="1061669"/>
                  </a:lnTo>
                  <a:lnTo>
                    <a:pt x="851065" y="650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67427" y="4344712"/>
              <a:ext cx="427355" cy="400050"/>
            </a:xfrm>
            <a:custGeom>
              <a:avLst/>
              <a:gdLst/>
              <a:ahLst/>
              <a:cxnLst/>
              <a:rect l="l" t="t" r="r" b="b"/>
              <a:pathLst>
                <a:path w="427354" h="400050">
                  <a:moveTo>
                    <a:pt x="427037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27037" y="400050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622989" y="4366260"/>
            <a:ext cx="38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spc="-37" baseline="-3125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25395" y="4264660"/>
            <a:ext cx="144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617507" y="4792398"/>
            <a:ext cx="456565" cy="231775"/>
            <a:chOff x="8617507" y="4792398"/>
            <a:chExt cx="456565" cy="231775"/>
          </a:xfrm>
        </p:grpSpPr>
        <p:sp>
          <p:nvSpPr>
            <p:cNvPr id="50" name="object 50"/>
            <p:cNvSpPr/>
            <p:nvPr/>
          </p:nvSpPr>
          <p:spPr>
            <a:xfrm>
              <a:off x="8625205" y="4803571"/>
              <a:ext cx="441325" cy="212090"/>
            </a:xfrm>
            <a:custGeom>
              <a:avLst/>
              <a:gdLst/>
              <a:ahLst/>
              <a:cxnLst/>
              <a:rect l="l" t="t" r="r" b="b"/>
              <a:pathLst>
                <a:path w="441325" h="212089">
                  <a:moveTo>
                    <a:pt x="440766" y="71374"/>
                  </a:moveTo>
                  <a:lnTo>
                    <a:pt x="430720" y="64566"/>
                  </a:lnTo>
                  <a:lnTo>
                    <a:pt x="413766" y="53086"/>
                  </a:lnTo>
                  <a:lnTo>
                    <a:pt x="411962" y="51854"/>
                  </a:lnTo>
                  <a:lnTo>
                    <a:pt x="409282" y="50038"/>
                  </a:lnTo>
                  <a:lnTo>
                    <a:pt x="393903" y="39624"/>
                  </a:lnTo>
                  <a:lnTo>
                    <a:pt x="357301" y="50038"/>
                  </a:lnTo>
                  <a:lnTo>
                    <a:pt x="323265" y="28740"/>
                  </a:lnTo>
                  <a:lnTo>
                    <a:pt x="266738" y="51854"/>
                  </a:lnTo>
                  <a:lnTo>
                    <a:pt x="243586" y="35382"/>
                  </a:lnTo>
                  <a:lnTo>
                    <a:pt x="207759" y="53086"/>
                  </a:lnTo>
                  <a:lnTo>
                    <a:pt x="204063" y="42633"/>
                  </a:lnTo>
                  <a:lnTo>
                    <a:pt x="196735" y="21932"/>
                  </a:lnTo>
                  <a:lnTo>
                    <a:pt x="162090" y="42633"/>
                  </a:lnTo>
                  <a:lnTo>
                    <a:pt x="115824" y="17106"/>
                  </a:lnTo>
                  <a:lnTo>
                    <a:pt x="115824" y="84670"/>
                  </a:lnTo>
                  <a:lnTo>
                    <a:pt x="106006" y="120065"/>
                  </a:lnTo>
                  <a:lnTo>
                    <a:pt x="86017" y="139534"/>
                  </a:lnTo>
                  <a:lnTo>
                    <a:pt x="71958" y="141947"/>
                  </a:lnTo>
                  <a:lnTo>
                    <a:pt x="61709" y="137121"/>
                  </a:lnTo>
                  <a:lnTo>
                    <a:pt x="53086" y="129286"/>
                  </a:lnTo>
                  <a:lnTo>
                    <a:pt x="41592" y="117017"/>
                  </a:lnTo>
                  <a:lnTo>
                    <a:pt x="48209" y="94919"/>
                  </a:lnTo>
                  <a:lnTo>
                    <a:pt x="58750" y="79679"/>
                  </a:lnTo>
                  <a:lnTo>
                    <a:pt x="92684" y="64566"/>
                  </a:lnTo>
                  <a:lnTo>
                    <a:pt x="115824" y="84670"/>
                  </a:lnTo>
                  <a:lnTo>
                    <a:pt x="115824" y="17106"/>
                  </a:lnTo>
                  <a:lnTo>
                    <a:pt x="84823" y="0"/>
                  </a:lnTo>
                  <a:lnTo>
                    <a:pt x="20701" y="35318"/>
                  </a:lnTo>
                  <a:lnTo>
                    <a:pt x="17094" y="31470"/>
                  </a:lnTo>
                  <a:lnTo>
                    <a:pt x="0" y="54737"/>
                  </a:lnTo>
                  <a:lnTo>
                    <a:pt x="7480" y="61023"/>
                  </a:lnTo>
                  <a:lnTo>
                    <a:pt x="5588" y="150431"/>
                  </a:lnTo>
                  <a:lnTo>
                    <a:pt x="58521" y="209550"/>
                  </a:lnTo>
                  <a:lnTo>
                    <a:pt x="112204" y="212090"/>
                  </a:lnTo>
                  <a:lnTo>
                    <a:pt x="184010" y="150431"/>
                  </a:lnTo>
                  <a:lnTo>
                    <a:pt x="216814" y="166916"/>
                  </a:lnTo>
                  <a:lnTo>
                    <a:pt x="217665" y="150431"/>
                  </a:lnTo>
                  <a:lnTo>
                    <a:pt x="218109" y="141947"/>
                  </a:lnTo>
                  <a:lnTo>
                    <a:pt x="219240" y="120065"/>
                  </a:lnTo>
                  <a:lnTo>
                    <a:pt x="432308" y="89065"/>
                  </a:lnTo>
                  <a:lnTo>
                    <a:pt x="440766" y="7137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17507" y="4792398"/>
              <a:ext cx="456332" cy="23172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8253882" y="5147564"/>
            <a:ext cx="2959735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latin typeface="Calibri"/>
                <a:cs typeface="Calibri"/>
              </a:rPr>
              <a:t>certificate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Bob’s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key,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31941" y="4029964"/>
            <a:ext cx="4686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Bob’s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78285" y="4221988"/>
            <a:ext cx="522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public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073995" y="4051519"/>
            <a:ext cx="456565" cy="231775"/>
            <a:chOff x="3073995" y="4051519"/>
            <a:chExt cx="456565" cy="231775"/>
          </a:xfrm>
        </p:grpSpPr>
        <p:sp>
          <p:nvSpPr>
            <p:cNvPr id="56" name="object 56"/>
            <p:cNvSpPr/>
            <p:nvPr/>
          </p:nvSpPr>
          <p:spPr>
            <a:xfrm>
              <a:off x="3081693" y="4062691"/>
              <a:ext cx="441325" cy="212090"/>
            </a:xfrm>
            <a:custGeom>
              <a:avLst/>
              <a:gdLst/>
              <a:ahLst/>
              <a:cxnLst/>
              <a:rect l="l" t="t" r="r" b="b"/>
              <a:pathLst>
                <a:path w="441325" h="212089">
                  <a:moveTo>
                    <a:pt x="440766" y="71374"/>
                  </a:moveTo>
                  <a:lnTo>
                    <a:pt x="430720" y="64566"/>
                  </a:lnTo>
                  <a:lnTo>
                    <a:pt x="413766" y="53086"/>
                  </a:lnTo>
                  <a:lnTo>
                    <a:pt x="411962" y="51854"/>
                  </a:lnTo>
                  <a:lnTo>
                    <a:pt x="409282" y="50038"/>
                  </a:lnTo>
                  <a:lnTo>
                    <a:pt x="393903" y="39624"/>
                  </a:lnTo>
                  <a:lnTo>
                    <a:pt x="357301" y="50038"/>
                  </a:lnTo>
                  <a:lnTo>
                    <a:pt x="323265" y="28740"/>
                  </a:lnTo>
                  <a:lnTo>
                    <a:pt x="266738" y="51854"/>
                  </a:lnTo>
                  <a:lnTo>
                    <a:pt x="243586" y="35382"/>
                  </a:lnTo>
                  <a:lnTo>
                    <a:pt x="207759" y="53086"/>
                  </a:lnTo>
                  <a:lnTo>
                    <a:pt x="204063" y="42633"/>
                  </a:lnTo>
                  <a:lnTo>
                    <a:pt x="196735" y="21932"/>
                  </a:lnTo>
                  <a:lnTo>
                    <a:pt x="162090" y="42633"/>
                  </a:lnTo>
                  <a:lnTo>
                    <a:pt x="115824" y="17106"/>
                  </a:lnTo>
                  <a:lnTo>
                    <a:pt x="115824" y="84670"/>
                  </a:lnTo>
                  <a:lnTo>
                    <a:pt x="106006" y="120065"/>
                  </a:lnTo>
                  <a:lnTo>
                    <a:pt x="86017" y="139534"/>
                  </a:lnTo>
                  <a:lnTo>
                    <a:pt x="71958" y="141947"/>
                  </a:lnTo>
                  <a:lnTo>
                    <a:pt x="61709" y="137121"/>
                  </a:lnTo>
                  <a:lnTo>
                    <a:pt x="53086" y="129286"/>
                  </a:lnTo>
                  <a:lnTo>
                    <a:pt x="41592" y="117017"/>
                  </a:lnTo>
                  <a:lnTo>
                    <a:pt x="48209" y="94919"/>
                  </a:lnTo>
                  <a:lnTo>
                    <a:pt x="58750" y="79679"/>
                  </a:lnTo>
                  <a:lnTo>
                    <a:pt x="92684" y="64566"/>
                  </a:lnTo>
                  <a:lnTo>
                    <a:pt x="115824" y="84670"/>
                  </a:lnTo>
                  <a:lnTo>
                    <a:pt x="115824" y="17106"/>
                  </a:lnTo>
                  <a:lnTo>
                    <a:pt x="84823" y="0"/>
                  </a:lnTo>
                  <a:lnTo>
                    <a:pt x="20701" y="35318"/>
                  </a:lnTo>
                  <a:lnTo>
                    <a:pt x="17094" y="31470"/>
                  </a:lnTo>
                  <a:lnTo>
                    <a:pt x="0" y="54737"/>
                  </a:lnTo>
                  <a:lnTo>
                    <a:pt x="7480" y="61023"/>
                  </a:lnTo>
                  <a:lnTo>
                    <a:pt x="5588" y="150431"/>
                  </a:lnTo>
                  <a:lnTo>
                    <a:pt x="58521" y="209550"/>
                  </a:lnTo>
                  <a:lnTo>
                    <a:pt x="112204" y="212090"/>
                  </a:lnTo>
                  <a:lnTo>
                    <a:pt x="184010" y="150431"/>
                  </a:lnTo>
                  <a:lnTo>
                    <a:pt x="216814" y="166916"/>
                  </a:lnTo>
                  <a:lnTo>
                    <a:pt x="217665" y="150431"/>
                  </a:lnTo>
                  <a:lnTo>
                    <a:pt x="218109" y="141947"/>
                  </a:lnTo>
                  <a:lnTo>
                    <a:pt x="219240" y="120065"/>
                  </a:lnTo>
                  <a:lnTo>
                    <a:pt x="432308" y="89065"/>
                  </a:lnTo>
                  <a:lnTo>
                    <a:pt x="440766" y="7137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3995" y="4051519"/>
              <a:ext cx="456331" cy="231728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2671832" y="4360164"/>
            <a:ext cx="748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key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3000" spc="-37" baseline="-5555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400" spc="-37" baseline="-3993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 sz="2400" baseline="-3993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41090" y="4289044"/>
            <a:ext cx="144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14871" y="4322418"/>
            <a:ext cx="596900" cy="76200"/>
          </a:xfrm>
          <a:custGeom>
            <a:avLst/>
            <a:gdLst/>
            <a:ahLst/>
            <a:cxnLst/>
            <a:rect l="l" t="t" r="r" b="b"/>
            <a:pathLst>
              <a:path w="596900" h="76200">
                <a:moveTo>
                  <a:pt x="520147" y="41274"/>
                </a:moveTo>
                <a:lnTo>
                  <a:pt x="520147" y="76200"/>
                </a:lnTo>
                <a:lnTo>
                  <a:pt x="589997" y="41275"/>
                </a:lnTo>
                <a:lnTo>
                  <a:pt x="520147" y="41274"/>
                </a:lnTo>
                <a:close/>
              </a:path>
              <a:path w="596900" h="76200">
                <a:moveTo>
                  <a:pt x="520147" y="34924"/>
                </a:moveTo>
                <a:lnTo>
                  <a:pt x="520147" y="41274"/>
                </a:lnTo>
                <a:lnTo>
                  <a:pt x="532847" y="41275"/>
                </a:lnTo>
                <a:lnTo>
                  <a:pt x="532847" y="34925"/>
                </a:lnTo>
                <a:lnTo>
                  <a:pt x="520147" y="34924"/>
                </a:lnTo>
                <a:close/>
              </a:path>
              <a:path w="596900" h="76200">
                <a:moveTo>
                  <a:pt x="520147" y="0"/>
                </a:moveTo>
                <a:lnTo>
                  <a:pt x="520147" y="34924"/>
                </a:lnTo>
                <a:lnTo>
                  <a:pt x="532847" y="34925"/>
                </a:lnTo>
                <a:lnTo>
                  <a:pt x="532847" y="41275"/>
                </a:lnTo>
                <a:lnTo>
                  <a:pt x="590000" y="41273"/>
                </a:lnTo>
                <a:lnTo>
                  <a:pt x="596347" y="38100"/>
                </a:lnTo>
                <a:lnTo>
                  <a:pt x="520147" y="0"/>
                </a:lnTo>
                <a:close/>
              </a:path>
              <a:path w="596900" h="76200">
                <a:moveTo>
                  <a:pt x="0" y="34923"/>
                </a:moveTo>
                <a:lnTo>
                  <a:pt x="0" y="41273"/>
                </a:lnTo>
                <a:lnTo>
                  <a:pt x="520147" y="41274"/>
                </a:lnTo>
                <a:lnTo>
                  <a:pt x="520147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5934561" y="3895930"/>
          <a:ext cx="1192530" cy="95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010">
                <a:tc>
                  <a:txBody>
                    <a:bodyPr/>
                    <a:lstStyle/>
                    <a:p>
                      <a:pPr marL="36830" algn="ctr">
                        <a:lnSpc>
                          <a:spcPts val="2225"/>
                        </a:lnSpc>
                        <a:spcBef>
                          <a:spcPts val="309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36195" algn="ctr">
                        <a:lnSpc>
                          <a:spcPts val="185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signature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36195" algn="ctr">
                        <a:lnSpc>
                          <a:spcPts val="203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(encrypt)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5985875" y="5029708"/>
            <a:ext cx="361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Calibri"/>
                <a:cs typeface="Calibri"/>
              </a:rPr>
              <a:t>CA’s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43406" y="5410708"/>
            <a:ext cx="3035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libri"/>
                <a:cs typeface="Calibri"/>
              </a:rPr>
              <a:t>key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33421" y="5065309"/>
            <a:ext cx="456565" cy="231775"/>
            <a:chOff x="6433421" y="5065309"/>
            <a:chExt cx="456565" cy="231775"/>
          </a:xfrm>
        </p:grpSpPr>
        <p:sp>
          <p:nvSpPr>
            <p:cNvPr id="65" name="object 65"/>
            <p:cNvSpPr/>
            <p:nvPr/>
          </p:nvSpPr>
          <p:spPr>
            <a:xfrm>
              <a:off x="6441122" y="5076481"/>
              <a:ext cx="441325" cy="212090"/>
            </a:xfrm>
            <a:custGeom>
              <a:avLst/>
              <a:gdLst/>
              <a:ahLst/>
              <a:cxnLst/>
              <a:rect l="l" t="t" r="r" b="b"/>
              <a:pathLst>
                <a:path w="441325" h="212089">
                  <a:moveTo>
                    <a:pt x="440766" y="71374"/>
                  </a:moveTo>
                  <a:lnTo>
                    <a:pt x="430707" y="64566"/>
                  </a:lnTo>
                  <a:lnTo>
                    <a:pt x="413766" y="53086"/>
                  </a:lnTo>
                  <a:lnTo>
                    <a:pt x="411962" y="51854"/>
                  </a:lnTo>
                  <a:lnTo>
                    <a:pt x="409270" y="50038"/>
                  </a:lnTo>
                  <a:lnTo>
                    <a:pt x="393903" y="39624"/>
                  </a:lnTo>
                  <a:lnTo>
                    <a:pt x="357301" y="50038"/>
                  </a:lnTo>
                  <a:lnTo>
                    <a:pt x="323265" y="28740"/>
                  </a:lnTo>
                  <a:lnTo>
                    <a:pt x="266738" y="51854"/>
                  </a:lnTo>
                  <a:lnTo>
                    <a:pt x="243586" y="35382"/>
                  </a:lnTo>
                  <a:lnTo>
                    <a:pt x="207746" y="53086"/>
                  </a:lnTo>
                  <a:lnTo>
                    <a:pt x="204050" y="42633"/>
                  </a:lnTo>
                  <a:lnTo>
                    <a:pt x="196735" y="21932"/>
                  </a:lnTo>
                  <a:lnTo>
                    <a:pt x="162090" y="42633"/>
                  </a:lnTo>
                  <a:lnTo>
                    <a:pt x="115824" y="17106"/>
                  </a:lnTo>
                  <a:lnTo>
                    <a:pt x="115824" y="84670"/>
                  </a:lnTo>
                  <a:lnTo>
                    <a:pt x="106006" y="120065"/>
                  </a:lnTo>
                  <a:lnTo>
                    <a:pt x="86017" y="139534"/>
                  </a:lnTo>
                  <a:lnTo>
                    <a:pt x="71958" y="141947"/>
                  </a:lnTo>
                  <a:lnTo>
                    <a:pt x="61709" y="137121"/>
                  </a:lnTo>
                  <a:lnTo>
                    <a:pt x="53086" y="129286"/>
                  </a:lnTo>
                  <a:lnTo>
                    <a:pt x="41579" y="117017"/>
                  </a:lnTo>
                  <a:lnTo>
                    <a:pt x="48183" y="94945"/>
                  </a:lnTo>
                  <a:lnTo>
                    <a:pt x="58750" y="79679"/>
                  </a:lnTo>
                  <a:lnTo>
                    <a:pt x="92684" y="64566"/>
                  </a:lnTo>
                  <a:lnTo>
                    <a:pt x="115824" y="84670"/>
                  </a:lnTo>
                  <a:lnTo>
                    <a:pt x="115824" y="17106"/>
                  </a:lnTo>
                  <a:lnTo>
                    <a:pt x="84823" y="0"/>
                  </a:lnTo>
                  <a:lnTo>
                    <a:pt x="20688" y="35318"/>
                  </a:lnTo>
                  <a:lnTo>
                    <a:pt x="17081" y="31470"/>
                  </a:lnTo>
                  <a:lnTo>
                    <a:pt x="0" y="54737"/>
                  </a:lnTo>
                  <a:lnTo>
                    <a:pt x="7480" y="61023"/>
                  </a:lnTo>
                  <a:lnTo>
                    <a:pt x="5588" y="150431"/>
                  </a:lnTo>
                  <a:lnTo>
                    <a:pt x="58521" y="209550"/>
                  </a:lnTo>
                  <a:lnTo>
                    <a:pt x="112191" y="212090"/>
                  </a:lnTo>
                  <a:lnTo>
                    <a:pt x="183997" y="150431"/>
                  </a:lnTo>
                  <a:lnTo>
                    <a:pt x="216801" y="166916"/>
                  </a:lnTo>
                  <a:lnTo>
                    <a:pt x="217665" y="150431"/>
                  </a:lnTo>
                  <a:lnTo>
                    <a:pt x="218097" y="141947"/>
                  </a:lnTo>
                  <a:lnTo>
                    <a:pt x="219240" y="120065"/>
                  </a:lnTo>
                  <a:lnTo>
                    <a:pt x="432295" y="89065"/>
                  </a:lnTo>
                  <a:lnTo>
                    <a:pt x="440766" y="7137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3421" y="5065309"/>
              <a:ext cx="456331" cy="231728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5720382" y="5173979"/>
            <a:ext cx="10109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private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3000" baseline="-33333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3000" spc="-450" baseline="-3333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81717" y="5514340"/>
            <a:ext cx="306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C00000"/>
                </a:solidFill>
                <a:latin typeface="Arial"/>
                <a:cs typeface="Arial"/>
              </a:rPr>
              <a:t>CA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945609" y="4883977"/>
            <a:ext cx="76200" cy="635635"/>
          </a:xfrm>
          <a:custGeom>
            <a:avLst/>
            <a:gdLst/>
            <a:ahLst/>
            <a:cxnLst/>
            <a:rect l="l" t="t" r="r" b="b"/>
            <a:pathLst>
              <a:path w="76200" h="635635">
                <a:moveTo>
                  <a:pt x="34923" y="76191"/>
                </a:moveTo>
                <a:lnTo>
                  <a:pt x="33536" y="635025"/>
                </a:lnTo>
                <a:lnTo>
                  <a:pt x="39886" y="635041"/>
                </a:lnTo>
                <a:lnTo>
                  <a:pt x="41273" y="76207"/>
                </a:lnTo>
                <a:lnTo>
                  <a:pt x="34923" y="76191"/>
                </a:lnTo>
                <a:close/>
              </a:path>
              <a:path w="76200" h="635635">
                <a:moveTo>
                  <a:pt x="69837" y="63492"/>
                </a:moveTo>
                <a:lnTo>
                  <a:pt x="34955" y="63492"/>
                </a:lnTo>
                <a:lnTo>
                  <a:pt x="41305" y="63507"/>
                </a:lnTo>
                <a:lnTo>
                  <a:pt x="41273" y="76207"/>
                </a:lnTo>
                <a:lnTo>
                  <a:pt x="76198" y="76293"/>
                </a:lnTo>
                <a:lnTo>
                  <a:pt x="69837" y="63492"/>
                </a:lnTo>
                <a:close/>
              </a:path>
              <a:path w="76200" h="635635">
                <a:moveTo>
                  <a:pt x="34955" y="63492"/>
                </a:moveTo>
                <a:lnTo>
                  <a:pt x="34923" y="76191"/>
                </a:lnTo>
                <a:lnTo>
                  <a:pt x="41273" y="76207"/>
                </a:lnTo>
                <a:lnTo>
                  <a:pt x="41305" y="63507"/>
                </a:lnTo>
                <a:lnTo>
                  <a:pt x="34955" y="63492"/>
                </a:lnTo>
                <a:close/>
              </a:path>
              <a:path w="76200" h="635635">
                <a:moveTo>
                  <a:pt x="38287" y="0"/>
                </a:moveTo>
                <a:lnTo>
                  <a:pt x="0" y="76104"/>
                </a:lnTo>
                <a:lnTo>
                  <a:pt x="34923" y="76191"/>
                </a:lnTo>
                <a:lnTo>
                  <a:pt x="34955" y="63492"/>
                </a:lnTo>
                <a:lnTo>
                  <a:pt x="69837" y="63492"/>
                </a:lnTo>
                <a:lnTo>
                  <a:pt x="3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latin typeface="Calibri Light"/>
                <a:cs typeface="Calibri Light"/>
              </a:rPr>
              <a:t>There</a:t>
            </a:r>
            <a:r>
              <a:rPr sz="4300" b="0" spc="145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are</a:t>
            </a:r>
            <a:r>
              <a:rPr sz="4300" b="0" spc="145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bad</a:t>
            </a:r>
            <a:r>
              <a:rPr sz="4300" b="0" spc="150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guys</a:t>
            </a:r>
            <a:r>
              <a:rPr sz="4300" b="0" spc="145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(and</a:t>
            </a:r>
            <a:r>
              <a:rPr sz="4300" b="0" spc="150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girls)</a:t>
            </a:r>
            <a:r>
              <a:rPr sz="4300" b="0" spc="145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out</a:t>
            </a:r>
            <a:r>
              <a:rPr sz="4300" b="0" spc="150" dirty="0">
                <a:latin typeface="Calibri Light"/>
                <a:cs typeface="Calibri Light"/>
              </a:rPr>
              <a:t> </a:t>
            </a:r>
            <a:r>
              <a:rPr sz="4300" b="0" spc="-10" dirty="0">
                <a:latin typeface="Calibri Light"/>
                <a:cs typeface="Calibri Light"/>
              </a:rPr>
              <a:t>there!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039" y="1381251"/>
            <a:ext cx="10115550" cy="44329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06095" algn="l"/>
              </a:tabLst>
            </a:pPr>
            <a:r>
              <a:rPr sz="2800" i="1" u="heavy" spc="-25" dirty="0">
                <a:solidFill>
                  <a:srgbClr val="0012A0"/>
                </a:solidFill>
                <a:uFill>
                  <a:solidFill>
                    <a:srgbClr val="0012A0"/>
                  </a:solidFill>
                </a:uFill>
                <a:latin typeface="Calibri"/>
                <a:cs typeface="Calibri"/>
              </a:rPr>
              <a:t>Q:</a:t>
            </a:r>
            <a:r>
              <a:rPr sz="2800" i="1" dirty="0">
                <a:solidFill>
                  <a:srgbClr val="0012A0"/>
                </a:solidFill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“bad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guy”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do?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475615" algn="l"/>
              </a:tabLst>
            </a:pPr>
            <a:r>
              <a:rPr sz="2800" i="1" u="heavy" spc="-25" dirty="0">
                <a:solidFill>
                  <a:srgbClr val="0012A0"/>
                </a:solidFill>
                <a:uFill>
                  <a:solidFill>
                    <a:srgbClr val="0012A0"/>
                  </a:solidFill>
                </a:uFill>
                <a:latin typeface="Calibri"/>
                <a:cs typeface="Calibri"/>
              </a:rPr>
              <a:t>A:</a:t>
            </a:r>
            <a:r>
              <a:rPr sz="2800" i="1" dirty="0">
                <a:solidFill>
                  <a:srgbClr val="0012A0"/>
                </a:solidFill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lot!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(recall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1.6)</a:t>
            </a:r>
            <a:endParaRPr sz="2800" dirty="0">
              <a:latin typeface="Calibri"/>
              <a:cs typeface="Calibri"/>
            </a:endParaRPr>
          </a:p>
          <a:p>
            <a:pPr marL="695325" indent="-231775">
              <a:lnSpc>
                <a:spcPct val="100000"/>
              </a:lnSpc>
              <a:spcBef>
                <a:spcPts val="145"/>
              </a:spcBef>
              <a:buClr>
                <a:srgbClr val="0000A8"/>
              </a:buClr>
              <a:buFont typeface="Arial"/>
              <a:buChar char="•"/>
              <a:tabLst>
                <a:tab pos="69532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eavesdrop:</a:t>
            </a:r>
            <a:r>
              <a:rPr sz="2800" spc="-1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intercept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messages</a:t>
            </a:r>
            <a:endParaRPr sz="2800" dirty="0">
              <a:latin typeface="Calibri"/>
              <a:cs typeface="Calibri"/>
            </a:endParaRPr>
          </a:p>
          <a:p>
            <a:pPr marL="695325" indent="-231775">
              <a:lnSpc>
                <a:spcPct val="100000"/>
              </a:lnSpc>
              <a:spcBef>
                <a:spcPts val="240"/>
              </a:spcBef>
              <a:buClr>
                <a:srgbClr val="0000A8"/>
              </a:buClr>
              <a:buFont typeface="Arial"/>
              <a:buChar char="•"/>
              <a:tabLst>
                <a:tab pos="695325" algn="l"/>
              </a:tabLst>
            </a:pPr>
            <a:r>
              <a:rPr sz="2800" dirty="0">
                <a:latin typeface="Calibri"/>
                <a:cs typeface="Calibri"/>
              </a:rPr>
              <a:t>actively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insert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messages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connection</a:t>
            </a:r>
            <a:endParaRPr sz="2800" dirty="0">
              <a:latin typeface="Calibri"/>
              <a:cs typeface="Calibri"/>
            </a:endParaRPr>
          </a:p>
          <a:p>
            <a:pPr marL="694690" marR="120650" indent="-231775">
              <a:lnSpc>
                <a:spcPts val="3000"/>
              </a:lnSpc>
              <a:spcBef>
                <a:spcPts val="520"/>
              </a:spcBef>
              <a:buClr>
                <a:srgbClr val="0000A8"/>
              </a:buClr>
              <a:buFont typeface="Arial"/>
              <a:buChar char="•"/>
              <a:tabLst>
                <a:tab pos="69532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impersonation: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fake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(spoof)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source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packet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any </a:t>
            </a:r>
            <a:r>
              <a:rPr sz="2800" dirty="0">
                <a:latin typeface="Calibri"/>
                <a:cs typeface="Calibri"/>
              </a:rPr>
              <a:t>field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packet)</a:t>
            </a:r>
            <a:endParaRPr sz="2800" dirty="0">
              <a:latin typeface="Calibri"/>
              <a:cs typeface="Calibri"/>
            </a:endParaRPr>
          </a:p>
          <a:p>
            <a:pPr marL="694690" marR="50165" indent="-231775">
              <a:lnSpc>
                <a:spcPts val="3100"/>
              </a:lnSpc>
              <a:spcBef>
                <a:spcPts val="425"/>
              </a:spcBef>
              <a:buClr>
                <a:srgbClr val="0000A8"/>
              </a:buClr>
              <a:buFont typeface="Arial"/>
              <a:buChar char="•"/>
              <a:tabLst>
                <a:tab pos="69532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hijacking: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“take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over”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ongoing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connection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removing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sender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</a:t>
            </a:r>
            <a:r>
              <a:rPr sz="2800" spc="-30" dirty="0">
                <a:latin typeface="Calibri"/>
                <a:cs typeface="Calibri"/>
              </a:rPr>
              <a:t>receiver,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himself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place</a:t>
            </a:r>
            <a:endParaRPr sz="2800" dirty="0">
              <a:latin typeface="Calibri"/>
              <a:cs typeface="Calibri"/>
            </a:endParaRPr>
          </a:p>
          <a:p>
            <a:pPr marL="694690" marR="5080" indent="-231775">
              <a:lnSpc>
                <a:spcPts val="3000"/>
              </a:lnSpc>
              <a:spcBef>
                <a:spcPts val="480"/>
              </a:spcBef>
              <a:buClr>
                <a:srgbClr val="0000A8"/>
              </a:buClr>
              <a:buFont typeface="Arial"/>
              <a:buChar char="•"/>
              <a:tabLst>
                <a:tab pos="69532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denial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service: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prevent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(e.g.,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overloading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resources)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A746D-9134-4E83-A313-1E880459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77" y="305061"/>
            <a:ext cx="4453911" cy="25905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Public</a:t>
            </a:r>
            <a:r>
              <a:rPr spc="-65" dirty="0"/>
              <a:t> </a:t>
            </a:r>
            <a:r>
              <a:rPr dirty="0"/>
              <a:t>key</a:t>
            </a:r>
            <a:r>
              <a:rPr spc="-65" dirty="0"/>
              <a:t> </a:t>
            </a:r>
            <a:r>
              <a:rPr dirty="0"/>
              <a:t>Certification</a:t>
            </a:r>
            <a:r>
              <a:rPr spc="-65" dirty="0"/>
              <a:t> </a:t>
            </a:r>
            <a:r>
              <a:rPr dirty="0"/>
              <a:t>Authorities</a:t>
            </a:r>
            <a:r>
              <a:rPr spc="-60" dirty="0"/>
              <a:t> </a:t>
            </a:r>
            <a:r>
              <a:rPr spc="-20" dirty="0"/>
              <a:t>(CA)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12566" y="4380534"/>
            <a:ext cx="909319" cy="744855"/>
            <a:chOff x="4312566" y="4380534"/>
            <a:chExt cx="909319" cy="744855"/>
          </a:xfrm>
        </p:grpSpPr>
        <p:sp>
          <p:nvSpPr>
            <p:cNvPr id="4" name="object 4"/>
            <p:cNvSpPr/>
            <p:nvPr/>
          </p:nvSpPr>
          <p:spPr>
            <a:xfrm>
              <a:off x="4312566" y="4380534"/>
              <a:ext cx="909319" cy="744855"/>
            </a:xfrm>
            <a:custGeom>
              <a:avLst/>
              <a:gdLst/>
              <a:ahLst/>
              <a:cxnLst/>
              <a:rect l="l" t="t" r="r" b="b"/>
              <a:pathLst>
                <a:path w="909320" h="744854">
                  <a:moveTo>
                    <a:pt x="324934" y="130181"/>
                  </a:moveTo>
                  <a:lnTo>
                    <a:pt x="289182" y="146754"/>
                  </a:lnTo>
                  <a:lnTo>
                    <a:pt x="277679" y="164786"/>
                  </a:lnTo>
                  <a:lnTo>
                    <a:pt x="274849" y="170638"/>
                  </a:lnTo>
                  <a:lnTo>
                    <a:pt x="272172" y="179573"/>
                  </a:lnTo>
                  <a:lnTo>
                    <a:pt x="271226" y="182014"/>
                  </a:lnTo>
                  <a:lnTo>
                    <a:pt x="271226" y="182825"/>
                  </a:lnTo>
                  <a:lnTo>
                    <a:pt x="26619" y="273977"/>
                  </a:lnTo>
                  <a:lnTo>
                    <a:pt x="24255" y="286812"/>
                  </a:lnTo>
                  <a:lnTo>
                    <a:pt x="15120" y="296401"/>
                  </a:lnTo>
                  <a:lnTo>
                    <a:pt x="11341" y="310049"/>
                  </a:lnTo>
                  <a:lnTo>
                    <a:pt x="20161" y="323859"/>
                  </a:lnTo>
                  <a:lnTo>
                    <a:pt x="20161" y="342383"/>
                  </a:lnTo>
                  <a:lnTo>
                    <a:pt x="0" y="356685"/>
                  </a:lnTo>
                  <a:lnTo>
                    <a:pt x="0" y="375208"/>
                  </a:lnTo>
                  <a:lnTo>
                    <a:pt x="11341" y="384142"/>
                  </a:lnTo>
                  <a:lnTo>
                    <a:pt x="22365" y="384142"/>
                  </a:lnTo>
                  <a:lnTo>
                    <a:pt x="20161" y="608211"/>
                  </a:lnTo>
                  <a:lnTo>
                    <a:pt x="11341" y="612924"/>
                  </a:lnTo>
                  <a:lnTo>
                    <a:pt x="11341" y="744538"/>
                  </a:lnTo>
                  <a:lnTo>
                    <a:pt x="118115" y="744538"/>
                  </a:lnTo>
                  <a:lnTo>
                    <a:pt x="821550" y="726340"/>
                  </a:lnTo>
                  <a:lnTo>
                    <a:pt x="908790" y="693452"/>
                  </a:lnTo>
                  <a:lnTo>
                    <a:pt x="908790" y="573117"/>
                  </a:lnTo>
                  <a:lnTo>
                    <a:pt x="899654" y="561739"/>
                  </a:lnTo>
                  <a:lnTo>
                    <a:pt x="897751" y="521772"/>
                  </a:lnTo>
                  <a:lnTo>
                    <a:pt x="908790" y="512831"/>
                  </a:lnTo>
                  <a:lnTo>
                    <a:pt x="908790" y="490898"/>
                  </a:lnTo>
                  <a:lnTo>
                    <a:pt x="897751" y="474809"/>
                  </a:lnTo>
                  <a:lnTo>
                    <a:pt x="897751" y="331013"/>
                  </a:lnTo>
                  <a:lnTo>
                    <a:pt x="908790" y="319637"/>
                  </a:lnTo>
                  <a:lnTo>
                    <a:pt x="908790" y="311024"/>
                  </a:lnTo>
                  <a:lnTo>
                    <a:pt x="895911" y="291041"/>
                  </a:lnTo>
                  <a:lnTo>
                    <a:pt x="893183" y="264067"/>
                  </a:lnTo>
                  <a:lnTo>
                    <a:pt x="830121" y="142042"/>
                  </a:lnTo>
                  <a:lnTo>
                    <a:pt x="358955" y="142042"/>
                  </a:lnTo>
                  <a:lnTo>
                    <a:pt x="346513" y="135378"/>
                  </a:lnTo>
                  <a:lnTo>
                    <a:pt x="335017" y="131641"/>
                  </a:lnTo>
                  <a:lnTo>
                    <a:pt x="324934" y="130181"/>
                  </a:lnTo>
                  <a:close/>
                </a:path>
                <a:path w="909320" h="744854">
                  <a:moveTo>
                    <a:pt x="756714" y="0"/>
                  </a:moveTo>
                  <a:lnTo>
                    <a:pt x="749449" y="0"/>
                  </a:lnTo>
                  <a:lnTo>
                    <a:pt x="358955" y="142042"/>
                  </a:lnTo>
                  <a:lnTo>
                    <a:pt x="830121" y="142042"/>
                  </a:lnTo>
                  <a:lnTo>
                    <a:pt x="756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892" y="4391596"/>
              <a:ext cx="878840" cy="722630"/>
            </a:xfrm>
            <a:custGeom>
              <a:avLst/>
              <a:gdLst/>
              <a:ahLst/>
              <a:cxnLst/>
              <a:rect l="l" t="t" r="r" b="b"/>
              <a:pathLst>
                <a:path w="878839" h="722629">
                  <a:moveTo>
                    <a:pt x="729420" y="0"/>
                  </a:moveTo>
                  <a:lnTo>
                    <a:pt x="338794" y="143814"/>
                  </a:lnTo>
                  <a:lnTo>
                    <a:pt x="326821" y="137642"/>
                  </a:lnTo>
                  <a:lnTo>
                    <a:pt x="316270" y="133904"/>
                  </a:lnTo>
                  <a:lnTo>
                    <a:pt x="306664" y="131955"/>
                  </a:lnTo>
                  <a:lnTo>
                    <a:pt x="298472" y="132439"/>
                  </a:lnTo>
                  <a:lnTo>
                    <a:pt x="291068" y="134390"/>
                  </a:lnTo>
                  <a:lnTo>
                    <a:pt x="265398" y="162822"/>
                  </a:lnTo>
                  <a:lnTo>
                    <a:pt x="260830" y="178427"/>
                  </a:lnTo>
                  <a:lnTo>
                    <a:pt x="260830" y="179402"/>
                  </a:lnTo>
                  <a:lnTo>
                    <a:pt x="24886" y="268602"/>
                  </a:lnTo>
                  <a:lnTo>
                    <a:pt x="23940" y="279651"/>
                  </a:lnTo>
                  <a:lnTo>
                    <a:pt x="15120" y="288102"/>
                  </a:lnTo>
                  <a:lnTo>
                    <a:pt x="10553" y="301428"/>
                  </a:lnTo>
                  <a:lnTo>
                    <a:pt x="19373" y="315239"/>
                  </a:lnTo>
                  <a:lnTo>
                    <a:pt x="19373" y="332786"/>
                  </a:lnTo>
                  <a:lnTo>
                    <a:pt x="0" y="346106"/>
                  </a:lnTo>
                  <a:lnTo>
                    <a:pt x="0" y="364145"/>
                  </a:lnTo>
                  <a:lnTo>
                    <a:pt x="10553" y="373080"/>
                  </a:lnTo>
                  <a:lnTo>
                    <a:pt x="21578" y="373080"/>
                  </a:lnTo>
                  <a:lnTo>
                    <a:pt x="19373" y="588050"/>
                  </a:lnTo>
                  <a:lnTo>
                    <a:pt x="10553" y="592927"/>
                  </a:lnTo>
                  <a:lnTo>
                    <a:pt x="10553" y="722426"/>
                  </a:lnTo>
                  <a:lnTo>
                    <a:pt x="790075" y="701954"/>
                  </a:lnTo>
                  <a:lnTo>
                    <a:pt x="878586" y="668319"/>
                  </a:lnTo>
                  <a:lnTo>
                    <a:pt x="874017" y="554413"/>
                  </a:lnTo>
                  <a:lnTo>
                    <a:pt x="865832" y="543529"/>
                  </a:lnTo>
                  <a:lnTo>
                    <a:pt x="862977" y="505997"/>
                  </a:lnTo>
                  <a:lnTo>
                    <a:pt x="874017" y="496572"/>
                  </a:lnTo>
                  <a:lnTo>
                    <a:pt x="874017" y="475123"/>
                  </a:lnTo>
                  <a:lnTo>
                    <a:pt x="862977" y="460010"/>
                  </a:lnTo>
                  <a:lnTo>
                    <a:pt x="862977" y="321411"/>
                  </a:lnTo>
                  <a:lnTo>
                    <a:pt x="878586" y="306141"/>
                  </a:lnTo>
                  <a:lnTo>
                    <a:pt x="878586" y="288102"/>
                  </a:lnTo>
                  <a:lnTo>
                    <a:pt x="861264" y="283389"/>
                  </a:lnTo>
                  <a:lnTo>
                    <a:pt x="859360" y="257718"/>
                  </a:lnTo>
                  <a:lnTo>
                    <a:pt x="729420" y="0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9713" y="4935626"/>
              <a:ext cx="309245" cy="172720"/>
            </a:xfrm>
            <a:custGeom>
              <a:avLst/>
              <a:gdLst/>
              <a:ahLst/>
              <a:cxnLst/>
              <a:rect l="l" t="t" r="r" b="b"/>
              <a:pathLst>
                <a:path w="309245" h="172720">
                  <a:moveTo>
                    <a:pt x="49923" y="171742"/>
                  </a:moveTo>
                  <a:lnTo>
                    <a:pt x="47244" y="40779"/>
                  </a:lnTo>
                  <a:lnTo>
                    <a:pt x="0" y="44030"/>
                  </a:lnTo>
                  <a:lnTo>
                    <a:pt x="2679" y="172720"/>
                  </a:lnTo>
                  <a:lnTo>
                    <a:pt x="49923" y="171742"/>
                  </a:lnTo>
                  <a:close/>
                </a:path>
                <a:path w="309245" h="172720">
                  <a:moveTo>
                    <a:pt x="176720" y="168008"/>
                  </a:moveTo>
                  <a:lnTo>
                    <a:pt x="173875" y="30861"/>
                  </a:lnTo>
                  <a:lnTo>
                    <a:pt x="119227" y="34607"/>
                  </a:lnTo>
                  <a:lnTo>
                    <a:pt x="122542" y="169468"/>
                  </a:lnTo>
                  <a:lnTo>
                    <a:pt x="176720" y="168008"/>
                  </a:lnTo>
                  <a:close/>
                </a:path>
                <a:path w="309245" h="172720">
                  <a:moveTo>
                    <a:pt x="308889" y="109994"/>
                  </a:moveTo>
                  <a:lnTo>
                    <a:pt x="306476" y="25171"/>
                  </a:lnTo>
                  <a:lnTo>
                    <a:pt x="289153" y="0"/>
                  </a:lnTo>
                  <a:lnTo>
                    <a:pt x="285851" y="0"/>
                  </a:lnTo>
                  <a:lnTo>
                    <a:pt x="270243" y="28435"/>
                  </a:lnTo>
                  <a:lnTo>
                    <a:pt x="272148" y="111950"/>
                  </a:lnTo>
                  <a:lnTo>
                    <a:pt x="308889" y="1099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5759" y="4975425"/>
              <a:ext cx="73872" cy="1358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65803" y="4579124"/>
              <a:ext cx="523240" cy="542290"/>
            </a:xfrm>
            <a:custGeom>
              <a:avLst/>
              <a:gdLst/>
              <a:ahLst/>
              <a:cxnLst/>
              <a:rect l="l" t="t" r="r" b="b"/>
              <a:pathLst>
                <a:path w="523239" h="542289">
                  <a:moveTo>
                    <a:pt x="29286" y="502246"/>
                  </a:moveTo>
                  <a:lnTo>
                    <a:pt x="27876" y="438556"/>
                  </a:lnTo>
                  <a:lnTo>
                    <a:pt x="16065" y="419544"/>
                  </a:lnTo>
                  <a:lnTo>
                    <a:pt x="12750" y="420027"/>
                  </a:lnTo>
                  <a:lnTo>
                    <a:pt x="0" y="440982"/>
                  </a:lnTo>
                  <a:lnTo>
                    <a:pt x="1257" y="503542"/>
                  </a:lnTo>
                  <a:lnTo>
                    <a:pt x="29286" y="502246"/>
                  </a:lnTo>
                  <a:close/>
                </a:path>
                <a:path w="523239" h="542289">
                  <a:moveTo>
                    <a:pt x="71501" y="152412"/>
                  </a:moveTo>
                  <a:lnTo>
                    <a:pt x="62839" y="152412"/>
                  </a:lnTo>
                  <a:lnTo>
                    <a:pt x="62839" y="400050"/>
                  </a:lnTo>
                  <a:lnTo>
                    <a:pt x="71501" y="400050"/>
                  </a:lnTo>
                  <a:lnTo>
                    <a:pt x="71501" y="152412"/>
                  </a:lnTo>
                  <a:close/>
                </a:path>
                <a:path w="523239" h="542289">
                  <a:moveTo>
                    <a:pt x="116078" y="541083"/>
                  </a:moveTo>
                  <a:lnTo>
                    <a:pt x="113245" y="425716"/>
                  </a:lnTo>
                  <a:lnTo>
                    <a:pt x="75285" y="429120"/>
                  </a:lnTo>
                  <a:lnTo>
                    <a:pt x="77482" y="542048"/>
                  </a:lnTo>
                  <a:lnTo>
                    <a:pt x="116078" y="541083"/>
                  </a:lnTo>
                  <a:close/>
                </a:path>
                <a:path w="523239" h="542289">
                  <a:moveTo>
                    <a:pt x="202387" y="537832"/>
                  </a:moveTo>
                  <a:lnTo>
                    <a:pt x="199555" y="416775"/>
                  </a:lnTo>
                  <a:lnTo>
                    <a:pt x="161124" y="420522"/>
                  </a:lnTo>
                  <a:lnTo>
                    <a:pt x="163322" y="538645"/>
                  </a:lnTo>
                  <a:lnTo>
                    <a:pt x="202387" y="537832"/>
                  </a:lnTo>
                  <a:close/>
                </a:path>
                <a:path w="523239" h="542289">
                  <a:moveTo>
                    <a:pt x="517715" y="37045"/>
                  </a:moveTo>
                  <a:lnTo>
                    <a:pt x="82537" y="169481"/>
                  </a:lnTo>
                  <a:lnTo>
                    <a:pt x="82537" y="306120"/>
                  </a:lnTo>
                  <a:lnTo>
                    <a:pt x="517715" y="221145"/>
                  </a:lnTo>
                  <a:lnTo>
                    <a:pt x="517715" y="37045"/>
                  </a:lnTo>
                  <a:close/>
                </a:path>
                <a:path w="523239" h="542289">
                  <a:moveTo>
                    <a:pt x="522757" y="0"/>
                  </a:moveTo>
                  <a:lnTo>
                    <a:pt x="519137" y="0"/>
                  </a:lnTo>
                  <a:lnTo>
                    <a:pt x="519137" y="242430"/>
                  </a:lnTo>
                  <a:lnTo>
                    <a:pt x="85356" y="322694"/>
                  </a:lnTo>
                  <a:lnTo>
                    <a:pt x="85356" y="398741"/>
                  </a:lnTo>
                  <a:lnTo>
                    <a:pt x="174828" y="390131"/>
                  </a:lnTo>
                  <a:lnTo>
                    <a:pt x="190411" y="391591"/>
                  </a:lnTo>
                  <a:lnTo>
                    <a:pt x="192303" y="370624"/>
                  </a:lnTo>
                  <a:lnTo>
                    <a:pt x="328549" y="352107"/>
                  </a:lnTo>
                  <a:lnTo>
                    <a:pt x="331863" y="371602"/>
                  </a:lnTo>
                  <a:lnTo>
                    <a:pt x="345554" y="369658"/>
                  </a:lnTo>
                  <a:lnTo>
                    <a:pt x="522757" y="351294"/>
                  </a:lnTo>
                  <a:lnTo>
                    <a:pt x="522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8411" y="4825936"/>
              <a:ext cx="372745" cy="148590"/>
            </a:xfrm>
            <a:custGeom>
              <a:avLst/>
              <a:gdLst/>
              <a:ahLst/>
              <a:cxnLst/>
              <a:rect l="l" t="t" r="r" b="b"/>
              <a:pathLst>
                <a:path w="372745" h="148589">
                  <a:moveTo>
                    <a:pt x="7404" y="69710"/>
                  </a:moveTo>
                  <a:lnTo>
                    <a:pt x="0" y="69710"/>
                  </a:lnTo>
                  <a:lnTo>
                    <a:pt x="0" y="148513"/>
                  </a:lnTo>
                  <a:lnTo>
                    <a:pt x="7404" y="148513"/>
                  </a:lnTo>
                  <a:lnTo>
                    <a:pt x="7404" y="69710"/>
                  </a:lnTo>
                  <a:close/>
                </a:path>
                <a:path w="372745" h="148589">
                  <a:moveTo>
                    <a:pt x="82219" y="53619"/>
                  </a:moveTo>
                  <a:lnTo>
                    <a:pt x="72605" y="53619"/>
                  </a:lnTo>
                  <a:lnTo>
                    <a:pt x="72605" y="143319"/>
                  </a:lnTo>
                  <a:lnTo>
                    <a:pt x="82219" y="143319"/>
                  </a:lnTo>
                  <a:lnTo>
                    <a:pt x="82219" y="53619"/>
                  </a:lnTo>
                  <a:close/>
                </a:path>
                <a:path w="372745" h="148589">
                  <a:moveTo>
                    <a:pt x="168529" y="38519"/>
                  </a:moveTo>
                  <a:lnTo>
                    <a:pt x="159397" y="38519"/>
                  </a:lnTo>
                  <a:lnTo>
                    <a:pt x="159397" y="115862"/>
                  </a:lnTo>
                  <a:lnTo>
                    <a:pt x="168529" y="115862"/>
                  </a:lnTo>
                  <a:lnTo>
                    <a:pt x="168529" y="38519"/>
                  </a:lnTo>
                  <a:close/>
                </a:path>
                <a:path w="372745" h="148589">
                  <a:moveTo>
                    <a:pt x="267601" y="17551"/>
                  </a:moveTo>
                  <a:lnTo>
                    <a:pt x="256260" y="17551"/>
                  </a:lnTo>
                  <a:lnTo>
                    <a:pt x="256260" y="123812"/>
                  </a:lnTo>
                  <a:lnTo>
                    <a:pt x="267601" y="123812"/>
                  </a:lnTo>
                  <a:lnTo>
                    <a:pt x="267601" y="17551"/>
                  </a:lnTo>
                  <a:close/>
                </a:path>
                <a:path w="372745" h="148589">
                  <a:moveTo>
                    <a:pt x="372338" y="0"/>
                  </a:moveTo>
                  <a:lnTo>
                    <a:pt x="359422" y="0"/>
                  </a:lnTo>
                  <a:lnTo>
                    <a:pt x="359422" y="111467"/>
                  </a:lnTo>
                  <a:lnTo>
                    <a:pt x="372338" y="111467"/>
                  </a:lnTo>
                  <a:lnTo>
                    <a:pt x="372338" y="0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5803" y="4517872"/>
              <a:ext cx="500380" cy="383540"/>
            </a:xfrm>
            <a:custGeom>
              <a:avLst/>
              <a:gdLst/>
              <a:ahLst/>
              <a:cxnLst/>
              <a:rect l="l" t="t" r="r" b="b"/>
              <a:pathLst>
                <a:path w="500379" h="383539">
                  <a:moveTo>
                    <a:pt x="13690" y="195630"/>
                  </a:moveTo>
                  <a:lnTo>
                    <a:pt x="13233" y="175158"/>
                  </a:lnTo>
                  <a:lnTo>
                    <a:pt x="0" y="179870"/>
                  </a:lnTo>
                  <a:lnTo>
                    <a:pt x="304" y="199364"/>
                  </a:lnTo>
                  <a:lnTo>
                    <a:pt x="13690" y="195630"/>
                  </a:lnTo>
                  <a:close/>
                </a:path>
                <a:path w="500379" h="383539">
                  <a:moveTo>
                    <a:pt x="32131" y="189776"/>
                  </a:moveTo>
                  <a:lnTo>
                    <a:pt x="31648" y="168490"/>
                  </a:lnTo>
                  <a:lnTo>
                    <a:pt x="18262" y="173202"/>
                  </a:lnTo>
                  <a:lnTo>
                    <a:pt x="19215" y="193675"/>
                  </a:lnTo>
                  <a:lnTo>
                    <a:pt x="32131" y="189776"/>
                  </a:lnTo>
                  <a:close/>
                </a:path>
                <a:path w="500379" h="383539">
                  <a:moveTo>
                    <a:pt x="51346" y="183769"/>
                  </a:moveTo>
                  <a:lnTo>
                    <a:pt x="50393" y="161836"/>
                  </a:lnTo>
                  <a:lnTo>
                    <a:pt x="37160" y="166547"/>
                  </a:lnTo>
                  <a:lnTo>
                    <a:pt x="37947" y="187998"/>
                  </a:lnTo>
                  <a:lnTo>
                    <a:pt x="51346" y="183769"/>
                  </a:lnTo>
                  <a:close/>
                </a:path>
                <a:path w="500379" h="383539">
                  <a:moveTo>
                    <a:pt x="154190" y="355028"/>
                  </a:moveTo>
                  <a:lnTo>
                    <a:pt x="153720" y="352259"/>
                  </a:lnTo>
                  <a:lnTo>
                    <a:pt x="152298" y="349834"/>
                  </a:lnTo>
                  <a:lnTo>
                    <a:pt x="150101" y="348373"/>
                  </a:lnTo>
                  <a:lnTo>
                    <a:pt x="147256" y="347878"/>
                  </a:lnTo>
                  <a:lnTo>
                    <a:pt x="145059" y="348373"/>
                  </a:lnTo>
                  <a:lnTo>
                    <a:pt x="142697" y="349834"/>
                  </a:lnTo>
                  <a:lnTo>
                    <a:pt x="141274" y="352259"/>
                  </a:lnTo>
                  <a:lnTo>
                    <a:pt x="140804" y="355028"/>
                  </a:lnTo>
                  <a:lnTo>
                    <a:pt x="140804" y="375996"/>
                  </a:lnTo>
                  <a:lnTo>
                    <a:pt x="141274" y="378752"/>
                  </a:lnTo>
                  <a:lnTo>
                    <a:pt x="142697" y="380707"/>
                  </a:lnTo>
                  <a:lnTo>
                    <a:pt x="145059" y="382651"/>
                  </a:lnTo>
                  <a:lnTo>
                    <a:pt x="147256" y="382968"/>
                  </a:lnTo>
                  <a:lnTo>
                    <a:pt x="150101" y="382651"/>
                  </a:lnTo>
                  <a:lnTo>
                    <a:pt x="152298" y="380707"/>
                  </a:lnTo>
                  <a:lnTo>
                    <a:pt x="153720" y="378752"/>
                  </a:lnTo>
                  <a:lnTo>
                    <a:pt x="154190" y="375996"/>
                  </a:lnTo>
                  <a:lnTo>
                    <a:pt x="154190" y="355028"/>
                  </a:lnTo>
                  <a:close/>
                </a:path>
                <a:path w="500379" h="383539">
                  <a:moveTo>
                    <a:pt x="238137" y="330339"/>
                  </a:moveTo>
                  <a:lnTo>
                    <a:pt x="225704" y="330339"/>
                  </a:lnTo>
                  <a:lnTo>
                    <a:pt x="225704" y="366890"/>
                  </a:lnTo>
                  <a:lnTo>
                    <a:pt x="238137" y="366890"/>
                  </a:lnTo>
                  <a:lnTo>
                    <a:pt x="238137" y="330339"/>
                  </a:lnTo>
                  <a:close/>
                </a:path>
                <a:path w="500379" h="383539">
                  <a:moveTo>
                    <a:pt x="330911" y="306603"/>
                  </a:moveTo>
                  <a:lnTo>
                    <a:pt x="315315" y="306603"/>
                  </a:lnTo>
                  <a:lnTo>
                    <a:pt x="315315" y="355511"/>
                  </a:lnTo>
                  <a:lnTo>
                    <a:pt x="330911" y="355511"/>
                  </a:lnTo>
                  <a:lnTo>
                    <a:pt x="330911" y="306603"/>
                  </a:lnTo>
                  <a:close/>
                </a:path>
                <a:path w="500379" h="383539">
                  <a:moveTo>
                    <a:pt x="438327" y="284353"/>
                  </a:moveTo>
                  <a:lnTo>
                    <a:pt x="427774" y="284353"/>
                  </a:lnTo>
                  <a:lnTo>
                    <a:pt x="427774" y="338937"/>
                  </a:lnTo>
                  <a:lnTo>
                    <a:pt x="438327" y="338937"/>
                  </a:lnTo>
                  <a:lnTo>
                    <a:pt x="438327" y="284353"/>
                  </a:lnTo>
                  <a:close/>
                </a:path>
                <a:path w="500379" h="383539">
                  <a:moveTo>
                    <a:pt x="500227" y="0"/>
                  </a:moveTo>
                  <a:lnTo>
                    <a:pt x="69773" y="153377"/>
                  </a:lnTo>
                  <a:lnTo>
                    <a:pt x="71970" y="192709"/>
                  </a:lnTo>
                  <a:lnTo>
                    <a:pt x="500227" y="44196"/>
                  </a:lnTo>
                  <a:lnTo>
                    <a:pt x="500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9267" y="4505515"/>
              <a:ext cx="394335" cy="207010"/>
            </a:xfrm>
            <a:custGeom>
              <a:avLst/>
              <a:gdLst/>
              <a:ahLst/>
              <a:cxnLst/>
              <a:rect l="l" t="t" r="r" b="b"/>
              <a:pathLst>
                <a:path w="394335" h="207010">
                  <a:moveTo>
                    <a:pt x="5041" y="151930"/>
                  </a:moveTo>
                  <a:lnTo>
                    <a:pt x="0" y="151930"/>
                  </a:lnTo>
                  <a:lnTo>
                    <a:pt x="0" y="206527"/>
                  </a:lnTo>
                  <a:lnTo>
                    <a:pt x="5041" y="206527"/>
                  </a:lnTo>
                  <a:lnTo>
                    <a:pt x="5041" y="151930"/>
                  </a:lnTo>
                  <a:close/>
                </a:path>
                <a:path w="394335" h="207010">
                  <a:moveTo>
                    <a:pt x="22059" y="143802"/>
                  </a:moveTo>
                  <a:lnTo>
                    <a:pt x="17018" y="143802"/>
                  </a:lnTo>
                  <a:lnTo>
                    <a:pt x="17018" y="198882"/>
                  </a:lnTo>
                  <a:lnTo>
                    <a:pt x="22059" y="198882"/>
                  </a:lnTo>
                  <a:lnTo>
                    <a:pt x="22059" y="143802"/>
                  </a:lnTo>
                  <a:close/>
                </a:path>
                <a:path w="394335" h="207010">
                  <a:moveTo>
                    <a:pt x="39547" y="137629"/>
                  </a:moveTo>
                  <a:lnTo>
                    <a:pt x="34823" y="137629"/>
                  </a:lnTo>
                  <a:lnTo>
                    <a:pt x="34823" y="194665"/>
                  </a:lnTo>
                  <a:lnTo>
                    <a:pt x="39547" y="194665"/>
                  </a:lnTo>
                  <a:lnTo>
                    <a:pt x="39547" y="137629"/>
                  </a:lnTo>
                  <a:close/>
                </a:path>
                <a:path w="394335" h="207010">
                  <a:moveTo>
                    <a:pt x="57340" y="126746"/>
                  </a:moveTo>
                  <a:lnTo>
                    <a:pt x="53721" y="126746"/>
                  </a:lnTo>
                  <a:lnTo>
                    <a:pt x="53721" y="187515"/>
                  </a:lnTo>
                  <a:lnTo>
                    <a:pt x="57340" y="187515"/>
                  </a:lnTo>
                  <a:lnTo>
                    <a:pt x="57340" y="126746"/>
                  </a:lnTo>
                  <a:close/>
                </a:path>
                <a:path w="394335" h="207010">
                  <a:moveTo>
                    <a:pt x="76720" y="118618"/>
                  </a:moveTo>
                  <a:lnTo>
                    <a:pt x="72466" y="118618"/>
                  </a:lnTo>
                  <a:lnTo>
                    <a:pt x="72466" y="181825"/>
                  </a:lnTo>
                  <a:lnTo>
                    <a:pt x="76720" y="181825"/>
                  </a:lnTo>
                  <a:lnTo>
                    <a:pt x="76720" y="118618"/>
                  </a:lnTo>
                  <a:close/>
                </a:path>
                <a:path w="394335" h="207010">
                  <a:moveTo>
                    <a:pt x="97345" y="113423"/>
                  </a:moveTo>
                  <a:lnTo>
                    <a:pt x="92773" y="113423"/>
                  </a:lnTo>
                  <a:lnTo>
                    <a:pt x="92773" y="175158"/>
                  </a:lnTo>
                  <a:lnTo>
                    <a:pt x="97345" y="175158"/>
                  </a:lnTo>
                  <a:lnTo>
                    <a:pt x="97345" y="113423"/>
                  </a:lnTo>
                  <a:close/>
                </a:path>
                <a:path w="394335" h="207010">
                  <a:moveTo>
                    <a:pt x="120650" y="102044"/>
                  </a:moveTo>
                  <a:lnTo>
                    <a:pt x="116090" y="102044"/>
                  </a:lnTo>
                  <a:lnTo>
                    <a:pt x="116090" y="165735"/>
                  </a:lnTo>
                  <a:lnTo>
                    <a:pt x="120650" y="165735"/>
                  </a:lnTo>
                  <a:lnTo>
                    <a:pt x="120650" y="102044"/>
                  </a:lnTo>
                  <a:close/>
                </a:path>
                <a:path w="394335" h="207010">
                  <a:moveTo>
                    <a:pt x="145072" y="95389"/>
                  </a:moveTo>
                  <a:lnTo>
                    <a:pt x="139077" y="95389"/>
                  </a:lnTo>
                  <a:lnTo>
                    <a:pt x="139077" y="157619"/>
                  </a:lnTo>
                  <a:lnTo>
                    <a:pt x="145072" y="157619"/>
                  </a:lnTo>
                  <a:lnTo>
                    <a:pt x="145072" y="95389"/>
                  </a:lnTo>
                  <a:close/>
                </a:path>
                <a:path w="394335" h="207010">
                  <a:moveTo>
                    <a:pt x="169329" y="87909"/>
                  </a:moveTo>
                  <a:lnTo>
                    <a:pt x="164287" y="87909"/>
                  </a:lnTo>
                  <a:lnTo>
                    <a:pt x="164287" y="152908"/>
                  </a:lnTo>
                  <a:lnTo>
                    <a:pt x="169329" y="152908"/>
                  </a:lnTo>
                  <a:lnTo>
                    <a:pt x="169329" y="87909"/>
                  </a:lnTo>
                  <a:close/>
                </a:path>
                <a:path w="394335" h="207010">
                  <a:moveTo>
                    <a:pt x="196418" y="73126"/>
                  </a:moveTo>
                  <a:lnTo>
                    <a:pt x="191376" y="73126"/>
                  </a:lnTo>
                  <a:lnTo>
                    <a:pt x="191376" y="141046"/>
                  </a:lnTo>
                  <a:lnTo>
                    <a:pt x="196418" y="141046"/>
                  </a:lnTo>
                  <a:lnTo>
                    <a:pt x="196418" y="73126"/>
                  </a:lnTo>
                  <a:close/>
                </a:path>
                <a:path w="394335" h="207010">
                  <a:moveTo>
                    <a:pt x="219405" y="61747"/>
                  </a:moveTo>
                  <a:lnTo>
                    <a:pt x="213893" y="61747"/>
                  </a:lnTo>
                  <a:lnTo>
                    <a:pt x="213893" y="131940"/>
                  </a:lnTo>
                  <a:lnTo>
                    <a:pt x="219405" y="131940"/>
                  </a:lnTo>
                  <a:lnTo>
                    <a:pt x="219405" y="61747"/>
                  </a:lnTo>
                  <a:close/>
                </a:path>
                <a:path w="394335" h="207010">
                  <a:moveTo>
                    <a:pt x="247446" y="54114"/>
                  </a:moveTo>
                  <a:lnTo>
                    <a:pt x="240995" y="54114"/>
                  </a:lnTo>
                  <a:lnTo>
                    <a:pt x="240995" y="123494"/>
                  </a:lnTo>
                  <a:lnTo>
                    <a:pt x="247446" y="123494"/>
                  </a:lnTo>
                  <a:lnTo>
                    <a:pt x="247446" y="54114"/>
                  </a:lnTo>
                  <a:close/>
                </a:path>
                <a:path w="394335" h="207010">
                  <a:moveTo>
                    <a:pt x="271703" y="45173"/>
                  </a:moveTo>
                  <a:lnTo>
                    <a:pt x="266661" y="45173"/>
                  </a:lnTo>
                  <a:lnTo>
                    <a:pt x="266661" y="113423"/>
                  </a:lnTo>
                  <a:lnTo>
                    <a:pt x="271703" y="113423"/>
                  </a:lnTo>
                  <a:lnTo>
                    <a:pt x="271703" y="45173"/>
                  </a:lnTo>
                  <a:close/>
                </a:path>
                <a:path w="394335" h="207010">
                  <a:moveTo>
                    <a:pt x="301155" y="33794"/>
                  </a:moveTo>
                  <a:lnTo>
                    <a:pt x="295173" y="33794"/>
                  </a:lnTo>
                  <a:lnTo>
                    <a:pt x="295173" y="104482"/>
                  </a:lnTo>
                  <a:lnTo>
                    <a:pt x="301155" y="104482"/>
                  </a:lnTo>
                  <a:lnTo>
                    <a:pt x="301155" y="33794"/>
                  </a:lnTo>
                  <a:close/>
                </a:path>
                <a:path w="394335" h="207010">
                  <a:moveTo>
                    <a:pt x="332816" y="21767"/>
                  </a:moveTo>
                  <a:lnTo>
                    <a:pt x="324942" y="21767"/>
                  </a:lnTo>
                  <a:lnTo>
                    <a:pt x="324942" y="94411"/>
                  </a:lnTo>
                  <a:lnTo>
                    <a:pt x="332816" y="94411"/>
                  </a:lnTo>
                  <a:lnTo>
                    <a:pt x="332816" y="21767"/>
                  </a:lnTo>
                  <a:close/>
                </a:path>
                <a:path w="394335" h="207010">
                  <a:moveTo>
                    <a:pt x="360845" y="12357"/>
                  </a:moveTo>
                  <a:lnTo>
                    <a:pt x="353923" y="12357"/>
                  </a:lnTo>
                  <a:lnTo>
                    <a:pt x="353923" y="85471"/>
                  </a:lnTo>
                  <a:lnTo>
                    <a:pt x="360845" y="85471"/>
                  </a:lnTo>
                  <a:lnTo>
                    <a:pt x="360845" y="12357"/>
                  </a:lnTo>
                  <a:close/>
                </a:path>
                <a:path w="394335" h="207010">
                  <a:moveTo>
                    <a:pt x="393928" y="0"/>
                  </a:moveTo>
                  <a:lnTo>
                    <a:pt x="386524" y="0"/>
                  </a:lnTo>
                  <a:lnTo>
                    <a:pt x="386524" y="76377"/>
                  </a:lnTo>
                  <a:lnTo>
                    <a:pt x="393928" y="76377"/>
                  </a:lnTo>
                  <a:lnTo>
                    <a:pt x="393928" y="0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1087" y="4450439"/>
              <a:ext cx="98609" cy="849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36366" y="4736727"/>
              <a:ext cx="58419" cy="32384"/>
            </a:xfrm>
            <a:custGeom>
              <a:avLst/>
              <a:gdLst/>
              <a:ahLst/>
              <a:cxnLst/>
              <a:rect l="l" t="t" r="r" b="b"/>
              <a:pathLst>
                <a:path w="58420" h="32385">
                  <a:moveTo>
                    <a:pt x="42371" y="0"/>
                  </a:moveTo>
                  <a:lnTo>
                    <a:pt x="33075" y="0"/>
                  </a:lnTo>
                  <a:lnTo>
                    <a:pt x="24414" y="1303"/>
                  </a:lnTo>
                  <a:lnTo>
                    <a:pt x="0" y="20801"/>
                  </a:lnTo>
                  <a:lnTo>
                    <a:pt x="1414" y="24211"/>
                  </a:lnTo>
                  <a:lnTo>
                    <a:pt x="39058" y="32177"/>
                  </a:lnTo>
                  <a:lnTo>
                    <a:pt x="45993" y="32177"/>
                  </a:lnTo>
                  <a:lnTo>
                    <a:pt x="46939" y="30874"/>
                  </a:lnTo>
                  <a:lnTo>
                    <a:pt x="53239" y="24211"/>
                  </a:lnTo>
                  <a:lnTo>
                    <a:pt x="57960" y="7475"/>
                  </a:lnTo>
                  <a:lnTo>
                    <a:pt x="56069" y="6663"/>
                  </a:lnTo>
                  <a:lnTo>
                    <a:pt x="54654" y="5688"/>
                  </a:lnTo>
                  <a:lnTo>
                    <a:pt x="52922" y="4712"/>
                  </a:lnTo>
                  <a:lnTo>
                    <a:pt x="51501" y="3253"/>
                  </a:lnTo>
                  <a:lnTo>
                    <a:pt x="49616" y="2278"/>
                  </a:lnTo>
                  <a:lnTo>
                    <a:pt x="47407" y="975"/>
                  </a:lnTo>
                  <a:lnTo>
                    <a:pt x="42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42345" y="4730559"/>
              <a:ext cx="78740" cy="238125"/>
            </a:xfrm>
            <a:custGeom>
              <a:avLst/>
              <a:gdLst/>
              <a:ahLst/>
              <a:cxnLst/>
              <a:rect l="l" t="t" r="r" b="b"/>
              <a:pathLst>
                <a:path w="78739" h="238125">
                  <a:moveTo>
                    <a:pt x="35445" y="23241"/>
                  </a:moveTo>
                  <a:lnTo>
                    <a:pt x="34963" y="22263"/>
                  </a:lnTo>
                  <a:lnTo>
                    <a:pt x="33553" y="21285"/>
                  </a:lnTo>
                  <a:lnTo>
                    <a:pt x="31661" y="19824"/>
                  </a:lnTo>
                  <a:lnTo>
                    <a:pt x="29451" y="18529"/>
                  </a:lnTo>
                  <a:lnTo>
                    <a:pt x="28041" y="16573"/>
                  </a:lnTo>
                  <a:lnTo>
                    <a:pt x="27559" y="14630"/>
                  </a:lnTo>
                  <a:lnTo>
                    <a:pt x="28041" y="13652"/>
                  </a:lnTo>
                  <a:lnTo>
                    <a:pt x="30391" y="11379"/>
                  </a:lnTo>
                  <a:lnTo>
                    <a:pt x="32131" y="8940"/>
                  </a:lnTo>
                  <a:lnTo>
                    <a:pt x="32600" y="7962"/>
                  </a:lnTo>
                  <a:lnTo>
                    <a:pt x="25679" y="7962"/>
                  </a:lnTo>
                  <a:lnTo>
                    <a:pt x="0" y="24218"/>
                  </a:lnTo>
                  <a:lnTo>
                    <a:pt x="2832" y="23723"/>
                  </a:lnTo>
                  <a:lnTo>
                    <a:pt x="5511" y="22758"/>
                  </a:lnTo>
                  <a:lnTo>
                    <a:pt x="12446" y="21780"/>
                  </a:lnTo>
                  <a:lnTo>
                    <a:pt x="20320" y="21780"/>
                  </a:lnTo>
                  <a:lnTo>
                    <a:pt x="33553" y="23241"/>
                  </a:lnTo>
                  <a:lnTo>
                    <a:pt x="35445" y="23241"/>
                  </a:lnTo>
                  <a:close/>
                </a:path>
                <a:path w="78739" h="238125">
                  <a:moveTo>
                    <a:pt x="78600" y="237236"/>
                  </a:moveTo>
                  <a:lnTo>
                    <a:pt x="77647" y="219189"/>
                  </a:lnTo>
                  <a:lnTo>
                    <a:pt x="70713" y="219189"/>
                  </a:lnTo>
                  <a:lnTo>
                    <a:pt x="70713" y="19824"/>
                  </a:lnTo>
                  <a:lnTo>
                    <a:pt x="69773" y="18046"/>
                  </a:lnTo>
                  <a:lnTo>
                    <a:pt x="67564" y="14630"/>
                  </a:lnTo>
                  <a:lnTo>
                    <a:pt x="68834" y="14630"/>
                  </a:lnTo>
                  <a:lnTo>
                    <a:pt x="69303" y="15113"/>
                  </a:lnTo>
                  <a:lnTo>
                    <a:pt x="70243" y="15595"/>
                  </a:lnTo>
                  <a:lnTo>
                    <a:pt x="70713" y="16090"/>
                  </a:lnTo>
                  <a:lnTo>
                    <a:pt x="71196" y="16090"/>
                  </a:lnTo>
                  <a:lnTo>
                    <a:pt x="73558" y="15595"/>
                  </a:lnTo>
                  <a:lnTo>
                    <a:pt x="76631" y="8458"/>
                  </a:lnTo>
                  <a:lnTo>
                    <a:pt x="76619" y="7480"/>
                  </a:lnTo>
                  <a:lnTo>
                    <a:pt x="76225" y="5207"/>
                  </a:lnTo>
                  <a:lnTo>
                    <a:pt x="75285" y="2286"/>
                  </a:lnTo>
                  <a:lnTo>
                    <a:pt x="73558" y="977"/>
                  </a:lnTo>
                  <a:lnTo>
                    <a:pt x="71196" y="0"/>
                  </a:lnTo>
                  <a:lnTo>
                    <a:pt x="69303" y="977"/>
                  </a:lnTo>
                  <a:lnTo>
                    <a:pt x="67564" y="2286"/>
                  </a:lnTo>
                  <a:lnTo>
                    <a:pt x="66154" y="5207"/>
                  </a:lnTo>
                  <a:lnTo>
                    <a:pt x="65684" y="7962"/>
                  </a:lnTo>
                  <a:lnTo>
                    <a:pt x="54178" y="10883"/>
                  </a:lnTo>
                  <a:lnTo>
                    <a:pt x="53708" y="9423"/>
                  </a:lnTo>
                  <a:lnTo>
                    <a:pt x="52755" y="8458"/>
                  </a:lnTo>
                  <a:lnTo>
                    <a:pt x="51511" y="7480"/>
                  </a:lnTo>
                  <a:lnTo>
                    <a:pt x="50558" y="7480"/>
                  </a:lnTo>
                  <a:lnTo>
                    <a:pt x="45593" y="14630"/>
                  </a:lnTo>
                  <a:lnTo>
                    <a:pt x="45986" y="17068"/>
                  </a:lnTo>
                  <a:lnTo>
                    <a:pt x="46939" y="19011"/>
                  </a:lnTo>
                  <a:lnTo>
                    <a:pt x="48666" y="20802"/>
                  </a:lnTo>
                  <a:lnTo>
                    <a:pt x="50558" y="21285"/>
                  </a:lnTo>
                  <a:lnTo>
                    <a:pt x="51981" y="20802"/>
                  </a:lnTo>
                  <a:lnTo>
                    <a:pt x="53708" y="19342"/>
                  </a:lnTo>
                  <a:lnTo>
                    <a:pt x="54648" y="17551"/>
                  </a:lnTo>
                  <a:lnTo>
                    <a:pt x="55130" y="14630"/>
                  </a:lnTo>
                  <a:lnTo>
                    <a:pt x="57492" y="14630"/>
                  </a:lnTo>
                  <a:lnTo>
                    <a:pt x="54648" y="17551"/>
                  </a:lnTo>
                  <a:lnTo>
                    <a:pt x="54178" y="19824"/>
                  </a:lnTo>
                  <a:lnTo>
                    <a:pt x="53822" y="21285"/>
                  </a:lnTo>
                  <a:lnTo>
                    <a:pt x="53708" y="219189"/>
                  </a:lnTo>
                  <a:lnTo>
                    <a:pt x="49618" y="219189"/>
                  </a:lnTo>
                  <a:lnTo>
                    <a:pt x="49618" y="237718"/>
                  </a:lnTo>
                  <a:lnTo>
                    <a:pt x="78600" y="237236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0391" y="4715770"/>
              <a:ext cx="61594" cy="34290"/>
            </a:xfrm>
            <a:custGeom>
              <a:avLst/>
              <a:gdLst/>
              <a:ahLst/>
              <a:cxnLst/>
              <a:rect l="l" t="t" r="r" b="b"/>
              <a:pathLst>
                <a:path w="61595" h="34289">
                  <a:moveTo>
                    <a:pt x="44419" y="0"/>
                  </a:moveTo>
                  <a:lnTo>
                    <a:pt x="34813" y="0"/>
                  </a:lnTo>
                  <a:lnTo>
                    <a:pt x="26146" y="1465"/>
                  </a:lnTo>
                  <a:lnTo>
                    <a:pt x="0" y="21932"/>
                  </a:lnTo>
                  <a:lnTo>
                    <a:pt x="1262" y="25670"/>
                  </a:lnTo>
                  <a:lnTo>
                    <a:pt x="40797" y="33799"/>
                  </a:lnTo>
                  <a:lnTo>
                    <a:pt x="48201" y="33799"/>
                  </a:lnTo>
                  <a:lnTo>
                    <a:pt x="49457" y="32334"/>
                  </a:lnTo>
                  <a:lnTo>
                    <a:pt x="55916" y="25670"/>
                  </a:lnTo>
                  <a:lnTo>
                    <a:pt x="61429" y="8122"/>
                  </a:lnTo>
                  <a:lnTo>
                    <a:pt x="57806" y="6172"/>
                  </a:lnTo>
                  <a:lnTo>
                    <a:pt x="54184" y="3409"/>
                  </a:lnTo>
                  <a:lnTo>
                    <a:pt x="51823" y="2434"/>
                  </a:lnTo>
                  <a:lnTo>
                    <a:pt x="49933" y="1465"/>
                  </a:lnTo>
                  <a:lnTo>
                    <a:pt x="47255" y="490"/>
                  </a:lnTo>
                  <a:lnTo>
                    <a:pt x="4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7161" y="4706353"/>
              <a:ext cx="88265" cy="243840"/>
            </a:xfrm>
            <a:custGeom>
              <a:avLst/>
              <a:gdLst/>
              <a:ahLst/>
              <a:cxnLst/>
              <a:rect l="l" t="t" r="r" b="b"/>
              <a:pathLst>
                <a:path w="88264" h="243839">
                  <a:moveTo>
                    <a:pt x="36703" y="27457"/>
                  </a:moveTo>
                  <a:lnTo>
                    <a:pt x="36385" y="26492"/>
                  </a:lnTo>
                  <a:lnTo>
                    <a:pt x="34963" y="25514"/>
                  </a:lnTo>
                  <a:lnTo>
                    <a:pt x="32600" y="23723"/>
                  </a:lnTo>
                  <a:lnTo>
                    <a:pt x="30873" y="22263"/>
                  </a:lnTo>
                  <a:lnTo>
                    <a:pt x="28981" y="20307"/>
                  </a:lnTo>
                  <a:lnTo>
                    <a:pt x="28511" y="18516"/>
                  </a:lnTo>
                  <a:lnTo>
                    <a:pt x="28981" y="17551"/>
                  </a:lnTo>
                  <a:lnTo>
                    <a:pt x="31343" y="15113"/>
                  </a:lnTo>
                  <a:lnTo>
                    <a:pt x="32600" y="13322"/>
                  </a:lnTo>
                  <a:lnTo>
                    <a:pt x="32600" y="12344"/>
                  </a:lnTo>
                  <a:lnTo>
                    <a:pt x="25831" y="12344"/>
                  </a:lnTo>
                  <a:lnTo>
                    <a:pt x="0" y="28435"/>
                  </a:lnTo>
                  <a:lnTo>
                    <a:pt x="2832" y="27457"/>
                  </a:lnTo>
                  <a:lnTo>
                    <a:pt x="5511" y="26974"/>
                  </a:lnTo>
                  <a:lnTo>
                    <a:pt x="8813" y="26492"/>
                  </a:lnTo>
                  <a:lnTo>
                    <a:pt x="16535" y="25514"/>
                  </a:lnTo>
                  <a:lnTo>
                    <a:pt x="21107" y="25996"/>
                  </a:lnTo>
                  <a:lnTo>
                    <a:pt x="25831" y="25996"/>
                  </a:lnTo>
                  <a:lnTo>
                    <a:pt x="30873" y="26974"/>
                  </a:lnTo>
                  <a:lnTo>
                    <a:pt x="34963" y="27457"/>
                  </a:lnTo>
                  <a:lnTo>
                    <a:pt x="36703" y="27457"/>
                  </a:lnTo>
                  <a:close/>
                </a:path>
                <a:path w="88264" h="243839">
                  <a:moveTo>
                    <a:pt x="88201" y="12344"/>
                  </a:moveTo>
                  <a:lnTo>
                    <a:pt x="87731" y="7467"/>
                  </a:lnTo>
                  <a:lnTo>
                    <a:pt x="85839" y="3251"/>
                  </a:lnTo>
                  <a:lnTo>
                    <a:pt x="83159" y="977"/>
                  </a:lnTo>
                  <a:lnTo>
                    <a:pt x="79540" y="0"/>
                  </a:lnTo>
                  <a:lnTo>
                    <a:pt x="77177" y="482"/>
                  </a:lnTo>
                  <a:lnTo>
                    <a:pt x="74815" y="2273"/>
                  </a:lnTo>
                  <a:lnTo>
                    <a:pt x="73075" y="4711"/>
                  </a:lnTo>
                  <a:lnTo>
                    <a:pt x="71666" y="7962"/>
                  </a:lnTo>
                  <a:lnTo>
                    <a:pt x="68516" y="7962"/>
                  </a:lnTo>
                  <a:lnTo>
                    <a:pt x="66154" y="8445"/>
                  </a:lnTo>
                  <a:lnTo>
                    <a:pt x="64262" y="9423"/>
                  </a:lnTo>
                  <a:lnTo>
                    <a:pt x="62522" y="10883"/>
                  </a:lnTo>
                  <a:lnTo>
                    <a:pt x="61582" y="8940"/>
                  </a:lnTo>
                  <a:lnTo>
                    <a:pt x="60642" y="7962"/>
                  </a:lnTo>
                  <a:lnTo>
                    <a:pt x="57962" y="6654"/>
                  </a:lnTo>
                  <a:lnTo>
                    <a:pt x="56070" y="7150"/>
                  </a:lnTo>
                  <a:lnTo>
                    <a:pt x="54178" y="8940"/>
                  </a:lnTo>
                  <a:lnTo>
                    <a:pt x="52768" y="11861"/>
                  </a:lnTo>
                  <a:lnTo>
                    <a:pt x="52451" y="15113"/>
                  </a:lnTo>
                  <a:lnTo>
                    <a:pt x="52768" y="18516"/>
                  </a:lnTo>
                  <a:lnTo>
                    <a:pt x="54178" y="21285"/>
                  </a:lnTo>
                  <a:lnTo>
                    <a:pt x="56070" y="23228"/>
                  </a:lnTo>
                  <a:lnTo>
                    <a:pt x="58750" y="23723"/>
                  </a:lnTo>
                  <a:lnTo>
                    <a:pt x="58750" y="231051"/>
                  </a:lnTo>
                  <a:lnTo>
                    <a:pt x="59690" y="235927"/>
                  </a:lnTo>
                  <a:lnTo>
                    <a:pt x="62052" y="239661"/>
                  </a:lnTo>
                  <a:lnTo>
                    <a:pt x="65684" y="242430"/>
                  </a:lnTo>
                  <a:lnTo>
                    <a:pt x="70243" y="243395"/>
                  </a:lnTo>
                  <a:lnTo>
                    <a:pt x="74815" y="242430"/>
                  </a:lnTo>
                  <a:lnTo>
                    <a:pt x="79070" y="239661"/>
                  </a:lnTo>
                  <a:lnTo>
                    <a:pt x="81267" y="235927"/>
                  </a:lnTo>
                  <a:lnTo>
                    <a:pt x="82219" y="231051"/>
                  </a:lnTo>
                  <a:lnTo>
                    <a:pt x="82219" y="22745"/>
                  </a:lnTo>
                  <a:lnTo>
                    <a:pt x="84582" y="21285"/>
                  </a:lnTo>
                  <a:lnTo>
                    <a:pt x="86779" y="19011"/>
                  </a:lnTo>
                  <a:lnTo>
                    <a:pt x="87731" y="15595"/>
                  </a:lnTo>
                  <a:lnTo>
                    <a:pt x="88201" y="12344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96705" y="4690098"/>
              <a:ext cx="67945" cy="37465"/>
            </a:xfrm>
            <a:custGeom>
              <a:avLst/>
              <a:gdLst/>
              <a:ahLst/>
              <a:cxnLst/>
              <a:rect l="l" t="t" r="r" b="b"/>
              <a:pathLst>
                <a:path w="67945" h="37464">
                  <a:moveTo>
                    <a:pt x="48987" y="0"/>
                  </a:moveTo>
                  <a:lnTo>
                    <a:pt x="38430" y="0"/>
                  </a:lnTo>
                  <a:lnTo>
                    <a:pt x="28823" y="1460"/>
                  </a:lnTo>
                  <a:lnTo>
                    <a:pt x="0" y="23721"/>
                  </a:lnTo>
                  <a:lnTo>
                    <a:pt x="1262" y="28106"/>
                  </a:lnTo>
                  <a:lnTo>
                    <a:pt x="44889" y="37047"/>
                  </a:lnTo>
                  <a:lnTo>
                    <a:pt x="53238" y="37047"/>
                  </a:lnTo>
                  <a:lnTo>
                    <a:pt x="54494" y="35581"/>
                  </a:lnTo>
                  <a:lnTo>
                    <a:pt x="57806" y="32819"/>
                  </a:lnTo>
                  <a:lnTo>
                    <a:pt x="60483" y="29899"/>
                  </a:lnTo>
                  <a:lnTo>
                    <a:pt x="61898" y="28596"/>
                  </a:lnTo>
                  <a:lnTo>
                    <a:pt x="67889" y="9098"/>
                  </a:lnTo>
                  <a:lnTo>
                    <a:pt x="65521" y="8122"/>
                  </a:lnTo>
                  <a:lnTo>
                    <a:pt x="63789" y="6663"/>
                  </a:lnTo>
                  <a:lnTo>
                    <a:pt x="61429" y="5360"/>
                  </a:lnTo>
                  <a:lnTo>
                    <a:pt x="57806" y="2435"/>
                  </a:lnTo>
                  <a:lnTo>
                    <a:pt x="52293" y="485"/>
                  </a:lnTo>
                  <a:lnTo>
                    <a:pt x="48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04423" y="4679213"/>
              <a:ext cx="96520" cy="258445"/>
            </a:xfrm>
            <a:custGeom>
              <a:avLst/>
              <a:gdLst/>
              <a:ahLst/>
              <a:cxnLst/>
              <a:rect l="l" t="t" r="r" b="b"/>
              <a:pathLst>
                <a:path w="96520" h="258445">
                  <a:moveTo>
                    <a:pt x="40474" y="29895"/>
                  </a:moveTo>
                  <a:lnTo>
                    <a:pt x="36220" y="26657"/>
                  </a:lnTo>
                  <a:lnTo>
                    <a:pt x="34023" y="24701"/>
                  </a:lnTo>
                  <a:lnTo>
                    <a:pt x="32131" y="22745"/>
                  </a:lnTo>
                  <a:lnTo>
                    <a:pt x="31648" y="20967"/>
                  </a:lnTo>
                  <a:lnTo>
                    <a:pt x="32131" y="19507"/>
                  </a:lnTo>
                  <a:lnTo>
                    <a:pt x="34493" y="17068"/>
                  </a:lnTo>
                  <a:lnTo>
                    <a:pt x="36690" y="14300"/>
                  </a:lnTo>
                  <a:lnTo>
                    <a:pt x="36690" y="13322"/>
                  </a:lnTo>
                  <a:lnTo>
                    <a:pt x="28498" y="13322"/>
                  </a:lnTo>
                  <a:lnTo>
                    <a:pt x="0" y="30873"/>
                  </a:lnTo>
                  <a:lnTo>
                    <a:pt x="5981" y="29895"/>
                  </a:lnTo>
                  <a:lnTo>
                    <a:pt x="14173" y="28917"/>
                  </a:lnTo>
                  <a:lnTo>
                    <a:pt x="23456" y="28917"/>
                  </a:lnTo>
                  <a:lnTo>
                    <a:pt x="38582" y="30391"/>
                  </a:lnTo>
                  <a:lnTo>
                    <a:pt x="40474" y="30391"/>
                  </a:lnTo>
                  <a:lnTo>
                    <a:pt x="40474" y="29895"/>
                  </a:lnTo>
                  <a:close/>
                </a:path>
                <a:path w="96520" h="258445">
                  <a:moveTo>
                    <a:pt x="95923" y="13322"/>
                  </a:moveTo>
                  <a:lnTo>
                    <a:pt x="94970" y="8128"/>
                  </a:lnTo>
                  <a:lnTo>
                    <a:pt x="93243" y="3898"/>
                  </a:lnTo>
                  <a:lnTo>
                    <a:pt x="89928" y="977"/>
                  </a:lnTo>
                  <a:lnTo>
                    <a:pt x="86309" y="0"/>
                  </a:lnTo>
                  <a:lnTo>
                    <a:pt x="82677" y="977"/>
                  </a:lnTo>
                  <a:lnTo>
                    <a:pt x="79375" y="3898"/>
                  </a:lnTo>
                  <a:lnTo>
                    <a:pt x="77177" y="8128"/>
                  </a:lnTo>
                  <a:lnTo>
                    <a:pt x="76225" y="13322"/>
                  </a:lnTo>
                  <a:lnTo>
                    <a:pt x="76225" y="13817"/>
                  </a:lnTo>
                  <a:lnTo>
                    <a:pt x="72605" y="13817"/>
                  </a:lnTo>
                  <a:lnTo>
                    <a:pt x="70713" y="14300"/>
                  </a:lnTo>
                  <a:lnTo>
                    <a:pt x="67881" y="15278"/>
                  </a:lnTo>
                  <a:lnTo>
                    <a:pt x="67094" y="12357"/>
                  </a:lnTo>
                  <a:lnTo>
                    <a:pt x="65671" y="10083"/>
                  </a:lnTo>
                  <a:lnTo>
                    <a:pt x="63309" y="8128"/>
                  </a:lnTo>
                  <a:lnTo>
                    <a:pt x="61099" y="7632"/>
                  </a:lnTo>
                  <a:lnTo>
                    <a:pt x="58737" y="8610"/>
                  </a:lnTo>
                  <a:lnTo>
                    <a:pt x="56540" y="10401"/>
                  </a:lnTo>
                  <a:lnTo>
                    <a:pt x="55118" y="13817"/>
                  </a:lnTo>
                  <a:lnTo>
                    <a:pt x="54648" y="18034"/>
                  </a:lnTo>
                  <a:lnTo>
                    <a:pt x="55118" y="21450"/>
                  </a:lnTo>
                  <a:lnTo>
                    <a:pt x="57797" y="26657"/>
                  </a:lnTo>
                  <a:lnTo>
                    <a:pt x="59690" y="28117"/>
                  </a:lnTo>
                  <a:lnTo>
                    <a:pt x="59690" y="243573"/>
                  </a:lnTo>
                  <a:lnTo>
                    <a:pt x="60159" y="246329"/>
                  </a:lnTo>
                  <a:lnTo>
                    <a:pt x="60629" y="249250"/>
                  </a:lnTo>
                  <a:lnTo>
                    <a:pt x="62052" y="251536"/>
                  </a:lnTo>
                  <a:lnTo>
                    <a:pt x="63792" y="253961"/>
                  </a:lnTo>
                  <a:lnTo>
                    <a:pt x="66154" y="255917"/>
                  </a:lnTo>
                  <a:lnTo>
                    <a:pt x="68351" y="257378"/>
                  </a:lnTo>
                  <a:lnTo>
                    <a:pt x="71183" y="257708"/>
                  </a:lnTo>
                  <a:lnTo>
                    <a:pt x="73863" y="258191"/>
                  </a:lnTo>
                  <a:lnTo>
                    <a:pt x="76695" y="257708"/>
                  </a:lnTo>
                  <a:lnTo>
                    <a:pt x="79375" y="257378"/>
                  </a:lnTo>
                  <a:lnTo>
                    <a:pt x="81737" y="255917"/>
                  </a:lnTo>
                  <a:lnTo>
                    <a:pt x="83477" y="253961"/>
                  </a:lnTo>
                  <a:lnTo>
                    <a:pt x="85356" y="251536"/>
                  </a:lnTo>
                  <a:lnTo>
                    <a:pt x="86779" y="249250"/>
                  </a:lnTo>
                  <a:lnTo>
                    <a:pt x="87249" y="246329"/>
                  </a:lnTo>
                  <a:lnTo>
                    <a:pt x="87731" y="243573"/>
                  </a:lnTo>
                  <a:lnTo>
                    <a:pt x="87731" y="26657"/>
                  </a:lnTo>
                  <a:lnTo>
                    <a:pt x="90868" y="25184"/>
                  </a:lnTo>
                  <a:lnTo>
                    <a:pt x="93713" y="22428"/>
                  </a:lnTo>
                  <a:lnTo>
                    <a:pt x="95440" y="18034"/>
                  </a:lnTo>
                  <a:lnTo>
                    <a:pt x="95719" y="15278"/>
                  </a:lnTo>
                  <a:lnTo>
                    <a:pt x="95923" y="13322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91679" y="4659387"/>
              <a:ext cx="74930" cy="41275"/>
            </a:xfrm>
            <a:custGeom>
              <a:avLst/>
              <a:gdLst/>
              <a:ahLst/>
              <a:cxnLst/>
              <a:rect l="l" t="t" r="r" b="b"/>
              <a:pathLst>
                <a:path w="74929" h="41275">
                  <a:moveTo>
                    <a:pt x="54653" y="0"/>
                  </a:moveTo>
                  <a:lnTo>
                    <a:pt x="42687" y="0"/>
                  </a:lnTo>
                  <a:lnTo>
                    <a:pt x="32136" y="1786"/>
                  </a:lnTo>
                  <a:lnTo>
                    <a:pt x="0" y="26483"/>
                  </a:lnTo>
                  <a:lnTo>
                    <a:pt x="1732" y="31196"/>
                  </a:lnTo>
                  <a:lnTo>
                    <a:pt x="5989" y="34612"/>
                  </a:lnTo>
                  <a:lnTo>
                    <a:pt x="12759" y="37374"/>
                  </a:lnTo>
                  <a:lnTo>
                    <a:pt x="30245" y="40294"/>
                  </a:lnTo>
                  <a:lnTo>
                    <a:pt x="49616" y="41268"/>
                  </a:lnTo>
                  <a:lnTo>
                    <a:pt x="58276" y="41268"/>
                  </a:lnTo>
                  <a:lnTo>
                    <a:pt x="60167" y="39809"/>
                  </a:lnTo>
                  <a:lnTo>
                    <a:pt x="63320" y="36071"/>
                  </a:lnTo>
                  <a:lnTo>
                    <a:pt x="67889" y="31196"/>
                  </a:lnTo>
                  <a:lnTo>
                    <a:pt x="74816" y="10401"/>
                  </a:lnTo>
                  <a:lnTo>
                    <a:pt x="67889" y="6015"/>
                  </a:lnTo>
                  <a:lnTo>
                    <a:pt x="65680" y="4222"/>
                  </a:lnTo>
                  <a:lnTo>
                    <a:pt x="63320" y="2762"/>
                  </a:lnTo>
                  <a:lnTo>
                    <a:pt x="60483" y="1303"/>
                  </a:lnTo>
                  <a:lnTo>
                    <a:pt x="57806" y="327"/>
                  </a:lnTo>
                  <a:lnTo>
                    <a:pt x="546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9863" y="4645088"/>
              <a:ext cx="107950" cy="299085"/>
            </a:xfrm>
            <a:custGeom>
              <a:avLst/>
              <a:gdLst/>
              <a:ahLst/>
              <a:cxnLst/>
              <a:rect l="l" t="t" r="r" b="b"/>
              <a:pathLst>
                <a:path w="107950" h="299085">
                  <a:moveTo>
                    <a:pt x="45046" y="36080"/>
                  </a:moveTo>
                  <a:lnTo>
                    <a:pt x="44577" y="35102"/>
                  </a:lnTo>
                  <a:lnTo>
                    <a:pt x="42684" y="34124"/>
                  </a:lnTo>
                  <a:lnTo>
                    <a:pt x="40005" y="32346"/>
                  </a:lnTo>
                  <a:lnTo>
                    <a:pt x="37642" y="30391"/>
                  </a:lnTo>
                  <a:lnTo>
                    <a:pt x="35915" y="28448"/>
                  </a:lnTo>
                  <a:lnTo>
                    <a:pt x="35445" y="26162"/>
                  </a:lnTo>
                  <a:lnTo>
                    <a:pt x="35915" y="24218"/>
                  </a:lnTo>
                  <a:lnTo>
                    <a:pt x="38125" y="21285"/>
                  </a:lnTo>
                  <a:lnTo>
                    <a:pt x="40474" y="19011"/>
                  </a:lnTo>
                  <a:lnTo>
                    <a:pt x="40474" y="17564"/>
                  </a:lnTo>
                  <a:lnTo>
                    <a:pt x="32131" y="17564"/>
                  </a:lnTo>
                  <a:lnTo>
                    <a:pt x="24422" y="19011"/>
                  </a:lnTo>
                  <a:lnTo>
                    <a:pt x="0" y="36563"/>
                  </a:lnTo>
                  <a:lnTo>
                    <a:pt x="6934" y="35585"/>
                  </a:lnTo>
                  <a:lnTo>
                    <a:pt x="15595" y="34620"/>
                  </a:lnTo>
                  <a:lnTo>
                    <a:pt x="26149" y="34620"/>
                  </a:lnTo>
                  <a:lnTo>
                    <a:pt x="42684" y="36080"/>
                  </a:lnTo>
                  <a:lnTo>
                    <a:pt x="45046" y="36080"/>
                  </a:lnTo>
                  <a:close/>
                </a:path>
                <a:path w="107950" h="299085">
                  <a:moveTo>
                    <a:pt x="107899" y="266801"/>
                  </a:moveTo>
                  <a:lnTo>
                    <a:pt x="98755" y="268109"/>
                  </a:lnTo>
                  <a:lnTo>
                    <a:pt x="98755" y="267614"/>
                  </a:lnTo>
                  <a:lnTo>
                    <a:pt x="99237" y="267296"/>
                  </a:lnTo>
                  <a:lnTo>
                    <a:pt x="99237" y="28448"/>
                  </a:lnTo>
                  <a:lnTo>
                    <a:pt x="98755" y="28448"/>
                  </a:lnTo>
                  <a:lnTo>
                    <a:pt x="98755" y="27952"/>
                  </a:lnTo>
                  <a:lnTo>
                    <a:pt x="100647" y="25679"/>
                  </a:lnTo>
                  <a:lnTo>
                    <a:pt x="101904" y="22758"/>
                  </a:lnTo>
                  <a:lnTo>
                    <a:pt x="102857" y="19507"/>
                  </a:lnTo>
                  <a:lnTo>
                    <a:pt x="102857" y="15608"/>
                  </a:lnTo>
                  <a:lnTo>
                    <a:pt x="102654" y="14300"/>
                  </a:lnTo>
                  <a:lnTo>
                    <a:pt x="101904" y="9423"/>
                  </a:lnTo>
                  <a:lnTo>
                    <a:pt x="100177" y="4229"/>
                  </a:lnTo>
                  <a:lnTo>
                    <a:pt x="96862" y="977"/>
                  </a:lnTo>
                  <a:lnTo>
                    <a:pt x="93243" y="0"/>
                  </a:lnTo>
                  <a:lnTo>
                    <a:pt x="89941" y="977"/>
                  </a:lnTo>
                  <a:lnTo>
                    <a:pt x="86791" y="3746"/>
                  </a:lnTo>
                  <a:lnTo>
                    <a:pt x="84582" y="7645"/>
                  </a:lnTo>
                  <a:lnTo>
                    <a:pt x="83642" y="12357"/>
                  </a:lnTo>
                  <a:lnTo>
                    <a:pt x="81280" y="12357"/>
                  </a:lnTo>
                  <a:lnTo>
                    <a:pt x="79070" y="12839"/>
                  </a:lnTo>
                  <a:lnTo>
                    <a:pt x="77177" y="13817"/>
                  </a:lnTo>
                  <a:lnTo>
                    <a:pt x="75285" y="14300"/>
                  </a:lnTo>
                  <a:lnTo>
                    <a:pt x="74345" y="11874"/>
                  </a:lnTo>
                  <a:lnTo>
                    <a:pt x="73088" y="9918"/>
                  </a:lnTo>
                  <a:lnTo>
                    <a:pt x="70713" y="8458"/>
                  </a:lnTo>
                  <a:lnTo>
                    <a:pt x="68834" y="8128"/>
                  </a:lnTo>
                  <a:lnTo>
                    <a:pt x="66154" y="8940"/>
                  </a:lnTo>
                  <a:lnTo>
                    <a:pt x="63792" y="11874"/>
                  </a:lnTo>
                  <a:lnTo>
                    <a:pt x="62064" y="16090"/>
                  </a:lnTo>
                  <a:lnTo>
                    <a:pt x="61595" y="20802"/>
                  </a:lnTo>
                  <a:lnTo>
                    <a:pt x="62064" y="25184"/>
                  </a:lnTo>
                  <a:lnTo>
                    <a:pt x="63004" y="28448"/>
                  </a:lnTo>
                  <a:lnTo>
                    <a:pt x="64731" y="31369"/>
                  </a:lnTo>
                  <a:lnTo>
                    <a:pt x="66624" y="33159"/>
                  </a:lnTo>
                  <a:lnTo>
                    <a:pt x="66624" y="268592"/>
                  </a:lnTo>
                  <a:lnTo>
                    <a:pt x="67094" y="270548"/>
                  </a:lnTo>
                  <a:lnTo>
                    <a:pt x="68046" y="272986"/>
                  </a:lnTo>
                  <a:lnTo>
                    <a:pt x="68834" y="274777"/>
                  </a:lnTo>
                  <a:lnTo>
                    <a:pt x="58280" y="276720"/>
                  </a:lnTo>
                  <a:lnTo>
                    <a:pt x="59220" y="298983"/>
                  </a:lnTo>
                  <a:lnTo>
                    <a:pt x="107899" y="293293"/>
                  </a:lnTo>
                  <a:lnTo>
                    <a:pt x="107899" y="268109"/>
                  </a:lnTo>
                  <a:lnTo>
                    <a:pt x="107899" y="266801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88545" y="4629815"/>
              <a:ext cx="81280" cy="45085"/>
            </a:xfrm>
            <a:custGeom>
              <a:avLst/>
              <a:gdLst/>
              <a:ahLst/>
              <a:cxnLst/>
              <a:rect l="l" t="t" r="r" b="b"/>
              <a:pathLst>
                <a:path w="81279" h="45085">
                  <a:moveTo>
                    <a:pt x="60166" y="0"/>
                  </a:moveTo>
                  <a:lnTo>
                    <a:pt x="46779" y="0"/>
                  </a:lnTo>
                  <a:lnTo>
                    <a:pt x="34813" y="1950"/>
                  </a:lnTo>
                  <a:lnTo>
                    <a:pt x="944" y="25186"/>
                  </a:lnTo>
                  <a:lnTo>
                    <a:pt x="0" y="29088"/>
                  </a:lnTo>
                  <a:lnTo>
                    <a:pt x="1732" y="33794"/>
                  </a:lnTo>
                  <a:lnTo>
                    <a:pt x="43632" y="44194"/>
                  </a:lnTo>
                  <a:lnTo>
                    <a:pt x="54183" y="44686"/>
                  </a:lnTo>
                  <a:lnTo>
                    <a:pt x="63789" y="44686"/>
                  </a:lnTo>
                  <a:lnTo>
                    <a:pt x="71981" y="35587"/>
                  </a:lnTo>
                  <a:lnTo>
                    <a:pt x="73870" y="33794"/>
                  </a:lnTo>
                  <a:lnTo>
                    <a:pt x="81276" y="11540"/>
                  </a:lnTo>
                  <a:lnTo>
                    <a:pt x="75761" y="8614"/>
                  </a:lnTo>
                  <a:lnTo>
                    <a:pt x="71034" y="4876"/>
                  </a:lnTo>
                  <a:lnTo>
                    <a:pt x="68834" y="3409"/>
                  </a:lnTo>
                  <a:lnTo>
                    <a:pt x="63319" y="485"/>
                  </a:lnTo>
                  <a:lnTo>
                    <a:pt x="60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7211" y="4633716"/>
              <a:ext cx="49530" cy="20955"/>
            </a:xfrm>
            <a:custGeom>
              <a:avLst/>
              <a:gdLst/>
              <a:ahLst/>
              <a:cxnLst/>
              <a:rect l="l" t="t" r="r" b="b"/>
              <a:pathLst>
                <a:path w="49529" h="20954">
                  <a:moveTo>
                    <a:pt x="45048" y="0"/>
                  </a:moveTo>
                  <a:lnTo>
                    <a:pt x="35435" y="0"/>
                  </a:lnTo>
                  <a:lnTo>
                    <a:pt x="26616" y="1459"/>
                  </a:lnTo>
                  <a:lnTo>
                    <a:pt x="0" y="20794"/>
                  </a:lnTo>
                  <a:lnTo>
                    <a:pt x="3623" y="19819"/>
                  </a:lnTo>
                  <a:lnTo>
                    <a:pt x="7874" y="19498"/>
                  </a:lnTo>
                  <a:lnTo>
                    <a:pt x="12442" y="18522"/>
                  </a:lnTo>
                  <a:lnTo>
                    <a:pt x="17480" y="18522"/>
                  </a:lnTo>
                  <a:lnTo>
                    <a:pt x="22993" y="18032"/>
                  </a:lnTo>
                  <a:lnTo>
                    <a:pt x="28976" y="18032"/>
                  </a:lnTo>
                  <a:lnTo>
                    <a:pt x="41266" y="19008"/>
                  </a:lnTo>
                  <a:lnTo>
                    <a:pt x="46780" y="19819"/>
                  </a:lnTo>
                  <a:lnTo>
                    <a:pt x="49140" y="19498"/>
                  </a:lnTo>
                  <a:lnTo>
                    <a:pt x="48670" y="19008"/>
                  </a:lnTo>
                  <a:lnTo>
                    <a:pt x="44102" y="15598"/>
                  </a:lnTo>
                  <a:lnTo>
                    <a:pt x="41266" y="13811"/>
                  </a:lnTo>
                  <a:lnTo>
                    <a:pt x="39533" y="11369"/>
                  </a:lnTo>
                  <a:lnTo>
                    <a:pt x="39058" y="8934"/>
                  </a:lnTo>
                  <a:lnTo>
                    <a:pt x="39533" y="7639"/>
                  </a:lnTo>
                  <a:lnTo>
                    <a:pt x="42210" y="4221"/>
                  </a:lnTo>
                  <a:lnTo>
                    <a:pt x="45048" y="1459"/>
                  </a:lnTo>
                  <a:lnTo>
                    <a:pt x="45048" y="0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59313" y="4391596"/>
              <a:ext cx="149225" cy="702310"/>
            </a:xfrm>
            <a:custGeom>
              <a:avLst/>
              <a:gdLst/>
              <a:ahLst/>
              <a:cxnLst/>
              <a:rect l="l" t="t" r="r" b="b"/>
              <a:pathLst>
                <a:path w="149225" h="702310">
                  <a:moveTo>
                    <a:pt x="0" y="0"/>
                  </a:moveTo>
                  <a:lnTo>
                    <a:pt x="3299" y="133904"/>
                  </a:lnTo>
                  <a:lnTo>
                    <a:pt x="16496" y="147226"/>
                  </a:lnTo>
                  <a:lnTo>
                    <a:pt x="31659" y="505997"/>
                  </a:lnTo>
                  <a:lnTo>
                    <a:pt x="47712" y="516882"/>
                  </a:lnTo>
                  <a:lnTo>
                    <a:pt x="58752" y="701954"/>
                  </a:lnTo>
                  <a:lnTo>
                    <a:pt x="60655" y="701954"/>
                  </a:lnTo>
                  <a:lnTo>
                    <a:pt x="149165" y="668319"/>
                  </a:lnTo>
                  <a:lnTo>
                    <a:pt x="144597" y="554413"/>
                  </a:lnTo>
                  <a:lnTo>
                    <a:pt x="136411" y="543529"/>
                  </a:lnTo>
                  <a:lnTo>
                    <a:pt x="133557" y="505997"/>
                  </a:lnTo>
                  <a:lnTo>
                    <a:pt x="144597" y="496572"/>
                  </a:lnTo>
                  <a:lnTo>
                    <a:pt x="144597" y="475123"/>
                  </a:lnTo>
                  <a:lnTo>
                    <a:pt x="133557" y="460010"/>
                  </a:lnTo>
                  <a:lnTo>
                    <a:pt x="133557" y="321411"/>
                  </a:lnTo>
                  <a:lnTo>
                    <a:pt x="149165" y="306141"/>
                  </a:lnTo>
                  <a:lnTo>
                    <a:pt x="149165" y="288102"/>
                  </a:lnTo>
                  <a:lnTo>
                    <a:pt x="131843" y="283389"/>
                  </a:lnTo>
                  <a:lnTo>
                    <a:pt x="132605" y="250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7677" y="4494631"/>
              <a:ext cx="779780" cy="496570"/>
            </a:xfrm>
            <a:custGeom>
              <a:avLst/>
              <a:gdLst/>
              <a:ahLst/>
              <a:cxnLst/>
              <a:rect l="l" t="t" r="r" b="b"/>
              <a:pathLst>
                <a:path w="779779" h="496570">
                  <a:moveTo>
                    <a:pt x="681507" y="392074"/>
                  </a:moveTo>
                  <a:lnTo>
                    <a:pt x="679792" y="282397"/>
                  </a:lnTo>
                  <a:lnTo>
                    <a:pt x="633793" y="293281"/>
                  </a:lnTo>
                  <a:lnTo>
                    <a:pt x="633793" y="399719"/>
                  </a:lnTo>
                  <a:lnTo>
                    <a:pt x="681507" y="392074"/>
                  </a:lnTo>
                  <a:close/>
                </a:path>
                <a:path w="779779" h="496570">
                  <a:moveTo>
                    <a:pt x="742670" y="20802"/>
                  </a:moveTo>
                  <a:lnTo>
                    <a:pt x="739495" y="0"/>
                  </a:lnTo>
                  <a:lnTo>
                    <a:pt x="532841" y="64020"/>
                  </a:lnTo>
                  <a:lnTo>
                    <a:pt x="535203" y="70688"/>
                  </a:lnTo>
                  <a:lnTo>
                    <a:pt x="0" y="253479"/>
                  </a:lnTo>
                  <a:lnTo>
                    <a:pt x="2679" y="258191"/>
                  </a:lnTo>
                  <a:lnTo>
                    <a:pt x="20167" y="258191"/>
                  </a:lnTo>
                  <a:lnTo>
                    <a:pt x="557263" y="87261"/>
                  </a:lnTo>
                  <a:lnTo>
                    <a:pt x="557263" y="80264"/>
                  </a:lnTo>
                  <a:lnTo>
                    <a:pt x="742670" y="20802"/>
                  </a:lnTo>
                  <a:close/>
                </a:path>
                <a:path w="779779" h="496570">
                  <a:moveTo>
                    <a:pt x="779348" y="413854"/>
                  </a:moveTo>
                  <a:lnTo>
                    <a:pt x="777633" y="407187"/>
                  </a:lnTo>
                  <a:lnTo>
                    <a:pt x="372668" y="454152"/>
                  </a:lnTo>
                  <a:lnTo>
                    <a:pt x="372668" y="433832"/>
                  </a:lnTo>
                  <a:lnTo>
                    <a:pt x="224447" y="451383"/>
                  </a:lnTo>
                  <a:lnTo>
                    <a:pt x="224447" y="469430"/>
                  </a:lnTo>
                  <a:lnTo>
                    <a:pt x="12763" y="489902"/>
                  </a:lnTo>
                  <a:lnTo>
                    <a:pt x="6299" y="496392"/>
                  </a:lnTo>
                  <a:lnTo>
                    <a:pt x="228536" y="476084"/>
                  </a:lnTo>
                  <a:lnTo>
                    <a:pt x="231381" y="458050"/>
                  </a:lnTo>
                  <a:lnTo>
                    <a:pt x="364477" y="442772"/>
                  </a:lnTo>
                  <a:lnTo>
                    <a:pt x="366674" y="462762"/>
                  </a:lnTo>
                  <a:lnTo>
                    <a:pt x="779348" y="4138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27687" y="4499339"/>
              <a:ext cx="742950" cy="258445"/>
            </a:xfrm>
            <a:custGeom>
              <a:avLst/>
              <a:gdLst/>
              <a:ahLst/>
              <a:cxnLst/>
              <a:rect l="l" t="t" r="r" b="b"/>
              <a:pathLst>
                <a:path w="742950" h="258445">
                  <a:moveTo>
                    <a:pt x="739493" y="0"/>
                  </a:moveTo>
                  <a:lnTo>
                    <a:pt x="532838" y="64020"/>
                  </a:lnTo>
                  <a:lnTo>
                    <a:pt x="535204" y="70684"/>
                  </a:lnTo>
                  <a:lnTo>
                    <a:pt x="0" y="252502"/>
                  </a:lnTo>
                  <a:lnTo>
                    <a:pt x="2678" y="258189"/>
                  </a:lnTo>
                  <a:lnTo>
                    <a:pt x="20161" y="258189"/>
                  </a:lnTo>
                  <a:lnTo>
                    <a:pt x="557253" y="86930"/>
                  </a:lnTo>
                  <a:lnTo>
                    <a:pt x="557253" y="79782"/>
                  </a:lnTo>
                  <a:lnTo>
                    <a:pt x="742665" y="20958"/>
                  </a:lnTo>
                  <a:lnTo>
                    <a:pt x="739493" y="0"/>
                  </a:lnTo>
                  <a:close/>
                </a:path>
              </a:pathLst>
            </a:custGeom>
            <a:solidFill>
              <a:srgbClr val="CC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30366" y="4507953"/>
              <a:ext cx="740410" cy="259079"/>
            </a:xfrm>
            <a:custGeom>
              <a:avLst/>
              <a:gdLst/>
              <a:ahLst/>
              <a:cxnLst/>
              <a:rect l="l" t="t" r="r" b="b"/>
              <a:pathLst>
                <a:path w="740410" h="259079">
                  <a:moveTo>
                    <a:pt x="736814" y="0"/>
                  </a:moveTo>
                  <a:lnTo>
                    <a:pt x="535673" y="62069"/>
                  </a:lnTo>
                  <a:lnTo>
                    <a:pt x="538509" y="69701"/>
                  </a:lnTo>
                  <a:lnTo>
                    <a:pt x="0" y="249575"/>
                  </a:lnTo>
                  <a:lnTo>
                    <a:pt x="10552" y="258673"/>
                  </a:lnTo>
                  <a:lnTo>
                    <a:pt x="17482" y="258673"/>
                  </a:lnTo>
                  <a:lnTo>
                    <a:pt x="554574" y="87250"/>
                  </a:lnTo>
                  <a:lnTo>
                    <a:pt x="554574" y="79617"/>
                  </a:lnTo>
                  <a:lnTo>
                    <a:pt x="739987" y="20794"/>
                  </a:lnTo>
                  <a:lnTo>
                    <a:pt x="7368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2612" y="4494627"/>
              <a:ext cx="149165" cy="2178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8240" y="4951698"/>
              <a:ext cx="364941" cy="15956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703178" y="4931231"/>
              <a:ext cx="403860" cy="156845"/>
            </a:xfrm>
            <a:custGeom>
              <a:avLst/>
              <a:gdLst/>
              <a:ahLst/>
              <a:cxnLst/>
              <a:rect l="l" t="t" r="r" b="b"/>
              <a:pathLst>
                <a:path w="403860" h="156845">
                  <a:moveTo>
                    <a:pt x="401624" y="61747"/>
                  </a:moveTo>
                  <a:lnTo>
                    <a:pt x="401180" y="60286"/>
                  </a:lnTo>
                  <a:lnTo>
                    <a:pt x="0" y="84493"/>
                  </a:lnTo>
                  <a:lnTo>
                    <a:pt x="0" y="85953"/>
                  </a:lnTo>
                  <a:lnTo>
                    <a:pt x="401624" y="61747"/>
                  </a:lnTo>
                  <a:close/>
                </a:path>
                <a:path w="403860" h="156845">
                  <a:moveTo>
                    <a:pt x="402577" y="116344"/>
                  </a:moveTo>
                  <a:lnTo>
                    <a:pt x="787" y="132422"/>
                  </a:lnTo>
                  <a:lnTo>
                    <a:pt x="787" y="133883"/>
                  </a:lnTo>
                  <a:lnTo>
                    <a:pt x="402577" y="117805"/>
                  </a:lnTo>
                  <a:lnTo>
                    <a:pt x="402577" y="116344"/>
                  </a:lnTo>
                  <a:close/>
                </a:path>
                <a:path w="403860" h="156845">
                  <a:moveTo>
                    <a:pt x="402577" y="93586"/>
                  </a:moveTo>
                  <a:lnTo>
                    <a:pt x="787" y="110159"/>
                  </a:lnTo>
                  <a:lnTo>
                    <a:pt x="787" y="111633"/>
                  </a:lnTo>
                  <a:lnTo>
                    <a:pt x="402577" y="95542"/>
                  </a:lnTo>
                  <a:lnTo>
                    <a:pt x="402577" y="93586"/>
                  </a:lnTo>
                  <a:close/>
                </a:path>
                <a:path w="403860" h="156845">
                  <a:moveTo>
                    <a:pt x="402577" y="28105"/>
                  </a:moveTo>
                  <a:lnTo>
                    <a:pt x="402132" y="26644"/>
                  </a:lnTo>
                  <a:lnTo>
                    <a:pt x="1257" y="59791"/>
                  </a:lnTo>
                  <a:lnTo>
                    <a:pt x="1257" y="61252"/>
                  </a:lnTo>
                  <a:lnTo>
                    <a:pt x="402577" y="28105"/>
                  </a:lnTo>
                  <a:close/>
                </a:path>
                <a:path w="403860" h="156845">
                  <a:moveTo>
                    <a:pt x="402577" y="1943"/>
                  </a:moveTo>
                  <a:lnTo>
                    <a:pt x="402132" y="0"/>
                  </a:lnTo>
                  <a:lnTo>
                    <a:pt x="1727" y="36563"/>
                  </a:lnTo>
                  <a:lnTo>
                    <a:pt x="1727" y="38506"/>
                  </a:lnTo>
                  <a:lnTo>
                    <a:pt x="402577" y="1943"/>
                  </a:lnTo>
                  <a:close/>
                </a:path>
                <a:path w="403860" h="156845">
                  <a:moveTo>
                    <a:pt x="403847" y="149161"/>
                  </a:moveTo>
                  <a:lnTo>
                    <a:pt x="1727" y="155333"/>
                  </a:lnTo>
                  <a:lnTo>
                    <a:pt x="1727" y="156641"/>
                  </a:lnTo>
                  <a:lnTo>
                    <a:pt x="403847" y="150456"/>
                  </a:lnTo>
                  <a:lnTo>
                    <a:pt x="403847" y="149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4080" y="4605277"/>
              <a:ext cx="81136" cy="16265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366107" y="4772812"/>
              <a:ext cx="41275" cy="175260"/>
            </a:xfrm>
            <a:custGeom>
              <a:avLst/>
              <a:gdLst/>
              <a:ahLst/>
              <a:cxnLst/>
              <a:rect l="l" t="t" r="r" b="b"/>
              <a:pathLst>
                <a:path w="41275" h="175260">
                  <a:moveTo>
                    <a:pt x="38595" y="86766"/>
                  </a:moveTo>
                  <a:lnTo>
                    <a:pt x="37642" y="13322"/>
                  </a:lnTo>
                  <a:lnTo>
                    <a:pt x="36855" y="13322"/>
                  </a:lnTo>
                  <a:lnTo>
                    <a:pt x="34975" y="7467"/>
                  </a:lnTo>
                  <a:lnTo>
                    <a:pt x="33083" y="5676"/>
                  </a:lnTo>
                  <a:lnTo>
                    <a:pt x="31826" y="3733"/>
                  </a:lnTo>
                  <a:lnTo>
                    <a:pt x="29451" y="1790"/>
                  </a:lnTo>
                  <a:lnTo>
                    <a:pt x="27571" y="965"/>
                  </a:lnTo>
                  <a:lnTo>
                    <a:pt x="22529" y="0"/>
                  </a:lnTo>
                  <a:lnTo>
                    <a:pt x="19380" y="482"/>
                  </a:lnTo>
                  <a:lnTo>
                    <a:pt x="16548" y="1295"/>
                  </a:lnTo>
                  <a:lnTo>
                    <a:pt x="13868" y="3251"/>
                  </a:lnTo>
                  <a:lnTo>
                    <a:pt x="11506" y="5676"/>
                  </a:lnTo>
                  <a:lnTo>
                    <a:pt x="11353" y="5905"/>
                  </a:lnTo>
                  <a:lnTo>
                    <a:pt x="9296" y="6654"/>
                  </a:lnTo>
                  <a:lnTo>
                    <a:pt x="0" y="23723"/>
                  </a:lnTo>
                  <a:lnTo>
                    <a:pt x="6934" y="23723"/>
                  </a:lnTo>
                  <a:lnTo>
                    <a:pt x="6934" y="95377"/>
                  </a:lnTo>
                  <a:lnTo>
                    <a:pt x="38595" y="86766"/>
                  </a:lnTo>
                  <a:close/>
                </a:path>
                <a:path w="41275" h="175260">
                  <a:moveTo>
                    <a:pt x="40957" y="169951"/>
                  </a:moveTo>
                  <a:lnTo>
                    <a:pt x="40017" y="102527"/>
                  </a:lnTo>
                  <a:lnTo>
                    <a:pt x="12446" y="109677"/>
                  </a:lnTo>
                  <a:lnTo>
                    <a:pt x="12446" y="175158"/>
                  </a:lnTo>
                  <a:lnTo>
                    <a:pt x="40957" y="1699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69427" y="4777512"/>
              <a:ext cx="33655" cy="17145"/>
            </a:xfrm>
            <a:custGeom>
              <a:avLst/>
              <a:gdLst/>
              <a:ahLst/>
              <a:cxnLst/>
              <a:rect l="l" t="t" r="r" b="b"/>
              <a:pathLst>
                <a:path w="33654" h="17145">
                  <a:moveTo>
                    <a:pt x="19215" y="0"/>
                  </a:moveTo>
                  <a:lnTo>
                    <a:pt x="0" y="17063"/>
                  </a:lnTo>
                  <a:lnTo>
                    <a:pt x="4094" y="15112"/>
                  </a:lnTo>
                  <a:lnTo>
                    <a:pt x="9132" y="14301"/>
                  </a:lnTo>
                  <a:lnTo>
                    <a:pt x="33077" y="14301"/>
                  </a:lnTo>
                  <a:lnTo>
                    <a:pt x="33077" y="11866"/>
                  </a:lnTo>
                  <a:lnTo>
                    <a:pt x="32132" y="11866"/>
                  </a:lnTo>
                  <a:lnTo>
                    <a:pt x="32132" y="8940"/>
                  </a:lnTo>
                  <a:lnTo>
                    <a:pt x="31187" y="6663"/>
                  </a:lnTo>
                  <a:lnTo>
                    <a:pt x="29766" y="4227"/>
                  </a:lnTo>
                  <a:lnTo>
                    <a:pt x="27564" y="2440"/>
                  </a:lnTo>
                  <a:lnTo>
                    <a:pt x="23783" y="490"/>
                  </a:lnTo>
                  <a:lnTo>
                    <a:pt x="19215" y="0"/>
                  </a:lnTo>
                  <a:close/>
                </a:path>
                <a:path w="33654" h="17145">
                  <a:moveTo>
                    <a:pt x="33077" y="14301"/>
                  </a:moveTo>
                  <a:lnTo>
                    <a:pt x="19690" y="14301"/>
                  </a:lnTo>
                  <a:lnTo>
                    <a:pt x="24251" y="15112"/>
                  </a:lnTo>
                  <a:lnTo>
                    <a:pt x="28508" y="16088"/>
                  </a:lnTo>
                  <a:lnTo>
                    <a:pt x="31656" y="16579"/>
                  </a:lnTo>
                  <a:lnTo>
                    <a:pt x="33077" y="17063"/>
                  </a:lnTo>
                  <a:lnTo>
                    <a:pt x="33077" y="14301"/>
                  </a:lnTo>
                  <a:close/>
                </a:path>
                <a:path w="33654" h="17145">
                  <a:moveTo>
                    <a:pt x="33077" y="11375"/>
                  </a:moveTo>
                  <a:lnTo>
                    <a:pt x="32132" y="11375"/>
                  </a:lnTo>
                  <a:lnTo>
                    <a:pt x="32132" y="11866"/>
                  </a:lnTo>
                  <a:lnTo>
                    <a:pt x="33077" y="11866"/>
                  </a:lnTo>
                  <a:lnTo>
                    <a:pt x="33077" y="11375"/>
                  </a:lnTo>
                  <a:close/>
                </a:path>
              </a:pathLst>
            </a:custGeom>
            <a:solidFill>
              <a:srgbClr val="FFE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32249" y="4409668"/>
              <a:ext cx="725170" cy="462280"/>
            </a:xfrm>
            <a:custGeom>
              <a:avLst/>
              <a:gdLst/>
              <a:ahLst/>
              <a:cxnLst/>
              <a:rect l="l" t="t" r="r" b="b"/>
              <a:pathLst>
                <a:path w="725170" h="462279">
                  <a:moveTo>
                    <a:pt x="77965" y="451370"/>
                  </a:moveTo>
                  <a:lnTo>
                    <a:pt x="74345" y="448119"/>
                  </a:lnTo>
                  <a:lnTo>
                    <a:pt x="32131" y="457974"/>
                  </a:lnTo>
                  <a:lnTo>
                    <a:pt x="32131" y="436346"/>
                  </a:lnTo>
                  <a:lnTo>
                    <a:pt x="64731" y="430898"/>
                  </a:lnTo>
                  <a:lnTo>
                    <a:pt x="64262" y="427647"/>
                  </a:lnTo>
                  <a:lnTo>
                    <a:pt x="29298" y="434797"/>
                  </a:lnTo>
                  <a:lnTo>
                    <a:pt x="29768" y="436740"/>
                  </a:lnTo>
                  <a:lnTo>
                    <a:pt x="29768" y="458520"/>
                  </a:lnTo>
                  <a:lnTo>
                    <a:pt x="32600" y="462254"/>
                  </a:lnTo>
                  <a:lnTo>
                    <a:pt x="77965" y="451370"/>
                  </a:lnTo>
                  <a:close/>
                </a:path>
                <a:path w="725170" h="462279">
                  <a:moveTo>
                    <a:pt x="90881" y="238671"/>
                  </a:moveTo>
                  <a:lnTo>
                    <a:pt x="0" y="270040"/>
                  </a:lnTo>
                  <a:lnTo>
                    <a:pt x="8191" y="271005"/>
                  </a:lnTo>
                  <a:lnTo>
                    <a:pt x="89458" y="243547"/>
                  </a:lnTo>
                  <a:lnTo>
                    <a:pt x="90881" y="238671"/>
                  </a:lnTo>
                  <a:close/>
                </a:path>
                <a:path w="725170" h="462279">
                  <a:moveTo>
                    <a:pt x="539292" y="69684"/>
                  </a:moveTo>
                  <a:lnTo>
                    <a:pt x="91833" y="241109"/>
                  </a:lnTo>
                  <a:lnTo>
                    <a:pt x="90411" y="246316"/>
                  </a:lnTo>
                  <a:lnTo>
                    <a:pt x="91833" y="245795"/>
                  </a:lnTo>
                  <a:lnTo>
                    <a:pt x="91833" y="304152"/>
                  </a:lnTo>
                  <a:lnTo>
                    <a:pt x="96393" y="304152"/>
                  </a:lnTo>
                  <a:lnTo>
                    <a:pt x="96393" y="244094"/>
                  </a:lnTo>
                  <a:lnTo>
                    <a:pt x="537883" y="79768"/>
                  </a:lnTo>
                  <a:lnTo>
                    <a:pt x="539292" y="69684"/>
                  </a:lnTo>
                  <a:close/>
                </a:path>
                <a:path w="725170" h="462279">
                  <a:moveTo>
                    <a:pt x="724839" y="11849"/>
                  </a:moveTo>
                  <a:lnTo>
                    <a:pt x="722934" y="0"/>
                  </a:lnTo>
                  <a:lnTo>
                    <a:pt x="543864" y="62217"/>
                  </a:lnTo>
                  <a:lnTo>
                    <a:pt x="545287" y="71158"/>
                  </a:lnTo>
                  <a:lnTo>
                    <a:pt x="724839" y="11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1061" y="4657437"/>
              <a:ext cx="103799" cy="375017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708665" y="3290315"/>
            <a:ext cx="650875" cy="8274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81500"/>
              </a:lnSpc>
              <a:spcBef>
                <a:spcPts val="540"/>
              </a:spcBef>
            </a:pPr>
            <a:r>
              <a:rPr sz="2000" spc="-10" dirty="0">
                <a:latin typeface="Calibri"/>
                <a:cs typeface="Calibri"/>
              </a:rPr>
              <a:t>Bob’s public </a:t>
            </a:r>
            <a:r>
              <a:rPr sz="2000" spc="-25" dirty="0">
                <a:latin typeface="Calibri"/>
                <a:cs typeface="Calibri"/>
              </a:rPr>
              <a:t>key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159306" y="3395329"/>
            <a:ext cx="456565" cy="231775"/>
            <a:chOff x="8159306" y="3395329"/>
            <a:chExt cx="456565" cy="231775"/>
          </a:xfrm>
        </p:grpSpPr>
        <p:sp>
          <p:nvSpPr>
            <p:cNvPr id="37" name="object 37"/>
            <p:cNvSpPr/>
            <p:nvPr/>
          </p:nvSpPr>
          <p:spPr>
            <a:xfrm>
              <a:off x="8167014" y="3406507"/>
              <a:ext cx="441325" cy="212090"/>
            </a:xfrm>
            <a:custGeom>
              <a:avLst/>
              <a:gdLst/>
              <a:ahLst/>
              <a:cxnLst/>
              <a:rect l="l" t="t" r="r" b="b"/>
              <a:pathLst>
                <a:path w="441325" h="212089">
                  <a:moveTo>
                    <a:pt x="440753" y="71361"/>
                  </a:moveTo>
                  <a:lnTo>
                    <a:pt x="430707" y="64554"/>
                  </a:lnTo>
                  <a:lnTo>
                    <a:pt x="413766" y="53073"/>
                  </a:lnTo>
                  <a:lnTo>
                    <a:pt x="411949" y="51854"/>
                  </a:lnTo>
                  <a:lnTo>
                    <a:pt x="409270" y="50025"/>
                  </a:lnTo>
                  <a:lnTo>
                    <a:pt x="393890" y="39611"/>
                  </a:lnTo>
                  <a:lnTo>
                    <a:pt x="357301" y="50025"/>
                  </a:lnTo>
                  <a:lnTo>
                    <a:pt x="323253" y="28727"/>
                  </a:lnTo>
                  <a:lnTo>
                    <a:pt x="266725" y="51854"/>
                  </a:lnTo>
                  <a:lnTo>
                    <a:pt x="243573" y="35382"/>
                  </a:lnTo>
                  <a:lnTo>
                    <a:pt x="207746" y="53073"/>
                  </a:lnTo>
                  <a:lnTo>
                    <a:pt x="204050" y="42621"/>
                  </a:lnTo>
                  <a:lnTo>
                    <a:pt x="196723" y="21920"/>
                  </a:lnTo>
                  <a:lnTo>
                    <a:pt x="162077" y="42621"/>
                  </a:lnTo>
                  <a:lnTo>
                    <a:pt x="115811" y="17106"/>
                  </a:lnTo>
                  <a:lnTo>
                    <a:pt x="115811" y="84658"/>
                  </a:lnTo>
                  <a:lnTo>
                    <a:pt x="105994" y="120053"/>
                  </a:lnTo>
                  <a:lnTo>
                    <a:pt x="86004" y="139522"/>
                  </a:lnTo>
                  <a:lnTo>
                    <a:pt x="71958" y="141935"/>
                  </a:lnTo>
                  <a:lnTo>
                    <a:pt x="61696" y="137109"/>
                  </a:lnTo>
                  <a:lnTo>
                    <a:pt x="53073" y="129286"/>
                  </a:lnTo>
                  <a:lnTo>
                    <a:pt x="41579" y="117005"/>
                  </a:lnTo>
                  <a:lnTo>
                    <a:pt x="48183" y="94945"/>
                  </a:lnTo>
                  <a:lnTo>
                    <a:pt x="58750" y="79654"/>
                  </a:lnTo>
                  <a:lnTo>
                    <a:pt x="92671" y="64554"/>
                  </a:lnTo>
                  <a:lnTo>
                    <a:pt x="115811" y="84658"/>
                  </a:lnTo>
                  <a:lnTo>
                    <a:pt x="115811" y="17106"/>
                  </a:lnTo>
                  <a:lnTo>
                    <a:pt x="84810" y="0"/>
                  </a:lnTo>
                  <a:lnTo>
                    <a:pt x="20688" y="35318"/>
                  </a:lnTo>
                  <a:lnTo>
                    <a:pt x="17081" y="31457"/>
                  </a:lnTo>
                  <a:lnTo>
                    <a:pt x="0" y="54737"/>
                  </a:lnTo>
                  <a:lnTo>
                    <a:pt x="7480" y="61023"/>
                  </a:lnTo>
                  <a:lnTo>
                    <a:pt x="5575" y="150418"/>
                  </a:lnTo>
                  <a:lnTo>
                    <a:pt x="58508" y="209550"/>
                  </a:lnTo>
                  <a:lnTo>
                    <a:pt x="112191" y="212090"/>
                  </a:lnTo>
                  <a:lnTo>
                    <a:pt x="183997" y="150418"/>
                  </a:lnTo>
                  <a:lnTo>
                    <a:pt x="216801" y="166916"/>
                  </a:lnTo>
                  <a:lnTo>
                    <a:pt x="217652" y="150418"/>
                  </a:lnTo>
                  <a:lnTo>
                    <a:pt x="218097" y="141935"/>
                  </a:lnTo>
                  <a:lnTo>
                    <a:pt x="219227" y="120053"/>
                  </a:lnTo>
                  <a:lnTo>
                    <a:pt x="432295" y="89052"/>
                  </a:lnTo>
                  <a:lnTo>
                    <a:pt x="440753" y="71361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59306" y="3395329"/>
              <a:ext cx="456332" cy="23172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121925" y="3765804"/>
            <a:ext cx="419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000" spc="-2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75" baseline="-3125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52907" y="3664204"/>
            <a:ext cx="144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029916" y="3220947"/>
            <a:ext cx="851535" cy="1142365"/>
            <a:chOff x="3029916" y="3220947"/>
            <a:chExt cx="851535" cy="1142365"/>
          </a:xfrm>
        </p:grpSpPr>
        <p:sp>
          <p:nvSpPr>
            <p:cNvPr id="42" name="object 42"/>
            <p:cNvSpPr/>
            <p:nvPr/>
          </p:nvSpPr>
          <p:spPr>
            <a:xfrm>
              <a:off x="3094100" y="3856130"/>
              <a:ext cx="225425" cy="271145"/>
            </a:xfrm>
            <a:custGeom>
              <a:avLst/>
              <a:gdLst/>
              <a:ahLst/>
              <a:cxnLst/>
              <a:rect l="l" t="t" r="r" b="b"/>
              <a:pathLst>
                <a:path w="225425" h="271145">
                  <a:moveTo>
                    <a:pt x="165483" y="156984"/>
                  </a:moveTo>
                  <a:lnTo>
                    <a:pt x="95067" y="156984"/>
                  </a:lnTo>
                  <a:lnTo>
                    <a:pt x="92956" y="229102"/>
                  </a:lnTo>
                  <a:lnTo>
                    <a:pt x="142494" y="270540"/>
                  </a:lnTo>
                  <a:lnTo>
                    <a:pt x="165483" y="156984"/>
                  </a:lnTo>
                  <a:close/>
                </a:path>
                <a:path w="225425" h="271145">
                  <a:moveTo>
                    <a:pt x="173371" y="0"/>
                  </a:moveTo>
                  <a:lnTo>
                    <a:pt x="101074" y="32788"/>
                  </a:lnTo>
                  <a:lnTo>
                    <a:pt x="101074" y="98889"/>
                  </a:lnTo>
                  <a:lnTo>
                    <a:pt x="0" y="191778"/>
                  </a:lnTo>
                  <a:lnTo>
                    <a:pt x="95067" y="156984"/>
                  </a:lnTo>
                  <a:lnTo>
                    <a:pt x="165483" y="156984"/>
                  </a:lnTo>
                  <a:lnTo>
                    <a:pt x="169261" y="138322"/>
                  </a:lnTo>
                  <a:lnTo>
                    <a:pt x="179379" y="96885"/>
                  </a:lnTo>
                  <a:lnTo>
                    <a:pt x="224913" y="45445"/>
                  </a:lnTo>
                  <a:lnTo>
                    <a:pt x="17337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34573" y="3880807"/>
              <a:ext cx="146498" cy="20601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235642" y="3309340"/>
              <a:ext cx="461645" cy="805180"/>
            </a:xfrm>
            <a:custGeom>
              <a:avLst/>
              <a:gdLst/>
              <a:ahLst/>
              <a:cxnLst/>
              <a:rect l="l" t="t" r="r" b="b"/>
              <a:pathLst>
                <a:path w="461645" h="805179">
                  <a:moveTo>
                    <a:pt x="255676" y="804684"/>
                  </a:moveTo>
                  <a:lnTo>
                    <a:pt x="53530" y="637133"/>
                  </a:lnTo>
                  <a:lnTo>
                    <a:pt x="26771" y="640626"/>
                  </a:lnTo>
                  <a:lnTo>
                    <a:pt x="26771" y="682586"/>
                  </a:lnTo>
                  <a:lnTo>
                    <a:pt x="255676" y="804684"/>
                  </a:lnTo>
                  <a:close/>
                </a:path>
                <a:path w="461645" h="805179">
                  <a:moveTo>
                    <a:pt x="446214" y="655802"/>
                  </a:moveTo>
                  <a:lnTo>
                    <a:pt x="203949" y="545223"/>
                  </a:lnTo>
                  <a:lnTo>
                    <a:pt x="45948" y="473100"/>
                  </a:lnTo>
                  <a:lnTo>
                    <a:pt x="4000" y="541743"/>
                  </a:lnTo>
                  <a:lnTo>
                    <a:pt x="72186" y="575970"/>
                  </a:lnTo>
                  <a:lnTo>
                    <a:pt x="76301" y="633018"/>
                  </a:lnTo>
                  <a:lnTo>
                    <a:pt x="431063" y="782015"/>
                  </a:lnTo>
                  <a:lnTo>
                    <a:pt x="83896" y="545223"/>
                  </a:lnTo>
                  <a:lnTo>
                    <a:pt x="446214" y="655802"/>
                  </a:lnTo>
                  <a:close/>
                </a:path>
                <a:path w="461645" h="805179">
                  <a:moveTo>
                    <a:pt x="457809" y="0"/>
                  </a:moveTo>
                  <a:lnTo>
                    <a:pt x="76301" y="18643"/>
                  </a:lnTo>
                  <a:lnTo>
                    <a:pt x="0" y="152438"/>
                  </a:lnTo>
                  <a:lnTo>
                    <a:pt x="305219" y="148945"/>
                  </a:lnTo>
                  <a:lnTo>
                    <a:pt x="83896" y="106603"/>
                  </a:lnTo>
                  <a:lnTo>
                    <a:pt x="434632" y="76238"/>
                  </a:lnTo>
                  <a:lnTo>
                    <a:pt x="106654" y="53555"/>
                  </a:lnTo>
                  <a:lnTo>
                    <a:pt x="457809" y="0"/>
                  </a:lnTo>
                  <a:close/>
                </a:path>
                <a:path w="461645" h="805179">
                  <a:moveTo>
                    <a:pt x="461416" y="468985"/>
                  </a:moveTo>
                  <a:lnTo>
                    <a:pt x="99060" y="343306"/>
                  </a:lnTo>
                  <a:lnTo>
                    <a:pt x="446214" y="392747"/>
                  </a:lnTo>
                  <a:lnTo>
                    <a:pt x="276085" y="343306"/>
                  </a:lnTo>
                  <a:lnTo>
                    <a:pt x="79781" y="286270"/>
                  </a:lnTo>
                  <a:lnTo>
                    <a:pt x="415861" y="297307"/>
                  </a:lnTo>
                  <a:lnTo>
                    <a:pt x="345986" y="286270"/>
                  </a:lnTo>
                  <a:lnTo>
                    <a:pt x="7581" y="232791"/>
                  </a:lnTo>
                  <a:lnTo>
                    <a:pt x="64706" y="377672"/>
                  </a:lnTo>
                  <a:lnTo>
                    <a:pt x="461416" y="468985"/>
                  </a:lnTo>
                  <a:close/>
                </a:path>
              </a:pathLst>
            </a:custGeom>
            <a:solidFill>
              <a:srgbClr val="D1D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29915" y="3220948"/>
              <a:ext cx="851535" cy="1142365"/>
            </a:xfrm>
            <a:custGeom>
              <a:avLst/>
              <a:gdLst/>
              <a:ahLst/>
              <a:cxnLst/>
              <a:rect l="l" t="t" r="r" b="b"/>
              <a:pathLst>
                <a:path w="851535" h="1142364">
                  <a:moveTo>
                    <a:pt x="851065" y="650773"/>
                  </a:moveTo>
                  <a:lnTo>
                    <a:pt x="846213" y="636676"/>
                  </a:lnTo>
                  <a:lnTo>
                    <a:pt x="724242" y="282282"/>
                  </a:lnTo>
                  <a:lnTo>
                    <a:pt x="798106" y="42519"/>
                  </a:lnTo>
                  <a:lnTo>
                    <a:pt x="811199" y="0"/>
                  </a:lnTo>
                  <a:lnTo>
                    <a:pt x="254736" y="66217"/>
                  </a:lnTo>
                  <a:lnTo>
                    <a:pt x="757021" y="42519"/>
                  </a:lnTo>
                  <a:lnTo>
                    <a:pt x="691388" y="277228"/>
                  </a:lnTo>
                  <a:lnTo>
                    <a:pt x="230911" y="277228"/>
                  </a:lnTo>
                  <a:lnTo>
                    <a:pt x="686333" y="336257"/>
                  </a:lnTo>
                  <a:lnTo>
                    <a:pt x="804062" y="636676"/>
                  </a:lnTo>
                  <a:lnTo>
                    <a:pt x="254736" y="498335"/>
                  </a:lnTo>
                  <a:lnTo>
                    <a:pt x="773798" y="710361"/>
                  </a:lnTo>
                  <a:lnTo>
                    <a:pt x="625703" y="1061669"/>
                  </a:lnTo>
                  <a:lnTo>
                    <a:pt x="231127" y="829767"/>
                  </a:lnTo>
                  <a:lnTo>
                    <a:pt x="235966" y="770978"/>
                  </a:lnTo>
                  <a:lnTo>
                    <a:pt x="194030" y="881481"/>
                  </a:lnTo>
                  <a:lnTo>
                    <a:pt x="171373" y="843622"/>
                  </a:lnTo>
                  <a:lnTo>
                    <a:pt x="171373" y="812838"/>
                  </a:lnTo>
                  <a:lnTo>
                    <a:pt x="171373" y="809256"/>
                  </a:lnTo>
                  <a:lnTo>
                    <a:pt x="171373" y="770978"/>
                  </a:lnTo>
                  <a:lnTo>
                    <a:pt x="95059" y="809256"/>
                  </a:lnTo>
                  <a:lnTo>
                    <a:pt x="186436" y="725525"/>
                  </a:lnTo>
                  <a:lnTo>
                    <a:pt x="175374" y="675576"/>
                  </a:lnTo>
                  <a:lnTo>
                    <a:pt x="224904" y="652767"/>
                  </a:lnTo>
                  <a:lnTo>
                    <a:pt x="266852" y="691172"/>
                  </a:lnTo>
                  <a:lnTo>
                    <a:pt x="232498" y="733018"/>
                  </a:lnTo>
                  <a:lnTo>
                    <a:pt x="266852" y="740613"/>
                  </a:lnTo>
                  <a:lnTo>
                    <a:pt x="301205" y="706335"/>
                  </a:lnTo>
                  <a:lnTo>
                    <a:pt x="288302" y="652767"/>
                  </a:lnTo>
                  <a:lnTo>
                    <a:pt x="285508" y="641172"/>
                  </a:lnTo>
                  <a:lnTo>
                    <a:pt x="243560" y="622528"/>
                  </a:lnTo>
                  <a:lnTo>
                    <a:pt x="178955" y="630135"/>
                  </a:lnTo>
                  <a:lnTo>
                    <a:pt x="144487" y="687171"/>
                  </a:lnTo>
                  <a:lnTo>
                    <a:pt x="156184" y="721410"/>
                  </a:lnTo>
                  <a:lnTo>
                    <a:pt x="101561" y="756221"/>
                  </a:lnTo>
                  <a:lnTo>
                    <a:pt x="92532" y="744728"/>
                  </a:lnTo>
                  <a:lnTo>
                    <a:pt x="212255" y="486194"/>
                  </a:lnTo>
                  <a:lnTo>
                    <a:pt x="146596" y="265633"/>
                  </a:lnTo>
                  <a:lnTo>
                    <a:pt x="214782" y="93954"/>
                  </a:lnTo>
                  <a:lnTo>
                    <a:pt x="115722" y="265633"/>
                  </a:lnTo>
                  <a:lnTo>
                    <a:pt x="184010" y="484200"/>
                  </a:lnTo>
                  <a:lnTo>
                    <a:pt x="52590" y="747255"/>
                  </a:lnTo>
                  <a:lnTo>
                    <a:pt x="78244" y="771093"/>
                  </a:lnTo>
                  <a:lnTo>
                    <a:pt x="0" y="820953"/>
                  </a:lnTo>
                  <a:lnTo>
                    <a:pt x="57124" y="820953"/>
                  </a:lnTo>
                  <a:lnTo>
                    <a:pt x="57124" y="878001"/>
                  </a:lnTo>
                  <a:lnTo>
                    <a:pt x="144487" y="812838"/>
                  </a:lnTo>
                  <a:lnTo>
                    <a:pt x="110134" y="912266"/>
                  </a:lnTo>
                  <a:lnTo>
                    <a:pt x="156184" y="885482"/>
                  </a:lnTo>
                  <a:lnTo>
                    <a:pt x="220903" y="954227"/>
                  </a:lnTo>
                  <a:lnTo>
                    <a:pt x="226555" y="885482"/>
                  </a:lnTo>
                  <a:lnTo>
                    <a:pt x="226885" y="881481"/>
                  </a:lnTo>
                  <a:lnTo>
                    <a:pt x="228117" y="866406"/>
                  </a:lnTo>
                  <a:lnTo>
                    <a:pt x="648893" y="1142009"/>
                  </a:lnTo>
                  <a:lnTo>
                    <a:pt x="681951" y="1061669"/>
                  </a:lnTo>
                  <a:lnTo>
                    <a:pt x="851065" y="650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90266" y="3512447"/>
              <a:ext cx="427355" cy="400050"/>
            </a:xfrm>
            <a:custGeom>
              <a:avLst/>
              <a:gdLst/>
              <a:ahLst/>
              <a:cxnLst/>
              <a:rect l="l" t="t" r="r" b="b"/>
              <a:pathLst>
                <a:path w="427354" h="400050">
                  <a:moveTo>
                    <a:pt x="427037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27037" y="400050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345829" y="3534155"/>
            <a:ext cx="38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spc="-37" baseline="-3125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48233" y="3432555"/>
            <a:ext cx="144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340346" y="3960134"/>
            <a:ext cx="456565" cy="231775"/>
            <a:chOff x="3340346" y="3960134"/>
            <a:chExt cx="456565" cy="231775"/>
          </a:xfrm>
        </p:grpSpPr>
        <p:sp>
          <p:nvSpPr>
            <p:cNvPr id="50" name="object 50"/>
            <p:cNvSpPr/>
            <p:nvPr/>
          </p:nvSpPr>
          <p:spPr>
            <a:xfrm>
              <a:off x="3348050" y="3971302"/>
              <a:ext cx="441325" cy="212725"/>
            </a:xfrm>
            <a:custGeom>
              <a:avLst/>
              <a:gdLst/>
              <a:ahLst/>
              <a:cxnLst/>
              <a:rect l="l" t="t" r="r" b="b"/>
              <a:pathLst>
                <a:path w="441325" h="212725">
                  <a:moveTo>
                    <a:pt x="440766" y="71374"/>
                  </a:moveTo>
                  <a:lnTo>
                    <a:pt x="430707" y="64566"/>
                  </a:lnTo>
                  <a:lnTo>
                    <a:pt x="413766" y="53086"/>
                  </a:lnTo>
                  <a:lnTo>
                    <a:pt x="411962" y="51866"/>
                  </a:lnTo>
                  <a:lnTo>
                    <a:pt x="409270" y="50038"/>
                  </a:lnTo>
                  <a:lnTo>
                    <a:pt x="393903" y="39624"/>
                  </a:lnTo>
                  <a:lnTo>
                    <a:pt x="357301" y="50038"/>
                  </a:lnTo>
                  <a:lnTo>
                    <a:pt x="323253" y="28740"/>
                  </a:lnTo>
                  <a:lnTo>
                    <a:pt x="266738" y="51866"/>
                  </a:lnTo>
                  <a:lnTo>
                    <a:pt x="243586" y="35394"/>
                  </a:lnTo>
                  <a:lnTo>
                    <a:pt x="207746" y="53086"/>
                  </a:lnTo>
                  <a:lnTo>
                    <a:pt x="204050" y="42633"/>
                  </a:lnTo>
                  <a:lnTo>
                    <a:pt x="196735" y="21932"/>
                  </a:lnTo>
                  <a:lnTo>
                    <a:pt x="162077" y="42633"/>
                  </a:lnTo>
                  <a:lnTo>
                    <a:pt x="115824" y="17119"/>
                  </a:lnTo>
                  <a:lnTo>
                    <a:pt x="115824" y="84670"/>
                  </a:lnTo>
                  <a:lnTo>
                    <a:pt x="105994" y="120065"/>
                  </a:lnTo>
                  <a:lnTo>
                    <a:pt x="86017" y="139534"/>
                  </a:lnTo>
                  <a:lnTo>
                    <a:pt x="71958" y="141947"/>
                  </a:lnTo>
                  <a:lnTo>
                    <a:pt x="61709" y="137121"/>
                  </a:lnTo>
                  <a:lnTo>
                    <a:pt x="53086" y="129286"/>
                  </a:lnTo>
                  <a:lnTo>
                    <a:pt x="41579" y="117017"/>
                  </a:lnTo>
                  <a:lnTo>
                    <a:pt x="48183" y="94945"/>
                  </a:lnTo>
                  <a:lnTo>
                    <a:pt x="58762" y="79667"/>
                  </a:lnTo>
                  <a:lnTo>
                    <a:pt x="92684" y="64566"/>
                  </a:lnTo>
                  <a:lnTo>
                    <a:pt x="115824" y="84670"/>
                  </a:lnTo>
                  <a:lnTo>
                    <a:pt x="115824" y="17119"/>
                  </a:lnTo>
                  <a:lnTo>
                    <a:pt x="84823" y="0"/>
                  </a:lnTo>
                  <a:lnTo>
                    <a:pt x="20701" y="35331"/>
                  </a:lnTo>
                  <a:lnTo>
                    <a:pt x="17081" y="31470"/>
                  </a:lnTo>
                  <a:lnTo>
                    <a:pt x="0" y="54749"/>
                  </a:lnTo>
                  <a:lnTo>
                    <a:pt x="7480" y="61036"/>
                  </a:lnTo>
                  <a:lnTo>
                    <a:pt x="5588" y="150431"/>
                  </a:lnTo>
                  <a:lnTo>
                    <a:pt x="58508" y="209562"/>
                  </a:lnTo>
                  <a:lnTo>
                    <a:pt x="112191" y="212102"/>
                  </a:lnTo>
                  <a:lnTo>
                    <a:pt x="183997" y="150431"/>
                  </a:lnTo>
                  <a:lnTo>
                    <a:pt x="216801" y="166916"/>
                  </a:lnTo>
                  <a:lnTo>
                    <a:pt x="217665" y="150431"/>
                  </a:lnTo>
                  <a:lnTo>
                    <a:pt x="218097" y="141947"/>
                  </a:lnTo>
                  <a:lnTo>
                    <a:pt x="219240" y="120065"/>
                  </a:lnTo>
                  <a:lnTo>
                    <a:pt x="432295" y="89065"/>
                  </a:lnTo>
                  <a:lnTo>
                    <a:pt x="440766" y="7137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0346" y="3960134"/>
              <a:ext cx="456332" cy="23172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953410" y="1281684"/>
            <a:ext cx="9429750" cy="140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7655">
              <a:lnSpc>
                <a:spcPct val="100000"/>
              </a:lnSpc>
              <a:spcBef>
                <a:spcPts val="100"/>
              </a:spcBef>
              <a:buClr>
                <a:srgbClr val="0000A3"/>
              </a:buClr>
              <a:buFont typeface="Kozuka Gothic Pr6N R"/>
              <a:buChar char="•"/>
              <a:tabLst>
                <a:tab pos="300355" algn="l"/>
              </a:tabLst>
            </a:pPr>
            <a:r>
              <a:rPr sz="3200" dirty="0">
                <a:solidFill>
                  <a:srgbClr val="44546A"/>
                </a:solidFill>
                <a:latin typeface="Calibri"/>
                <a:cs typeface="Calibri"/>
              </a:rPr>
              <a:t>when</a:t>
            </a:r>
            <a:r>
              <a:rPr sz="3200" spc="-40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46A"/>
                </a:solidFill>
                <a:latin typeface="Calibri"/>
                <a:cs typeface="Calibri"/>
              </a:rPr>
              <a:t>Alice</a:t>
            </a:r>
            <a:r>
              <a:rPr sz="3200" spc="-50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46A"/>
                </a:solidFill>
                <a:latin typeface="Calibri"/>
                <a:cs typeface="Calibri"/>
              </a:rPr>
              <a:t>wants</a:t>
            </a:r>
            <a:r>
              <a:rPr sz="3200" spc="-45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546A"/>
                </a:solidFill>
                <a:latin typeface="Calibri"/>
                <a:cs typeface="Calibri"/>
              </a:rPr>
              <a:t>Bob’s</a:t>
            </a:r>
            <a:r>
              <a:rPr sz="3200" spc="-45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46A"/>
                </a:solidFill>
                <a:latin typeface="Calibri"/>
                <a:cs typeface="Calibri"/>
              </a:rPr>
              <a:t>public</a:t>
            </a:r>
            <a:r>
              <a:rPr sz="3200" spc="-50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4546A"/>
                </a:solidFill>
                <a:latin typeface="Calibri"/>
                <a:cs typeface="Calibri"/>
              </a:rPr>
              <a:t>key</a:t>
            </a:r>
            <a:r>
              <a:rPr sz="2800" spc="-20" dirty="0">
                <a:solidFill>
                  <a:srgbClr val="44546A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43255" lvl="1" indent="-232410">
              <a:lnSpc>
                <a:spcPct val="100000"/>
              </a:lnSpc>
              <a:spcBef>
                <a:spcPts val="160"/>
              </a:spcBef>
              <a:buClr>
                <a:srgbClr val="0000A8"/>
              </a:buClr>
              <a:buFont typeface="Arial"/>
              <a:buChar char="•"/>
              <a:tabLst>
                <a:tab pos="643255" algn="l"/>
              </a:tabLst>
            </a:pPr>
            <a:r>
              <a:rPr sz="2800" dirty="0">
                <a:solidFill>
                  <a:srgbClr val="44546A"/>
                </a:solidFill>
                <a:latin typeface="Calibri"/>
                <a:cs typeface="Calibri"/>
              </a:rPr>
              <a:t>gets</a:t>
            </a:r>
            <a:r>
              <a:rPr sz="2800" spc="-70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546A"/>
                </a:solidFill>
                <a:latin typeface="Calibri"/>
                <a:cs typeface="Calibri"/>
              </a:rPr>
              <a:t>Bob’s</a:t>
            </a:r>
            <a:r>
              <a:rPr sz="2800" spc="-50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546A"/>
                </a:solidFill>
                <a:latin typeface="Calibri"/>
                <a:cs typeface="Calibri"/>
              </a:rPr>
              <a:t>certificate</a:t>
            </a:r>
            <a:r>
              <a:rPr sz="2800" spc="-60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546A"/>
                </a:solidFill>
                <a:latin typeface="Calibri"/>
                <a:cs typeface="Calibri"/>
              </a:rPr>
              <a:t>(Bob</a:t>
            </a:r>
            <a:r>
              <a:rPr sz="2800" spc="-55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546A"/>
                </a:solidFill>
                <a:latin typeface="Calibri"/>
                <a:cs typeface="Calibri"/>
              </a:rPr>
              <a:t>or</a:t>
            </a:r>
            <a:r>
              <a:rPr sz="2800" spc="-55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546A"/>
                </a:solidFill>
                <a:latin typeface="Calibri"/>
                <a:cs typeface="Calibri"/>
              </a:rPr>
              <a:t>elsewhere)</a:t>
            </a:r>
            <a:endParaRPr sz="2800">
              <a:latin typeface="Calibri"/>
              <a:cs typeface="Calibri"/>
            </a:endParaRPr>
          </a:p>
          <a:p>
            <a:pPr marL="643255" lvl="1" indent="-232410">
              <a:lnSpc>
                <a:spcPct val="100000"/>
              </a:lnSpc>
              <a:spcBef>
                <a:spcPts val="140"/>
              </a:spcBef>
              <a:buClr>
                <a:srgbClr val="0000A8"/>
              </a:buClr>
              <a:buFont typeface="Arial"/>
              <a:buChar char="•"/>
              <a:tabLst>
                <a:tab pos="643255" algn="l"/>
              </a:tabLst>
            </a:pPr>
            <a:r>
              <a:rPr sz="2800" dirty="0">
                <a:solidFill>
                  <a:srgbClr val="44546A"/>
                </a:solidFill>
                <a:latin typeface="Calibri"/>
                <a:cs typeface="Calibri"/>
              </a:rPr>
              <a:t>apply</a:t>
            </a:r>
            <a:r>
              <a:rPr sz="2800" spc="-65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44546A"/>
                </a:solidFill>
                <a:latin typeface="Calibri"/>
                <a:cs typeface="Calibri"/>
              </a:rPr>
              <a:t>CA’s</a:t>
            </a:r>
            <a:r>
              <a:rPr sz="2800" spc="-50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546A"/>
                </a:solidFill>
                <a:latin typeface="Calibri"/>
                <a:cs typeface="Calibri"/>
              </a:rPr>
              <a:t>public</a:t>
            </a:r>
            <a:r>
              <a:rPr sz="2800" spc="-55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546A"/>
                </a:solidFill>
                <a:latin typeface="Calibri"/>
                <a:cs typeface="Calibri"/>
              </a:rPr>
              <a:t>key</a:t>
            </a:r>
            <a:r>
              <a:rPr sz="2800" spc="-60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546A"/>
                </a:solidFill>
                <a:latin typeface="Calibri"/>
                <a:cs typeface="Calibri"/>
              </a:rPr>
              <a:t>to</a:t>
            </a:r>
            <a:r>
              <a:rPr sz="2800" spc="-55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546A"/>
                </a:solidFill>
                <a:latin typeface="Calibri"/>
                <a:cs typeface="Calibri"/>
              </a:rPr>
              <a:t>Bob</a:t>
            </a:r>
            <a:r>
              <a:rPr sz="2800" dirty="0">
                <a:solidFill>
                  <a:srgbClr val="44546A"/>
                </a:solidFill>
                <a:latin typeface="Yu Gothic"/>
                <a:cs typeface="Yu Gothic"/>
              </a:rPr>
              <a:t>ʼ</a:t>
            </a:r>
            <a:r>
              <a:rPr sz="2800" dirty="0">
                <a:solidFill>
                  <a:srgbClr val="44546A"/>
                </a:solidFill>
                <a:latin typeface="Calibri"/>
                <a:cs typeface="Calibri"/>
              </a:rPr>
              <a:t>s</a:t>
            </a:r>
            <a:r>
              <a:rPr sz="2800" spc="-55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546A"/>
                </a:solidFill>
                <a:latin typeface="Calibri"/>
                <a:cs typeface="Calibri"/>
              </a:rPr>
              <a:t>certificate,</a:t>
            </a:r>
            <a:r>
              <a:rPr sz="2800" spc="-55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546A"/>
                </a:solidFill>
                <a:latin typeface="Calibri"/>
                <a:cs typeface="Calibri"/>
              </a:rPr>
              <a:t>get</a:t>
            </a:r>
            <a:r>
              <a:rPr sz="2800" spc="-60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546A"/>
                </a:solidFill>
                <a:latin typeface="Calibri"/>
                <a:cs typeface="Calibri"/>
              </a:rPr>
              <a:t>Bob’s</a:t>
            </a:r>
            <a:r>
              <a:rPr sz="2800" spc="-55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546A"/>
                </a:solidFill>
                <a:latin typeface="Calibri"/>
                <a:cs typeface="Calibri"/>
              </a:rPr>
              <a:t>public</a:t>
            </a:r>
            <a:r>
              <a:rPr sz="2800" spc="-50" dirty="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546A"/>
                </a:solidFill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76336" y="4369308"/>
            <a:ext cx="4457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Calibri"/>
                <a:cs typeface="Calibri"/>
              </a:rPr>
              <a:t>CA’s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49869" y="4866132"/>
            <a:ext cx="374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"/>
                <a:cs typeface="Calibri"/>
              </a:rPr>
              <a:t>key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009351" y="4482215"/>
            <a:ext cx="456565" cy="231775"/>
            <a:chOff x="6009351" y="4482215"/>
            <a:chExt cx="456565" cy="231775"/>
          </a:xfrm>
        </p:grpSpPr>
        <p:sp>
          <p:nvSpPr>
            <p:cNvPr id="56" name="object 56"/>
            <p:cNvSpPr/>
            <p:nvPr/>
          </p:nvSpPr>
          <p:spPr>
            <a:xfrm>
              <a:off x="6017057" y="4493386"/>
              <a:ext cx="441325" cy="212090"/>
            </a:xfrm>
            <a:custGeom>
              <a:avLst/>
              <a:gdLst/>
              <a:ahLst/>
              <a:cxnLst/>
              <a:rect l="l" t="t" r="r" b="b"/>
              <a:pathLst>
                <a:path w="441325" h="212089">
                  <a:moveTo>
                    <a:pt x="440753" y="71374"/>
                  </a:moveTo>
                  <a:lnTo>
                    <a:pt x="430707" y="64566"/>
                  </a:lnTo>
                  <a:lnTo>
                    <a:pt x="413766" y="53086"/>
                  </a:lnTo>
                  <a:lnTo>
                    <a:pt x="411949" y="51854"/>
                  </a:lnTo>
                  <a:lnTo>
                    <a:pt x="409270" y="50038"/>
                  </a:lnTo>
                  <a:lnTo>
                    <a:pt x="393890" y="39624"/>
                  </a:lnTo>
                  <a:lnTo>
                    <a:pt x="357301" y="50038"/>
                  </a:lnTo>
                  <a:lnTo>
                    <a:pt x="323253" y="28740"/>
                  </a:lnTo>
                  <a:lnTo>
                    <a:pt x="266738" y="51854"/>
                  </a:lnTo>
                  <a:lnTo>
                    <a:pt x="243586" y="35394"/>
                  </a:lnTo>
                  <a:lnTo>
                    <a:pt x="207746" y="53086"/>
                  </a:lnTo>
                  <a:lnTo>
                    <a:pt x="204050" y="42633"/>
                  </a:lnTo>
                  <a:lnTo>
                    <a:pt x="196735" y="21932"/>
                  </a:lnTo>
                  <a:lnTo>
                    <a:pt x="162077" y="42633"/>
                  </a:lnTo>
                  <a:lnTo>
                    <a:pt x="115811" y="17106"/>
                  </a:lnTo>
                  <a:lnTo>
                    <a:pt x="115811" y="84670"/>
                  </a:lnTo>
                  <a:lnTo>
                    <a:pt x="105994" y="120065"/>
                  </a:lnTo>
                  <a:lnTo>
                    <a:pt x="86017" y="139534"/>
                  </a:lnTo>
                  <a:lnTo>
                    <a:pt x="71958" y="141947"/>
                  </a:lnTo>
                  <a:lnTo>
                    <a:pt x="61709" y="137121"/>
                  </a:lnTo>
                  <a:lnTo>
                    <a:pt x="53086" y="129286"/>
                  </a:lnTo>
                  <a:lnTo>
                    <a:pt x="41579" y="117017"/>
                  </a:lnTo>
                  <a:lnTo>
                    <a:pt x="48183" y="94945"/>
                  </a:lnTo>
                  <a:lnTo>
                    <a:pt x="58737" y="79679"/>
                  </a:lnTo>
                  <a:lnTo>
                    <a:pt x="92684" y="64566"/>
                  </a:lnTo>
                  <a:lnTo>
                    <a:pt x="115811" y="84670"/>
                  </a:lnTo>
                  <a:lnTo>
                    <a:pt x="115811" y="17106"/>
                  </a:lnTo>
                  <a:lnTo>
                    <a:pt x="84823" y="0"/>
                  </a:lnTo>
                  <a:lnTo>
                    <a:pt x="20688" y="35318"/>
                  </a:lnTo>
                  <a:lnTo>
                    <a:pt x="17081" y="31470"/>
                  </a:lnTo>
                  <a:lnTo>
                    <a:pt x="0" y="54749"/>
                  </a:lnTo>
                  <a:lnTo>
                    <a:pt x="7480" y="61036"/>
                  </a:lnTo>
                  <a:lnTo>
                    <a:pt x="5588" y="150431"/>
                  </a:lnTo>
                  <a:lnTo>
                    <a:pt x="58508" y="209550"/>
                  </a:lnTo>
                  <a:lnTo>
                    <a:pt x="112191" y="212090"/>
                  </a:lnTo>
                  <a:lnTo>
                    <a:pt x="183997" y="150431"/>
                  </a:lnTo>
                  <a:lnTo>
                    <a:pt x="216801" y="166916"/>
                  </a:lnTo>
                  <a:lnTo>
                    <a:pt x="217665" y="150431"/>
                  </a:lnTo>
                  <a:lnTo>
                    <a:pt x="218097" y="141947"/>
                  </a:lnTo>
                  <a:lnTo>
                    <a:pt x="219240" y="120065"/>
                  </a:lnTo>
                  <a:lnTo>
                    <a:pt x="432295" y="89065"/>
                  </a:lnTo>
                  <a:lnTo>
                    <a:pt x="440753" y="7137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9351" y="4482215"/>
              <a:ext cx="456332" cy="231728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189405" y="4958588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C00000"/>
                </a:solidFill>
                <a:latin typeface="Arial"/>
                <a:cs typeface="Arial"/>
              </a:rPr>
              <a:t>CA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46401" y="4571492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3600" spc="-37" baseline="-30092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700" spc="-37" baseline="1543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521539" y="4300884"/>
            <a:ext cx="76200" cy="635635"/>
          </a:xfrm>
          <a:custGeom>
            <a:avLst/>
            <a:gdLst/>
            <a:ahLst/>
            <a:cxnLst/>
            <a:rect l="l" t="t" r="r" b="b"/>
            <a:pathLst>
              <a:path w="76200" h="635635">
                <a:moveTo>
                  <a:pt x="34923" y="76191"/>
                </a:moveTo>
                <a:lnTo>
                  <a:pt x="33536" y="635025"/>
                </a:lnTo>
                <a:lnTo>
                  <a:pt x="39886" y="635041"/>
                </a:lnTo>
                <a:lnTo>
                  <a:pt x="41273" y="76207"/>
                </a:lnTo>
                <a:lnTo>
                  <a:pt x="34923" y="76191"/>
                </a:lnTo>
                <a:close/>
              </a:path>
              <a:path w="76200" h="635635">
                <a:moveTo>
                  <a:pt x="69837" y="63491"/>
                </a:moveTo>
                <a:lnTo>
                  <a:pt x="34955" y="63491"/>
                </a:lnTo>
                <a:lnTo>
                  <a:pt x="41305" y="63507"/>
                </a:lnTo>
                <a:lnTo>
                  <a:pt x="41273" y="76207"/>
                </a:lnTo>
                <a:lnTo>
                  <a:pt x="76198" y="76293"/>
                </a:lnTo>
                <a:lnTo>
                  <a:pt x="69837" y="63491"/>
                </a:lnTo>
                <a:close/>
              </a:path>
              <a:path w="76200" h="635635">
                <a:moveTo>
                  <a:pt x="34955" y="63491"/>
                </a:moveTo>
                <a:lnTo>
                  <a:pt x="34923" y="76191"/>
                </a:lnTo>
                <a:lnTo>
                  <a:pt x="41273" y="76207"/>
                </a:lnTo>
                <a:lnTo>
                  <a:pt x="41305" y="63507"/>
                </a:lnTo>
                <a:lnTo>
                  <a:pt x="34955" y="63491"/>
                </a:lnTo>
                <a:close/>
              </a:path>
              <a:path w="76200" h="635635">
                <a:moveTo>
                  <a:pt x="38289" y="0"/>
                </a:moveTo>
                <a:lnTo>
                  <a:pt x="0" y="76104"/>
                </a:lnTo>
                <a:lnTo>
                  <a:pt x="34923" y="76191"/>
                </a:lnTo>
                <a:lnTo>
                  <a:pt x="34955" y="63491"/>
                </a:lnTo>
                <a:lnTo>
                  <a:pt x="69837" y="63491"/>
                </a:lnTo>
                <a:lnTo>
                  <a:pt x="38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5517116" y="3207369"/>
          <a:ext cx="1192530" cy="95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010">
                <a:tc>
                  <a:txBody>
                    <a:bodyPr/>
                    <a:lstStyle/>
                    <a:p>
                      <a:pPr marL="36830" algn="ctr">
                        <a:lnSpc>
                          <a:spcPts val="2225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36195" algn="ctr">
                        <a:lnSpc>
                          <a:spcPts val="185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signature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36195" algn="ctr">
                        <a:lnSpc>
                          <a:spcPts val="203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(decrypt)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3949147" y="3640207"/>
            <a:ext cx="1497965" cy="114300"/>
          </a:xfrm>
          <a:custGeom>
            <a:avLst/>
            <a:gdLst/>
            <a:ahLst/>
            <a:cxnLst/>
            <a:rect l="l" t="t" r="r" b="b"/>
            <a:pathLst>
              <a:path w="1497964" h="114300">
                <a:moveTo>
                  <a:pt x="1383195" y="0"/>
                </a:moveTo>
                <a:lnTo>
                  <a:pt x="1383195" y="114300"/>
                </a:lnTo>
                <a:lnTo>
                  <a:pt x="1459395" y="76200"/>
                </a:lnTo>
                <a:lnTo>
                  <a:pt x="1402245" y="76200"/>
                </a:lnTo>
                <a:lnTo>
                  <a:pt x="1402245" y="38100"/>
                </a:lnTo>
                <a:lnTo>
                  <a:pt x="1459395" y="38100"/>
                </a:lnTo>
                <a:lnTo>
                  <a:pt x="1383195" y="0"/>
                </a:lnTo>
                <a:close/>
              </a:path>
              <a:path w="1497964" h="114300">
                <a:moveTo>
                  <a:pt x="138319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383195" y="76200"/>
                </a:lnTo>
                <a:lnTo>
                  <a:pt x="1383195" y="38100"/>
                </a:lnTo>
                <a:close/>
              </a:path>
              <a:path w="1497964" h="114300">
                <a:moveTo>
                  <a:pt x="1459395" y="38100"/>
                </a:moveTo>
                <a:lnTo>
                  <a:pt x="1402245" y="38100"/>
                </a:lnTo>
                <a:lnTo>
                  <a:pt x="1402245" y="76200"/>
                </a:lnTo>
                <a:lnTo>
                  <a:pt x="1459395" y="76200"/>
                </a:lnTo>
                <a:lnTo>
                  <a:pt x="1497495" y="57150"/>
                </a:lnTo>
                <a:lnTo>
                  <a:pt x="145939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78486" y="3633581"/>
            <a:ext cx="1497965" cy="114300"/>
          </a:xfrm>
          <a:custGeom>
            <a:avLst/>
            <a:gdLst/>
            <a:ahLst/>
            <a:cxnLst/>
            <a:rect l="l" t="t" r="r" b="b"/>
            <a:pathLst>
              <a:path w="1497965" h="114300">
                <a:moveTo>
                  <a:pt x="1383195" y="76199"/>
                </a:moveTo>
                <a:lnTo>
                  <a:pt x="1383195" y="114300"/>
                </a:lnTo>
                <a:lnTo>
                  <a:pt x="1459395" y="76200"/>
                </a:lnTo>
                <a:lnTo>
                  <a:pt x="1383195" y="76199"/>
                </a:lnTo>
                <a:close/>
              </a:path>
              <a:path w="1497965" h="114300">
                <a:moveTo>
                  <a:pt x="1383195" y="38099"/>
                </a:moveTo>
                <a:lnTo>
                  <a:pt x="1383195" y="76199"/>
                </a:lnTo>
                <a:lnTo>
                  <a:pt x="1402245" y="76200"/>
                </a:lnTo>
                <a:lnTo>
                  <a:pt x="1402245" y="38100"/>
                </a:lnTo>
                <a:lnTo>
                  <a:pt x="1383195" y="38099"/>
                </a:lnTo>
                <a:close/>
              </a:path>
              <a:path w="1497965" h="114300">
                <a:moveTo>
                  <a:pt x="1383195" y="0"/>
                </a:moveTo>
                <a:lnTo>
                  <a:pt x="1383195" y="38099"/>
                </a:lnTo>
                <a:lnTo>
                  <a:pt x="1402245" y="38100"/>
                </a:lnTo>
                <a:lnTo>
                  <a:pt x="1402245" y="76200"/>
                </a:lnTo>
                <a:lnTo>
                  <a:pt x="1459397" y="76198"/>
                </a:lnTo>
                <a:lnTo>
                  <a:pt x="1497495" y="57150"/>
                </a:lnTo>
                <a:lnTo>
                  <a:pt x="1383195" y="0"/>
                </a:lnTo>
                <a:close/>
              </a:path>
              <a:path w="1497965" h="114300">
                <a:moveTo>
                  <a:pt x="0" y="38098"/>
                </a:moveTo>
                <a:lnTo>
                  <a:pt x="0" y="76198"/>
                </a:lnTo>
                <a:lnTo>
                  <a:pt x="1383195" y="76199"/>
                </a:lnTo>
                <a:lnTo>
                  <a:pt x="1383195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Transport-</a:t>
            </a:r>
            <a:r>
              <a:rPr dirty="0"/>
              <a:t>layer</a:t>
            </a:r>
            <a:r>
              <a:rPr spc="-55" dirty="0"/>
              <a:t> </a:t>
            </a:r>
            <a:r>
              <a:rPr dirty="0"/>
              <a:t>security</a:t>
            </a:r>
            <a:r>
              <a:rPr spc="-40" dirty="0"/>
              <a:t> </a:t>
            </a:r>
            <a:r>
              <a:rPr spc="-10" dirty="0"/>
              <a:t>(TLS)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327403"/>
            <a:ext cx="10161905" cy="193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7655">
              <a:lnSpc>
                <a:spcPct val="100000"/>
              </a:lnSpc>
              <a:spcBef>
                <a:spcPts val="100"/>
              </a:spcBef>
              <a:buClr>
                <a:srgbClr val="0000A3"/>
              </a:buClr>
              <a:buFont typeface="Kozuka Gothic Pr6N R"/>
              <a:buChar char="•"/>
              <a:tabLst>
                <a:tab pos="300355" algn="l"/>
              </a:tabLst>
            </a:pPr>
            <a:r>
              <a:rPr sz="3200" dirty="0">
                <a:latin typeface="Calibri"/>
                <a:cs typeface="Calibri"/>
              </a:rPr>
              <a:t>widely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deployed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security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protocol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above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transport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  <a:p>
            <a:pPr marL="654050" lvl="1" indent="-237490">
              <a:lnSpc>
                <a:spcPct val="100000"/>
              </a:lnSpc>
              <a:spcBef>
                <a:spcPts val="160"/>
              </a:spcBef>
              <a:buClr>
                <a:srgbClr val="0000A8"/>
              </a:buClr>
              <a:buFont typeface="Arial"/>
              <a:buChar char="•"/>
              <a:tabLst>
                <a:tab pos="654050" algn="l"/>
              </a:tabLst>
            </a:pPr>
            <a:r>
              <a:rPr sz="2800" dirty="0">
                <a:latin typeface="Calibri"/>
                <a:cs typeface="Calibri"/>
              </a:rPr>
              <a:t>supported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almost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browsers,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servers: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https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(port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443)</a:t>
            </a:r>
            <a:endParaRPr sz="2800" dirty="0">
              <a:latin typeface="Calibri"/>
              <a:cs typeface="Calibri"/>
            </a:endParaRPr>
          </a:p>
          <a:p>
            <a:pPr marL="300355" indent="-287655">
              <a:lnSpc>
                <a:spcPts val="3765"/>
              </a:lnSpc>
              <a:spcBef>
                <a:spcPts val="655"/>
              </a:spcBef>
              <a:buClr>
                <a:srgbClr val="0000A3"/>
              </a:buClr>
              <a:buFont typeface="Kozuka Gothic Pr6N R"/>
              <a:buChar char="•"/>
              <a:tabLst>
                <a:tab pos="300355" algn="l"/>
              </a:tabLst>
            </a:pPr>
            <a:r>
              <a:rPr sz="3200" spc="-10" dirty="0">
                <a:latin typeface="Calibri"/>
                <a:cs typeface="Calibri"/>
              </a:rPr>
              <a:t>provides:</a:t>
            </a:r>
            <a:endParaRPr sz="3200" dirty="0">
              <a:latin typeface="Calibri"/>
              <a:cs typeface="Calibri"/>
            </a:endParaRPr>
          </a:p>
          <a:p>
            <a:pPr marL="587375" lvl="1" indent="-231140">
              <a:lnSpc>
                <a:spcPts val="3285"/>
              </a:lnSpc>
              <a:buClr>
                <a:srgbClr val="0000A8"/>
              </a:buClr>
              <a:buFont typeface="Arial"/>
              <a:buChar char="•"/>
              <a:tabLst>
                <a:tab pos="58737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confidentiality: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012A0"/>
                </a:solidFill>
                <a:latin typeface="Calibri"/>
                <a:cs typeface="Calibri"/>
              </a:rPr>
              <a:t>symmetric</a:t>
            </a:r>
            <a:r>
              <a:rPr sz="2800" i="1" spc="-70" dirty="0">
                <a:solidFill>
                  <a:srgbClr val="0012A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012A0"/>
                </a:solidFill>
                <a:latin typeface="Calibri"/>
                <a:cs typeface="Calibri"/>
              </a:rPr>
              <a:t>encryption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510" y="3219195"/>
            <a:ext cx="6445885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indent="-230504">
              <a:lnSpc>
                <a:spcPts val="3335"/>
              </a:lnSpc>
              <a:spcBef>
                <a:spcPts val="100"/>
              </a:spcBef>
              <a:buClr>
                <a:srgbClr val="0000A8"/>
              </a:buClr>
              <a:buFont typeface="Arial"/>
              <a:buChar char="•"/>
              <a:tabLst>
                <a:tab pos="243204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integrity: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012A0"/>
                </a:solidFill>
                <a:latin typeface="Calibri"/>
                <a:cs typeface="Calibri"/>
              </a:rPr>
              <a:t>cryptographic</a:t>
            </a:r>
            <a:r>
              <a:rPr sz="2800" i="1" spc="-65" dirty="0">
                <a:solidFill>
                  <a:srgbClr val="0012A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012A0"/>
                </a:solidFill>
                <a:latin typeface="Calibri"/>
                <a:cs typeface="Calibri"/>
              </a:rPr>
              <a:t>hashing</a:t>
            </a:r>
            <a:endParaRPr sz="2800">
              <a:latin typeface="Calibri"/>
              <a:cs typeface="Calibri"/>
            </a:endParaRPr>
          </a:p>
          <a:p>
            <a:pPr marL="243204" indent="-230504">
              <a:lnSpc>
                <a:spcPts val="3335"/>
              </a:lnSpc>
              <a:buClr>
                <a:srgbClr val="0000A8"/>
              </a:buClr>
              <a:buFont typeface="Arial"/>
              <a:buChar char="•"/>
              <a:tabLst>
                <a:tab pos="243204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authentication: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012A0"/>
                </a:solidFill>
                <a:latin typeface="Calibri"/>
                <a:cs typeface="Calibri"/>
              </a:rPr>
              <a:t>public</a:t>
            </a:r>
            <a:r>
              <a:rPr sz="2800" i="1" spc="-70" dirty="0">
                <a:solidFill>
                  <a:srgbClr val="0012A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012A0"/>
                </a:solidFill>
                <a:latin typeface="Calibri"/>
                <a:cs typeface="Calibri"/>
              </a:rPr>
              <a:t>key</a:t>
            </a:r>
            <a:r>
              <a:rPr sz="2800" i="1" spc="-65" dirty="0">
                <a:solidFill>
                  <a:srgbClr val="0012A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012A0"/>
                </a:solidFill>
                <a:latin typeface="Calibri"/>
                <a:cs typeface="Calibri"/>
              </a:rPr>
              <a:t>cryptography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70574" y="2902225"/>
            <a:ext cx="238760" cy="1139825"/>
          </a:xfrm>
          <a:custGeom>
            <a:avLst/>
            <a:gdLst/>
            <a:ahLst/>
            <a:cxnLst/>
            <a:rect l="l" t="t" r="r" b="b"/>
            <a:pathLst>
              <a:path w="238759" h="1139825">
                <a:moveTo>
                  <a:pt x="0" y="0"/>
                </a:moveTo>
                <a:lnTo>
                  <a:pt x="46425" y="1562"/>
                </a:lnTo>
                <a:lnTo>
                  <a:pt x="84336" y="5821"/>
                </a:lnTo>
                <a:lnTo>
                  <a:pt x="109897" y="12140"/>
                </a:lnTo>
                <a:lnTo>
                  <a:pt x="119270" y="19877"/>
                </a:lnTo>
                <a:lnTo>
                  <a:pt x="119270" y="549966"/>
                </a:lnTo>
                <a:lnTo>
                  <a:pt x="128642" y="557703"/>
                </a:lnTo>
                <a:lnTo>
                  <a:pt x="154203" y="564021"/>
                </a:lnTo>
                <a:lnTo>
                  <a:pt x="192114" y="568281"/>
                </a:lnTo>
                <a:lnTo>
                  <a:pt x="238540" y="569843"/>
                </a:lnTo>
                <a:lnTo>
                  <a:pt x="192114" y="571405"/>
                </a:lnTo>
                <a:lnTo>
                  <a:pt x="154203" y="575665"/>
                </a:lnTo>
                <a:lnTo>
                  <a:pt x="128642" y="581983"/>
                </a:lnTo>
                <a:lnTo>
                  <a:pt x="119270" y="589720"/>
                </a:lnTo>
                <a:lnTo>
                  <a:pt x="119270" y="1119810"/>
                </a:lnTo>
                <a:lnTo>
                  <a:pt x="109897" y="1127547"/>
                </a:lnTo>
                <a:lnTo>
                  <a:pt x="84336" y="1133865"/>
                </a:lnTo>
                <a:lnTo>
                  <a:pt x="46425" y="1138125"/>
                </a:lnTo>
                <a:lnTo>
                  <a:pt x="0" y="113968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0862" y="3068828"/>
            <a:ext cx="2157095" cy="7239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5"/>
              </a:spcBef>
            </a:pPr>
            <a:r>
              <a:rPr sz="2400" i="1" dirty="0">
                <a:latin typeface="Calibri"/>
                <a:cs typeface="Calibri"/>
              </a:rPr>
              <a:t>all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techniques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we </a:t>
            </a:r>
            <a:r>
              <a:rPr sz="2400" i="1" dirty="0">
                <a:latin typeface="Calibri"/>
                <a:cs typeface="Calibri"/>
              </a:rPr>
              <a:t>have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studied!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069339" y="4160011"/>
            <a:ext cx="10615930" cy="161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7655">
              <a:lnSpc>
                <a:spcPts val="3550"/>
              </a:lnSpc>
              <a:spcBef>
                <a:spcPts val="100"/>
              </a:spcBef>
              <a:buClr>
                <a:srgbClr val="0000A3"/>
              </a:buClr>
              <a:buFont typeface="Kozuka Gothic Pr6N R"/>
              <a:buChar char="■"/>
              <a:tabLst>
                <a:tab pos="300355" algn="l"/>
              </a:tabLst>
            </a:pPr>
            <a:r>
              <a:rPr sz="3000" spc="-10" dirty="0">
                <a:latin typeface="Calibri"/>
                <a:cs typeface="Calibri"/>
              </a:rPr>
              <a:t>history:</a:t>
            </a:r>
            <a:endParaRPr sz="3000" dirty="0">
              <a:latin typeface="Calibri"/>
              <a:cs typeface="Calibri"/>
            </a:endParaRPr>
          </a:p>
          <a:p>
            <a:pPr marL="654050" lvl="1" indent="-237490">
              <a:lnSpc>
                <a:spcPts val="2960"/>
              </a:lnSpc>
              <a:buClr>
                <a:srgbClr val="0000A8"/>
              </a:buClr>
              <a:buFont typeface="Arial"/>
              <a:buChar char="•"/>
              <a:tabLst>
                <a:tab pos="654050" algn="l"/>
              </a:tabLst>
            </a:pPr>
            <a:r>
              <a:rPr sz="2600" dirty="0">
                <a:latin typeface="Calibri"/>
                <a:cs typeface="Calibri"/>
              </a:rPr>
              <a:t>early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research,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implementation: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programming,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sockets</a:t>
            </a:r>
            <a:endParaRPr sz="2400" dirty="0">
              <a:latin typeface="Calibri"/>
              <a:cs typeface="Calibri"/>
            </a:endParaRPr>
          </a:p>
          <a:p>
            <a:pPr marL="654050" lvl="1" indent="-237490">
              <a:lnSpc>
                <a:spcPts val="2950"/>
              </a:lnSpc>
              <a:buClr>
                <a:srgbClr val="0000A8"/>
              </a:buClr>
              <a:buFont typeface="Arial"/>
              <a:buChar char="•"/>
              <a:tabLst>
                <a:tab pos="654050" algn="l"/>
              </a:tabLst>
            </a:pPr>
            <a:r>
              <a:rPr sz="2600" dirty="0">
                <a:latin typeface="Calibri"/>
                <a:cs typeface="Calibri"/>
              </a:rPr>
              <a:t>secure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socket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layer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(SSL)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deprecated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[2015]</a:t>
            </a:r>
            <a:endParaRPr sz="2400" dirty="0">
              <a:latin typeface="Calibri"/>
              <a:cs typeface="Calibri"/>
            </a:endParaRPr>
          </a:p>
          <a:p>
            <a:pPr marL="654050" lvl="1" indent="-237490">
              <a:lnSpc>
                <a:spcPts val="3060"/>
              </a:lnSpc>
              <a:buClr>
                <a:srgbClr val="0000A8"/>
              </a:buClr>
              <a:buFont typeface="Arial"/>
              <a:buChar char="•"/>
              <a:tabLst>
                <a:tab pos="654050" algn="l"/>
              </a:tabLst>
            </a:pPr>
            <a:r>
              <a:rPr sz="2600" dirty="0">
                <a:latin typeface="Calibri"/>
                <a:cs typeface="Calibri"/>
              </a:rPr>
              <a:t>TLS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1.3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RFC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8846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[2018]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Transport-</a:t>
            </a:r>
            <a:r>
              <a:rPr dirty="0"/>
              <a:t>layer</a:t>
            </a:r>
            <a:r>
              <a:rPr spc="-80" dirty="0"/>
              <a:t> </a:t>
            </a:r>
            <a:r>
              <a:rPr dirty="0"/>
              <a:t>security:</a:t>
            </a:r>
            <a:r>
              <a:rPr spc="-85" dirty="0"/>
              <a:t> </a:t>
            </a:r>
            <a:r>
              <a:rPr dirty="0"/>
              <a:t>what’s</a:t>
            </a:r>
            <a:r>
              <a:rPr spc="-75" dirty="0"/>
              <a:t> </a:t>
            </a:r>
            <a:r>
              <a:rPr spc="-10" dirty="0"/>
              <a:t>needed?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193291"/>
            <a:ext cx="10306050" cy="420624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00355" indent="-287655">
              <a:lnSpc>
                <a:spcPct val="100000"/>
              </a:lnSpc>
              <a:spcBef>
                <a:spcPts val="1155"/>
              </a:spcBef>
              <a:buClr>
                <a:srgbClr val="0000A3"/>
              </a:buClr>
              <a:buFont typeface="Kozuka Gothic Pr6N R"/>
              <a:buChar char="•"/>
              <a:tabLst>
                <a:tab pos="300355" algn="l"/>
              </a:tabLst>
            </a:pPr>
            <a:r>
              <a:rPr sz="3200" dirty="0">
                <a:latin typeface="Calibri"/>
                <a:cs typeface="Calibri"/>
              </a:rPr>
              <a:t>let’s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build</a:t>
            </a:r>
            <a:r>
              <a:rPr sz="3200" i="1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TLS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protocol,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i="1" spc="-60" dirty="0">
                <a:latin typeface="Calibri"/>
                <a:cs typeface="Calibri"/>
              </a:rPr>
              <a:t>t-</a:t>
            </a:r>
            <a:r>
              <a:rPr sz="3200" i="1" dirty="0">
                <a:latin typeface="Calibri"/>
                <a:cs typeface="Calibri"/>
              </a:rPr>
              <a:t>tls,</a:t>
            </a:r>
            <a:r>
              <a:rPr sz="3200" i="1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what’s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needed!</a:t>
            </a:r>
            <a:endParaRPr sz="3200" dirty="0">
              <a:latin typeface="Calibri"/>
              <a:cs typeface="Calibri"/>
            </a:endParaRPr>
          </a:p>
          <a:p>
            <a:pPr marL="347980" indent="-297180">
              <a:lnSpc>
                <a:spcPct val="100000"/>
              </a:lnSpc>
              <a:spcBef>
                <a:spcPts val="1055"/>
              </a:spcBef>
              <a:buClr>
                <a:srgbClr val="0012A0"/>
              </a:buClr>
              <a:buFont typeface="Kozuka Gothic Pr6N R"/>
              <a:buChar char="•"/>
              <a:tabLst>
                <a:tab pos="347980" algn="l"/>
              </a:tabLst>
            </a:pPr>
            <a:r>
              <a:rPr sz="3200" dirty="0">
                <a:latin typeface="Calibri"/>
                <a:cs typeface="Calibri"/>
              </a:rPr>
              <a:t>we’ve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seen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“pieces”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already:</a:t>
            </a:r>
            <a:endParaRPr sz="3200" dirty="0">
              <a:latin typeface="Calibri"/>
              <a:cs typeface="Calibri"/>
            </a:endParaRPr>
          </a:p>
          <a:p>
            <a:pPr marL="760730" marR="1090930" lvl="1" indent="-222250">
              <a:lnSpc>
                <a:spcPts val="3000"/>
              </a:lnSpc>
              <a:spcBef>
                <a:spcPts val="1570"/>
              </a:spcBef>
              <a:buClr>
                <a:srgbClr val="0000A3"/>
              </a:buClr>
              <a:buFont typeface="Kozuka Gothic Pr6N R"/>
              <a:buChar char="■"/>
              <a:tabLst>
                <a:tab pos="76136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handshake: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Alice,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Bob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certificates,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private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keys</a:t>
            </a:r>
            <a:r>
              <a:rPr sz="2800" spc="-635" dirty="0">
                <a:latin typeface="Calibri"/>
                <a:cs typeface="Calibri"/>
              </a:rPr>
              <a:t> </a:t>
            </a:r>
            <a:r>
              <a:rPr sz="2800" spc="-1019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authenticate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other,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exchange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shared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secret</a:t>
            </a:r>
            <a:endParaRPr sz="2800" dirty="0">
              <a:latin typeface="Calibri"/>
              <a:cs typeface="Calibri"/>
            </a:endParaRPr>
          </a:p>
          <a:p>
            <a:pPr marL="760730" lvl="1" indent="-222885">
              <a:lnSpc>
                <a:spcPct val="100000"/>
              </a:lnSpc>
              <a:spcBef>
                <a:spcPts val="605"/>
              </a:spcBef>
              <a:buClr>
                <a:srgbClr val="0000A3"/>
              </a:buClr>
              <a:buFont typeface="Kozuka Gothic Pr6N R"/>
              <a:buChar char="■"/>
              <a:tabLst>
                <a:tab pos="76136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key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derivation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Alice,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Bob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shared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secret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derive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keys</a:t>
            </a:r>
            <a:endParaRPr sz="2800" dirty="0">
              <a:latin typeface="Calibri"/>
              <a:cs typeface="Calibri"/>
            </a:endParaRPr>
          </a:p>
          <a:p>
            <a:pPr marL="760730" lvl="1" indent="-222885">
              <a:lnSpc>
                <a:spcPct val="100000"/>
              </a:lnSpc>
              <a:spcBef>
                <a:spcPts val="745"/>
              </a:spcBef>
              <a:buClr>
                <a:srgbClr val="0000A3"/>
              </a:buClr>
              <a:buFont typeface="Kozuka Gothic Pr6N R"/>
              <a:buChar char="■"/>
              <a:tabLst>
                <a:tab pos="76136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transfer: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stream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transfer: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series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records</a:t>
            </a:r>
            <a:endParaRPr sz="2800" dirty="0">
              <a:latin typeface="Calibri"/>
              <a:cs typeface="Calibri"/>
            </a:endParaRPr>
          </a:p>
          <a:p>
            <a:pPr marL="1103630" lvl="2" indent="-232410">
              <a:lnSpc>
                <a:spcPct val="100000"/>
              </a:lnSpc>
              <a:spcBef>
                <a:spcPts val="145"/>
              </a:spcBef>
              <a:buClr>
                <a:srgbClr val="0000A8"/>
              </a:buClr>
              <a:buFont typeface="Arial"/>
              <a:buChar char="•"/>
              <a:tabLst>
                <a:tab pos="1104265" algn="l"/>
              </a:tabLst>
            </a:pPr>
            <a:r>
              <a:rPr sz="2800" dirty="0">
                <a:latin typeface="Calibri"/>
                <a:cs typeface="Calibri"/>
              </a:rPr>
              <a:t>not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just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one-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10" dirty="0">
                <a:latin typeface="Calibri"/>
                <a:cs typeface="Calibri"/>
              </a:rPr>
              <a:t> transactions</a:t>
            </a:r>
            <a:endParaRPr sz="2800" dirty="0">
              <a:latin typeface="Calibri"/>
              <a:cs typeface="Calibri"/>
            </a:endParaRPr>
          </a:p>
          <a:p>
            <a:pPr marL="760730" lvl="1" indent="-222885">
              <a:lnSpc>
                <a:spcPct val="100000"/>
              </a:lnSpc>
              <a:spcBef>
                <a:spcPts val="625"/>
              </a:spcBef>
              <a:buClr>
                <a:srgbClr val="0000A3"/>
              </a:buClr>
              <a:buFont typeface="Kozuka Gothic Pr6N R"/>
              <a:buChar char="■"/>
              <a:tabLst>
                <a:tab pos="76136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connection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closure: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messages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95" dirty="0">
                <a:latin typeface="Calibri"/>
                <a:cs typeface="Calibri"/>
              </a:rPr>
              <a:t>connection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83107"/>
            <a:ext cx="4732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t-</a:t>
            </a:r>
            <a:r>
              <a:rPr dirty="0"/>
              <a:t>tls:</a:t>
            </a:r>
            <a:r>
              <a:rPr spc="-5" dirty="0"/>
              <a:t> </a:t>
            </a:r>
            <a:r>
              <a:rPr dirty="0"/>
              <a:t>encrypting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1160" y="1298955"/>
            <a:ext cx="9848850" cy="371665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7650" indent="-222250">
              <a:lnSpc>
                <a:spcPct val="100000"/>
              </a:lnSpc>
              <a:spcBef>
                <a:spcPts val="720"/>
              </a:spcBef>
              <a:buClr>
                <a:srgbClr val="0000A3"/>
              </a:buClr>
              <a:buFont typeface="Kozuka Gothic Pr6N R"/>
              <a:buChar char="■"/>
              <a:tabLst>
                <a:tab pos="247650" algn="l"/>
              </a:tabLst>
            </a:pPr>
            <a:r>
              <a:rPr sz="2800" dirty="0">
                <a:latin typeface="Calibri"/>
                <a:cs typeface="Calibri"/>
              </a:rPr>
              <a:t>recall: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TCP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byte</a:t>
            </a:r>
            <a:r>
              <a:rPr sz="2800" i="1" spc="-6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stream</a:t>
            </a:r>
            <a:r>
              <a:rPr sz="2800" i="1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abstraction</a:t>
            </a:r>
            <a:endParaRPr sz="2800" dirty="0">
              <a:latin typeface="Calibri"/>
              <a:cs typeface="Calibri"/>
            </a:endParaRPr>
          </a:p>
          <a:p>
            <a:pPr marL="247650" indent="-222250">
              <a:lnSpc>
                <a:spcPct val="100000"/>
              </a:lnSpc>
              <a:spcBef>
                <a:spcPts val="625"/>
              </a:spcBef>
              <a:buClr>
                <a:srgbClr val="0000A3"/>
              </a:buClr>
              <a:buFont typeface="Kozuka Gothic Pr6N R"/>
              <a:buChar char="■"/>
              <a:tabLst>
                <a:tab pos="247650" algn="l"/>
              </a:tabLst>
            </a:pPr>
            <a:r>
              <a:rPr sz="2800" u="heavy" dirty="0">
                <a:solidFill>
                  <a:srgbClr val="0012A0"/>
                </a:solidFill>
                <a:uFill>
                  <a:solidFill>
                    <a:srgbClr val="0012A0"/>
                  </a:solidFill>
                </a:uFill>
                <a:latin typeface="Calibri"/>
                <a:cs typeface="Calibri"/>
              </a:rPr>
              <a:t>Q:</a:t>
            </a:r>
            <a:r>
              <a:rPr sz="2800" spc="-55" dirty="0">
                <a:solidFill>
                  <a:srgbClr val="0012A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in-</a:t>
            </a:r>
            <a:r>
              <a:rPr sz="2800" dirty="0">
                <a:latin typeface="Calibri"/>
                <a:cs typeface="Calibri"/>
              </a:rPr>
              <a:t>stream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written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TCP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socket?</a:t>
            </a:r>
            <a:endParaRPr sz="2800" dirty="0">
              <a:latin typeface="Calibri"/>
              <a:cs typeface="Calibri"/>
            </a:endParaRPr>
          </a:p>
          <a:p>
            <a:pPr marL="590550" marR="17780" lvl="1" indent="-231775">
              <a:lnSpc>
                <a:spcPts val="3100"/>
              </a:lnSpc>
              <a:spcBef>
                <a:spcPts val="465"/>
              </a:spcBef>
              <a:buClr>
                <a:srgbClr val="0000A8"/>
              </a:buClr>
              <a:buFont typeface="Arial"/>
              <a:buChar char="•"/>
              <a:tabLst>
                <a:tab pos="590550" algn="l"/>
              </a:tabLst>
            </a:pPr>
            <a:r>
              <a:rPr sz="2800" i="1" u="heavy" dirty="0">
                <a:solidFill>
                  <a:srgbClr val="0012A0"/>
                </a:solidFill>
                <a:uFill>
                  <a:solidFill>
                    <a:srgbClr val="0012A0"/>
                  </a:solidFill>
                </a:uFill>
                <a:latin typeface="Calibri"/>
                <a:cs typeface="Calibri"/>
              </a:rPr>
              <a:t>A:</a:t>
            </a:r>
            <a:r>
              <a:rPr sz="2800" i="1" spc="-30" dirty="0">
                <a:solidFill>
                  <a:srgbClr val="0012A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go?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end,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message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until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all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received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connection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closed!</a:t>
            </a:r>
            <a:endParaRPr sz="2800" dirty="0">
              <a:latin typeface="Calibri"/>
              <a:cs typeface="Calibri"/>
            </a:endParaRPr>
          </a:p>
          <a:p>
            <a:pPr marL="590550" lvl="1" indent="-231775">
              <a:lnSpc>
                <a:spcPct val="100000"/>
              </a:lnSpc>
              <a:spcBef>
                <a:spcPts val="80"/>
              </a:spcBef>
              <a:buClr>
                <a:srgbClr val="0000A8"/>
              </a:buClr>
              <a:buFont typeface="Arial"/>
              <a:buChar char="•"/>
              <a:tabLst>
                <a:tab pos="590550" algn="l"/>
              </a:tabLst>
            </a:pPr>
            <a:r>
              <a:rPr sz="2800" i="1" u="heavy" dirty="0">
                <a:solidFill>
                  <a:srgbClr val="0012A0"/>
                </a:solidFill>
                <a:uFill>
                  <a:solidFill>
                    <a:srgbClr val="0012A0"/>
                  </a:solidFill>
                </a:uFill>
                <a:latin typeface="Calibri"/>
                <a:cs typeface="Calibri"/>
              </a:rPr>
              <a:t>solution:</a:t>
            </a:r>
            <a:r>
              <a:rPr sz="2800" i="1" spc="-35" dirty="0">
                <a:solidFill>
                  <a:srgbClr val="0012A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break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stream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“records”</a:t>
            </a:r>
            <a:endParaRPr sz="2800" dirty="0">
              <a:latin typeface="Calibri"/>
              <a:cs typeface="Calibri"/>
            </a:endParaRPr>
          </a:p>
          <a:p>
            <a:pPr marL="1038225" lvl="2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103822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client-</a:t>
            </a:r>
            <a:r>
              <a:rPr sz="2800" spc="-10" dirty="0">
                <a:latin typeface="Calibri"/>
                <a:cs typeface="Calibri"/>
              </a:rPr>
              <a:t>to-</a:t>
            </a:r>
            <a:r>
              <a:rPr sz="2800" dirty="0">
                <a:latin typeface="Calibri"/>
                <a:cs typeface="Calibri"/>
              </a:rPr>
              <a:t>server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record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carries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50" spc="-37" baseline="-17543" dirty="0">
                <a:latin typeface="Calibri"/>
                <a:cs typeface="Calibri"/>
              </a:rPr>
              <a:t>c</a:t>
            </a:r>
            <a:endParaRPr sz="2850" baseline="-17543" dirty="0">
              <a:latin typeface="Calibri"/>
              <a:cs typeface="Calibri"/>
            </a:endParaRPr>
          </a:p>
          <a:p>
            <a:pPr marL="1038225" lvl="2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1038225" algn="l"/>
              </a:tabLst>
            </a:pPr>
            <a:r>
              <a:rPr sz="2800" dirty="0">
                <a:latin typeface="Calibri"/>
                <a:cs typeface="Calibri"/>
              </a:rPr>
              <a:t>receiver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record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arrives</a:t>
            </a:r>
            <a:endParaRPr sz="2800" dirty="0">
              <a:latin typeface="Calibri"/>
              <a:cs typeface="Calibri"/>
            </a:endParaRPr>
          </a:p>
          <a:p>
            <a:pPr marL="373380" indent="-222885">
              <a:lnSpc>
                <a:spcPct val="100000"/>
              </a:lnSpc>
              <a:spcBef>
                <a:spcPts val="625"/>
              </a:spcBef>
              <a:buClr>
                <a:srgbClr val="0000A3"/>
              </a:buClr>
              <a:buFont typeface="Kozuka Gothic Pr6N R"/>
              <a:buChar char="■"/>
              <a:tabLst>
                <a:tab pos="374015" algn="l"/>
              </a:tabLst>
            </a:pPr>
            <a:r>
              <a:rPr sz="2800" spc="-50" dirty="0">
                <a:latin typeface="Calibri"/>
                <a:cs typeface="Calibri"/>
              </a:rPr>
              <a:t>t-</a:t>
            </a:r>
            <a:r>
              <a:rPr sz="2800" dirty="0">
                <a:latin typeface="Calibri"/>
                <a:cs typeface="Calibri"/>
              </a:rPr>
              <a:t>tls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record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symmetric</a:t>
            </a:r>
            <a:r>
              <a:rPr sz="2800" spc="-55" dirty="0">
                <a:latin typeface="Calibri"/>
                <a:cs typeface="Calibri"/>
              </a:rPr>
              <a:t> key,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50" baseline="-17543" dirty="0">
                <a:latin typeface="Calibri"/>
                <a:cs typeface="Calibri"/>
              </a:rPr>
              <a:t>c,</a:t>
            </a:r>
            <a:r>
              <a:rPr sz="2850" spc="-82" baseline="-1754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TCP: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27832" y="5373623"/>
            <a:ext cx="5840095" cy="775970"/>
            <a:chOff x="3227832" y="5373623"/>
            <a:chExt cx="5840095" cy="7759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7832" y="5373623"/>
              <a:ext cx="5839968" cy="7223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59218" y="5456476"/>
              <a:ext cx="5723890" cy="609600"/>
            </a:xfrm>
            <a:custGeom>
              <a:avLst/>
              <a:gdLst/>
              <a:ahLst/>
              <a:cxnLst/>
              <a:rect l="l" t="t" r="r" b="b"/>
              <a:pathLst>
                <a:path w="5723890" h="609600">
                  <a:moveTo>
                    <a:pt x="5723798" y="0"/>
                  </a:moveTo>
                  <a:lnTo>
                    <a:pt x="0" y="0"/>
                  </a:lnTo>
                  <a:lnTo>
                    <a:pt x="0" y="609372"/>
                  </a:lnTo>
                  <a:lnTo>
                    <a:pt x="5723798" y="609372"/>
                  </a:lnTo>
                  <a:lnTo>
                    <a:pt x="572379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9218" y="5456476"/>
              <a:ext cx="5723890" cy="609600"/>
            </a:xfrm>
            <a:custGeom>
              <a:avLst/>
              <a:gdLst/>
              <a:ahLst/>
              <a:cxnLst/>
              <a:rect l="l" t="t" r="r" b="b"/>
              <a:pathLst>
                <a:path w="5723890" h="609600">
                  <a:moveTo>
                    <a:pt x="0" y="0"/>
                  </a:moveTo>
                  <a:lnTo>
                    <a:pt x="5723798" y="0"/>
                  </a:lnTo>
                  <a:lnTo>
                    <a:pt x="5723798" y="609373"/>
                  </a:lnTo>
                  <a:lnTo>
                    <a:pt x="0" y="60937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45851" y="5449044"/>
              <a:ext cx="0" cy="645795"/>
            </a:xfrm>
            <a:custGeom>
              <a:avLst/>
              <a:gdLst/>
              <a:ahLst/>
              <a:cxnLst/>
              <a:rect l="l" t="t" r="r" b="b"/>
              <a:pathLst>
                <a:path h="645795">
                  <a:moveTo>
                    <a:pt x="0" y="0"/>
                  </a:moveTo>
                  <a:lnTo>
                    <a:pt x="1" y="645706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05650" y="5456100"/>
              <a:ext cx="0" cy="693420"/>
            </a:xfrm>
            <a:custGeom>
              <a:avLst/>
              <a:gdLst/>
              <a:ahLst/>
              <a:cxnLst/>
              <a:rect l="l" t="t" r="r" b="b"/>
              <a:pathLst>
                <a:path h="693420">
                  <a:moveTo>
                    <a:pt x="0" y="0"/>
                  </a:moveTo>
                  <a:lnTo>
                    <a:pt x="1" y="693342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55378" y="5461238"/>
            <a:ext cx="2440940" cy="600075"/>
          </a:xfrm>
          <a:prstGeom prst="rect">
            <a:avLst/>
          </a:prstGeom>
          <a:solidFill>
            <a:srgbClr val="00B050"/>
          </a:solidFill>
        </p:spPr>
        <p:txBody>
          <a:bodyPr vert="horz" wrap="square" lIns="0" tIns="29845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235"/>
              </a:spcBef>
            </a:pPr>
            <a:r>
              <a:rPr sz="3200" i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7015176" y="5461238"/>
            <a:ext cx="1963420" cy="600075"/>
          </a:xfrm>
          <a:prstGeom prst="rect">
            <a:avLst/>
          </a:prstGeom>
          <a:solidFill>
            <a:srgbClr val="00B050"/>
          </a:solidFill>
        </p:spPr>
        <p:txBody>
          <a:bodyPr vert="horz" wrap="square" lIns="0" tIns="9207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725"/>
              </a:spcBef>
            </a:pP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MAC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3981" y="5461238"/>
            <a:ext cx="1272540" cy="600075"/>
          </a:xfrm>
          <a:prstGeom prst="rect">
            <a:avLst/>
          </a:prstGeom>
          <a:solidFill>
            <a:srgbClr val="00B050"/>
          </a:solidFill>
        </p:spPr>
        <p:txBody>
          <a:bodyPr vert="horz" wrap="square" lIns="0" tIns="8572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675"/>
              </a:spcBef>
            </a:pP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length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2225" y="5269483"/>
            <a:ext cx="82041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-25" dirty="0">
                <a:solidFill>
                  <a:srgbClr val="0012A0"/>
                </a:solidFill>
                <a:latin typeface="Calibri"/>
                <a:cs typeface="Calibri"/>
              </a:rPr>
              <a:t>K</a:t>
            </a:r>
            <a:r>
              <a:rPr sz="5400" spc="-37" baseline="-20061" dirty="0">
                <a:solidFill>
                  <a:srgbClr val="0012A0"/>
                </a:solidFill>
                <a:latin typeface="Calibri"/>
                <a:cs typeface="Calibri"/>
              </a:rPr>
              <a:t>c</a:t>
            </a:r>
            <a:r>
              <a:rPr sz="5400" spc="-25" dirty="0">
                <a:solidFill>
                  <a:srgbClr val="0012A0"/>
                </a:solidFill>
                <a:latin typeface="Calibri"/>
                <a:cs typeface="Calibri"/>
              </a:rPr>
              <a:t>(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3103" y="5248147"/>
            <a:ext cx="23367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0012A0"/>
                </a:solidFill>
                <a:latin typeface="Calibri"/>
                <a:cs typeface="Calibri"/>
              </a:rPr>
              <a:t>)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83107"/>
            <a:ext cx="6123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t-</a:t>
            </a:r>
            <a:r>
              <a:rPr dirty="0"/>
              <a:t>tls:</a:t>
            </a:r>
            <a:r>
              <a:rPr spc="-45" dirty="0"/>
              <a:t> </a:t>
            </a:r>
            <a:r>
              <a:rPr dirty="0"/>
              <a:t>encrypting</a:t>
            </a:r>
            <a:r>
              <a:rPr spc="-30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sz="3600" spc="-10" dirty="0"/>
              <a:t>(more)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47721" y="1378203"/>
            <a:ext cx="10345420" cy="305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222885">
              <a:lnSpc>
                <a:spcPct val="100000"/>
              </a:lnSpc>
              <a:spcBef>
                <a:spcPts val="100"/>
              </a:spcBef>
              <a:buClr>
                <a:srgbClr val="0000A3"/>
              </a:buClr>
              <a:buFont typeface="Kozuka Gothic Pr6N R"/>
              <a:buChar char="■"/>
              <a:tabLst>
                <a:tab pos="321310" algn="l"/>
              </a:tabLst>
            </a:pP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attacks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stream?</a:t>
            </a:r>
            <a:endParaRPr sz="2800" dirty="0">
              <a:latin typeface="Calibri"/>
              <a:cs typeface="Calibri"/>
            </a:endParaRPr>
          </a:p>
          <a:p>
            <a:pPr marL="663575" marR="231140" lvl="1" indent="-231775">
              <a:lnSpc>
                <a:spcPts val="3000"/>
              </a:lnSpc>
              <a:spcBef>
                <a:spcPts val="545"/>
              </a:spcBef>
              <a:buClr>
                <a:srgbClr val="0000A8"/>
              </a:buClr>
              <a:buFont typeface="Arial"/>
              <a:buChar char="•"/>
              <a:tabLst>
                <a:tab pos="664210" algn="l"/>
              </a:tabLst>
            </a:pPr>
            <a:r>
              <a:rPr sz="2800" i="1" dirty="0">
                <a:solidFill>
                  <a:srgbClr val="0012A0"/>
                </a:solidFill>
                <a:latin typeface="Calibri"/>
                <a:cs typeface="Calibri"/>
              </a:rPr>
              <a:t>re-ordering:</a:t>
            </a:r>
            <a:r>
              <a:rPr sz="2800" i="1" spc="-55" dirty="0">
                <a:solidFill>
                  <a:srgbClr val="0012A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man-in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middle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intercepts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TCP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segments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reorders </a:t>
            </a:r>
            <a:r>
              <a:rPr sz="2800" dirty="0">
                <a:latin typeface="Calibri"/>
                <a:cs typeface="Calibri"/>
              </a:rPr>
              <a:t>(manipulating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#s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unencrypted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TCP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header)</a:t>
            </a:r>
            <a:endParaRPr sz="2800" dirty="0">
              <a:latin typeface="Calibri"/>
              <a:cs typeface="Calibri"/>
            </a:endParaRPr>
          </a:p>
          <a:p>
            <a:pPr marL="231775" marR="8775700" lvl="1" indent="-231775" algn="r">
              <a:lnSpc>
                <a:spcPct val="100000"/>
              </a:lnSpc>
              <a:spcBef>
                <a:spcPts val="200"/>
              </a:spcBef>
              <a:buClr>
                <a:srgbClr val="0000A8"/>
              </a:buClr>
              <a:buFont typeface="Arial"/>
              <a:buChar char="•"/>
              <a:tabLst>
                <a:tab pos="231775" algn="l"/>
              </a:tabLst>
            </a:pPr>
            <a:r>
              <a:rPr sz="2800" i="1" spc="-10" dirty="0">
                <a:solidFill>
                  <a:srgbClr val="0012A0"/>
                </a:solidFill>
                <a:latin typeface="Calibri"/>
                <a:cs typeface="Calibri"/>
              </a:rPr>
              <a:t>replay</a:t>
            </a:r>
            <a:endParaRPr sz="2800" dirty="0">
              <a:latin typeface="Calibri"/>
              <a:cs typeface="Calibri"/>
            </a:endParaRPr>
          </a:p>
          <a:p>
            <a:pPr marL="222250" marR="8696960" indent="-222250" algn="r">
              <a:lnSpc>
                <a:spcPct val="100000"/>
              </a:lnSpc>
              <a:spcBef>
                <a:spcPts val="45"/>
              </a:spcBef>
              <a:buClr>
                <a:srgbClr val="0000A3"/>
              </a:buClr>
              <a:buFont typeface="Kozuka Gothic Pr6N R"/>
              <a:buChar char="■"/>
              <a:tabLst>
                <a:tab pos="222250" algn="l"/>
              </a:tabLst>
            </a:pPr>
            <a:r>
              <a:rPr sz="2800" spc="-300" dirty="0">
                <a:latin typeface="Calibri"/>
                <a:cs typeface="Calibri"/>
              </a:rPr>
              <a:t>solutions:</a:t>
            </a:r>
            <a:endParaRPr sz="2800" dirty="0">
              <a:latin typeface="Calibri"/>
              <a:cs typeface="Calibri"/>
            </a:endParaRPr>
          </a:p>
          <a:p>
            <a:pPr marL="577850" lvl="1" indent="-231775">
              <a:lnSpc>
                <a:spcPct val="100000"/>
              </a:lnSpc>
              <a:spcBef>
                <a:spcPts val="145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TLS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(data,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TLS-</a:t>
            </a:r>
            <a:r>
              <a:rPr sz="2800" dirty="0">
                <a:latin typeface="Calibri"/>
                <a:cs typeface="Calibri"/>
              </a:rPr>
              <a:t>seq-#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incorporated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MAC)</a:t>
            </a:r>
            <a:endParaRPr sz="2800" dirty="0">
              <a:latin typeface="Calibri"/>
              <a:cs typeface="Calibri"/>
            </a:endParaRPr>
          </a:p>
          <a:p>
            <a:pPr marL="577850" lvl="1" indent="-231775">
              <a:lnSpc>
                <a:spcPct val="100000"/>
              </a:lnSpc>
              <a:spcBef>
                <a:spcPts val="120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nonce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83107"/>
            <a:ext cx="4996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t-</a:t>
            </a:r>
            <a:r>
              <a:rPr dirty="0"/>
              <a:t>tls:</a:t>
            </a:r>
            <a:r>
              <a:rPr spc="-30" dirty="0"/>
              <a:t> </a:t>
            </a:r>
            <a:r>
              <a:rPr dirty="0"/>
              <a:t>connection</a:t>
            </a:r>
            <a:r>
              <a:rPr spc="-15" dirty="0"/>
              <a:t> </a:t>
            </a:r>
            <a:r>
              <a:rPr spc="-10" dirty="0"/>
              <a:t>close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088" y="4636008"/>
            <a:ext cx="6736079" cy="72237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34076" y="4714800"/>
          <a:ext cx="6621144" cy="711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6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965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i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60388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i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825984" y="4519676"/>
            <a:ext cx="82041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-25" dirty="0">
                <a:solidFill>
                  <a:srgbClr val="0012A0"/>
                </a:solidFill>
                <a:latin typeface="Calibri"/>
                <a:cs typeface="Calibri"/>
              </a:rPr>
              <a:t>K</a:t>
            </a:r>
            <a:r>
              <a:rPr sz="5400" spc="-37" baseline="-20061" dirty="0">
                <a:solidFill>
                  <a:srgbClr val="0012A0"/>
                </a:solidFill>
                <a:latin typeface="Calibri"/>
                <a:cs typeface="Calibri"/>
              </a:rPr>
              <a:t>c</a:t>
            </a:r>
            <a:r>
              <a:rPr sz="5400" spc="-25" dirty="0">
                <a:solidFill>
                  <a:srgbClr val="0012A0"/>
                </a:solidFill>
                <a:latin typeface="Calibri"/>
                <a:cs typeface="Calibri"/>
              </a:rPr>
              <a:t>(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8391" y="4534916"/>
            <a:ext cx="23367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0012A0"/>
                </a:solidFill>
                <a:latin typeface="Calibri"/>
                <a:cs typeface="Calibri"/>
              </a:rPr>
              <a:t>)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1427" y="1475740"/>
            <a:ext cx="965771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250">
              <a:lnSpc>
                <a:spcPct val="100000"/>
              </a:lnSpc>
              <a:spcBef>
                <a:spcPts val="100"/>
              </a:spcBef>
              <a:buClr>
                <a:srgbClr val="0000A3"/>
              </a:buClr>
              <a:buFont typeface="Kozuka Gothic Pr6N R"/>
              <a:buChar char="■"/>
              <a:tabLst>
                <a:tab pos="234950" algn="l"/>
              </a:tabLst>
            </a:pPr>
            <a:r>
              <a:rPr sz="2800" dirty="0">
                <a:latin typeface="Calibri"/>
                <a:cs typeface="Calibri"/>
              </a:rPr>
              <a:t>truncation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attack:</a:t>
            </a:r>
            <a:endParaRPr sz="2800" dirty="0">
              <a:latin typeface="Calibri"/>
              <a:cs typeface="Calibri"/>
            </a:endParaRPr>
          </a:p>
          <a:p>
            <a:pPr marL="577850" lvl="1" indent="-231775">
              <a:lnSpc>
                <a:spcPct val="100000"/>
              </a:lnSpc>
              <a:spcBef>
                <a:spcPts val="140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2800" spc="-10" dirty="0">
                <a:latin typeface="Calibri"/>
                <a:cs typeface="Calibri"/>
              </a:rPr>
              <a:t>attacker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forges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TCP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connection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close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endParaRPr sz="2800" dirty="0">
              <a:latin typeface="Calibri"/>
              <a:cs typeface="Calibri"/>
            </a:endParaRPr>
          </a:p>
          <a:p>
            <a:pPr marL="577850" lvl="1" indent="-231775">
              <a:lnSpc>
                <a:spcPct val="100000"/>
              </a:lnSpc>
              <a:spcBef>
                <a:spcPts val="145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2800" dirty="0">
                <a:latin typeface="Calibri"/>
                <a:cs typeface="Calibri"/>
              </a:rPr>
              <a:t>one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sides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thinks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actually</a:t>
            </a:r>
            <a:r>
              <a:rPr sz="2800" spc="-25" dirty="0">
                <a:latin typeface="Calibri"/>
                <a:cs typeface="Calibri"/>
              </a:rPr>
              <a:t> is</a:t>
            </a:r>
            <a:endParaRPr sz="2800" dirty="0">
              <a:latin typeface="Calibri"/>
              <a:cs typeface="Calibri"/>
            </a:endParaRPr>
          </a:p>
          <a:p>
            <a:pPr marL="234950" indent="-222250">
              <a:lnSpc>
                <a:spcPct val="100000"/>
              </a:lnSpc>
              <a:spcBef>
                <a:spcPts val="745"/>
              </a:spcBef>
              <a:buClr>
                <a:srgbClr val="0000A3"/>
              </a:buClr>
              <a:buFont typeface="Kozuka Gothic Pr6N R"/>
              <a:buChar char="■"/>
              <a:tabLst>
                <a:tab pos="234950" algn="l"/>
              </a:tabLst>
            </a:pPr>
            <a:r>
              <a:rPr sz="2800" dirty="0">
                <a:solidFill>
                  <a:srgbClr val="0012A0"/>
                </a:solidFill>
                <a:latin typeface="Calibri"/>
                <a:cs typeface="Calibri"/>
              </a:rPr>
              <a:t>solution:</a:t>
            </a:r>
            <a:r>
              <a:rPr sz="2800" spc="-50" dirty="0">
                <a:solidFill>
                  <a:srgbClr val="0012A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record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closure</a:t>
            </a:r>
            <a:endParaRPr sz="2800" dirty="0">
              <a:latin typeface="Calibri"/>
              <a:cs typeface="Calibri"/>
            </a:endParaRPr>
          </a:p>
          <a:p>
            <a:pPr marL="577850" lvl="1" indent="-231775">
              <a:lnSpc>
                <a:spcPct val="100000"/>
              </a:lnSpc>
              <a:spcBef>
                <a:spcPts val="234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2400" dirty="0">
                <a:latin typeface="Calibri"/>
                <a:cs typeface="Calibri"/>
              </a:rPr>
              <a:t>type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close</a:t>
            </a:r>
            <a:endParaRPr sz="2400" dirty="0">
              <a:latin typeface="Calibri"/>
              <a:cs typeface="Calibri"/>
            </a:endParaRPr>
          </a:p>
          <a:p>
            <a:pPr marL="234950" indent="-222250">
              <a:lnSpc>
                <a:spcPct val="100000"/>
              </a:lnSpc>
              <a:spcBef>
                <a:spcPts val="630"/>
              </a:spcBef>
              <a:buClr>
                <a:srgbClr val="0000A3"/>
              </a:buClr>
              <a:buFont typeface="Kozuka Gothic Pr6N R"/>
              <a:buChar char="■"/>
              <a:tabLst>
                <a:tab pos="234950" algn="l"/>
              </a:tabLst>
            </a:pPr>
            <a:r>
              <a:rPr sz="2800" dirty="0">
                <a:latin typeface="Calibri"/>
                <a:cs typeface="Calibri"/>
              </a:rPr>
              <a:t>MAC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now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#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Transport-</a:t>
            </a:r>
            <a:r>
              <a:rPr dirty="0"/>
              <a:t>layer</a:t>
            </a:r>
            <a:r>
              <a:rPr spc="-55" dirty="0"/>
              <a:t> </a:t>
            </a:r>
            <a:r>
              <a:rPr dirty="0"/>
              <a:t>security</a:t>
            </a:r>
            <a:r>
              <a:rPr spc="-40" dirty="0"/>
              <a:t> </a:t>
            </a:r>
            <a:r>
              <a:rPr spc="-10" dirty="0"/>
              <a:t>(TLS)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9446" y="4793254"/>
            <a:ext cx="1905635" cy="455295"/>
          </a:xfrm>
          <a:prstGeom prst="rect">
            <a:avLst/>
          </a:prstGeom>
          <a:solidFill>
            <a:srgbClr val="EBF1DE"/>
          </a:solidFill>
          <a:ln w="25400">
            <a:solidFill>
              <a:srgbClr val="77933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610"/>
              </a:spcBef>
            </a:pPr>
            <a:r>
              <a:rPr sz="1800" spc="-25" dirty="0">
                <a:latin typeface="Calibri"/>
                <a:cs typeface="Calibri"/>
              </a:rPr>
              <a:t>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314" y="4221858"/>
            <a:ext cx="1905635" cy="455295"/>
          </a:xfrm>
          <a:prstGeom prst="rect">
            <a:avLst/>
          </a:prstGeom>
          <a:solidFill>
            <a:srgbClr val="EBF1DE"/>
          </a:solidFill>
          <a:ln w="25400">
            <a:solidFill>
              <a:srgbClr val="77933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620"/>
              </a:spcBef>
            </a:pPr>
            <a:r>
              <a:rPr sz="1800" spc="-25" dirty="0">
                <a:latin typeface="Calibri"/>
                <a:cs typeface="Calibri"/>
              </a:rPr>
              <a:t>TCP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2163" y="3640071"/>
            <a:ext cx="1905635" cy="455295"/>
          </a:xfrm>
          <a:prstGeom prst="rect">
            <a:avLst/>
          </a:prstGeom>
          <a:solidFill>
            <a:srgbClr val="EBF1DE"/>
          </a:solidFill>
          <a:ln w="25400">
            <a:solidFill>
              <a:srgbClr val="77933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615"/>
              </a:spcBef>
            </a:pPr>
            <a:r>
              <a:rPr sz="1800" spc="-25" dirty="0">
                <a:latin typeface="Calibri"/>
                <a:cs typeface="Calibri"/>
              </a:rPr>
              <a:t>TLS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9446" y="3055574"/>
            <a:ext cx="1905635" cy="455295"/>
          </a:xfrm>
          <a:prstGeom prst="rect">
            <a:avLst/>
          </a:prstGeom>
          <a:solidFill>
            <a:srgbClr val="EBF1DE"/>
          </a:solidFill>
          <a:ln w="25400">
            <a:solidFill>
              <a:srgbClr val="77933C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635"/>
              </a:spcBef>
            </a:pPr>
            <a:r>
              <a:rPr sz="1800" spc="-10" dirty="0">
                <a:latin typeface="Calibri"/>
                <a:cs typeface="Calibri"/>
              </a:rPr>
              <a:t>HTTP/2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6226" y="4795729"/>
            <a:ext cx="1905635" cy="455295"/>
          </a:xfrm>
          <a:prstGeom prst="rect">
            <a:avLst/>
          </a:prstGeom>
          <a:solidFill>
            <a:srgbClr val="EBF1DE"/>
          </a:solidFill>
          <a:ln w="25400">
            <a:solidFill>
              <a:srgbClr val="77933C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590"/>
              </a:spcBef>
            </a:pPr>
            <a:r>
              <a:rPr sz="1800" spc="-25" dirty="0">
                <a:latin typeface="Calibri"/>
                <a:cs typeface="Calibri"/>
              </a:rPr>
              <a:t>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8096" y="4311256"/>
            <a:ext cx="1905635" cy="368935"/>
          </a:xfrm>
          <a:prstGeom prst="rect">
            <a:avLst/>
          </a:prstGeom>
          <a:solidFill>
            <a:srgbClr val="EBF1DE"/>
          </a:solidFill>
          <a:ln w="25400">
            <a:solidFill>
              <a:srgbClr val="77933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180"/>
              </a:spcBef>
            </a:pPr>
            <a:r>
              <a:rPr sz="1800" spc="-25" dirty="0">
                <a:latin typeface="Calibri"/>
                <a:cs typeface="Calibri"/>
              </a:rPr>
              <a:t>UDP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8944" y="3516536"/>
            <a:ext cx="1905635" cy="575310"/>
          </a:xfrm>
          <a:prstGeom prst="rect">
            <a:avLst/>
          </a:prstGeom>
          <a:solidFill>
            <a:srgbClr val="EBF1DE"/>
          </a:solidFill>
          <a:ln w="25400">
            <a:solidFill>
              <a:srgbClr val="77933C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R="118745" algn="ctr">
              <a:lnSpc>
                <a:spcPct val="100000"/>
              </a:lnSpc>
              <a:spcBef>
                <a:spcPts val="1085"/>
              </a:spcBef>
            </a:pPr>
            <a:r>
              <a:rPr sz="1800" spc="-20" dirty="0">
                <a:latin typeface="Calibri"/>
                <a:cs typeface="Calibri"/>
              </a:rPr>
              <a:t>QUIC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6226" y="3044911"/>
            <a:ext cx="1905635" cy="398145"/>
          </a:xfrm>
          <a:prstGeom prst="rect">
            <a:avLst/>
          </a:prstGeom>
          <a:solidFill>
            <a:srgbClr val="EBF1DE"/>
          </a:solidFill>
          <a:ln w="25400">
            <a:solidFill>
              <a:srgbClr val="77933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Calibri"/>
                <a:cs typeface="Calibri"/>
              </a:rPr>
              <a:t>HTTP/2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(slimmed)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1896" y="473766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083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1652" y="4162507"/>
            <a:ext cx="7454900" cy="0"/>
          </a:xfrm>
          <a:custGeom>
            <a:avLst/>
            <a:gdLst/>
            <a:ahLst/>
            <a:cxnLst/>
            <a:rect l="l" t="t" r="r" b="b"/>
            <a:pathLst>
              <a:path w="7454900">
                <a:moveTo>
                  <a:pt x="0" y="0"/>
                </a:moveTo>
                <a:lnTo>
                  <a:pt x="7454449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58837" y="4858004"/>
            <a:ext cx="83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3408" y="4266692"/>
            <a:ext cx="93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Transport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1856" y="3391916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2825" y="5443220"/>
            <a:ext cx="158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HTTP/2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TCP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01056" y="3044907"/>
            <a:ext cx="155575" cy="1050925"/>
          </a:xfrm>
          <a:custGeom>
            <a:avLst/>
            <a:gdLst/>
            <a:ahLst/>
            <a:cxnLst/>
            <a:rect l="l" t="t" r="r" b="b"/>
            <a:pathLst>
              <a:path w="155575" h="1050925">
                <a:moveTo>
                  <a:pt x="0" y="0"/>
                </a:moveTo>
                <a:lnTo>
                  <a:pt x="30253" y="1017"/>
                </a:lnTo>
                <a:lnTo>
                  <a:pt x="54959" y="3794"/>
                </a:lnTo>
                <a:lnTo>
                  <a:pt x="71616" y="7911"/>
                </a:lnTo>
                <a:lnTo>
                  <a:pt x="77724" y="12953"/>
                </a:lnTo>
                <a:lnTo>
                  <a:pt x="77724" y="512268"/>
                </a:lnTo>
                <a:lnTo>
                  <a:pt x="83832" y="517310"/>
                </a:lnTo>
                <a:lnTo>
                  <a:pt x="100489" y="521427"/>
                </a:lnTo>
                <a:lnTo>
                  <a:pt x="125195" y="524204"/>
                </a:lnTo>
                <a:lnTo>
                  <a:pt x="155449" y="525222"/>
                </a:lnTo>
                <a:lnTo>
                  <a:pt x="125195" y="526239"/>
                </a:lnTo>
                <a:lnTo>
                  <a:pt x="100489" y="529016"/>
                </a:lnTo>
                <a:lnTo>
                  <a:pt x="83832" y="533133"/>
                </a:lnTo>
                <a:lnTo>
                  <a:pt x="77724" y="538175"/>
                </a:lnTo>
                <a:lnTo>
                  <a:pt x="77724" y="1037490"/>
                </a:lnTo>
                <a:lnTo>
                  <a:pt x="71616" y="1042532"/>
                </a:lnTo>
                <a:lnTo>
                  <a:pt x="54959" y="1046649"/>
                </a:lnTo>
                <a:lnTo>
                  <a:pt x="30253" y="1049425"/>
                </a:lnTo>
                <a:lnTo>
                  <a:pt x="0" y="1050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766668" y="3408172"/>
            <a:ext cx="635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HTTP/3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7561248" y="5437123"/>
            <a:ext cx="2315845" cy="7448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-52705" algn="ctr">
              <a:lnSpc>
                <a:spcPct val="811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HTTP/2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QUIC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(which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incorporates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TLS)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UDP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0193" y="4786627"/>
            <a:ext cx="1905635" cy="455295"/>
          </a:xfrm>
          <a:prstGeom prst="rect">
            <a:avLst/>
          </a:prstGeom>
          <a:solidFill>
            <a:srgbClr val="EBF1DE"/>
          </a:solidFill>
          <a:ln w="25400">
            <a:solidFill>
              <a:srgbClr val="77933C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590"/>
              </a:spcBef>
            </a:pPr>
            <a:r>
              <a:rPr sz="1800" spc="-25" dirty="0">
                <a:latin typeface="Calibri"/>
                <a:cs typeface="Calibri"/>
              </a:rPr>
              <a:t>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52063" y="4215231"/>
            <a:ext cx="1905635" cy="455295"/>
          </a:xfrm>
          <a:prstGeom prst="rect">
            <a:avLst/>
          </a:prstGeom>
          <a:solidFill>
            <a:srgbClr val="EBF1DE"/>
          </a:solidFill>
          <a:ln w="25400">
            <a:solidFill>
              <a:srgbClr val="77933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625"/>
              </a:spcBef>
            </a:pPr>
            <a:r>
              <a:rPr sz="1800" spc="-25" dirty="0">
                <a:latin typeface="Calibri"/>
                <a:cs typeface="Calibri"/>
              </a:rPr>
              <a:t>TCP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89949" y="3062199"/>
            <a:ext cx="1905635" cy="455295"/>
          </a:xfrm>
          <a:prstGeom prst="rect">
            <a:avLst/>
          </a:prstGeom>
          <a:solidFill>
            <a:srgbClr val="EBF1DE"/>
          </a:solidFill>
          <a:ln w="25400">
            <a:solidFill>
              <a:srgbClr val="77933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549910">
              <a:lnSpc>
                <a:spcPct val="100000"/>
              </a:lnSpc>
              <a:spcBef>
                <a:spcPts val="630"/>
              </a:spcBef>
            </a:pPr>
            <a:r>
              <a:rPr sz="1800" dirty="0">
                <a:latin typeface="Calibri"/>
                <a:cs typeface="Calibri"/>
              </a:rPr>
              <a:t>HTTP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1.0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3572" y="5437123"/>
            <a:ext cx="158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HTTP/2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TCP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9339" y="1266444"/>
            <a:ext cx="8234680" cy="11658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00355" indent="-287655">
              <a:lnSpc>
                <a:spcPct val="100000"/>
              </a:lnSpc>
              <a:spcBef>
                <a:spcPts val="745"/>
              </a:spcBef>
              <a:buClr>
                <a:srgbClr val="0000A3"/>
              </a:buClr>
              <a:buFont typeface="Kozuka Gothic Pr6N R"/>
              <a:buChar char="•"/>
              <a:tabLst>
                <a:tab pos="300355" algn="l"/>
              </a:tabLst>
            </a:pPr>
            <a:r>
              <a:rPr sz="3200" dirty="0">
                <a:latin typeface="Calibri"/>
                <a:cs typeface="Calibri"/>
              </a:rPr>
              <a:t>TLS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provides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API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any</a:t>
            </a:r>
            <a:r>
              <a:rPr sz="3200" i="1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application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use</a:t>
            </a:r>
            <a:endParaRPr sz="3200">
              <a:latin typeface="Calibri"/>
              <a:cs typeface="Calibri"/>
            </a:endParaRPr>
          </a:p>
          <a:p>
            <a:pPr marL="300355" indent="-287655">
              <a:lnSpc>
                <a:spcPct val="100000"/>
              </a:lnSpc>
              <a:spcBef>
                <a:spcPts val="650"/>
              </a:spcBef>
              <a:buClr>
                <a:srgbClr val="0000A3"/>
              </a:buClr>
              <a:buFont typeface="Kozuka Gothic Pr6N R"/>
              <a:buChar char="•"/>
              <a:tabLst>
                <a:tab pos="300355" algn="l"/>
              </a:tabLst>
            </a:pP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HTTP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view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TLS: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latin typeface="Calibri Light"/>
                <a:cs typeface="Calibri Light"/>
              </a:rPr>
              <a:t>Breaking</a:t>
            </a:r>
            <a:r>
              <a:rPr sz="4300" b="0" spc="260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an</a:t>
            </a:r>
            <a:r>
              <a:rPr sz="4300" b="0" spc="265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encryption</a:t>
            </a:r>
            <a:r>
              <a:rPr sz="4300" b="0" spc="265" dirty="0">
                <a:latin typeface="Calibri Light"/>
                <a:cs typeface="Calibri Light"/>
              </a:rPr>
              <a:t> </a:t>
            </a:r>
            <a:r>
              <a:rPr sz="4300" b="0" spc="-10" dirty="0">
                <a:latin typeface="Calibri Light"/>
                <a:cs typeface="Calibri Light"/>
              </a:rPr>
              <a:t>scheme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7600" y="1543812"/>
            <a:ext cx="4272915" cy="33470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34950" marR="5080" indent="-222250">
              <a:lnSpc>
                <a:spcPct val="89700"/>
              </a:lnSpc>
              <a:spcBef>
                <a:spcPts val="495"/>
              </a:spcBef>
              <a:buClr>
                <a:srgbClr val="0000A3"/>
              </a:buClr>
              <a:buFont typeface="Kozuka Gothic Pr6N R"/>
              <a:buChar char="•"/>
              <a:tabLst>
                <a:tab pos="234950" algn="l"/>
              </a:tabLst>
            </a:pP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cipher-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text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attack: </a:t>
            </a:r>
            <a:r>
              <a:rPr sz="3200" spc="-10" dirty="0">
                <a:latin typeface="Calibri"/>
                <a:cs typeface="Calibri"/>
              </a:rPr>
              <a:t>Trudy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ciphertext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she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analyze</a:t>
            </a:r>
            <a:endParaRPr sz="3200" dirty="0">
              <a:latin typeface="Calibri"/>
              <a:cs typeface="Calibri"/>
            </a:endParaRPr>
          </a:p>
          <a:p>
            <a:pPr marL="234950" indent="-222250">
              <a:lnSpc>
                <a:spcPct val="100000"/>
              </a:lnSpc>
              <a:spcBef>
                <a:spcPts val="670"/>
              </a:spcBef>
              <a:buClr>
                <a:srgbClr val="0000A3"/>
              </a:buClr>
              <a:buFont typeface="Kozuka Gothic Pr6N R"/>
              <a:buChar char="•"/>
              <a:tabLst>
                <a:tab pos="234950" algn="l"/>
              </a:tabLst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32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approaches:</a:t>
            </a:r>
            <a:endParaRPr sz="3200" dirty="0">
              <a:latin typeface="Calibri"/>
              <a:cs typeface="Calibri"/>
            </a:endParaRPr>
          </a:p>
          <a:p>
            <a:pPr marL="577850" marR="575310" lvl="1" indent="-231775">
              <a:lnSpc>
                <a:spcPts val="3500"/>
              </a:lnSpc>
              <a:spcBef>
                <a:spcPts val="450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3200" dirty="0">
                <a:latin typeface="Calibri"/>
                <a:cs typeface="Calibri"/>
              </a:rPr>
              <a:t>brute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force: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search </a:t>
            </a:r>
            <a:r>
              <a:rPr sz="3200" dirty="0">
                <a:latin typeface="Calibri"/>
                <a:cs typeface="Calibri"/>
              </a:rPr>
              <a:t>through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keys</a:t>
            </a:r>
            <a:endParaRPr sz="2800" dirty="0">
              <a:latin typeface="Calibri"/>
              <a:cs typeface="Calibri"/>
            </a:endParaRPr>
          </a:p>
          <a:p>
            <a:pPr marL="577850" lvl="1" indent="-231775">
              <a:lnSpc>
                <a:spcPct val="100000"/>
              </a:lnSpc>
              <a:spcBef>
                <a:spcPts val="105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2800" spc="-10" dirty="0">
                <a:latin typeface="Calibri"/>
                <a:cs typeface="Calibri"/>
              </a:rPr>
              <a:t>statistical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3209" y="1543812"/>
            <a:ext cx="4835525" cy="40551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34950" marR="5080" indent="-222250">
              <a:lnSpc>
                <a:spcPct val="89700"/>
              </a:lnSpc>
              <a:spcBef>
                <a:spcPts val="495"/>
              </a:spcBef>
              <a:buClr>
                <a:srgbClr val="0000A3"/>
              </a:buClr>
              <a:buFont typeface="Kozuka Gothic Pr6N R"/>
              <a:buChar char="•"/>
              <a:tabLst>
                <a:tab pos="234950" algn="l"/>
              </a:tabLst>
            </a:pP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known-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plaintext</a:t>
            </a:r>
            <a:r>
              <a:rPr sz="32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attack: </a:t>
            </a:r>
            <a:r>
              <a:rPr sz="3200" spc="-10" dirty="0">
                <a:latin typeface="Calibri"/>
                <a:cs typeface="Calibri"/>
              </a:rPr>
              <a:t>Trudy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plaintext </a:t>
            </a:r>
            <a:r>
              <a:rPr sz="3200" dirty="0">
                <a:latin typeface="Calibri"/>
                <a:cs typeface="Calibri"/>
              </a:rPr>
              <a:t>corresponding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ciphertext</a:t>
            </a:r>
            <a:endParaRPr sz="3200" dirty="0">
              <a:latin typeface="Calibri"/>
              <a:cs typeface="Calibri"/>
            </a:endParaRPr>
          </a:p>
          <a:p>
            <a:pPr marL="577850" marR="668020" lvl="1" indent="-231775">
              <a:lnSpc>
                <a:spcPts val="3000"/>
              </a:lnSpc>
              <a:spcBef>
                <a:spcPts val="680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2800" i="1" dirty="0">
                <a:latin typeface="Calibri"/>
                <a:cs typeface="Calibri"/>
              </a:rPr>
              <a:t>e.g.,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monoalphabetic </a:t>
            </a:r>
            <a:r>
              <a:rPr sz="2800" spc="-20" dirty="0">
                <a:latin typeface="Calibri"/>
                <a:cs typeface="Calibri"/>
              </a:rPr>
              <a:t>cipher,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Trudy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determines </a:t>
            </a:r>
            <a:r>
              <a:rPr sz="2800" dirty="0">
                <a:latin typeface="Calibri"/>
                <a:cs typeface="Calibri"/>
              </a:rPr>
              <a:t>pairings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a,l,i,c,e,b,o,</a:t>
            </a:r>
            <a:endParaRPr sz="2800" dirty="0">
              <a:latin typeface="Calibri"/>
              <a:cs typeface="Calibri"/>
            </a:endParaRPr>
          </a:p>
          <a:p>
            <a:pPr marL="234950" marR="45085" indent="-222250">
              <a:lnSpc>
                <a:spcPct val="89700"/>
              </a:lnSpc>
              <a:spcBef>
                <a:spcPts val="985"/>
              </a:spcBef>
              <a:buClr>
                <a:srgbClr val="0000A3"/>
              </a:buClr>
              <a:buFont typeface="Kozuka Gothic Pr6N R"/>
              <a:buChar char="•"/>
              <a:tabLst>
                <a:tab pos="234950" algn="l"/>
              </a:tabLst>
            </a:pP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chosen-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plaintext</a:t>
            </a:r>
            <a:r>
              <a:rPr sz="32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attack: </a:t>
            </a:r>
            <a:r>
              <a:rPr sz="3200" spc="-10" dirty="0">
                <a:latin typeface="Calibri"/>
                <a:cs typeface="Calibri"/>
              </a:rPr>
              <a:t>Trudy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ciphertext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chosen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plaintext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96649-A459-4F52-93F4-A627EDD15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8" b="14460"/>
          <a:stretch/>
        </p:blipFill>
        <p:spPr>
          <a:xfrm>
            <a:off x="349567" y="3761432"/>
            <a:ext cx="5773915" cy="27618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latin typeface="Calibri Light"/>
                <a:cs typeface="Calibri Light"/>
              </a:rPr>
              <a:t>Symmetric</a:t>
            </a:r>
            <a:r>
              <a:rPr sz="4300" b="0" spc="150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key</a:t>
            </a:r>
            <a:r>
              <a:rPr sz="4300" b="0" spc="150" dirty="0">
                <a:latin typeface="Calibri Light"/>
                <a:cs typeface="Calibri Light"/>
              </a:rPr>
              <a:t> </a:t>
            </a:r>
            <a:r>
              <a:rPr sz="4300" b="0" spc="-10" dirty="0">
                <a:latin typeface="Calibri Light"/>
                <a:cs typeface="Calibri Light"/>
              </a:rPr>
              <a:t>cryptography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0135" y="2477515"/>
            <a:ext cx="110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plaintext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642" y="2480564"/>
            <a:ext cx="110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plaintext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2057" y="1572259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3600" spc="-37" baseline="-2199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3600" baseline="-2199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3274" y="1533872"/>
            <a:ext cx="666011" cy="82948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02279" y="2435351"/>
            <a:ext cx="1548765" cy="975360"/>
            <a:chOff x="3002279" y="2435351"/>
            <a:chExt cx="1548765" cy="9753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2279" y="2435351"/>
              <a:ext cx="1548383" cy="9753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33369" y="2519225"/>
              <a:ext cx="1433830" cy="860425"/>
            </a:xfrm>
            <a:custGeom>
              <a:avLst/>
              <a:gdLst/>
              <a:ahLst/>
              <a:cxnLst/>
              <a:rect l="l" t="t" r="r" b="b"/>
              <a:pathLst>
                <a:path w="1433829" h="860425">
                  <a:moveTo>
                    <a:pt x="1433512" y="0"/>
                  </a:moveTo>
                  <a:lnTo>
                    <a:pt x="0" y="0"/>
                  </a:lnTo>
                  <a:lnTo>
                    <a:pt x="0" y="860425"/>
                  </a:lnTo>
                  <a:lnTo>
                    <a:pt x="1433512" y="860425"/>
                  </a:lnTo>
                  <a:lnTo>
                    <a:pt x="1433512" y="0"/>
                  </a:lnTo>
                  <a:close/>
                </a:path>
              </a:pathLst>
            </a:custGeom>
            <a:solidFill>
              <a:srgbClr val="001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33369" y="2519225"/>
              <a:ext cx="1433830" cy="860425"/>
            </a:xfrm>
            <a:custGeom>
              <a:avLst/>
              <a:gdLst/>
              <a:ahLst/>
              <a:cxnLst/>
              <a:rect l="l" t="t" r="r" b="b"/>
              <a:pathLst>
                <a:path w="1433829" h="860425">
                  <a:moveTo>
                    <a:pt x="0" y="0"/>
                  </a:moveTo>
                  <a:lnTo>
                    <a:pt x="1433513" y="0"/>
                  </a:lnTo>
                  <a:lnTo>
                    <a:pt x="1433513" y="860425"/>
                  </a:lnTo>
                  <a:lnTo>
                    <a:pt x="0" y="8604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33369" y="2519225"/>
            <a:ext cx="1433830" cy="8604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02235" marR="54610" indent="-70485">
              <a:lnSpc>
                <a:spcPts val="2620"/>
              </a:lnSpc>
              <a:spcBef>
                <a:spcPts val="79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encryption algorithm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92823" y="2447544"/>
            <a:ext cx="1877695" cy="1066800"/>
            <a:chOff x="6592823" y="2447544"/>
            <a:chExt cx="1877695" cy="10668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5223" y="2450592"/>
              <a:ext cx="1575816" cy="966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75105" y="2533514"/>
              <a:ext cx="1460500" cy="854075"/>
            </a:xfrm>
            <a:custGeom>
              <a:avLst/>
              <a:gdLst/>
              <a:ahLst/>
              <a:cxnLst/>
              <a:rect l="l" t="t" r="r" b="b"/>
              <a:pathLst>
                <a:path w="1460500" h="854075">
                  <a:moveTo>
                    <a:pt x="1460500" y="0"/>
                  </a:moveTo>
                  <a:lnTo>
                    <a:pt x="0" y="0"/>
                  </a:lnTo>
                  <a:lnTo>
                    <a:pt x="0" y="854075"/>
                  </a:lnTo>
                  <a:lnTo>
                    <a:pt x="1460500" y="854075"/>
                  </a:lnTo>
                  <a:lnTo>
                    <a:pt x="1460500" y="0"/>
                  </a:lnTo>
                  <a:close/>
                </a:path>
              </a:pathLst>
            </a:custGeom>
            <a:solidFill>
              <a:srgbClr val="001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75105" y="2533514"/>
              <a:ext cx="1460500" cy="854075"/>
            </a:xfrm>
            <a:custGeom>
              <a:avLst/>
              <a:gdLst/>
              <a:ahLst/>
              <a:cxnLst/>
              <a:rect l="l" t="t" r="r" b="b"/>
              <a:pathLst>
                <a:path w="1460500" h="854075">
                  <a:moveTo>
                    <a:pt x="0" y="0"/>
                  </a:moveTo>
                  <a:lnTo>
                    <a:pt x="1460500" y="0"/>
                  </a:lnTo>
                  <a:lnTo>
                    <a:pt x="1460500" y="854075"/>
                  </a:lnTo>
                  <a:lnTo>
                    <a:pt x="0" y="854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92823" y="2447544"/>
              <a:ext cx="1877568" cy="10668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788536" y="2581147"/>
            <a:ext cx="13639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16839" marR="5080" indent="-104775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decryption algorithm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80582" y="1630157"/>
            <a:ext cx="812800" cy="7956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491792" y="1569211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3600" spc="-37" baseline="-1967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3600" baseline="-19675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29532" y="1687972"/>
            <a:ext cx="462915" cy="236854"/>
            <a:chOff x="3229532" y="1687972"/>
            <a:chExt cx="462915" cy="236854"/>
          </a:xfrm>
        </p:grpSpPr>
        <p:sp>
          <p:nvSpPr>
            <p:cNvPr id="21" name="object 21"/>
            <p:cNvSpPr/>
            <p:nvPr/>
          </p:nvSpPr>
          <p:spPr>
            <a:xfrm>
              <a:off x="3237344" y="1699373"/>
              <a:ext cx="447040" cy="216535"/>
            </a:xfrm>
            <a:custGeom>
              <a:avLst/>
              <a:gdLst/>
              <a:ahLst/>
              <a:cxnLst/>
              <a:rect l="l" t="t" r="r" b="b"/>
              <a:pathLst>
                <a:path w="447039" h="216535">
                  <a:moveTo>
                    <a:pt x="446862" y="72796"/>
                  </a:moveTo>
                  <a:lnTo>
                    <a:pt x="436676" y="65862"/>
                  </a:lnTo>
                  <a:lnTo>
                    <a:pt x="419493" y="54140"/>
                  </a:lnTo>
                  <a:lnTo>
                    <a:pt x="417652" y="52895"/>
                  </a:lnTo>
                  <a:lnTo>
                    <a:pt x="414934" y="51041"/>
                  </a:lnTo>
                  <a:lnTo>
                    <a:pt x="399351" y="40411"/>
                  </a:lnTo>
                  <a:lnTo>
                    <a:pt x="362242" y="51041"/>
                  </a:lnTo>
                  <a:lnTo>
                    <a:pt x="327736" y="29311"/>
                  </a:lnTo>
                  <a:lnTo>
                    <a:pt x="270421" y="52895"/>
                  </a:lnTo>
                  <a:lnTo>
                    <a:pt x="246951" y="36093"/>
                  </a:lnTo>
                  <a:lnTo>
                    <a:pt x="210629" y="54140"/>
                  </a:lnTo>
                  <a:lnTo>
                    <a:pt x="206883" y="43484"/>
                  </a:lnTo>
                  <a:lnTo>
                    <a:pt x="199453" y="22364"/>
                  </a:lnTo>
                  <a:lnTo>
                    <a:pt x="164325" y="43484"/>
                  </a:lnTo>
                  <a:lnTo>
                    <a:pt x="117424" y="17449"/>
                  </a:lnTo>
                  <a:lnTo>
                    <a:pt x="117424" y="86372"/>
                  </a:lnTo>
                  <a:lnTo>
                    <a:pt x="107467" y="122466"/>
                  </a:lnTo>
                  <a:lnTo>
                    <a:pt x="87198" y="142341"/>
                  </a:lnTo>
                  <a:lnTo>
                    <a:pt x="72948" y="144805"/>
                  </a:lnTo>
                  <a:lnTo>
                    <a:pt x="62560" y="139877"/>
                  </a:lnTo>
                  <a:lnTo>
                    <a:pt x="53809" y="131876"/>
                  </a:lnTo>
                  <a:lnTo>
                    <a:pt x="42151" y="119367"/>
                  </a:lnTo>
                  <a:lnTo>
                    <a:pt x="48869" y="96824"/>
                  </a:lnTo>
                  <a:lnTo>
                    <a:pt x="59563" y="81280"/>
                  </a:lnTo>
                  <a:lnTo>
                    <a:pt x="93967" y="65862"/>
                  </a:lnTo>
                  <a:lnTo>
                    <a:pt x="117424" y="86372"/>
                  </a:lnTo>
                  <a:lnTo>
                    <a:pt x="117424" y="17449"/>
                  </a:lnTo>
                  <a:lnTo>
                    <a:pt x="85991" y="0"/>
                  </a:lnTo>
                  <a:lnTo>
                    <a:pt x="20980" y="36017"/>
                  </a:lnTo>
                  <a:lnTo>
                    <a:pt x="17322" y="32092"/>
                  </a:lnTo>
                  <a:lnTo>
                    <a:pt x="0" y="55841"/>
                  </a:lnTo>
                  <a:lnTo>
                    <a:pt x="7581" y="62255"/>
                  </a:lnTo>
                  <a:lnTo>
                    <a:pt x="5664" y="153454"/>
                  </a:lnTo>
                  <a:lnTo>
                    <a:pt x="59321" y="213766"/>
                  </a:lnTo>
                  <a:lnTo>
                    <a:pt x="113741" y="216357"/>
                  </a:lnTo>
                  <a:lnTo>
                    <a:pt x="186550" y="153454"/>
                  </a:lnTo>
                  <a:lnTo>
                    <a:pt x="219811" y="170268"/>
                  </a:lnTo>
                  <a:lnTo>
                    <a:pt x="220675" y="153454"/>
                  </a:lnTo>
                  <a:lnTo>
                    <a:pt x="221119" y="144805"/>
                  </a:lnTo>
                  <a:lnTo>
                    <a:pt x="222275" y="122466"/>
                  </a:lnTo>
                  <a:lnTo>
                    <a:pt x="438277" y="90855"/>
                  </a:lnTo>
                  <a:lnTo>
                    <a:pt x="446862" y="7279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9532" y="1687972"/>
              <a:ext cx="462649" cy="236392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900522" y="1741877"/>
            <a:ext cx="462915" cy="236854"/>
            <a:chOff x="6900522" y="1741877"/>
            <a:chExt cx="462915" cy="236854"/>
          </a:xfrm>
        </p:grpSpPr>
        <p:sp>
          <p:nvSpPr>
            <p:cNvPr id="24" name="object 24"/>
            <p:cNvSpPr/>
            <p:nvPr/>
          </p:nvSpPr>
          <p:spPr>
            <a:xfrm>
              <a:off x="6908330" y="1753272"/>
              <a:ext cx="447040" cy="216535"/>
            </a:xfrm>
            <a:custGeom>
              <a:avLst/>
              <a:gdLst/>
              <a:ahLst/>
              <a:cxnLst/>
              <a:rect l="l" t="t" r="r" b="b"/>
              <a:pathLst>
                <a:path w="447040" h="216535">
                  <a:moveTo>
                    <a:pt x="446862" y="72809"/>
                  </a:moveTo>
                  <a:lnTo>
                    <a:pt x="436676" y="65862"/>
                  </a:lnTo>
                  <a:lnTo>
                    <a:pt x="419493" y="54152"/>
                  </a:lnTo>
                  <a:lnTo>
                    <a:pt x="417664" y="52895"/>
                  </a:lnTo>
                  <a:lnTo>
                    <a:pt x="414934" y="51041"/>
                  </a:lnTo>
                  <a:lnTo>
                    <a:pt x="399351" y="40424"/>
                  </a:lnTo>
                  <a:lnTo>
                    <a:pt x="362254" y="51041"/>
                  </a:lnTo>
                  <a:lnTo>
                    <a:pt x="327736" y="29311"/>
                  </a:lnTo>
                  <a:lnTo>
                    <a:pt x="270433" y="52895"/>
                  </a:lnTo>
                  <a:lnTo>
                    <a:pt x="246951" y="36106"/>
                  </a:lnTo>
                  <a:lnTo>
                    <a:pt x="210629" y="54152"/>
                  </a:lnTo>
                  <a:lnTo>
                    <a:pt x="206883" y="43497"/>
                  </a:lnTo>
                  <a:lnTo>
                    <a:pt x="199453" y="22377"/>
                  </a:lnTo>
                  <a:lnTo>
                    <a:pt x="164325" y="43497"/>
                  </a:lnTo>
                  <a:lnTo>
                    <a:pt x="117424" y="17462"/>
                  </a:lnTo>
                  <a:lnTo>
                    <a:pt x="117424" y="86372"/>
                  </a:lnTo>
                  <a:lnTo>
                    <a:pt x="107467" y="122478"/>
                  </a:lnTo>
                  <a:lnTo>
                    <a:pt x="87210" y="142341"/>
                  </a:lnTo>
                  <a:lnTo>
                    <a:pt x="72961" y="144805"/>
                  </a:lnTo>
                  <a:lnTo>
                    <a:pt x="62560" y="139877"/>
                  </a:lnTo>
                  <a:lnTo>
                    <a:pt x="53822" y="131889"/>
                  </a:lnTo>
                  <a:lnTo>
                    <a:pt x="42164" y="119367"/>
                  </a:lnTo>
                  <a:lnTo>
                    <a:pt x="48856" y="96862"/>
                  </a:lnTo>
                  <a:lnTo>
                    <a:pt x="59563" y="81267"/>
                  </a:lnTo>
                  <a:lnTo>
                    <a:pt x="93967" y="65862"/>
                  </a:lnTo>
                  <a:lnTo>
                    <a:pt x="117424" y="86372"/>
                  </a:lnTo>
                  <a:lnTo>
                    <a:pt x="117424" y="17462"/>
                  </a:lnTo>
                  <a:lnTo>
                    <a:pt x="85991" y="0"/>
                  </a:lnTo>
                  <a:lnTo>
                    <a:pt x="20980" y="36029"/>
                  </a:lnTo>
                  <a:lnTo>
                    <a:pt x="17322" y="32105"/>
                  </a:lnTo>
                  <a:lnTo>
                    <a:pt x="0" y="55841"/>
                  </a:lnTo>
                  <a:lnTo>
                    <a:pt x="7581" y="62255"/>
                  </a:lnTo>
                  <a:lnTo>
                    <a:pt x="5664" y="153454"/>
                  </a:lnTo>
                  <a:lnTo>
                    <a:pt x="59321" y="213779"/>
                  </a:lnTo>
                  <a:lnTo>
                    <a:pt x="113753" y="216369"/>
                  </a:lnTo>
                  <a:lnTo>
                    <a:pt x="186550" y="153454"/>
                  </a:lnTo>
                  <a:lnTo>
                    <a:pt x="219811" y="170281"/>
                  </a:lnTo>
                  <a:lnTo>
                    <a:pt x="220675" y="153454"/>
                  </a:lnTo>
                  <a:lnTo>
                    <a:pt x="221119" y="144805"/>
                  </a:lnTo>
                  <a:lnTo>
                    <a:pt x="222275" y="122478"/>
                  </a:lnTo>
                  <a:lnTo>
                    <a:pt x="438289" y="90855"/>
                  </a:lnTo>
                  <a:lnTo>
                    <a:pt x="446862" y="7280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0522" y="1741877"/>
              <a:ext cx="462648" cy="236392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3308334" y="2066124"/>
            <a:ext cx="76200" cy="318135"/>
          </a:xfrm>
          <a:custGeom>
            <a:avLst/>
            <a:gdLst/>
            <a:ahLst/>
            <a:cxnLst/>
            <a:rect l="l" t="t" r="r" b="b"/>
            <a:pathLst>
              <a:path w="76200" h="318135">
                <a:moveTo>
                  <a:pt x="25399" y="241852"/>
                </a:moveTo>
                <a:lnTo>
                  <a:pt x="0" y="241852"/>
                </a:lnTo>
                <a:lnTo>
                  <a:pt x="38100" y="318052"/>
                </a:lnTo>
                <a:lnTo>
                  <a:pt x="69850" y="254552"/>
                </a:lnTo>
                <a:lnTo>
                  <a:pt x="25400" y="254552"/>
                </a:lnTo>
                <a:lnTo>
                  <a:pt x="25399" y="241852"/>
                </a:lnTo>
                <a:close/>
              </a:path>
              <a:path w="76200" h="318135">
                <a:moveTo>
                  <a:pt x="50798" y="0"/>
                </a:moveTo>
                <a:lnTo>
                  <a:pt x="25398" y="0"/>
                </a:lnTo>
                <a:lnTo>
                  <a:pt x="25400" y="254552"/>
                </a:lnTo>
                <a:lnTo>
                  <a:pt x="50800" y="254552"/>
                </a:lnTo>
                <a:lnTo>
                  <a:pt x="50798" y="0"/>
                </a:lnTo>
                <a:close/>
              </a:path>
              <a:path w="76200" h="318135">
                <a:moveTo>
                  <a:pt x="76200" y="241852"/>
                </a:moveTo>
                <a:lnTo>
                  <a:pt x="50799" y="241852"/>
                </a:lnTo>
                <a:lnTo>
                  <a:pt x="50800" y="254552"/>
                </a:lnTo>
                <a:lnTo>
                  <a:pt x="69850" y="254552"/>
                </a:lnTo>
                <a:lnTo>
                  <a:pt x="76200" y="241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50638" y="2106840"/>
            <a:ext cx="4657090" cy="892810"/>
          </a:xfrm>
          <a:custGeom>
            <a:avLst/>
            <a:gdLst/>
            <a:ahLst/>
            <a:cxnLst/>
            <a:rect l="l" t="t" r="r" b="b"/>
            <a:pathLst>
              <a:path w="4657090" h="892810">
                <a:moveTo>
                  <a:pt x="2172906" y="810590"/>
                </a:moveTo>
                <a:lnTo>
                  <a:pt x="2077656" y="762965"/>
                </a:lnTo>
                <a:lnTo>
                  <a:pt x="2077656" y="794715"/>
                </a:lnTo>
                <a:lnTo>
                  <a:pt x="0" y="794715"/>
                </a:lnTo>
                <a:lnTo>
                  <a:pt x="0" y="826465"/>
                </a:lnTo>
                <a:lnTo>
                  <a:pt x="2077656" y="826465"/>
                </a:lnTo>
                <a:lnTo>
                  <a:pt x="2077656" y="858215"/>
                </a:lnTo>
                <a:lnTo>
                  <a:pt x="2141156" y="826465"/>
                </a:lnTo>
                <a:lnTo>
                  <a:pt x="2172906" y="810590"/>
                </a:lnTo>
                <a:close/>
              </a:path>
              <a:path w="4657090" h="892810">
                <a:moveTo>
                  <a:pt x="2514765" y="241858"/>
                </a:moveTo>
                <a:lnTo>
                  <a:pt x="2489365" y="241858"/>
                </a:lnTo>
                <a:lnTo>
                  <a:pt x="2489365" y="0"/>
                </a:lnTo>
                <a:lnTo>
                  <a:pt x="2463965" y="0"/>
                </a:lnTo>
                <a:lnTo>
                  <a:pt x="2463965" y="241858"/>
                </a:lnTo>
                <a:lnTo>
                  <a:pt x="2438565" y="241858"/>
                </a:lnTo>
                <a:lnTo>
                  <a:pt x="2476665" y="318058"/>
                </a:lnTo>
                <a:lnTo>
                  <a:pt x="2508415" y="254558"/>
                </a:lnTo>
                <a:lnTo>
                  <a:pt x="2514765" y="241858"/>
                </a:lnTo>
                <a:close/>
              </a:path>
              <a:path w="4657090" h="892810">
                <a:moveTo>
                  <a:pt x="4656645" y="845108"/>
                </a:moveTo>
                <a:lnTo>
                  <a:pt x="4561395" y="797483"/>
                </a:lnTo>
                <a:lnTo>
                  <a:pt x="4561395" y="829233"/>
                </a:lnTo>
                <a:lnTo>
                  <a:pt x="3805313" y="829233"/>
                </a:lnTo>
                <a:lnTo>
                  <a:pt x="3805313" y="860983"/>
                </a:lnTo>
                <a:lnTo>
                  <a:pt x="4561395" y="860983"/>
                </a:lnTo>
                <a:lnTo>
                  <a:pt x="4561395" y="892733"/>
                </a:lnTo>
                <a:lnTo>
                  <a:pt x="4624895" y="860983"/>
                </a:lnTo>
                <a:lnTo>
                  <a:pt x="4656645" y="845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81047" y="2924192"/>
            <a:ext cx="851535" cy="95250"/>
          </a:xfrm>
          <a:custGeom>
            <a:avLst/>
            <a:gdLst/>
            <a:ahLst/>
            <a:cxnLst/>
            <a:rect l="l" t="t" r="r" b="b"/>
            <a:pathLst>
              <a:path w="851535" h="95250">
                <a:moveTo>
                  <a:pt x="756088" y="63499"/>
                </a:moveTo>
                <a:lnTo>
                  <a:pt x="756088" y="95250"/>
                </a:lnTo>
                <a:lnTo>
                  <a:pt x="819588" y="63500"/>
                </a:lnTo>
                <a:lnTo>
                  <a:pt x="756088" y="63499"/>
                </a:lnTo>
                <a:close/>
              </a:path>
              <a:path w="851535" h="95250">
                <a:moveTo>
                  <a:pt x="756088" y="31749"/>
                </a:moveTo>
                <a:lnTo>
                  <a:pt x="756088" y="63499"/>
                </a:lnTo>
                <a:lnTo>
                  <a:pt x="771963" y="63500"/>
                </a:lnTo>
                <a:lnTo>
                  <a:pt x="771963" y="31750"/>
                </a:lnTo>
                <a:lnTo>
                  <a:pt x="756088" y="31749"/>
                </a:lnTo>
                <a:close/>
              </a:path>
              <a:path w="851535" h="95250">
                <a:moveTo>
                  <a:pt x="756088" y="0"/>
                </a:moveTo>
                <a:lnTo>
                  <a:pt x="756088" y="31749"/>
                </a:lnTo>
                <a:lnTo>
                  <a:pt x="771963" y="31750"/>
                </a:lnTo>
                <a:lnTo>
                  <a:pt x="771963" y="63500"/>
                </a:lnTo>
                <a:lnTo>
                  <a:pt x="819590" y="63498"/>
                </a:lnTo>
                <a:lnTo>
                  <a:pt x="851338" y="47625"/>
                </a:lnTo>
                <a:lnTo>
                  <a:pt x="756088" y="0"/>
                </a:lnTo>
                <a:close/>
              </a:path>
              <a:path w="851535" h="95250">
                <a:moveTo>
                  <a:pt x="0" y="31748"/>
                </a:moveTo>
                <a:lnTo>
                  <a:pt x="0" y="63498"/>
                </a:lnTo>
                <a:lnTo>
                  <a:pt x="756088" y="63499"/>
                </a:lnTo>
                <a:lnTo>
                  <a:pt x="756088" y="31749"/>
                </a:lnTo>
                <a:lnTo>
                  <a:pt x="0" y="31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95300" y="2412201"/>
            <a:ext cx="1335405" cy="97281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ciphertext</a:t>
            </a:r>
            <a:endParaRPr sz="2400"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  <a:spcBef>
                <a:spcPts val="655"/>
              </a:spcBef>
            </a:pP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3600" spc="-15" baseline="-25462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(m)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0" name="object 30"/>
          <p:cNvSpPr txBox="1"/>
          <p:nvPr/>
        </p:nvSpPr>
        <p:spPr>
          <a:xfrm>
            <a:off x="1082039" y="3924300"/>
            <a:ext cx="10044430" cy="24180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0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symmetric</a:t>
            </a:r>
            <a:r>
              <a:rPr sz="32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key</a:t>
            </a:r>
            <a:r>
              <a:rPr sz="32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crypto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Bob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Alice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share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(symmetric) </a:t>
            </a:r>
            <a:r>
              <a:rPr sz="3200" dirty="0">
                <a:latin typeface="Calibri"/>
                <a:cs typeface="Calibri"/>
              </a:rPr>
              <a:t>key: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K</a:t>
            </a:r>
            <a:endParaRPr sz="3200" dirty="0">
              <a:latin typeface="Calibri"/>
              <a:cs typeface="Calibri"/>
            </a:endParaRPr>
          </a:p>
          <a:p>
            <a:pPr marL="352425" marR="1056005" indent="-222250">
              <a:lnSpc>
                <a:spcPts val="3000"/>
              </a:lnSpc>
              <a:spcBef>
                <a:spcPts val="1005"/>
              </a:spcBef>
              <a:buClr>
                <a:srgbClr val="0000A3"/>
              </a:buClr>
              <a:buFont typeface="Kozuka Gothic Pr6N R"/>
              <a:buChar char="■"/>
              <a:tabLst>
                <a:tab pos="352425" algn="l"/>
              </a:tabLst>
            </a:pPr>
            <a:r>
              <a:rPr sz="2800" i="1" dirty="0">
                <a:latin typeface="Calibri"/>
                <a:cs typeface="Calibri"/>
              </a:rPr>
              <a:t>e.g.,</a:t>
            </a:r>
            <a:r>
              <a:rPr sz="2800" i="1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substitution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pattern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mono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305" dirty="0">
                <a:latin typeface="Calibri"/>
                <a:cs typeface="Calibri"/>
              </a:rPr>
              <a:t>alphabetic </a:t>
            </a:r>
            <a:r>
              <a:rPr sz="2800" dirty="0">
                <a:latin typeface="Calibri"/>
                <a:cs typeface="Calibri"/>
              </a:rPr>
              <a:t>substitution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cipher</a:t>
            </a:r>
            <a:endParaRPr sz="2800" dirty="0">
              <a:latin typeface="Calibri"/>
              <a:cs typeface="Calibri"/>
            </a:endParaRPr>
          </a:p>
          <a:p>
            <a:pPr marL="130175">
              <a:lnSpc>
                <a:spcPct val="100000"/>
              </a:lnSpc>
              <a:spcBef>
                <a:spcPts val="595"/>
              </a:spcBef>
            </a:pPr>
            <a:r>
              <a:rPr sz="3200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Q:</a:t>
            </a:r>
            <a:r>
              <a:rPr sz="3200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Bob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Alice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agree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value?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latin typeface="Calibri Light"/>
                <a:cs typeface="Calibri Light"/>
              </a:rPr>
              <a:t>Simple</a:t>
            </a:r>
            <a:r>
              <a:rPr sz="4300" b="0" spc="330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encryption</a:t>
            </a:r>
            <a:r>
              <a:rPr sz="4300" b="0" spc="325" dirty="0">
                <a:latin typeface="Calibri Light"/>
                <a:cs typeface="Calibri Light"/>
              </a:rPr>
              <a:t> </a:t>
            </a:r>
            <a:r>
              <a:rPr sz="4300" b="0" spc="-10" dirty="0">
                <a:latin typeface="Calibri Light"/>
                <a:cs typeface="Calibri Light"/>
              </a:rPr>
              <a:t>scheme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5198" y="2872755"/>
            <a:ext cx="76200" cy="494030"/>
          </a:xfrm>
          <a:custGeom>
            <a:avLst/>
            <a:gdLst/>
            <a:ahLst/>
            <a:cxnLst/>
            <a:rect l="l" t="t" r="r" b="b"/>
            <a:pathLst>
              <a:path w="76200" h="494029">
                <a:moveTo>
                  <a:pt x="28574" y="417511"/>
                </a:moveTo>
                <a:lnTo>
                  <a:pt x="0" y="417511"/>
                </a:lnTo>
                <a:lnTo>
                  <a:pt x="38100" y="493711"/>
                </a:lnTo>
                <a:lnTo>
                  <a:pt x="69850" y="430211"/>
                </a:lnTo>
                <a:lnTo>
                  <a:pt x="28575" y="430211"/>
                </a:lnTo>
                <a:lnTo>
                  <a:pt x="28574" y="417511"/>
                </a:lnTo>
                <a:close/>
              </a:path>
              <a:path w="76200" h="494029">
                <a:moveTo>
                  <a:pt x="47623" y="0"/>
                </a:moveTo>
                <a:lnTo>
                  <a:pt x="28573" y="0"/>
                </a:lnTo>
                <a:lnTo>
                  <a:pt x="28575" y="430211"/>
                </a:lnTo>
                <a:lnTo>
                  <a:pt x="47625" y="430211"/>
                </a:lnTo>
                <a:lnTo>
                  <a:pt x="47623" y="0"/>
                </a:lnTo>
                <a:close/>
              </a:path>
              <a:path w="76200" h="494029">
                <a:moveTo>
                  <a:pt x="76200" y="417511"/>
                </a:moveTo>
                <a:lnTo>
                  <a:pt x="47624" y="417511"/>
                </a:lnTo>
                <a:lnTo>
                  <a:pt x="47625" y="430211"/>
                </a:lnTo>
                <a:lnTo>
                  <a:pt x="69850" y="430211"/>
                </a:lnTo>
                <a:lnTo>
                  <a:pt x="76200" y="4175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8786" y="2836241"/>
            <a:ext cx="76200" cy="494030"/>
          </a:xfrm>
          <a:custGeom>
            <a:avLst/>
            <a:gdLst/>
            <a:ahLst/>
            <a:cxnLst/>
            <a:rect l="l" t="t" r="r" b="b"/>
            <a:pathLst>
              <a:path w="76200" h="494029">
                <a:moveTo>
                  <a:pt x="28574" y="417513"/>
                </a:moveTo>
                <a:lnTo>
                  <a:pt x="0" y="417513"/>
                </a:lnTo>
                <a:lnTo>
                  <a:pt x="38100" y="493713"/>
                </a:lnTo>
                <a:lnTo>
                  <a:pt x="69850" y="430213"/>
                </a:lnTo>
                <a:lnTo>
                  <a:pt x="28575" y="430213"/>
                </a:lnTo>
                <a:lnTo>
                  <a:pt x="28574" y="417513"/>
                </a:lnTo>
                <a:close/>
              </a:path>
              <a:path w="76200" h="494029">
                <a:moveTo>
                  <a:pt x="47623" y="0"/>
                </a:moveTo>
                <a:lnTo>
                  <a:pt x="28573" y="0"/>
                </a:lnTo>
                <a:lnTo>
                  <a:pt x="28575" y="430213"/>
                </a:lnTo>
                <a:lnTo>
                  <a:pt x="47625" y="430213"/>
                </a:lnTo>
                <a:lnTo>
                  <a:pt x="47623" y="0"/>
                </a:lnTo>
                <a:close/>
              </a:path>
              <a:path w="76200" h="494029">
                <a:moveTo>
                  <a:pt x="76200" y="417513"/>
                </a:moveTo>
                <a:lnTo>
                  <a:pt x="47624" y="417513"/>
                </a:lnTo>
                <a:lnTo>
                  <a:pt x="47625" y="430213"/>
                </a:lnTo>
                <a:lnTo>
                  <a:pt x="69850" y="430213"/>
                </a:lnTo>
                <a:lnTo>
                  <a:pt x="76200" y="4175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21997" y="4071360"/>
          <a:ext cx="6272527" cy="77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marR="97790" algn="r">
                        <a:lnSpc>
                          <a:spcPts val="248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Plaintext: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248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bob.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248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love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248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you.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248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alice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marR="69850" algn="r">
                        <a:lnSpc>
                          <a:spcPts val="280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ciphertext: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280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nkn.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28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280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gktc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280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wky.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0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mgsbc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18471" y="1156715"/>
            <a:ext cx="8825865" cy="512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substitution</a:t>
            </a:r>
            <a:r>
              <a:rPr sz="3200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cipher:</a:t>
            </a:r>
            <a:r>
              <a:rPr sz="3200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substituting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another</a:t>
            </a:r>
            <a:endParaRPr sz="2800">
              <a:latin typeface="Calibri"/>
              <a:cs typeface="Calibri"/>
            </a:endParaRPr>
          </a:p>
          <a:p>
            <a:pPr marL="577850" indent="-231775">
              <a:lnSpc>
                <a:spcPct val="100000"/>
              </a:lnSpc>
              <a:spcBef>
                <a:spcPts val="160"/>
              </a:spcBef>
              <a:buClr>
                <a:srgbClr val="0000A8"/>
              </a:buClr>
              <a:buFont typeface="Kozuka Gothic Pr6N R"/>
              <a:buChar char="■"/>
              <a:tabLst>
                <a:tab pos="577850" algn="l"/>
              </a:tabLst>
            </a:pPr>
            <a:r>
              <a:rPr sz="2800" dirty="0">
                <a:latin typeface="Calibri"/>
                <a:cs typeface="Calibri"/>
              </a:rPr>
              <a:t>monoalphabetic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cipher: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substitute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letter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355" dirty="0">
                <a:latin typeface="Calibri"/>
                <a:cs typeface="Calibri"/>
              </a:rPr>
              <a:t>another</a:t>
            </a:r>
            <a:endParaRPr sz="2800">
              <a:latin typeface="Calibri"/>
              <a:cs typeface="Calibri"/>
            </a:endParaRPr>
          </a:p>
          <a:p>
            <a:pPr marL="680720" marR="1016000" indent="163195">
              <a:lnSpc>
                <a:spcPts val="6120"/>
              </a:lnSpc>
              <a:spcBef>
                <a:spcPts val="400"/>
              </a:spcBef>
              <a:tabLst>
                <a:tab pos="3034665" algn="l"/>
                <a:tab pos="3053715" algn="l"/>
              </a:tabLst>
            </a:pPr>
            <a:r>
              <a:rPr sz="2400" b="1" spc="-10" dirty="0">
                <a:latin typeface="Courier New"/>
                <a:cs typeface="Courier New"/>
              </a:rPr>
              <a:t>plaintext: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10" dirty="0">
                <a:latin typeface="Courier New"/>
                <a:cs typeface="Courier New"/>
              </a:rPr>
              <a:t>abcdefghijklmnopqrstuvwxyz ciphertext:</a:t>
            </a:r>
            <a:r>
              <a:rPr sz="2400" b="1" dirty="0">
                <a:latin typeface="Courier New"/>
                <a:cs typeface="Courier New"/>
              </a:rPr>
              <a:t>		</a:t>
            </a:r>
            <a:r>
              <a:rPr sz="2400" b="1" spc="-10" dirty="0">
                <a:latin typeface="Courier New"/>
                <a:cs typeface="Courier New"/>
              </a:rPr>
              <a:t>mnbvcxzasdfghjklpoiuytrewq</a:t>
            </a:r>
            <a:endParaRPr sz="2400">
              <a:latin typeface="Courier New"/>
              <a:cs typeface="Courier New"/>
            </a:endParaRPr>
          </a:p>
          <a:p>
            <a:pPr marL="857250">
              <a:lnSpc>
                <a:spcPct val="100000"/>
              </a:lnSpc>
              <a:spcBef>
                <a:spcPts val="2135"/>
              </a:spcBef>
            </a:pPr>
            <a:r>
              <a:rPr sz="2400" spc="-10" dirty="0">
                <a:solidFill>
                  <a:srgbClr val="000099"/>
                </a:solidFill>
                <a:latin typeface="Arial"/>
                <a:cs typeface="Arial"/>
              </a:rPr>
              <a:t>e.g.: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Arial"/>
              <a:cs typeface="Arial"/>
            </a:endParaRPr>
          </a:p>
          <a:p>
            <a:pPr marL="3148965" marR="5080" indent="-1933575">
              <a:lnSpc>
                <a:spcPts val="3790"/>
              </a:lnSpc>
            </a:pP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Encryption</a:t>
            </a:r>
            <a:r>
              <a:rPr sz="3200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key:</a:t>
            </a:r>
            <a:r>
              <a:rPr sz="3200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mapping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26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letters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26</a:t>
            </a:r>
            <a:r>
              <a:rPr sz="3200" spc="-10" dirty="0">
                <a:latin typeface="Calibri"/>
                <a:cs typeface="Calibri"/>
              </a:rPr>
              <a:t> letters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25950" y="5423912"/>
            <a:ext cx="462915" cy="236854"/>
            <a:chOff x="1625950" y="5423912"/>
            <a:chExt cx="462915" cy="236854"/>
          </a:xfrm>
        </p:grpSpPr>
        <p:sp>
          <p:nvSpPr>
            <p:cNvPr id="8" name="object 8"/>
            <p:cNvSpPr/>
            <p:nvPr/>
          </p:nvSpPr>
          <p:spPr>
            <a:xfrm>
              <a:off x="1633753" y="5435307"/>
              <a:ext cx="447040" cy="216535"/>
            </a:xfrm>
            <a:custGeom>
              <a:avLst/>
              <a:gdLst/>
              <a:ahLst/>
              <a:cxnLst/>
              <a:rect l="l" t="t" r="r" b="b"/>
              <a:pathLst>
                <a:path w="447039" h="216535">
                  <a:moveTo>
                    <a:pt x="446862" y="72809"/>
                  </a:moveTo>
                  <a:lnTo>
                    <a:pt x="436676" y="65862"/>
                  </a:lnTo>
                  <a:lnTo>
                    <a:pt x="419493" y="54152"/>
                  </a:lnTo>
                  <a:lnTo>
                    <a:pt x="417664" y="52895"/>
                  </a:lnTo>
                  <a:lnTo>
                    <a:pt x="414947" y="51041"/>
                  </a:lnTo>
                  <a:lnTo>
                    <a:pt x="399351" y="40424"/>
                  </a:lnTo>
                  <a:lnTo>
                    <a:pt x="362254" y="51041"/>
                  </a:lnTo>
                  <a:lnTo>
                    <a:pt x="327736" y="29311"/>
                  </a:lnTo>
                  <a:lnTo>
                    <a:pt x="270433" y="52895"/>
                  </a:lnTo>
                  <a:lnTo>
                    <a:pt x="246964" y="36106"/>
                  </a:lnTo>
                  <a:lnTo>
                    <a:pt x="210629" y="54152"/>
                  </a:lnTo>
                  <a:lnTo>
                    <a:pt x="206883" y="43497"/>
                  </a:lnTo>
                  <a:lnTo>
                    <a:pt x="199466" y="22377"/>
                  </a:lnTo>
                  <a:lnTo>
                    <a:pt x="164338" y="43497"/>
                  </a:lnTo>
                  <a:lnTo>
                    <a:pt x="117424" y="17449"/>
                  </a:lnTo>
                  <a:lnTo>
                    <a:pt x="117424" y="86372"/>
                  </a:lnTo>
                  <a:lnTo>
                    <a:pt x="107467" y="122478"/>
                  </a:lnTo>
                  <a:lnTo>
                    <a:pt x="87210" y="142341"/>
                  </a:lnTo>
                  <a:lnTo>
                    <a:pt x="72961" y="144805"/>
                  </a:lnTo>
                  <a:lnTo>
                    <a:pt x="62572" y="139877"/>
                  </a:lnTo>
                  <a:lnTo>
                    <a:pt x="53822" y="131889"/>
                  </a:lnTo>
                  <a:lnTo>
                    <a:pt x="42164" y="119367"/>
                  </a:lnTo>
                  <a:lnTo>
                    <a:pt x="48856" y="96862"/>
                  </a:lnTo>
                  <a:lnTo>
                    <a:pt x="59575" y="81267"/>
                  </a:lnTo>
                  <a:lnTo>
                    <a:pt x="93967" y="65862"/>
                  </a:lnTo>
                  <a:lnTo>
                    <a:pt x="117424" y="86372"/>
                  </a:lnTo>
                  <a:lnTo>
                    <a:pt x="117424" y="17449"/>
                  </a:lnTo>
                  <a:lnTo>
                    <a:pt x="86004" y="0"/>
                  </a:lnTo>
                  <a:lnTo>
                    <a:pt x="20993" y="36042"/>
                  </a:lnTo>
                  <a:lnTo>
                    <a:pt x="17322" y="32105"/>
                  </a:lnTo>
                  <a:lnTo>
                    <a:pt x="0" y="55841"/>
                  </a:lnTo>
                  <a:lnTo>
                    <a:pt x="7594" y="62255"/>
                  </a:lnTo>
                  <a:lnTo>
                    <a:pt x="5664" y="153454"/>
                  </a:lnTo>
                  <a:lnTo>
                    <a:pt x="59334" y="213779"/>
                  </a:lnTo>
                  <a:lnTo>
                    <a:pt x="113753" y="216369"/>
                  </a:lnTo>
                  <a:lnTo>
                    <a:pt x="186550" y="153454"/>
                  </a:lnTo>
                  <a:lnTo>
                    <a:pt x="219811" y="170281"/>
                  </a:lnTo>
                  <a:lnTo>
                    <a:pt x="220675" y="153454"/>
                  </a:lnTo>
                  <a:lnTo>
                    <a:pt x="221119" y="144805"/>
                  </a:lnTo>
                  <a:lnTo>
                    <a:pt x="222275" y="122478"/>
                  </a:lnTo>
                  <a:lnTo>
                    <a:pt x="438289" y="90855"/>
                  </a:lnTo>
                  <a:lnTo>
                    <a:pt x="446862" y="7280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950" y="5423912"/>
              <a:ext cx="462647" cy="23639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latin typeface="Calibri Light"/>
                <a:cs typeface="Calibri Light"/>
              </a:rPr>
              <a:t>Symmetric</a:t>
            </a:r>
            <a:r>
              <a:rPr sz="4300" b="0" spc="175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key</a:t>
            </a:r>
            <a:r>
              <a:rPr sz="4300" b="0" spc="175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crypto:</a:t>
            </a:r>
            <a:r>
              <a:rPr sz="4300" b="0" spc="185" dirty="0">
                <a:latin typeface="Calibri Light"/>
                <a:cs typeface="Calibri Light"/>
              </a:rPr>
              <a:t> </a:t>
            </a:r>
            <a:r>
              <a:rPr sz="4300" b="0" spc="-25" dirty="0">
                <a:latin typeface="Calibri Light"/>
                <a:cs typeface="Calibri Light"/>
              </a:rPr>
              <a:t>DES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9657" y="1093869"/>
            <a:ext cx="10754360" cy="4891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DES:</a:t>
            </a:r>
            <a:r>
              <a:rPr sz="32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3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Encryption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Standard</a:t>
            </a:r>
            <a:endParaRPr sz="3200" dirty="0">
              <a:latin typeface="Calibri"/>
              <a:cs typeface="Calibri"/>
            </a:endParaRPr>
          </a:p>
          <a:p>
            <a:pPr marL="234950" indent="-222250">
              <a:lnSpc>
                <a:spcPct val="100000"/>
              </a:lnSpc>
              <a:spcBef>
                <a:spcPts val="665"/>
              </a:spcBef>
              <a:buClr>
                <a:srgbClr val="0000A3"/>
              </a:buClr>
              <a:buFont typeface="Kozuka Gothic Pr6N R"/>
              <a:buChar char="■"/>
              <a:tabLst>
                <a:tab pos="234950" algn="l"/>
              </a:tabLst>
            </a:pPr>
            <a:r>
              <a:rPr sz="2800" dirty="0">
                <a:latin typeface="Calibri"/>
                <a:cs typeface="Calibri"/>
              </a:rPr>
              <a:t>US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standard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[NIST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1993]</a:t>
            </a:r>
            <a:endParaRPr sz="2800" dirty="0">
              <a:latin typeface="Calibri"/>
              <a:cs typeface="Calibri"/>
            </a:endParaRPr>
          </a:p>
          <a:p>
            <a:pPr marL="234950" indent="-222250">
              <a:lnSpc>
                <a:spcPct val="100000"/>
              </a:lnSpc>
              <a:spcBef>
                <a:spcPts val="745"/>
              </a:spcBef>
              <a:buClr>
                <a:srgbClr val="0000A3"/>
              </a:buClr>
              <a:buFont typeface="Kozuka Gothic Pr6N R"/>
              <a:buChar char="■"/>
              <a:tabLst>
                <a:tab pos="234950" algn="l"/>
              </a:tabLst>
            </a:pPr>
            <a:r>
              <a:rPr sz="2800" dirty="0">
                <a:latin typeface="Calibri"/>
                <a:cs typeface="Calibri"/>
              </a:rPr>
              <a:t>56-bit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symmetric</a:t>
            </a:r>
            <a:r>
              <a:rPr sz="2800" spc="-55" dirty="0">
                <a:latin typeface="Calibri"/>
                <a:cs typeface="Calibri"/>
              </a:rPr>
              <a:t> key, </a:t>
            </a:r>
            <a:r>
              <a:rPr sz="2800" dirty="0">
                <a:latin typeface="Calibri"/>
                <a:cs typeface="Calibri"/>
              </a:rPr>
              <a:t>64-bit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plaintext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endParaRPr sz="2800" dirty="0">
              <a:latin typeface="Calibri"/>
              <a:cs typeface="Calibri"/>
            </a:endParaRPr>
          </a:p>
          <a:p>
            <a:pPr marL="234950" indent="-222250">
              <a:lnSpc>
                <a:spcPct val="100000"/>
              </a:lnSpc>
              <a:spcBef>
                <a:spcPts val="625"/>
              </a:spcBef>
              <a:buClr>
                <a:srgbClr val="0000A3"/>
              </a:buClr>
              <a:buFont typeface="Kozuka Gothic Pr6N R"/>
              <a:buChar char="■"/>
              <a:tabLst>
                <a:tab pos="234950" algn="l"/>
              </a:tabLst>
            </a:pPr>
            <a:r>
              <a:rPr sz="2800" dirty="0">
                <a:latin typeface="Calibri"/>
                <a:cs typeface="Calibri"/>
              </a:rPr>
              <a:t>block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cipher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cipher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chaining</a:t>
            </a:r>
            <a:endParaRPr sz="2800" dirty="0">
              <a:latin typeface="Calibri"/>
              <a:cs typeface="Calibri"/>
            </a:endParaRPr>
          </a:p>
          <a:p>
            <a:pPr marL="234950" indent="-222250">
              <a:lnSpc>
                <a:spcPct val="100000"/>
              </a:lnSpc>
              <a:spcBef>
                <a:spcPts val="645"/>
              </a:spcBef>
              <a:buClr>
                <a:srgbClr val="0000A3"/>
              </a:buClr>
              <a:buFont typeface="Kozuka Gothic Pr6N R"/>
              <a:buChar char="■"/>
              <a:tabLst>
                <a:tab pos="234950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DES?</a:t>
            </a:r>
            <a:endParaRPr sz="2800" dirty="0">
              <a:latin typeface="Calibri"/>
              <a:cs typeface="Calibri"/>
            </a:endParaRPr>
          </a:p>
          <a:p>
            <a:pPr marL="577215" marR="5080" lvl="1" indent="-231775">
              <a:lnSpc>
                <a:spcPts val="3100"/>
              </a:lnSpc>
              <a:spcBef>
                <a:spcPts val="465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  <a:tab pos="7026275" algn="l"/>
              </a:tabLst>
            </a:pPr>
            <a:r>
              <a:rPr sz="2800" dirty="0">
                <a:latin typeface="Calibri"/>
                <a:cs typeface="Calibri"/>
              </a:rPr>
              <a:t>DES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Challenge: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56-</a:t>
            </a:r>
            <a:r>
              <a:rPr sz="2800" spc="-30" dirty="0">
                <a:latin typeface="Calibri"/>
                <a:cs typeface="Calibri"/>
              </a:rPr>
              <a:t>bit-</a:t>
            </a:r>
            <a:r>
              <a:rPr sz="2800" spc="-45" dirty="0">
                <a:latin typeface="Calibri"/>
                <a:cs typeface="Calibri"/>
              </a:rPr>
              <a:t>key-</a:t>
            </a:r>
            <a:r>
              <a:rPr sz="2800" dirty="0">
                <a:latin typeface="Calibri"/>
                <a:cs typeface="Calibri"/>
              </a:rPr>
              <a:t>encrypted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phrase</a:t>
            </a:r>
            <a:r>
              <a:rPr sz="2800" dirty="0">
                <a:latin typeface="Calibri"/>
                <a:cs typeface="Calibri"/>
              </a:rPr>
              <a:t>	decrypted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(brute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force)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less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day</a:t>
            </a:r>
            <a:endParaRPr sz="2800" dirty="0">
              <a:latin typeface="Calibri"/>
              <a:cs typeface="Calibri"/>
            </a:endParaRPr>
          </a:p>
          <a:p>
            <a:pPr marL="577850" lvl="1" indent="-232410">
              <a:lnSpc>
                <a:spcPct val="100000"/>
              </a:lnSpc>
              <a:spcBef>
                <a:spcPts val="80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analytic</a:t>
            </a:r>
            <a:r>
              <a:rPr sz="2800" spc="-10" dirty="0">
                <a:latin typeface="Calibri"/>
                <a:cs typeface="Calibri"/>
              </a:rPr>
              <a:t> attack</a:t>
            </a:r>
            <a:endParaRPr sz="2800" dirty="0">
              <a:latin typeface="Calibri"/>
              <a:cs typeface="Calibri"/>
            </a:endParaRPr>
          </a:p>
          <a:p>
            <a:pPr marL="234950" indent="-222250">
              <a:lnSpc>
                <a:spcPct val="100000"/>
              </a:lnSpc>
              <a:spcBef>
                <a:spcPts val="625"/>
              </a:spcBef>
              <a:buClr>
                <a:srgbClr val="0000A3"/>
              </a:buClr>
              <a:buFont typeface="Kozuka Gothic Pr6N R"/>
              <a:buChar char="■"/>
              <a:tabLst>
                <a:tab pos="234950" algn="l"/>
              </a:tabLst>
            </a:pPr>
            <a:r>
              <a:rPr sz="2800" dirty="0">
                <a:latin typeface="Calibri"/>
                <a:cs typeface="Calibri"/>
              </a:rPr>
              <a:t>making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secure:</a:t>
            </a:r>
            <a:endParaRPr sz="2800" dirty="0">
              <a:latin typeface="Calibri"/>
              <a:cs typeface="Calibri"/>
            </a:endParaRPr>
          </a:p>
          <a:p>
            <a:pPr marL="577850" lvl="1" indent="-232410">
              <a:lnSpc>
                <a:spcPct val="100000"/>
              </a:lnSpc>
              <a:spcBef>
                <a:spcPts val="145"/>
              </a:spcBef>
              <a:buClr>
                <a:srgbClr val="0000A8"/>
              </a:buClr>
              <a:buFont typeface="Arial"/>
              <a:buChar char="•"/>
              <a:tabLst>
                <a:tab pos="577850" algn="l"/>
              </a:tabLst>
            </a:pPr>
            <a:r>
              <a:rPr sz="2800" dirty="0">
                <a:latin typeface="Calibri"/>
                <a:cs typeface="Calibri"/>
              </a:rPr>
              <a:t>3DES: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20" dirty="0">
                <a:latin typeface="Calibri"/>
                <a:cs typeface="Calibri"/>
              </a:rPr>
              <a:t> keys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0C911-5B3F-4595-AD34-880A4FF17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93" y="551702"/>
            <a:ext cx="3295650" cy="139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64077C-3AE8-425A-B827-F540AE910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93" y="1676400"/>
            <a:ext cx="3790476" cy="2071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latin typeface="Calibri Light"/>
                <a:cs typeface="Calibri Light"/>
              </a:rPr>
              <a:t>AES:</a:t>
            </a:r>
            <a:r>
              <a:rPr sz="4300" b="0" spc="290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Advanced</a:t>
            </a:r>
            <a:r>
              <a:rPr sz="4300" b="0" spc="280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Encryption</a:t>
            </a:r>
            <a:r>
              <a:rPr sz="4300" b="0" spc="285" dirty="0">
                <a:latin typeface="Calibri Light"/>
                <a:cs typeface="Calibri Light"/>
              </a:rPr>
              <a:t> </a:t>
            </a:r>
            <a:r>
              <a:rPr sz="4300" b="0" spc="-10" dirty="0">
                <a:latin typeface="Calibri Light"/>
                <a:cs typeface="Calibri Light"/>
              </a:rPr>
              <a:t>Standard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366" y="1394459"/>
            <a:ext cx="9657080" cy="27324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34950" indent="-222250">
              <a:lnSpc>
                <a:spcPct val="100000"/>
              </a:lnSpc>
              <a:spcBef>
                <a:spcPts val="770"/>
              </a:spcBef>
              <a:buClr>
                <a:srgbClr val="0000A3"/>
              </a:buClr>
              <a:buFont typeface="Kozuka Gothic Pr6N R"/>
              <a:buChar char="•"/>
              <a:tabLst>
                <a:tab pos="234950" algn="l"/>
              </a:tabLst>
            </a:pPr>
            <a:r>
              <a:rPr sz="3200" spc="-10" dirty="0">
                <a:latin typeface="Calibri"/>
                <a:cs typeface="Calibri"/>
              </a:rPr>
              <a:t>symmetric-</a:t>
            </a:r>
            <a:r>
              <a:rPr sz="3200" dirty="0">
                <a:latin typeface="Calibri"/>
                <a:cs typeface="Calibri"/>
              </a:rPr>
              <a:t>key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NIST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standard,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replaced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(Nov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2001)</a:t>
            </a:r>
            <a:endParaRPr sz="3200" dirty="0">
              <a:latin typeface="Calibri"/>
              <a:cs typeface="Calibri"/>
            </a:endParaRPr>
          </a:p>
          <a:p>
            <a:pPr marL="234950" indent="-222250">
              <a:lnSpc>
                <a:spcPct val="100000"/>
              </a:lnSpc>
              <a:spcBef>
                <a:spcPts val="675"/>
              </a:spcBef>
              <a:buClr>
                <a:srgbClr val="0000A3"/>
              </a:buClr>
              <a:buFont typeface="Kozuka Gothic Pr6N R"/>
              <a:buChar char="•"/>
              <a:tabLst>
                <a:tab pos="234950" algn="l"/>
              </a:tabLst>
            </a:pPr>
            <a:r>
              <a:rPr sz="3200" dirty="0">
                <a:latin typeface="Calibri"/>
                <a:cs typeface="Calibri"/>
              </a:rPr>
              <a:t>processes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128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blocks</a:t>
            </a:r>
            <a:endParaRPr sz="3200" dirty="0">
              <a:latin typeface="Calibri"/>
              <a:cs typeface="Calibri"/>
            </a:endParaRPr>
          </a:p>
          <a:p>
            <a:pPr marL="234950" indent="-222250">
              <a:lnSpc>
                <a:spcPct val="100000"/>
              </a:lnSpc>
              <a:spcBef>
                <a:spcPts val="550"/>
              </a:spcBef>
              <a:buClr>
                <a:srgbClr val="0000A3"/>
              </a:buClr>
              <a:buFont typeface="Kozuka Gothic Pr6N R"/>
              <a:buChar char="•"/>
              <a:tabLst>
                <a:tab pos="234950" algn="l"/>
              </a:tabLst>
            </a:pPr>
            <a:r>
              <a:rPr sz="3200" dirty="0">
                <a:latin typeface="Calibri"/>
                <a:cs typeface="Calibri"/>
              </a:rPr>
              <a:t>128, 192, 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256 bit </a:t>
            </a:r>
            <a:r>
              <a:rPr sz="3200" spc="-20" dirty="0">
                <a:latin typeface="Calibri"/>
                <a:cs typeface="Calibri"/>
              </a:rPr>
              <a:t>keys</a:t>
            </a:r>
            <a:endParaRPr sz="3200" dirty="0">
              <a:latin typeface="Calibri"/>
              <a:cs typeface="Calibri"/>
            </a:endParaRPr>
          </a:p>
          <a:p>
            <a:pPr marL="234950" marR="5080" indent="-222250">
              <a:lnSpc>
                <a:spcPts val="3379"/>
              </a:lnSpc>
              <a:spcBef>
                <a:spcPts val="1170"/>
              </a:spcBef>
              <a:buClr>
                <a:srgbClr val="0000A3"/>
              </a:buClr>
              <a:buFont typeface="Kozuka Gothic Pr6N R"/>
              <a:buChar char="•"/>
              <a:tabLst>
                <a:tab pos="234950" algn="l"/>
              </a:tabLst>
            </a:pPr>
            <a:r>
              <a:rPr sz="3200" dirty="0">
                <a:latin typeface="Calibri"/>
                <a:cs typeface="Calibri"/>
              </a:rPr>
              <a:t>brute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force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decryption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(try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key)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taking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DES, </a:t>
            </a:r>
            <a:r>
              <a:rPr sz="3200" dirty="0">
                <a:latin typeface="Calibri"/>
                <a:cs typeface="Calibri"/>
              </a:rPr>
              <a:t>takes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149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trillion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years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AES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0" dirty="0">
                <a:latin typeface="Calibri Light"/>
                <a:cs typeface="Calibri Light"/>
              </a:rPr>
              <a:t>Public</a:t>
            </a:r>
            <a:r>
              <a:rPr sz="4300" b="0" spc="120" dirty="0">
                <a:latin typeface="Calibri Light"/>
                <a:cs typeface="Calibri Light"/>
              </a:rPr>
              <a:t> </a:t>
            </a:r>
            <a:r>
              <a:rPr sz="4300" b="0" dirty="0">
                <a:latin typeface="Calibri Light"/>
                <a:cs typeface="Calibri Light"/>
              </a:rPr>
              <a:t>Key</a:t>
            </a:r>
            <a:r>
              <a:rPr sz="4300" b="0" spc="114" dirty="0">
                <a:latin typeface="Calibri Light"/>
                <a:cs typeface="Calibri Light"/>
              </a:rPr>
              <a:t> </a:t>
            </a:r>
            <a:r>
              <a:rPr sz="4300" b="0" spc="-10" dirty="0">
                <a:latin typeface="Calibri Light"/>
                <a:cs typeface="Calibri Light"/>
              </a:rPr>
              <a:t>Cryptography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7985" y="1474869"/>
            <a:ext cx="3935729" cy="27851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symmetric</a:t>
            </a:r>
            <a:r>
              <a:rPr sz="3200" spc="-1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key</a:t>
            </a:r>
            <a:r>
              <a:rPr sz="32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crypto:</a:t>
            </a:r>
            <a:endParaRPr sz="3200" dirty="0">
              <a:latin typeface="Calibri"/>
              <a:cs typeface="Calibri"/>
            </a:endParaRPr>
          </a:p>
          <a:p>
            <a:pPr marL="234315" marR="135255" indent="-222250">
              <a:lnSpc>
                <a:spcPts val="3100"/>
              </a:lnSpc>
              <a:spcBef>
                <a:spcPts val="985"/>
              </a:spcBef>
              <a:buClr>
                <a:srgbClr val="0000A3"/>
              </a:buClr>
              <a:buFont typeface="Kozuka Gothic Pr6N R"/>
              <a:buChar char="■"/>
              <a:tabLst>
                <a:tab pos="234950" algn="l"/>
              </a:tabLst>
            </a:pPr>
            <a:r>
              <a:rPr sz="2800" dirty="0">
                <a:latin typeface="Calibri"/>
                <a:cs typeface="Calibri"/>
              </a:rPr>
              <a:t>requires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sender,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390" dirty="0">
                <a:latin typeface="Calibri"/>
                <a:cs typeface="Calibri"/>
              </a:rPr>
              <a:t>receiver </a:t>
            </a:r>
            <a:r>
              <a:rPr sz="2800" dirty="0">
                <a:latin typeface="Calibri"/>
                <a:cs typeface="Calibri"/>
              </a:rPr>
              <a:t>know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shared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secret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key</a:t>
            </a:r>
            <a:endParaRPr sz="2800" dirty="0">
              <a:latin typeface="Calibri"/>
              <a:cs typeface="Calibri"/>
            </a:endParaRPr>
          </a:p>
          <a:p>
            <a:pPr marL="234315" marR="5080" indent="-222250">
              <a:lnSpc>
                <a:spcPts val="3000"/>
              </a:lnSpc>
              <a:spcBef>
                <a:spcPts val="985"/>
              </a:spcBef>
              <a:buClr>
                <a:srgbClr val="0000A3"/>
              </a:buClr>
              <a:buFont typeface="Kozuka Gothic Pr6N R"/>
              <a:buChar char="■"/>
              <a:tabLst>
                <a:tab pos="234950" algn="l"/>
              </a:tabLst>
            </a:pPr>
            <a:r>
              <a:rPr sz="2800" dirty="0">
                <a:latin typeface="Calibri"/>
                <a:cs typeface="Calibri"/>
              </a:rPr>
              <a:t>Q: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agree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key</a:t>
            </a:r>
            <a:r>
              <a:rPr sz="2800" spc="-25" dirty="0">
                <a:latin typeface="Calibri"/>
                <a:cs typeface="Calibri"/>
              </a:rPr>
              <a:t> in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(particularly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if </a:t>
            </a:r>
            <a:r>
              <a:rPr sz="2800" dirty="0">
                <a:latin typeface="Calibri"/>
                <a:cs typeface="Calibri"/>
              </a:rPr>
              <a:t>never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“met”)?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61751" y="1563748"/>
            <a:ext cx="4954905" cy="4201160"/>
            <a:chOff x="5961751" y="1563748"/>
            <a:chExt cx="4954905" cy="4201160"/>
          </a:xfrm>
        </p:grpSpPr>
        <p:sp>
          <p:nvSpPr>
            <p:cNvPr id="5" name="object 5"/>
            <p:cNvSpPr/>
            <p:nvPr/>
          </p:nvSpPr>
          <p:spPr>
            <a:xfrm>
              <a:off x="5971276" y="1825038"/>
              <a:ext cx="4935855" cy="3930650"/>
            </a:xfrm>
            <a:custGeom>
              <a:avLst/>
              <a:gdLst/>
              <a:ahLst/>
              <a:cxnLst/>
              <a:rect l="l" t="t" r="r" b="b"/>
              <a:pathLst>
                <a:path w="4935855" h="3930650">
                  <a:moveTo>
                    <a:pt x="0" y="0"/>
                  </a:moveTo>
                  <a:lnTo>
                    <a:pt x="4935261" y="0"/>
                  </a:lnTo>
                  <a:lnTo>
                    <a:pt x="4935261" y="3930236"/>
                  </a:lnTo>
                  <a:lnTo>
                    <a:pt x="0" y="393023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45463" y="1563748"/>
              <a:ext cx="3528695" cy="501015"/>
            </a:xfrm>
            <a:custGeom>
              <a:avLst/>
              <a:gdLst/>
              <a:ahLst/>
              <a:cxnLst/>
              <a:rect l="l" t="t" r="r" b="b"/>
              <a:pathLst>
                <a:path w="3528695" h="501014">
                  <a:moveTo>
                    <a:pt x="3528621" y="0"/>
                  </a:moveTo>
                  <a:lnTo>
                    <a:pt x="0" y="0"/>
                  </a:lnTo>
                  <a:lnTo>
                    <a:pt x="0" y="500806"/>
                  </a:lnTo>
                  <a:lnTo>
                    <a:pt x="3528621" y="500806"/>
                  </a:lnTo>
                  <a:lnTo>
                    <a:pt x="35286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07263" y="1372978"/>
            <a:ext cx="4599868" cy="4137671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public</a:t>
            </a:r>
            <a:r>
              <a:rPr sz="32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key</a:t>
            </a:r>
            <a:r>
              <a:rPr sz="32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crypto</a:t>
            </a:r>
            <a:endParaRPr sz="3200" dirty="0">
              <a:latin typeface="Calibri"/>
              <a:cs typeface="Calibri"/>
            </a:endParaRPr>
          </a:p>
          <a:p>
            <a:pPr marL="295910" marR="5080" indent="-238125">
              <a:lnSpc>
                <a:spcPts val="3000"/>
              </a:lnSpc>
              <a:spcBef>
                <a:spcPts val="1470"/>
              </a:spcBef>
              <a:buClr>
                <a:srgbClr val="000099"/>
              </a:buClr>
              <a:buFont typeface="Kozuka Gothic Pr6N R"/>
              <a:buChar char="■"/>
              <a:tabLst>
                <a:tab pos="296545" algn="l"/>
              </a:tabLst>
            </a:pPr>
            <a:r>
              <a:rPr sz="2800" i="1" dirty="0">
                <a:latin typeface="Calibri"/>
                <a:cs typeface="Calibri"/>
              </a:rPr>
              <a:t>radically</a:t>
            </a:r>
            <a:r>
              <a:rPr sz="2800" i="1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85" dirty="0">
                <a:latin typeface="Calibri"/>
                <a:cs typeface="Calibri"/>
              </a:rPr>
              <a:t>approach </a:t>
            </a:r>
            <a:r>
              <a:rPr sz="2800" spc="-10" dirty="0">
                <a:latin typeface="Calibri"/>
                <a:cs typeface="Calibri"/>
              </a:rPr>
              <a:t>[Diffie-</a:t>
            </a:r>
            <a:r>
              <a:rPr sz="2800" dirty="0">
                <a:latin typeface="Calibri"/>
                <a:cs typeface="Calibri"/>
              </a:rPr>
              <a:t>Hellman76,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RSA78]</a:t>
            </a:r>
            <a:endParaRPr sz="2800" dirty="0">
              <a:latin typeface="Calibri"/>
              <a:cs typeface="Calibri"/>
            </a:endParaRPr>
          </a:p>
          <a:p>
            <a:pPr marL="295910" indent="-238760">
              <a:lnSpc>
                <a:spcPts val="3229"/>
              </a:lnSpc>
              <a:spcBef>
                <a:spcPts val="105"/>
              </a:spcBef>
              <a:buClr>
                <a:srgbClr val="000099"/>
              </a:buClr>
              <a:buFont typeface="Kozuka Gothic Pr6N R"/>
              <a:buChar char="■"/>
              <a:tabLst>
                <a:tab pos="296545" algn="l"/>
              </a:tabLst>
            </a:pPr>
            <a:r>
              <a:rPr sz="2800" spc="-20" dirty="0">
                <a:latin typeface="Calibri"/>
                <a:cs typeface="Calibri"/>
              </a:rPr>
              <a:t>sender,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receiver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00099"/>
                </a:solidFill>
                <a:latin typeface="Calibri"/>
                <a:cs typeface="Calibri"/>
              </a:rPr>
              <a:t>not</a:t>
            </a:r>
            <a:endParaRPr sz="2800" dirty="0">
              <a:latin typeface="Calibri"/>
              <a:cs typeface="Calibri"/>
            </a:endParaRPr>
          </a:p>
          <a:p>
            <a:pPr marL="295910">
              <a:lnSpc>
                <a:spcPts val="3229"/>
              </a:lnSpc>
            </a:pPr>
            <a:r>
              <a:rPr sz="2800" dirty="0">
                <a:latin typeface="Calibri"/>
                <a:cs typeface="Calibri"/>
              </a:rPr>
              <a:t>share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secret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key</a:t>
            </a:r>
            <a:endParaRPr sz="2800" dirty="0">
              <a:latin typeface="Calibri"/>
              <a:cs typeface="Calibri"/>
            </a:endParaRPr>
          </a:p>
          <a:p>
            <a:pPr marL="295910" marR="922655" indent="-238125">
              <a:lnSpc>
                <a:spcPts val="3000"/>
              </a:lnSpc>
              <a:spcBef>
                <a:spcPts val="545"/>
              </a:spcBef>
              <a:buFont typeface="Kozuka Gothic Pr6N R"/>
              <a:buChar char="■"/>
              <a:tabLst>
                <a:tab pos="296545" algn="l"/>
              </a:tabLst>
            </a:pPr>
            <a:r>
              <a:rPr sz="2800" i="1" dirty="0">
                <a:solidFill>
                  <a:srgbClr val="000099"/>
                </a:solidFill>
                <a:latin typeface="Calibri"/>
                <a:cs typeface="Calibri"/>
              </a:rPr>
              <a:t>public</a:t>
            </a:r>
            <a:r>
              <a:rPr sz="2800" i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lang="en-US" sz="2800" spc="-30" dirty="0">
                <a:latin typeface="Calibri"/>
                <a:cs typeface="Calibri"/>
              </a:rPr>
              <a:t>key 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00099"/>
                </a:solidFill>
                <a:latin typeface="Calibri"/>
                <a:cs typeface="Calibri"/>
              </a:rPr>
              <a:t>all</a:t>
            </a:r>
            <a:endParaRPr sz="2800" dirty="0">
              <a:latin typeface="Calibri"/>
              <a:cs typeface="Calibri"/>
            </a:endParaRPr>
          </a:p>
          <a:p>
            <a:pPr marL="295910" marR="690245" indent="-238125">
              <a:lnSpc>
                <a:spcPts val="3100"/>
              </a:lnSpc>
              <a:spcBef>
                <a:spcPts val="425"/>
              </a:spcBef>
              <a:buFont typeface="Kozuka Gothic Pr6N R"/>
              <a:buChar char="■"/>
              <a:tabLst>
                <a:tab pos="296545" algn="l"/>
              </a:tabLst>
            </a:pPr>
            <a:r>
              <a:rPr sz="2800" i="1" dirty="0">
                <a:solidFill>
                  <a:srgbClr val="000099"/>
                </a:solidFill>
                <a:latin typeface="Calibri"/>
                <a:cs typeface="Calibri"/>
              </a:rPr>
              <a:t>private</a:t>
            </a:r>
            <a:r>
              <a:rPr sz="2800" i="1" spc="-4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decryption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lang="en-US" sz="2800" spc="-40" dirty="0">
                <a:latin typeface="Calibri"/>
                <a:cs typeface="Calibri"/>
              </a:rPr>
              <a:t>key 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receiver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7882" y="-415736"/>
            <a:ext cx="3697356" cy="417536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Security:</a:t>
            </a:r>
            <a:r>
              <a:rPr spc="-25" dirty="0"/>
              <a:t> </a:t>
            </a:r>
            <a:r>
              <a:rPr dirty="0"/>
              <a:t>8-</a:t>
            </a:r>
            <a:r>
              <a:rPr spc="-10" dirty="0"/>
              <a:t> </a:t>
            </a: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3B3A-D487-420B-A49F-4A7F2F8D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02" y="1259386"/>
            <a:ext cx="5523370" cy="21544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A password is a secret series of characters that is generated by the user in order to verify their identity.</a:t>
            </a:r>
            <a:b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4E11BD-C0B8-401F-8647-4BB6D73030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259386"/>
            <a:ext cx="5791200" cy="43794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65BF7-F026-44D1-AFDF-2F6F77215CB6}"/>
              </a:ext>
            </a:extLst>
          </p:cNvPr>
          <p:cNvSpPr txBox="1"/>
          <p:nvPr/>
        </p:nvSpPr>
        <p:spPr>
          <a:xfrm>
            <a:off x="179636" y="3276600"/>
            <a:ext cx="5743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A password can </a:t>
            </a:r>
            <a:r>
              <a:rPr lang="en-US" sz="2800" dirty="0">
                <a:solidFill>
                  <a:srgbClr val="212529"/>
                </a:solidFill>
                <a:latin typeface="system-ui"/>
                <a:ea typeface="+mj-ea"/>
                <a:cs typeface="Calibri"/>
              </a:rPr>
              <a:t>also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 be used to generate cryptographic keys.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415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2089</Words>
  <Application>Microsoft Office PowerPoint</Application>
  <PresentationFormat>Widescreen</PresentationFormat>
  <Paragraphs>335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Kozuka Gothic Pr6N R</vt:lpstr>
      <vt:lpstr>MS PGothic</vt:lpstr>
      <vt:lpstr>Yu Gothic</vt:lpstr>
      <vt:lpstr>arial</vt:lpstr>
      <vt:lpstr>arial</vt:lpstr>
      <vt:lpstr>Calibri</vt:lpstr>
      <vt:lpstr>Calibri Light</vt:lpstr>
      <vt:lpstr>Courier New</vt:lpstr>
      <vt:lpstr>system-ui</vt:lpstr>
      <vt:lpstr>Times New Roman</vt:lpstr>
      <vt:lpstr>Office Theme</vt:lpstr>
      <vt:lpstr>What is network security?</vt:lpstr>
      <vt:lpstr>There are bad guys (and girls) out there!</vt:lpstr>
      <vt:lpstr>Breaking an encryption scheme</vt:lpstr>
      <vt:lpstr>Symmetric key cryptography</vt:lpstr>
      <vt:lpstr>Simple encryption scheme</vt:lpstr>
      <vt:lpstr>Symmetric key crypto: DES</vt:lpstr>
      <vt:lpstr>AES: Advanced Encryption Standard</vt:lpstr>
      <vt:lpstr>Public Key Cryptography</vt:lpstr>
      <vt:lpstr>A password is a secret series of characters that is generated by the user in order to verify their identity. </vt:lpstr>
      <vt:lpstr>Public Key Cryptography</vt:lpstr>
      <vt:lpstr>Public key encryption algorithms</vt:lpstr>
      <vt:lpstr>Prerequisite: modular arithmetic</vt:lpstr>
      <vt:lpstr>Why is RSA secure?</vt:lpstr>
      <vt:lpstr>Digital signatures</vt:lpstr>
      <vt:lpstr>Digital signatures</vt:lpstr>
      <vt:lpstr>Message digests</vt:lpstr>
      <vt:lpstr>Internet checksum: poor crypto hash function</vt:lpstr>
      <vt:lpstr>Hash function algorithms</vt:lpstr>
      <vt:lpstr>Public key Certification Authorities (CA)</vt:lpstr>
      <vt:lpstr>Public key Certification Authorities (CA)</vt:lpstr>
      <vt:lpstr>Transport-layer security (TLS)</vt:lpstr>
      <vt:lpstr>Transport-layer security: what’s needed?</vt:lpstr>
      <vt:lpstr>t-tls: encrypting data</vt:lpstr>
      <vt:lpstr>t-tls: encrypting data (more)</vt:lpstr>
      <vt:lpstr>t-tls: connection close</vt:lpstr>
      <vt:lpstr>Transport-layer security (TLS)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network security?</dc:title>
  <cp:lastModifiedBy>Mohammad Nouman</cp:lastModifiedBy>
  <cp:revision>24</cp:revision>
  <dcterms:created xsi:type="dcterms:W3CDTF">2023-11-29T19:24:22Z</dcterms:created>
  <dcterms:modified xsi:type="dcterms:W3CDTF">2023-12-26T21:38:09Z</dcterms:modified>
</cp:coreProperties>
</file>