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72" r:id="rId11"/>
    <p:sldId id="270" r:id="rId12"/>
    <p:sldId id="271" r:id="rId13"/>
    <p:sldId id="27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9ABA37FC-891B-4284-BDFF-A23583F3EF14}"/>
    <pc:docChg chg="custSel delSld modSld">
      <pc:chgData name="Wali Muhammad" userId="a50c5a49626fbc72" providerId="LiveId" clId="{9ABA37FC-891B-4284-BDFF-A23583F3EF14}" dt="2023-12-25T11:47:11.543" v="7" actId="207"/>
      <pc:docMkLst>
        <pc:docMk/>
      </pc:docMkLst>
      <pc:sldChg chg="del">
        <pc:chgData name="Wali Muhammad" userId="a50c5a49626fbc72" providerId="LiveId" clId="{9ABA37FC-891B-4284-BDFF-A23583F3EF14}" dt="2023-12-25T11:46:27.963" v="0" actId="47"/>
        <pc:sldMkLst>
          <pc:docMk/>
          <pc:sldMk cId="0" sldId="259"/>
        </pc:sldMkLst>
      </pc:sldChg>
      <pc:sldChg chg="modSp mod">
        <pc:chgData name="Wali Muhammad" userId="a50c5a49626fbc72" providerId="LiveId" clId="{9ABA37FC-891B-4284-BDFF-A23583F3EF14}" dt="2023-12-25T11:46:41.725" v="1" actId="207"/>
        <pc:sldMkLst>
          <pc:docMk/>
          <pc:sldMk cId="0" sldId="261"/>
        </pc:sldMkLst>
        <pc:spChg chg="mod">
          <ac:chgData name="Wali Muhammad" userId="a50c5a49626fbc72" providerId="LiveId" clId="{9ABA37FC-891B-4284-BDFF-A23583F3EF14}" dt="2023-12-25T11:46:41.725" v="1" actId="20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Wali Muhammad" userId="a50c5a49626fbc72" providerId="LiveId" clId="{9ABA37FC-891B-4284-BDFF-A23583F3EF14}" dt="2023-12-25T11:46:50.827" v="3" actId="27636"/>
        <pc:sldMkLst>
          <pc:docMk/>
          <pc:sldMk cId="0" sldId="262"/>
        </pc:sldMkLst>
        <pc:spChg chg="mod">
          <ac:chgData name="Wali Muhammad" userId="a50c5a49626fbc72" providerId="LiveId" clId="{9ABA37FC-891B-4284-BDFF-A23583F3EF14}" dt="2023-12-25T11:46:50.827" v="3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Wali Muhammad" userId="a50c5a49626fbc72" providerId="LiveId" clId="{9ABA37FC-891B-4284-BDFF-A23583F3EF14}" dt="2023-12-25T11:46:58.125" v="4" actId="207"/>
        <pc:sldMkLst>
          <pc:docMk/>
          <pc:sldMk cId="0" sldId="265"/>
        </pc:sldMkLst>
        <pc:spChg chg="mod">
          <ac:chgData name="Wali Muhammad" userId="a50c5a49626fbc72" providerId="LiveId" clId="{9ABA37FC-891B-4284-BDFF-A23583F3EF14}" dt="2023-12-25T11:46:58.125" v="4" actId="20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Wali Muhammad" userId="a50c5a49626fbc72" providerId="LiveId" clId="{9ABA37FC-891B-4284-BDFF-A23583F3EF14}" dt="2023-12-25T11:47:03.756" v="5" actId="207"/>
        <pc:sldMkLst>
          <pc:docMk/>
          <pc:sldMk cId="0" sldId="266"/>
        </pc:sldMkLst>
        <pc:spChg chg="mod">
          <ac:chgData name="Wali Muhammad" userId="a50c5a49626fbc72" providerId="LiveId" clId="{9ABA37FC-891B-4284-BDFF-A23583F3EF14}" dt="2023-12-25T11:47:03.756" v="5" actId="207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Wali Muhammad" userId="a50c5a49626fbc72" providerId="LiveId" clId="{9ABA37FC-891B-4284-BDFF-A23583F3EF14}" dt="2023-12-25T11:47:07.922" v="6" actId="207"/>
        <pc:sldMkLst>
          <pc:docMk/>
          <pc:sldMk cId="0" sldId="267"/>
        </pc:sldMkLst>
        <pc:spChg chg="mod">
          <ac:chgData name="Wali Muhammad" userId="a50c5a49626fbc72" providerId="LiveId" clId="{9ABA37FC-891B-4284-BDFF-A23583F3EF14}" dt="2023-12-25T11:47:07.922" v="6" actId="207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Wali Muhammad" userId="a50c5a49626fbc72" providerId="LiveId" clId="{9ABA37FC-891B-4284-BDFF-A23583F3EF14}" dt="2023-12-25T11:47:11.543" v="7" actId="207"/>
        <pc:sldMkLst>
          <pc:docMk/>
          <pc:sldMk cId="0" sldId="268"/>
        </pc:sldMkLst>
        <pc:spChg chg="mod">
          <ac:chgData name="Wali Muhammad" userId="a50c5a49626fbc72" providerId="LiveId" clId="{9ABA37FC-891B-4284-BDFF-A23583F3EF14}" dt="2023-12-25T11:47:11.543" v="7" actId="207"/>
          <ac:spMkLst>
            <pc:docMk/>
            <pc:sldMk cId="0" sldId="268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360" y="1574165"/>
            <a:ext cx="7933690" cy="1558925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Computer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995" y="3811905"/>
            <a:ext cx="7933055" cy="1445895"/>
          </a:xfrm>
        </p:spPr>
        <p:txBody>
          <a:bodyPr/>
          <a:lstStyle/>
          <a:p>
            <a:pPr algn="just"/>
            <a:r>
              <a:rPr lang="en-US" sz="3200">
                <a:solidFill>
                  <a:schemeClr val="bg1"/>
                </a:solidFill>
              </a:rPr>
              <a:t>7.3		WiFi: 802.11 Wireless LAN</a:t>
            </a:r>
          </a:p>
          <a:p>
            <a:pPr algn="just"/>
            <a:r>
              <a:rPr lang="en-US" sz="3200">
                <a:solidFill>
                  <a:schemeClr val="bg1"/>
                </a:solidFill>
              </a:rPr>
              <a:t>7.3.1		802.11 Wireless LAN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Channels and Association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38200" y="156019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In 802.11, each wireless station needs to associate with an AP before it can send or receive network-layer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When a network administrator installs an AP: </a:t>
            </a:r>
          </a:p>
          <a:p>
            <a:pPr marL="914400" lvl="1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the administrator assigns a one or two-word Service Set Identifier (SSID - network name).</a:t>
            </a:r>
          </a:p>
          <a:p>
            <a:pPr marL="914400" lvl="1" indent="-457200">
              <a:buFont typeface="Wingdings" panose="05000000000000000000" charset="0"/>
              <a:buChar char="q"/>
            </a:pPr>
            <a:r>
              <a:rPr lang="en-US" sz="2800">
                <a:solidFill>
                  <a:schemeClr val="bg1"/>
                </a:solidFill>
              </a:rPr>
              <a:t>The administrator must also assign a channel number to the AP</a:t>
            </a:r>
          </a:p>
        </p:txBody>
      </p:sp>
      <p:pic>
        <p:nvPicPr>
          <p:cNvPr id="10" name="Content Placeholder 3" descr="12.11.2023_20.27.38_R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5" y="2125345"/>
            <a:ext cx="465963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5400" b="1">
                <a:solidFill>
                  <a:schemeClr val="bg1"/>
                </a:solidFill>
                <a:sym typeface="+mn-ea"/>
              </a:rPr>
              <a:t>Network Channels, or Wifi Channels: 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3" name="Content Placeholder 3"/>
          <p:cNvSpPr>
            <a:spLocks noGrp="1"/>
          </p:cNvSpPr>
          <p:nvPr/>
        </p:nvSpPr>
        <p:spPr>
          <a:xfrm>
            <a:off x="6299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38200" y="156019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These are the medium through which your wireless network sends and receives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1, 6, and 11 is the set of three non-overlapping channels</a:t>
            </a:r>
          </a:p>
        </p:txBody>
      </p:sp>
      <p:pic>
        <p:nvPicPr>
          <p:cNvPr id="18" name="Picture 17" descr="channel1"/>
          <p:cNvPicPr>
            <a:picLocks noChangeAspect="1"/>
          </p:cNvPicPr>
          <p:nvPr/>
        </p:nvPicPr>
        <p:blipFill>
          <a:blip r:embed="rId2"/>
          <a:srcRect l="8161" r="8418"/>
          <a:stretch>
            <a:fillRect/>
          </a:stretch>
        </p:blipFill>
        <p:spPr>
          <a:xfrm>
            <a:off x="1687195" y="3831590"/>
            <a:ext cx="5940425" cy="2905760"/>
          </a:xfrm>
          <a:prstGeom prst="rect">
            <a:avLst/>
          </a:prstGeom>
        </p:spPr>
      </p:pic>
      <p:pic>
        <p:nvPicPr>
          <p:cNvPr id="19" name="Picture 18" descr="channe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35" y="1718310"/>
            <a:ext cx="3354070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6299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1092200" y="61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5400" b="1">
                <a:solidFill>
                  <a:schemeClr val="bg1"/>
                </a:solidFill>
                <a:sym typeface="+mn-ea"/>
              </a:rPr>
              <a:t>WiFi jungle</a:t>
            </a:r>
          </a:p>
        </p:txBody>
      </p:sp>
      <p:sp>
        <p:nvSpPr>
          <p:cNvPr id="13" name="Content Placeholder 3"/>
          <p:cNvSpPr>
            <a:spLocks noGrp="1"/>
          </p:cNvSpPr>
          <p:nvPr/>
        </p:nvSpPr>
        <p:spPr>
          <a:xfrm>
            <a:off x="6426200" y="2079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38200" y="1560195"/>
            <a:ext cx="972121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 WiFi jungle is any physical location where a wireless station receives a sufficiently strong signal from two or more 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To gain Internet access, your wireless device needs to join exactly one of the subnets and hence needs to </a:t>
            </a:r>
            <a:r>
              <a:rPr lang="en-US" sz="2800" b="1">
                <a:solidFill>
                  <a:schemeClr val="bg1"/>
                </a:solidFill>
              </a:rPr>
              <a:t>associate </a:t>
            </a:r>
            <a:r>
              <a:rPr lang="en-US" sz="2800">
                <a:solidFill>
                  <a:schemeClr val="bg1"/>
                </a:solidFill>
              </a:rPr>
              <a:t>with exactly one of the APs.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Associating </a:t>
            </a:r>
            <a:r>
              <a:rPr lang="en-US" sz="2800">
                <a:solidFill>
                  <a:schemeClr val="bg1"/>
                </a:solidFill>
              </a:rPr>
              <a:t>means the wireless device creates a virtual wire between itself and the 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But how does your wireless device associate with a particular AP?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Scanning (Active vs Passive)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Passive Scanning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process of scanning channels and listening for </a:t>
            </a:r>
            <a:r>
              <a:rPr lang="en-US" b="1">
                <a:solidFill>
                  <a:schemeClr val="bg1"/>
                </a:solidFill>
              </a:rPr>
              <a:t>beacon frames</a:t>
            </a:r>
            <a:r>
              <a:rPr lang="en-US">
                <a:solidFill>
                  <a:schemeClr val="bg1"/>
                </a:solidFill>
              </a:rPr>
              <a:t> is known as passive scanning.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Active Scanning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 wireless device can also perform active scanning, by broadcasting a </a:t>
            </a:r>
            <a:r>
              <a:rPr lang="en-US" b="1">
                <a:solidFill>
                  <a:schemeClr val="bg1"/>
                </a:solidFill>
              </a:rPr>
              <a:t>probe frame</a:t>
            </a:r>
            <a:r>
              <a:rPr lang="en-US">
                <a:solidFill>
                  <a:schemeClr val="bg1"/>
                </a:solidFill>
              </a:rPr>
              <a:t> that will be received by all APs within the wireless device’s range.</a:t>
            </a:r>
          </a:p>
        </p:txBody>
      </p:sp>
      <p:pic>
        <p:nvPicPr>
          <p:cNvPr id="5" name="Picture 4" descr="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3811905"/>
            <a:ext cx="4722495" cy="2711450"/>
          </a:xfrm>
          <a:prstGeom prst="rect">
            <a:avLst/>
          </a:prstGeom>
        </p:spPr>
      </p:pic>
      <p:pic>
        <p:nvPicPr>
          <p:cNvPr id="6" name="Picture 5" descr="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4408170"/>
            <a:ext cx="50387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030" y="69405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Passive Scanning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Beacon frames sent from 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Request frame sent: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H1 to selected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Response frame sent: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Selected AP to H1</a:t>
            </a:r>
          </a:p>
          <a:p>
            <a:pPr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550" y="694055"/>
            <a:ext cx="5181600" cy="4351338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Active Scanning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Probe Request frame broadcast from H1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Probes Response frame sent from 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Request frame sent: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H1 to selected 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Association Response frame sent: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</a:rPr>
              <a:t>   Selected AP to H1</a:t>
            </a:r>
          </a:p>
        </p:txBody>
      </p:sp>
      <p:pic>
        <p:nvPicPr>
          <p:cNvPr id="5" name="Picture 4" descr="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3778885"/>
            <a:ext cx="4596130" cy="2638425"/>
          </a:xfrm>
          <a:prstGeom prst="rect">
            <a:avLst/>
          </a:prstGeom>
        </p:spPr>
      </p:pic>
      <p:pic>
        <p:nvPicPr>
          <p:cNvPr id="6" name="Picture 5" descr="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10" y="3970655"/>
            <a:ext cx="4832985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12775"/>
            <a:ext cx="10515600" cy="1325563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What is Wireless LAN?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607310"/>
            <a:ext cx="5181600" cy="394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“A wireless LAN or </a:t>
            </a:r>
            <a:r>
              <a:rPr lang="en-US" sz="3200" dirty="0">
                <a:solidFill>
                  <a:schemeClr val="bg2"/>
                </a:solidFill>
              </a:rPr>
              <a:t>WLAN </a:t>
            </a:r>
            <a:r>
              <a:rPr lang="en-US" sz="3200" dirty="0">
                <a:solidFill>
                  <a:schemeClr val="bg1"/>
                </a:solidFill>
              </a:rPr>
              <a:t>is a wireless local area network that uses radio waves as its carrier.”</a:t>
            </a:r>
          </a:p>
        </p:txBody>
      </p:sp>
      <p:pic>
        <p:nvPicPr>
          <p:cNvPr id="6" name="Content Placeholder 5" descr="12.11.2023_21.38.45_REC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528570"/>
            <a:ext cx="5604510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802.11 Wireless 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580"/>
            <a:ext cx="10515600" cy="38665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802.11 is a set of standards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developed by </a:t>
            </a:r>
            <a:r>
              <a:rPr lang="en-US" sz="3200" b="1" dirty="0">
                <a:solidFill>
                  <a:schemeClr val="bg1"/>
                </a:solidFill>
                <a:sym typeface="+mn-ea"/>
              </a:rPr>
              <a:t>IEEE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for implementing wireless local area networking (WLAN) communication.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Commonly referred to as </a:t>
            </a:r>
            <a:r>
              <a:rPr lang="en-US" sz="3200" dirty="0">
                <a:solidFill>
                  <a:schemeClr val="bg2"/>
                </a:solidFill>
              </a:rPr>
              <a:t>Wi-Fi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Radio waves </a:t>
            </a:r>
            <a:r>
              <a:rPr lang="en-US" sz="3200" dirty="0">
                <a:solidFill>
                  <a:schemeClr val="bg1"/>
                </a:solidFill>
              </a:rPr>
              <a:t>as medium.</a:t>
            </a:r>
          </a:p>
          <a:p>
            <a:r>
              <a:rPr lang="en-US" sz="3200" dirty="0">
                <a:solidFill>
                  <a:schemeClr val="bg1"/>
                </a:solidFill>
              </a:rPr>
              <a:t>70m range.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802.11 b, g, n, ac, ax are successive generations of 802.11.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-3175" y="1432560"/>
          <a:ext cx="12195175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/>
                        <a:t>Standard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/>
                        <a:t>Year released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/>
                        <a:t>Speed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/>
                        <a:t>Range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/>
                        <a:t>Frequency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b 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1999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11 Mbps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 m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 Ghz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g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2003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54 Mbps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30m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 Ghz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n (WiFi:4)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2009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600 Mbps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2.4, 5 Ghz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ac (WiFi:5)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2013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3.47 Gbps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 Ghz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ax (WiFi:6)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14 Gbps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70m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2.4, 5Ghz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af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35-560 Mbps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1km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54-790 Mhz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802.11 ah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sym typeface="+mn-ea"/>
                        </a:rPr>
                        <a:t>2017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347 Mbps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1km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900 Mhz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09550" y="323850"/>
            <a:ext cx="11655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IEEE STANDARDS FOR 802.11 WIRELESS LANs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sym typeface="+mn-ea"/>
              </a:rPr>
              <a:t>802.11 Wireless LAN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12.11.2023_20.27.38_RE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55" y="1691005"/>
            <a:ext cx="6917690" cy="5037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bg1"/>
                </a:solidFill>
              </a:rPr>
              <a:t>Basic Service Set (BSS)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73910"/>
            <a:ext cx="5181600" cy="41033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fundamental building block of 802.11.</a:t>
            </a:r>
          </a:p>
          <a:p>
            <a:r>
              <a:rPr lang="en-US" dirty="0">
                <a:solidFill>
                  <a:schemeClr val="bg1"/>
                </a:solidFill>
              </a:rPr>
              <a:t>Contains of one or more wireless stations and a central “base station” called </a:t>
            </a:r>
            <a:r>
              <a:rPr lang="en-US" b="1" dirty="0">
                <a:solidFill>
                  <a:schemeClr val="bg2"/>
                </a:solidFill>
              </a:rPr>
              <a:t>Access Point</a:t>
            </a:r>
            <a:r>
              <a:rPr lang="en-US" dirty="0">
                <a:solidFill>
                  <a:schemeClr val="bg1"/>
                </a:solidFill>
              </a:rPr>
              <a:t> (AP).</a:t>
            </a:r>
          </a:p>
        </p:txBody>
      </p:sp>
      <p:pic>
        <p:nvPicPr>
          <p:cNvPr id="4" name="Content Placeholder 3" descr="12.11.2023_20.35.26_REC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6905" y="1825625"/>
            <a:ext cx="462343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05" y="1825625"/>
            <a:ext cx="5763895" cy="435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</a:rPr>
              <a:t>Access Point (AP)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98145" y="2214245"/>
            <a:ext cx="5181600" cy="410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 networking hardware device that allows a Wi-Fi device to connect to a </a:t>
            </a:r>
            <a:r>
              <a:rPr lang="en-US" dirty="0">
                <a:solidFill>
                  <a:schemeClr val="bg2"/>
                </a:solidFill>
              </a:rPr>
              <a:t>wired network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In infrastructure mode, it helps devices communicate with each other within a wireless network.</a:t>
            </a:r>
          </a:p>
        </p:txBody>
      </p:sp>
      <p:pic>
        <p:nvPicPr>
          <p:cNvPr id="8" name="Content Placeholder 7" descr="WhatsApp Image 2023-11-12 at 8.49.43 P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9745" y="1934210"/>
            <a:ext cx="6164580" cy="43834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02930" y="2971165"/>
            <a:ext cx="1200785" cy="1172845"/>
          </a:xfrm>
          <a:prstGeom prst="ellipse">
            <a:avLst/>
          </a:prstGeom>
          <a:noFill/>
          <a:ln w="444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</a:rPr>
              <a:t>Infrastructure Wireless LANs 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38200" y="2073910"/>
            <a:ext cx="5181600" cy="410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Wireless LANs </a:t>
            </a:r>
            <a:r>
              <a:rPr lang="en-US" dirty="0">
                <a:solidFill>
                  <a:schemeClr val="bg1"/>
                </a:solidFill>
              </a:rPr>
              <a:t>that deploy APs are often referred to as infrastructure wireless LANs.</a:t>
            </a:r>
          </a:p>
          <a:p>
            <a:r>
              <a:rPr lang="en-US" dirty="0">
                <a:solidFill>
                  <a:schemeClr val="bg1"/>
                </a:solidFill>
              </a:rPr>
              <a:t>This "infrastructure" includes both the APs and the wired Ethernet framework that interconnects the APs and a router.</a:t>
            </a:r>
          </a:p>
        </p:txBody>
      </p:sp>
      <p:pic>
        <p:nvPicPr>
          <p:cNvPr id="11" name="Picture 10" descr="Infrastructure-based-wireless-network"/>
          <p:cNvPicPr>
            <a:picLocks noChangeAspect="1"/>
          </p:cNvPicPr>
          <p:nvPr/>
        </p:nvPicPr>
        <p:blipFill>
          <a:blip r:embed="rId2"/>
          <a:srcRect l="7187" t="8774" r="7650" b="6769"/>
          <a:stretch>
            <a:fillRect/>
          </a:stretch>
        </p:blipFill>
        <p:spPr>
          <a:xfrm>
            <a:off x="6457315" y="1818005"/>
            <a:ext cx="4959985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Ad Hoc Network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9" name="Content Placeholder 8" descr="12.11.2023_20.35.26_REC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7979" t="12513" r="7215" b="5287"/>
          <a:stretch>
            <a:fillRect/>
          </a:stretch>
        </p:blipFill>
        <p:spPr>
          <a:xfrm>
            <a:off x="6737350" y="1825625"/>
            <a:ext cx="4616450" cy="4628515"/>
          </a:xfrm>
          <a:prstGeom prst="ellipse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87730" y="1906905"/>
            <a:ext cx="5903595" cy="4523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IEEE 802.11 stations can also group themselves together to form an </a:t>
            </a:r>
            <a:r>
              <a:rPr lang="en-US" sz="2800" b="1" dirty="0">
                <a:solidFill>
                  <a:schemeClr val="bg1"/>
                </a:solidFill>
              </a:rPr>
              <a:t>ad hoc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network with </a:t>
            </a:r>
            <a:r>
              <a:rPr lang="en-US" sz="2800" dirty="0">
                <a:solidFill>
                  <a:schemeClr val="bg2"/>
                </a:solidFill>
              </a:rPr>
              <a:t>no central control </a:t>
            </a:r>
            <a:r>
              <a:rPr lang="en-US" sz="2800" dirty="0">
                <a:solidFill>
                  <a:schemeClr val="bg1"/>
                </a:solidFill>
              </a:rPr>
              <a:t>and with no connection to the “outside world”.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network is formed spontaneously as devices come into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preexisting network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Computer Networking</vt:lpstr>
      <vt:lpstr>What is Wireless LAN?</vt:lpstr>
      <vt:lpstr>802.11 Wireless LAN</vt:lpstr>
      <vt:lpstr>PowerPoint Presentation</vt:lpstr>
      <vt:lpstr>802.11 Wireless LAN Architecture</vt:lpstr>
      <vt:lpstr>Basic Service Set (BSS)</vt:lpstr>
      <vt:lpstr> </vt:lpstr>
      <vt:lpstr> </vt:lpstr>
      <vt:lpstr>Ad Hoc Network</vt:lpstr>
      <vt:lpstr>Channels and Association</vt:lpstr>
      <vt:lpstr> </vt:lpstr>
      <vt:lpstr> </vt:lpstr>
      <vt:lpstr>Scanning (Active vs Passive)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/>
  <cp:lastModifiedBy>Wali Muhammad</cp:lastModifiedBy>
  <cp:revision>3</cp:revision>
  <dcterms:created xsi:type="dcterms:W3CDTF">2023-11-12T16:42:00Z</dcterms:created>
  <dcterms:modified xsi:type="dcterms:W3CDTF">2023-12-25T11:47:18Z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2BDC1B91F3AE4CFAA04C3286D5338A5D_11</vt:lpwstr>
  </property>
  <property fmtid="{D5CDD505-2E9C-101B-9397-08002B2CF9AE}" pid="3" name="KSOProductBuildVer">
    <vt:lpwstr>1033-11.2.0.11225</vt:lpwstr>
  </property>
</Properties>
</file>