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69" r:id="rId2"/>
    <p:sldId id="267" r:id="rId3"/>
    <p:sldId id="270" r:id="rId4"/>
    <p:sldId id="271" r:id="rId5"/>
    <p:sldId id="272" r:id="rId6"/>
    <p:sldId id="273" r:id="rId7"/>
    <p:sldId id="274" r:id="rId8"/>
    <p:sldId id="275" r:id="rId9"/>
  </p:sldIdLst>
  <p:sldSz cx="9144000" cy="5143500" type="screen16x9"/>
  <p:notesSz cx="6858000" cy="9144000"/>
  <p:embeddedFontLst>
    <p:embeddedFont>
      <p:font typeface="Open Sans" panose="020B0606030504020204" pitchFamily="34" charset="0"/>
      <p:regular r:id="rId11"/>
      <p:bold r:id="rId12"/>
      <p:italic r:id="rId13"/>
      <p:boldItalic r:id="rId14"/>
    </p:embeddedFont>
    <p:embeddedFont>
      <p:font typeface="Roboto" panose="02000000000000000000" pitchFamily="2" charset="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928"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5" d="100"/>
          <a:sy n="85" d="100"/>
        </p:scale>
        <p:origin x="740" y="48"/>
      </p:cViewPr>
      <p:guideLst>
        <p:guide orient="horz" pos="1620"/>
        <p:guide pos="29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i Muhammad" userId="a50c5a49626fbc72" providerId="LiveId" clId="{C31E1B31-2ED9-4565-8914-6E814A239359}"/>
    <pc:docChg chg="delSld">
      <pc:chgData name="Wali Muhammad" userId="a50c5a49626fbc72" providerId="LiveId" clId="{C31E1B31-2ED9-4565-8914-6E814A239359}" dt="2023-12-25T11:49:56.664" v="0" actId="47"/>
      <pc:docMkLst>
        <pc:docMk/>
      </pc:docMkLst>
      <pc:sldChg chg="del">
        <pc:chgData name="Wali Muhammad" userId="a50c5a49626fbc72" providerId="LiveId" clId="{C31E1B31-2ED9-4565-8914-6E814A239359}" dt="2023-12-25T11:49:56.664" v="0" actId="47"/>
        <pc:sldMkLst>
          <pc:docMk/>
          <pc:sldMk cId="0" sldId="2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9d2fd66a94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9d2fd66a94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9d2fd66a9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9d2fd66a9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9d2fd66a9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9d2fd66a9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9d2fd66a9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9d2fd66a9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9d2fd66a9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9d2fd66a9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9d2fd66a9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9d2fd66a9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9d2fd66a9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9d2fd66a9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9d2fd66a9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9d2fd66a9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panose="02000000000000000000"/>
              <a:buChar char="●"/>
              <a:defRPr sz="1800">
                <a:solidFill>
                  <a:schemeClr val="dk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1"/>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1"/>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1"/>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1"/>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1"/>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1"/>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1"/>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Main Phases of Mobile IP</a:t>
            </a:r>
            <a:endParaRPr dirty="0"/>
          </a:p>
        </p:txBody>
      </p:sp>
      <p:sp>
        <p:nvSpPr>
          <p:cNvPr id="161" name="Google Shape;161;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1200"/>
              </a:spcAft>
              <a:buFont typeface="Wingdings" panose="05000000000000000000" pitchFamily="2" charset="2"/>
              <a:buChar char="Ø"/>
            </a:pPr>
            <a:r>
              <a:rPr lang="en-US" dirty="0"/>
              <a:t>Agent Discovery</a:t>
            </a:r>
          </a:p>
          <a:p>
            <a:pPr marL="285750" lvl="0" indent="-285750" algn="l" rtl="0">
              <a:spcBef>
                <a:spcPts val="0"/>
              </a:spcBef>
              <a:spcAft>
                <a:spcPts val="1200"/>
              </a:spcAft>
              <a:buFont typeface="Wingdings" panose="05000000000000000000" pitchFamily="2" charset="2"/>
              <a:buChar char="Ø"/>
            </a:pPr>
            <a:r>
              <a:rPr lang="en-US" dirty="0"/>
              <a:t>Registration</a:t>
            </a:r>
          </a:p>
          <a:p>
            <a:pPr marL="285750" lvl="0" indent="-285750" algn="l" rtl="0">
              <a:spcBef>
                <a:spcPts val="0"/>
              </a:spcBef>
              <a:spcAft>
                <a:spcPts val="1200"/>
              </a:spcAft>
              <a:buFont typeface="Wingdings" panose="05000000000000000000" pitchFamily="2" charset="2"/>
              <a:buChar char="Ø"/>
            </a:pPr>
            <a:r>
              <a:rPr lang="en-US" dirty="0"/>
              <a:t>Tunneling</a:t>
            </a:r>
          </a:p>
          <a:p>
            <a:pPr marL="0" lvl="0" indent="0" algn="l" rtl="0">
              <a:spcBef>
                <a:spcPts val="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Agent Discovery</a:t>
            </a:r>
          </a:p>
        </p:txBody>
      </p:sp>
      <p:sp>
        <p:nvSpPr>
          <p:cNvPr id="155" name="Google Shape;155;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One initial problem of an MN after moving is how to find a agent.</a:t>
            </a:r>
            <a:endParaRPr dirty="0"/>
          </a:p>
          <a:p>
            <a:pPr marL="0" lvl="0" indent="0" algn="l" rtl="0">
              <a:spcBef>
                <a:spcPts val="1200"/>
              </a:spcBef>
              <a:spcAft>
                <a:spcPts val="0"/>
              </a:spcAft>
              <a:buNone/>
            </a:pPr>
            <a:r>
              <a:rPr lang="en-GB" dirty="0"/>
              <a:t>How does the MN discover that its has moved?</a:t>
            </a:r>
            <a:endParaRPr dirty="0"/>
          </a:p>
          <a:p>
            <a:pPr marL="0" lvl="0" indent="0" algn="l" rtl="0">
              <a:spcBef>
                <a:spcPts val="1200"/>
              </a:spcBef>
              <a:spcAft>
                <a:spcPts val="0"/>
              </a:spcAft>
              <a:buNone/>
            </a:pPr>
            <a:r>
              <a:rPr lang="en-GB" dirty="0"/>
              <a:t>For this purpose mobile IP descries two methods:</a:t>
            </a:r>
            <a:endParaRPr dirty="0"/>
          </a:p>
          <a:p>
            <a:pPr marL="400050" lvl="0" indent="-400050" algn="l" rtl="0">
              <a:spcBef>
                <a:spcPts val="1200"/>
              </a:spcBef>
              <a:spcAft>
                <a:spcPts val="0"/>
              </a:spcAft>
              <a:buFont typeface="+mj-lt"/>
              <a:buAutoNum type="romanUcPeriod"/>
            </a:pPr>
            <a:r>
              <a:rPr lang="en-GB" dirty="0"/>
              <a:t>Agent Advertisement</a:t>
            </a:r>
            <a:endParaRPr dirty="0"/>
          </a:p>
          <a:p>
            <a:pPr marL="400050" lvl="0" indent="-400050" algn="l" rtl="0">
              <a:spcBef>
                <a:spcPts val="1200"/>
              </a:spcBef>
              <a:spcAft>
                <a:spcPts val="1200"/>
              </a:spcAft>
              <a:buFont typeface="+mj-lt"/>
              <a:buAutoNum type="romanUcPeriod"/>
            </a:pPr>
            <a:r>
              <a:rPr lang="en-GB" dirty="0"/>
              <a:t>Agent Solicitation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lvl="0" algn="l" rtl="0">
              <a:spcBef>
                <a:spcPts val="1200"/>
              </a:spcBef>
              <a:spcAft>
                <a:spcPts val="0"/>
              </a:spcAft>
            </a:pPr>
            <a:r>
              <a:rPr lang="en-US" dirty="0"/>
              <a:t>Agent Advertisement</a:t>
            </a:r>
          </a:p>
        </p:txBody>
      </p:sp>
      <p:sp>
        <p:nvSpPr>
          <p:cNvPr id="155" name="Google Shape;155;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b="0" i="0" dirty="0">
                <a:solidFill>
                  <a:srgbClr val="444444"/>
                </a:solidFill>
                <a:effectLst/>
                <a:latin typeface="Open Sans" panose="020B0606030504020204" pitchFamily="34" charset="0"/>
              </a:rPr>
              <a:t>Agent Advertisement HA and FA periodically send advertisement messages into their physical subnets. MN listens to these messages and detects, if it is in the home or a foreign network (standard case for home network). MN reads a COA from the FA advertisement messages.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lvl="0" algn="l" rtl="0">
              <a:spcBef>
                <a:spcPts val="1200"/>
              </a:spcBef>
              <a:spcAft>
                <a:spcPts val="1200"/>
              </a:spcAft>
            </a:pPr>
            <a:r>
              <a:rPr lang="en-US" dirty="0"/>
              <a:t>Agent Solicitation</a:t>
            </a:r>
          </a:p>
        </p:txBody>
      </p:sp>
      <p:sp>
        <p:nvSpPr>
          <p:cNvPr id="155" name="Google Shape;155;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0"/>
              </a:spcAft>
              <a:buFont typeface="Wingdings" panose="05000000000000000000" pitchFamily="2" charset="2"/>
              <a:buChar char="q"/>
            </a:pPr>
            <a:r>
              <a:rPr lang="en-US" b="0" i="0" dirty="0">
                <a:solidFill>
                  <a:srgbClr val="444444"/>
                </a:solidFill>
                <a:effectLst/>
                <a:latin typeface="Open Sans" panose="020B0606030504020204" pitchFamily="34" charset="0"/>
              </a:rPr>
              <a:t>Agent Solicitation if no agent advertisement are present or the inter- arrival time is too high and the MN has not received a COA by other reason.</a:t>
            </a:r>
          </a:p>
          <a:p>
            <a:pPr marL="285750" lvl="0" indent="-285750" algn="l" rtl="0">
              <a:spcBef>
                <a:spcPts val="0"/>
              </a:spcBef>
              <a:spcAft>
                <a:spcPts val="0"/>
              </a:spcAft>
              <a:buFont typeface="Wingdings" panose="05000000000000000000" pitchFamily="2" charset="2"/>
              <a:buChar char="q"/>
            </a:pPr>
            <a:r>
              <a:rPr lang="en-US" b="0" i="0" dirty="0">
                <a:solidFill>
                  <a:srgbClr val="444444"/>
                </a:solidFill>
                <a:effectLst/>
                <a:latin typeface="Open Sans" panose="020B0606030504020204" pitchFamily="34" charset="0"/>
              </a:rPr>
              <a:t>So, the mobile node must send the </a:t>
            </a:r>
            <a:r>
              <a:rPr lang="en-US" b="1" i="0" dirty="0">
                <a:solidFill>
                  <a:srgbClr val="444444"/>
                </a:solidFill>
                <a:effectLst/>
                <a:latin typeface="Open Sans" panose="020B0606030504020204" pitchFamily="34" charset="0"/>
              </a:rPr>
              <a:t>Agent Solicitations</a:t>
            </a:r>
            <a:r>
              <a:rPr lang="en-US" b="0" i="0" dirty="0">
                <a:solidFill>
                  <a:srgbClr val="444444"/>
                </a:solidFill>
                <a:effectLst/>
                <a:latin typeface="Open Sans" panose="020B0606030504020204" pitchFamily="34" charset="0"/>
              </a:rPr>
              <a:t>.</a:t>
            </a:r>
          </a:p>
          <a:p>
            <a:pPr marL="285750" lvl="0" indent="-285750" algn="l" rtl="0">
              <a:spcBef>
                <a:spcPts val="0"/>
              </a:spcBef>
              <a:spcAft>
                <a:spcPts val="0"/>
              </a:spcAft>
              <a:buFont typeface="Wingdings" panose="05000000000000000000" pitchFamily="2" charset="2"/>
              <a:buChar char="q"/>
            </a:pPr>
            <a:r>
              <a:rPr lang="en-US" b="0" i="0" dirty="0">
                <a:solidFill>
                  <a:srgbClr val="444444"/>
                </a:solidFill>
                <a:effectLst/>
                <a:latin typeface="Open Sans" panose="020B0606030504020204" pitchFamily="34" charset="0"/>
              </a:rPr>
              <a:t>These solicitation messages do not flood the network but basically an MN can search for an FA endlessly sending out solicitation messages.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Registration</a:t>
            </a:r>
            <a:endParaRPr dirty="0"/>
          </a:p>
        </p:txBody>
      </p:sp>
      <p:sp>
        <p:nvSpPr>
          <p:cNvPr id="155" name="Google Shape;155;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pic>
        <p:nvPicPr>
          <p:cNvPr id="3" name="Picture 2"/>
          <p:cNvPicPr>
            <a:picLocks noChangeAspect="1"/>
          </p:cNvPicPr>
          <p:nvPr/>
        </p:nvPicPr>
        <p:blipFill>
          <a:blip r:embed="rId3"/>
          <a:stretch>
            <a:fillRect/>
          </a:stretch>
        </p:blipFill>
        <p:spPr>
          <a:xfrm>
            <a:off x="311700" y="1229875"/>
            <a:ext cx="8437093" cy="34428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Registration</a:t>
            </a:r>
            <a:endParaRPr dirty="0"/>
          </a:p>
        </p:txBody>
      </p:sp>
      <p:sp>
        <p:nvSpPr>
          <p:cNvPr id="155" name="Google Shape;155;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400" dirty="0"/>
              <a:t>Once a mobile IP node has received a COA, that address must be registered with the home agent. This involves following four steps. </a:t>
            </a:r>
          </a:p>
          <a:p>
            <a:pPr marL="0" lvl="0" indent="0" algn="l" rtl="0">
              <a:spcBef>
                <a:spcPts val="0"/>
              </a:spcBef>
              <a:spcAft>
                <a:spcPts val="0"/>
              </a:spcAft>
              <a:buNone/>
            </a:pPr>
            <a:r>
              <a:rPr lang="en-US" sz="1400" dirty="0"/>
              <a:t>Step 1: </a:t>
            </a:r>
          </a:p>
          <a:p>
            <a:pPr marL="285750" lvl="0" indent="-285750" algn="l" rtl="0">
              <a:spcBef>
                <a:spcPts val="0"/>
              </a:spcBef>
              <a:spcAft>
                <a:spcPts val="0"/>
              </a:spcAft>
              <a:buFont typeface="Wingdings" panose="05000000000000000000" pitchFamily="2" charset="2"/>
              <a:buChar char="§"/>
            </a:pPr>
            <a:r>
              <a:rPr lang="en-US" sz="1400" dirty="0"/>
              <a:t>Following the receipt of a foreign agent advertisement, a mobile node sends a mobile IP registration message to the foreign agent. </a:t>
            </a:r>
          </a:p>
          <a:p>
            <a:pPr marL="285750" lvl="0" indent="-285750" algn="l" rtl="0">
              <a:spcBef>
                <a:spcPts val="0"/>
              </a:spcBef>
              <a:spcAft>
                <a:spcPts val="0"/>
              </a:spcAft>
              <a:buFont typeface="Wingdings" panose="05000000000000000000" pitchFamily="2" charset="2"/>
              <a:buChar char="§"/>
            </a:pPr>
            <a:r>
              <a:rPr lang="en-US" sz="1400" dirty="0"/>
              <a:t>The registration message is carried within a UDP datagram and sent to port 434. </a:t>
            </a:r>
          </a:p>
          <a:p>
            <a:pPr marL="285750" lvl="0" indent="-285750" algn="l" rtl="0">
              <a:spcBef>
                <a:spcPts val="0"/>
              </a:spcBef>
              <a:spcAft>
                <a:spcPts val="0"/>
              </a:spcAft>
              <a:buFont typeface="Wingdings" panose="05000000000000000000" pitchFamily="2" charset="2"/>
              <a:buChar char="§"/>
            </a:pPr>
            <a:r>
              <a:rPr lang="en-US" sz="1400" dirty="0"/>
              <a:t>The registration message carries a COA advertised by the foreign agent, the address of the home agent (HA), the permanent address of the mobile node (MA), the requested lifetime of the registration, and a 64-bit registration identification. </a:t>
            </a:r>
          </a:p>
          <a:p>
            <a:pPr marL="285750" lvl="0" indent="-285750" algn="l" rtl="0">
              <a:spcBef>
                <a:spcPts val="0"/>
              </a:spcBef>
              <a:spcAft>
                <a:spcPts val="0"/>
              </a:spcAft>
              <a:buFont typeface="Wingdings" panose="05000000000000000000" pitchFamily="2" charset="2"/>
              <a:buChar char="§"/>
            </a:pPr>
            <a:r>
              <a:rPr lang="en-US" sz="1400" dirty="0"/>
              <a:t>The requested registration lifetime is the number of seconds that the registration is to be valid. If the registration is not renewed at the home agent within the specified lifetime, the registration will become invalid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Registration</a:t>
            </a:r>
            <a:endParaRPr dirty="0"/>
          </a:p>
        </p:txBody>
      </p:sp>
      <p:sp>
        <p:nvSpPr>
          <p:cNvPr id="155" name="Google Shape;155;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400" dirty="0"/>
              <a:t>Step 2: </a:t>
            </a:r>
          </a:p>
          <a:p>
            <a:pPr marL="285750" lvl="0" indent="-285750" algn="l" rtl="0">
              <a:spcBef>
                <a:spcPts val="0"/>
              </a:spcBef>
              <a:spcAft>
                <a:spcPts val="0"/>
              </a:spcAft>
              <a:buFont typeface="Wingdings" panose="05000000000000000000" pitchFamily="2" charset="2"/>
              <a:buChar char="§"/>
            </a:pPr>
            <a:r>
              <a:rPr lang="en-US" sz="1400" dirty="0"/>
              <a:t>The foreign agent receives the registration message and records the mobile node’s permanent IP address. </a:t>
            </a:r>
          </a:p>
          <a:p>
            <a:pPr marL="285750" lvl="0" indent="-285750" algn="l" rtl="0">
              <a:spcBef>
                <a:spcPts val="0"/>
              </a:spcBef>
              <a:spcAft>
                <a:spcPts val="0"/>
              </a:spcAft>
              <a:buFont typeface="Wingdings" panose="05000000000000000000" pitchFamily="2" charset="2"/>
              <a:buChar char="§"/>
            </a:pPr>
            <a:r>
              <a:rPr lang="en-US" sz="1400" dirty="0"/>
              <a:t>The foreign agent then sends a mobile IP registration message to home agent.</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Step 3: </a:t>
            </a:r>
          </a:p>
          <a:p>
            <a:pPr marL="285750" indent="-285750">
              <a:buFont typeface="Wingdings" panose="05000000000000000000" pitchFamily="2" charset="2"/>
              <a:buChar char="§"/>
            </a:pPr>
            <a:r>
              <a:rPr lang="en-US" sz="1400" dirty="0"/>
              <a:t>The home agent receives the registration request and checks for authenticity and correctness. </a:t>
            </a:r>
          </a:p>
          <a:p>
            <a:pPr marL="285750" indent="-285750">
              <a:buFont typeface="Wingdings" panose="05000000000000000000" pitchFamily="2" charset="2"/>
              <a:buChar char="§"/>
            </a:pPr>
            <a:r>
              <a:rPr lang="en-US" sz="1400" dirty="0"/>
              <a:t>The home agent binds the mobile node’s permanent IP address with the COA; in the future, datagrams arriving at the home agent and addressed to the mobile node will now be encapsulated and tunneled to the COA. </a:t>
            </a:r>
          </a:p>
          <a:p>
            <a:pPr marL="285750" indent="-285750">
              <a:buFont typeface="Wingdings" panose="05000000000000000000" pitchFamily="2" charset="2"/>
              <a:buChar char="§"/>
            </a:pPr>
            <a:r>
              <a:rPr lang="en-US" sz="1400" dirty="0"/>
              <a:t>The home agent sends a mobile IP registration reply containing the HA, MA, actual registration lifetime, and the registration identification of the request that is being satisfied with this reply.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Registration</a:t>
            </a:r>
            <a:endParaRPr dirty="0"/>
          </a:p>
        </p:txBody>
      </p:sp>
      <p:sp>
        <p:nvSpPr>
          <p:cNvPr id="155" name="Google Shape;155;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400" dirty="0"/>
              <a:t>Step 4: </a:t>
            </a:r>
          </a:p>
          <a:p>
            <a:pPr marL="285750" indent="-285750">
              <a:buFont typeface="Wingdings" panose="05000000000000000000" pitchFamily="2" charset="2"/>
              <a:buChar char="§"/>
            </a:pPr>
            <a:r>
              <a:rPr lang="en-US" sz="1400" dirty="0"/>
              <a:t>The foreign agent receives the registration reply and</a:t>
            </a:r>
          </a:p>
          <a:p>
            <a:pPr marL="0" indent="0">
              <a:buNone/>
            </a:pPr>
            <a:r>
              <a:rPr lang="en-US" sz="1400" dirty="0"/>
              <a:t>then forwards it to the mobile node</a:t>
            </a:r>
          </a:p>
          <a:p>
            <a:pPr marL="285750" indent="-285750">
              <a:buFont typeface="Wingdings" panose="05000000000000000000" pitchFamily="2" charset="2"/>
              <a:buChar char="§"/>
            </a:pPr>
            <a:endParaRPr lang="en-US" sz="1400" dirty="0"/>
          </a:p>
          <a:p>
            <a:pPr marL="0" indent="0">
              <a:buNone/>
            </a:pPr>
            <a:endParaRPr lang="en-US" sz="1400" dirty="0"/>
          </a:p>
        </p:txBody>
      </p:sp>
      <p:pic>
        <p:nvPicPr>
          <p:cNvPr id="2" name="Picture 1"/>
          <p:cNvPicPr>
            <a:picLocks noChangeAspect="1"/>
          </p:cNvPicPr>
          <p:nvPr/>
        </p:nvPicPr>
        <p:blipFill>
          <a:blip r:embed="rId3"/>
          <a:stretch>
            <a:fillRect/>
          </a:stretch>
        </p:blipFill>
        <p:spPr>
          <a:xfrm>
            <a:off x="5387411" y="410000"/>
            <a:ext cx="3111660" cy="3975304"/>
          </a:xfrm>
          <a:prstGeom prst="rect">
            <a:avLst/>
          </a:prstGeom>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458</Words>
  <Application>Microsoft Office PowerPoint</Application>
  <PresentationFormat>On-screen Show (16:9)</PresentationFormat>
  <Paragraphs>37</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Roboto</vt:lpstr>
      <vt:lpstr>Wingdings</vt:lpstr>
      <vt:lpstr>Open Sans</vt:lpstr>
      <vt:lpstr>Geometric</vt:lpstr>
      <vt:lpstr>Main Phases of Mobile IP</vt:lpstr>
      <vt:lpstr>Agent Discovery</vt:lpstr>
      <vt:lpstr>Agent Advertisement</vt:lpstr>
      <vt:lpstr>Agent Solicitation</vt:lpstr>
      <vt:lpstr>Registration</vt:lpstr>
      <vt:lpstr>Registration</vt:lpstr>
      <vt:lpstr>Registration</vt:lpstr>
      <vt:lpstr>Registration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IP</dc:title>
  <dc:creator/>
  <cp:lastModifiedBy>Wali Muhammad</cp:lastModifiedBy>
  <cp:revision>5</cp:revision>
  <dcterms:created xsi:type="dcterms:W3CDTF">2023-12-18T18:25:54Z</dcterms:created>
  <dcterms:modified xsi:type="dcterms:W3CDTF">2023-12-25T11:50:01Z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D190356ACC8648F7A2E4D5121A7BD6AA_12</vt:lpwstr>
  </property>
  <property fmtid="{D5CDD505-2E9C-101B-9397-08002B2CF9AE}" pid="3" name="KSOProductBuildVer">
    <vt:lpwstr>1033-12.2.0.13359</vt:lpwstr>
  </property>
</Properties>
</file>