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~Afi ~" initials="~~" lastIdx="4" clrIdx="0">
    <p:extLst>
      <p:ext uri="{19B8F6BF-5375-455C-9EA6-DF929625EA0E}">
        <p15:presenceInfo xmlns:p15="http://schemas.microsoft.com/office/powerpoint/2012/main" userId="dc2d913c053eb8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i Muhammad" userId="a50c5a49626fbc72" providerId="LiveId" clId="{AD1C6A8B-68BB-4E65-B721-1514089E7750}"/>
    <pc:docChg chg="undo custSel addSld delSld modSld">
      <pc:chgData name="Wali Muhammad" userId="a50c5a49626fbc72" providerId="LiveId" clId="{AD1C6A8B-68BB-4E65-B721-1514089E7750}" dt="2023-12-25T11:51:16.886" v="6" actId="47"/>
      <pc:docMkLst>
        <pc:docMk/>
      </pc:docMkLst>
      <pc:sldChg chg="add del">
        <pc:chgData name="Wali Muhammad" userId="a50c5a49626fbc72" providerId="LiveId" clId="{AD1C6A8B-68BB-4E65-B721-1514089E7750}" dt="2023-12-25T11:51:16.886" v="6" actId="47"/>
        <pc:sldMkLst>
          <pc:docMk/>
          <pc:sldMk cId="1385042211" sldId="256"/>
        </pc:sldMkLst>
      </pc:sldChg>
      <pc:sldChg chg="modSp mod">
        <pc:chgData name="Wali Muhammad" userId="a50c5a49626fbc72" providerId="LiveId" clId="{AD1C6A8B-68BB-4E65-B721-1514089E7750}" dt="2023-12-25T11:51:12.737" v="5" actId="14100"/>
        <pc:sldMkLst>
          <pc:docMk/>
          <pc:sldMk cId="385105734" sldId="257"/>
        </pc:sldMkLst>
        <pc:spChg chg="mod">
          <ac:chgData name="Wali Muhammad" userId="a50c5a49626fbc72" providerId="LiveId" clId="{AD1C6A8B-68BB-4E65-B721-1514089E7750}" dt="2023-12-25T11:51:12.737" v="5" actId="14100"/>
          <ac:spMkLst>
            <pc:docMk/>
            <pc:sldMk cId="385105734" sldId="257"/>
            <ac:spMk id="2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15T20:46:59.426" idx="1">
    <p:pos x="6472" y="2752"/>
    <p:text>Call first goes to the Home-network...</p:text>
    <p:extLst>
      <p:ext uri="{C676402C-5697-4E1C-873F-D02D1690AC5C}">
        <p15:threadingInfo xmlns:p15="http://schemas.microsoft.com/office/powerpoint/2012/main" timeZoneBias="-300"/>
      </p:ext>
    </p:extLst>
  </p:cm>
  <p:cm authorId="1" dt="2023-11-15T20:57:03.011" idx="2">
    <p:pos x="6472" y="2888"/>
    <p:text>home network figures out where you are at the moment -"visited network"</p:text>
    <p:extLst>
      <p:ext uri="{C676402C-5697-4E1C-873F-D02D1690AC5C}">
        <p15:threadingInfo xmlns:p15="http://schemas.microsoft.com/office/powerpoint/2012/main" timeZoneBias="-300">
          <p15:parentCm authorId="1" idx="1"/>
        </p15:threadingInfo>
      </p:ext>
    </p:extLst>
  </p:cm>
  <p:cm authorId="1" dt="2023-11-15T20:57:27.917" idx="3">
    <p:pos x="6472" y="3024"/>
    <p:text>Finally, the call is forwarded to</p:text>
    <p:extLst>
      <p:ext uri="{C676402C-5697-4E1C-873F-D02D1690AC5C}">
        <p15:threadingInfo xmlns:p15="http://schemas.microsoft.com/office/powerpoint/2012/main" timeZoneBias="-30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343905"/>
          </a:xfrm>
        </p:spPr>
        <p:txBody>
          <a:bodyPr/>
          <a:lstStyle/>
          <a:p>
            <a:r>
              <a:rPr lang="en-US" sz="4000" dirty="0"/>
              <a:t>Managing Mobility in Cellular Networks: </a:t>
            </a:r>
            <a:r>
              <a:rPr lang="en-US" dirty="0"/>
              <a:t>Cellular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569388" cy="4203913"/>
          </a:xfrm>
        </p:spPr>
        <p:txBody>
          <a:bodyPr/>
          <a:lstStyle/>
          <a:p>
            <a:pPr algn="just"/>
            <a:r>
              <a:rPr lang="en-US" dirty="0"/>
              <a:t>Type of wireless communication network where mobile devices communicate with each other and with a central hub known as a base station or cell tower.</a:t>
            </a:r>
          </a:p>
          <a:p>
            <a:pPr algn="just"/>
            <a:r>
              <a:rPr lang="en-US" dirty="0"/>
              <a:t>The ability of a mobile device to move within the network's coverage area while maintaining an active connection is known as Mobility.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415" y="2222286"/>
            <a:ext cx="5293685" cy="420391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GSM cellular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674788" cy="3873713"/>
          </a:xfrm>
        </p:spPr>
        <p:txBody>
          <a:bodyPr/>
          <a:lstStyle/>
          <a:p>
            <a:pPr algn="just"/>
            <a:r>
              <a:rPr lang="en-US" dirty="0"/>
              <a:t>Stands for Global System for Mobile Communications</a:t>
            </a:r>
          </a:p>
          <a:p>
            <a:pPr algn="just"/>
            <a:r>
              <a:rPr lang="en-US" dirty="0"/>
              <a:t>A second-generation (2G) technology</a:t>
            </a:r>
          </a:p>
          <a:p>
            <a:pPr algn="just"/>
            <a:r>
              <a:rPr lang="en-US" dirty="0"/>
              <a:t>Digital cellular technology used for mobile communication.</a:t>
            </a:r>
          </a:p>
          <a:p>
            <a:pPr algn="just"/>
            <a:r>
              <a:rPr lang="en-US" dirty="0"/>
              <a:t>Similar to Mobile IP (Internet Protocol), GSM adopts an indirect routing approach.</a:t>
            </a:r>
          </a:p>
        </p:txBody>
      </p:sp>
    </p:spTree>
    <p:extLst>
      <p:ext uri="{BB962C8B-B14F-4D97-AF65-F5344CB8AC3E}">
        <p14:creationId xmlns:p14="http://schemas.microsoft.com/office/powerpoint/2010/main" val="296285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and Visited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2476287"/>
            <a:ext cx="10554574" cy="3636511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Home Network</a:t>
            </a:r>
          </a:p>
          <a:p>
            <a:pPr lvl="1" algn="just"/>
            <a:r>
              <a:rPr lang="en-US" dirty="0"/>
              <a:t>This is the network is where the mobile user has a subscription and is billed for monthly cellular service.</a:t>
            </a:r>
          </a:p>
          <a:p>
            <a:pPr lvl="1" algn="just"/>
            <a:r>
              <a:rPr lang="en-US" dirty="0"/>
              <a:t>Home Location Register (HLR) Database to store phone numbers and location information.</a:t>
            </a:r>
          </a:p>
          <a:p>
            <a:pPr algn="just"/>
            <a:r>
              <a:rPr lang="en-US" b="1" dirty="0"/>
              <a:t>Visited Network</a:t>
            </a:r>
          </a:p>
          <a:p>
            <a:pPr lvl="1" algn="just"/>
            <a:r>
              <a:rPr lang="en-US" dirty="0"/>
              <a:t>This is the network in which the mobile user is currently located. </a:t>
            </a:r>
          </a:p>
          <a:p>
            <a:pPr lvl="1" algn="just"/>
            <a:r>
              <a:rPr lang="en-US" dirty="0"/>
              <a:t>Visitor Location Register (VLR) Database that includes entries for each mobile user currently within its coverage area.</a:t>
            </a:r>
            <a:endParaRPr lang="en-US" b="1" dirty="0"/>
          </a:p>
          <a:p>
            <a:pPr algn="just"/>
            <a:r>
              <a:rPr lang="en-US" b="1" dirty="0"/>
              <a:t>Mobile Switching Center (MSC)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4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Calls to a Mobile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211" y="2222287"/>
            <a:ext cx="6039288" cy="463571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Initiating the Call:</a:t>
            </a:r>
            <a:endParaRPr lang="en-US" dirty="0"/>
          </a:p>
          <a:p>
            <a:pPr lvl="1" algn="just"/>
            <a:r>
              <a:rPr lang="en-US" dirty="0"/>
              <a:t>Correspondent dials mobile user's number.</a:t>
            </a:r>
          </a:p>
          <a:p>
            <a:pPr lvl="1"/>
            <a:r>
              <a:rPr lang="en-US" dirty="0"/>
              <a:t>Call routed through PSTN to the home MSC, marking</a:t>
            </a:r>
          </a:p>
          <a:p>
            <a:r>
              <a:rPr lang="en-US" b="1" dirty="0"/>
              <a:t>Determining User Location:</a:t>
            </a:r>
            <a:endParaRPr lang="en-US" dirty="0"/>
          </a:p>
          <a:p>
            <a:pPr lvl="1"/>
            <a:r>
              <a:rPr lang="en-US" dirty="0"/>
              <a:t>Home MSC receives the call, interrogates HLR for user location.</a:t>
            </a:r>
          </a:p>
          <a:p>
            <a:pPr lvl="1"/>
            <a:r>
              <a:rPr lang="en-US" dirty="0"/>
              <a:t>HLR returns the mobile station roaming number (</a:t>
            </a:r>
            <a:r>
              <a:rPr lang="en-US" b="1" dirty="0"/>
              <a:t>MSRN</a:t>
            </a:r>
            <a:r>
              <a:rPr lang="en-US" dirty="0"/>
              <a:t>), a temporary identifier associated with the visited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99" y="2061732"/>
            <a:ext cx="5630061" cy="463932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6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Calls to a Mobile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211" y="1574587"/>
            <a:ext cx="6039288" cy="4635713"/>
          </a:xfrm>
        </p:spPr>
        <p:txBody>
          <a:bodyPr>
            <a:normAutofit/>
          </a:bodyPr>
          <a:lstStyle/>
          <a:p>
            <a:r>
              <a:rPr lang="en-US" b="1" dirty="0"/>
              <a:t>Setting up Second Leg of the Call:</a:t>
            </a:r>
            <a:endParaRPr lang="en-US" dirty="0"/>
          </a:p>
          <a:p>
            <a:pPr lvl="1"/>
            <a:r>
              <a:rPr lang="en-US" dirty="0"/>
              <a:t>Using the roaming number, home MSC establishes the second leg of the call.</a:t>
            </a:r>
          </a:p>
          <a:p>
            <a:pPr lvl="1"/>
            <a:r>
              <a:rPr lang="en-US" dirty="0"/>
              <a:t>Call progresses from correspondent to home MSC, then to visited MSC, and finally to the base station serving the mobile user.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99" y="2061732"/>
            <a:ext cx="5630061" cy="463932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2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111</TotalTime>
  <Words>292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Managing Mobility in Cellular Networks: Cellular Networks</vt:lpstr>
      <vt:lpstr>GSM cellular network</vt:lpstr>
      <vt:lpstr>Home and Visited Networks</vt:lpstr>
      <vt:lpstr>Routing Calls to a Mobile User</vt:lpstr>
      <vt:lpstr>Routing Calls to a Mobile 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Mobility in Cellular Networks</dc:title>
  <dc:creator>~Afi ~</dc:creator>
  <cp:lastModifiedBy>Wali Muhammad</cp:lastModifiedBy>
  <cp:revision>10</cp:revision>
  <dcterms:created xsi:type="dcterms:W3CDTF">2023-11-15T10:51:40Z</dcterms:created>
  <dcterms:modified xsi:type="dcterms:W3CDTF">2023-12-25T11:51:23Z</dcterms:modified>
</cp:coreProperties>
</file>