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57" r:id="rId6"/>
    <p:sldId id="269" r:id="rId7"/>
    <p:sldId id="258" r:id="rId8"/>
    <p:sldId id="259"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09" autoAdjust="0"/>
    <p:restoredTop sz="94660"/>
  </p:normalViewPr>
  <p:slideViewPr>
    <p:cSldViewPr snapToGrid="0">
      <p:cViewPr varScale="1">
        <p:scale>
          <a:sx n="68" d="100"/>
          <a:sy n="68" d="100"/>
        </p:scale>
        <p:origin x="3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i Muhammad" userId="a50c5a49626fbc72" providerId="LiveId" clId="{1BEEBE84-8709-4C55-A52D-2750C4093E07}"/>
    <pc:docChg chg="delSld">
      <pc:chgData name="Wali Muhammad" userId="a50c5a49626fbc72" providerId="LiveId" clId="{1BEEBE84-8709-4C55-A52D-2750C4093E07}" dt="2023-12-28T20:05:27.974" v="0" actId="2696"/>
      <pc:docMkLst>
        <pc:docMk/>
      </pc:docMkLst>
      <pc:sldChg chg="del">
        <pc:chgData name="Wali Muhammad" userId="a50c5a49626fbc72" providerId="LiveId" clId="{1BEEBE84-8709-4C55-A52D-2750C4093E07}" dt="2023-12-28T20:05:27.974" v="0" actId="2696"/>
        <pc:sldMkLst>
          <pc:docMk/>
          <pc:sldMk cId="0" sldId="27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C9AC223-D1FD-48E4-8288-B489D95C6F20}"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25493-04D2-41ED-8415-8F9DD86F604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9AC223-D1FD-48E4-8288-B489D95C6F20}"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25493-04D2-41ED-8415-8F9DD86F60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9AC223-D1FD-48E4-8288-B489D95C6F20}"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25493-04D2-41ED-8415-8F9DD86F604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9AC223-D1FD-48E4-8288-B489D95C6F20}"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25493-04D2-41ED-8415-8F9DD86F604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9AC223-D1FD-48E4-8288-B489D95C6F20}"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25493-04D2-41ED-8415-8F9DD86F604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C9AC223-D1FD-48E4-8288-B489D95C6F20}" type="datetimeFigureOut">
              <a:rPr lang="en-US" smtClean="0"/>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25493-04D2-41ED-8415-8F9DD86F604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C9AC223-D1FD-48E4-8288-B489D95C6F20}" type="datetimeFigureOut">
              <a:rPr lang="en-US" smtClean="0"/>
              <a:t>12/29/2023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F25493-04D2-41ED-8415-8F9DD86F604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AC223-D1FD-48E4-8288-B489D95C6F20}" type="datetimeFigureOut">
              <a:rPr lang="en-US" smtClean="0"/>
              <a:t>12/29/2023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F25493-04D2-41ED-8415-8F9DD86F604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AC223-D1FD-48E4-8288-B489D95C6F20}" type="datetimeFigureOut">
              <a:rPr lang="en-US" smtClean="0"/>
              <a:t>12/29/2023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F25493-04D2-41ED-8415-8F9DD86F60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9AC223-D1FD-48E4-8288-B489D95C6F20}" type="datetimeFigureOut">
              <a:rPr lang="en-US" smtClean="0"/>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25493-04D2-41ED-8415-8F9DD86F604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9AC223-D1FD-48E4-8288-B489D95C6F20}" type="datetimeFigureOut">
              <a:rPr lang="en-US" smtClean="0"/>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25493-04D2-41ED-8415-8F9DD86F604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AC223-D1FD-48E4-8288-B489D95C6F20}" type="datetimeFigureOut">
              <a:rPr lang="en-US" smtClean="0"/>
              <a:t>12/29/2023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25493-04D2-41ED-8415-8F9DD86F604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3500" y="742951"/>
            <a:ext cx="9334500" cy="857249"/>
          </a:xfrm>
        </p:spPr>
        <p:txBody>
          <a:bodyPr>
            <a:normAutofit fontScale="90000"/>
          </a:bodyPr>
          <a:lstStyle/>
          <a:p>
            <a:r>
              <a:rPr lang="en-US" b="1" i="0" dirty="0">
                <a:effectLst/>
                <a:latin typeface="Söhne"/>
              </a:rPr>
              <a:t>IEEE 802.11 Frame</a:t>
            </a:r>
            <a:endParaRPr lang="en-US" dirty="0"/>
          </a:p>
        </p:txBody>
      </p:sp>
      <p:sp>
        <p:nvSpPr>
          <p:cNvPr id="3" name="Subtitle 2"/>
          <p:cNvSpPr>
            <a:spLocks noGrp="1"/>
          </p:cNvSpPr>
          <p:nvPr>
            <p:ph type="subTitle" idx="1"/>
          </p:nvPr>
        </p:nvSpPr>
        <p:spPr>
          <a:xfrm>
            <a:off x="1157287" y="2352675"/>
            <a:ext cx="9686925" cy="3524249"/>
          </a:xfrm>
        </p:spPr>
        <p:txBody>
          <a:bodyPr>
            <a:normAutofit/>
          </a:bodyPr>
          <a:lstStyle/>
          <a:p>
            <a:pPr marL="457200" indent="-457200"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IEEE 802.11 frame designed for wireless communication.</a:t>
            </a:r>
          </a:p>
          <a:p>
            <a:pPr marL="457200" indent="-457200"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Shares similarities with Ethernet frames, the foundation of wired networks.</a:t>
            </a:r>
          </a:p>
          <a:p>
            <a:pPr marL="457200" indent="-457200"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Serves as a data container for encapsulating information for transmission.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705975" cy="1101725"/>
          </a:xfrm>
        </p:spPr>
        <p:txBody>
          <a:bodyPr/>
          <a:lstStyle/>
          <a:p>
            <a:r>
              <a:rPr lang="en-US" b="1" dirty="0">
                <a:latin typeface="Times New Roman" panose="02020603050405020304" pitchFamily="18" charset="0"/>
                <a:cs typeface="Times New Roman" panose="02020603050405020304" pitchFamily="18" charset="0"/>
              </a:rPr>
              <a:t>Why four fields used?</a:t>
            </a:r>
          </a:p>
        </p:txBody>
      </p:sp>
      <p:sp>
        <p:nvSpPr>
          <p:cNvPr id="3" name="Content Placeholder 2"/>
          <p:cNvSpPr>
            <a:spLocks noGrp="1"/>
          </p:cNvSpPr>
          <p:nvPr>
            <p:ph idx="1"/>
          </p:nvPr>
        </p:nvSpPr>
        <p:spPr>
          <a:xfrm>
            <a:off x="838200" y="1466850"/>
            <a:ext cx="10515600" cy="4710113"/>
          </a:xfrm>
        </p:spPr>
        <p:txBody>
          <a:bodyPr>
            <a:normAutofit/>
          </a:bodyPr>
          <a:lstStyle/>
          <a:p>
            <a:pPr marL="0" indent="0" algn="l">
              <a:buNone/>
            </a:pPr>
            <a:r>
              <a:rPr lang="en-US" b="1" i="0" dirty="0">
                <a:effectLst/>
                <a:latin typeface="Times New Roman" panose="02020603050405020304" pitchFamily="18" charset="0"/>
                <a:cs typeface="Times New Roman" panose="02020603050405020304" pitchFamily="18" charset="0"/>
              </a:rPr>
              <a:t>Functionality of the Fourth Address Field:</a:t>
            </a: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When a device (e.g., Device A) wants to communicate with another device (e.g., Device B) in the ad hoc network, and there's an intermediary device (e.g., Device C) acting as an access point, the fourth address field is used.</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fourth address field specifies the address of this intermediary device (Device C), ensuring that frames are properly routed through the ad hoc network.</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facilitates efficient communication within the ad hoc network, even if devices are not directly within range, as frames can be relayed through access points.</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3935"/>
            <a:ext cx="10515600" cy="687070"/>
          </a:xfrm>
        </p:spPr>
        <p:txBody>
          <a:bodyPr>
            <a:normAutofit fontScale="90000"/>
          </a:bodyPr>
          <a:lstStyle/>
          <a:p>
            <a:r>
              <a:rPr lang="en-US" b="1" i="0" dirty="0">
                <a:effectLst/>
                <a:latin typeface="Times New Roman" panose="02020603050405020304" pitchFamily="18" charset="0"/>
                <a:cs typeface="Times New Roman" panose="02020603050405020304" pitchFamily="18" charset="0"/>
              </a:rPr>
              <a:t>Mention of Similarities with Ethernet Frames:</a:t>
            </a:r>
            <a:br>
              <a:rPr lang="en-US" b="1" i="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162175"/>
            <a:ext cx="10515600" cy="4014788"/>
          </a:xfrm>
        </p:spPr>
        <p:txBody>
          <a:bodyPr>
            <a:normAutofit/>
          </a:bodyPr>
          <a:lstStyle/>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Data Encapsulation: </a:t>
            </a:r>
            <a:r>
              <a:rPr lang="en-US" b="0" i="0" dirty="0">
                <a:effectLst/>
                <a:latin typeface="Times New Roman" panose="02020603050405020304" pitchFamily="18" charset="0"/>
                <a:cs typeface="Times New Roman" panose="02020603050405020304" pitchFamily="18" charset="0"/>
              </a:rPr>
              <a:t>Both frames encapsulate data for transmission.</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Addressing:</a:t>
            </a:r>
            <a:r>
              <a:rPr lang="en-US" b="0" i="0" dirty="0">
                <a:effectLst/>
                <a:latin typeface="Times New Roman" panose="02020603050405020304" pitchFamily="18" charset="0"/>
                <a:cs typeface="Times New Roman" panose="02020603050405020304" pitchFamily="18" charset="0"/>
              </a:rPr>
              <a:t> IEEE 802.11 mirrors source/destination MAC addresses but expands with additional fields.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Error Detection: </a:t>
            </a:r>
            <a:r>
              <a:rPr lang="en-US" b="0" i="0" dirty="0">
                <a:effectLst/>
                <a:latin typeface="Times New Roman" panose="02020603050405020304" pitchFamily="18" charset="0"/>
                <a:cs typeface="Times New Roman" panose="02020603050405020304" pitchFamily="18" charset="0"/>
              </a:rPr>
              <a:t>Both frames use error-checking mechanisms like CRC for data integrity.</a:t>
            </a: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35100"/>
            <a:ext cx="10515600" cy="4742180"/>
          </a:xfrm>
        </p:spPr>
        <p:txBody>
          <a:bodyPr/>
          <a:lstStyle/>
          <a:p>
            <a:pPr marL="0" indent="0" algn="l">
              <a:buNone/>
            </a:pPr>
            <a:r>
              <a:rPr lang="en-US" sz="4000" b="1" i="0" dirty="0">
                <a:effectLst/>
                <a:latin typeface="Times New Roman" panose="02020603050405020304" pitchFamily="18" charset="0"/>
                <a:cs typeface="Times New Roman" panose="02020603050405020304" pitchFamily="18" charset="0"/>
              </a:rPr>
              <a:t>Introduction to Specific Wireless Fields:</a:t>
            </a:r>
          </a:p>
          <a:p>
            <a:pPr marL="0" indent="0" algn="l">
              <a:buNone/>
            </a:pPr>
            <a:endParaRPr lang="en-US" sz="4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Address Fields: </a:t>
            </a:r>
            <a:r>
              <a:rPr lang="en-US" b="0" i="0" dirty="0">
                <a:effectLst/>
                <a:latin typeface="Times New Roman" panose="02020603050405020304" pitchFamily="18" charset="0"/>
                <a:cs typeface="Times New Roman" panose="02020603050405020304" pitchFamily="18" charset="0"/>
              </a:rPr>
              <a:t>Multiple address fields in the 802.11 frame serve distinct purposes in wireless networks.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Sequence Numbers: </a:t>
            </a:r>
            <a:r>
              <a:rPr lang="en-US" b="0" i="0" dirty="0">
                <a:effectLst/>
                <a:latin typeface="Times New Roman" panose="02020603050405020304" pitchFamily="18" charset="0"/>
                <a:cs typeface="Times New Roman" panose="02020603050405020304" pitchFamily="18" charset="0"/>
              </a:rPr>
              <a:t>Introduced for acknowledgment, distinguishing between original transmissions and retransmissions.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Frame Control Fields: </a:t>
            </a:r>
            <a:r>
              <a:rPr lang="en-US" b="0" i="0" dirty="0">
                <a:effectLst/>
                <a:latin typeface="Times New Roman" panose="02020603050405020304" pitchFamily="18" charset="0"/>
                <a:cs typeface="Times New Roman" panose="02020603050405020304" pitchFamily="18" charset="0"/>
              </a:rPr>
              <a:t>Identifying frame types.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effectLst/>
                <a:latin typeface="Times New Roman" panose="02020603050405020304" pitchFamily="18" charset="0"/>
                <a:cs typeface="Times New Roman" panose="02020603050405020304" pitchFamily="18" charset="0"/>
              </a:rPr>
              <a:t>IEEE 802.11 Frame Structure</a:t>
            </a:r>
            <a:endParaRPr lang="en-US" dirty="0">
              <a:latin typeface="Times New Roman" panose="02020603050405020304" pitchFamily="18" charset="0"/>
              <a:cs typeface="Times New Roman" panose="02020603050405020304" pitchFamily="18" charset="0"/>
            </a:endParaRPr>
          </a:p>
        </p:txBody>
      </p:sp>
      <p:pic>
        <p:nvPicPr>
          <p:cNvPr id="5" name="Content Placeholder 4" descr="A screenshot of a computer&#10;&#10;Description automatically generate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8599" y="1996975"/>
            <a:ext cx="9549731" cy="342846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effectLst/>
                <a:latin typeface="Times New Roman" panose="02020603050405020304" pitchFamily="18" charset="0"/>
                <a:cs typeface="Times New Roman" panose="02020603050405020304" pitchFamily="18" charset="0"/>
              </a:rPr>
              <a:t>Payload and CRC</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lgn="l">
              <a:buFont typeface="+mj-lt"/>
              <a:buAutoNum type="arabicPeriod"/>
            </a:pPr>
            <a:r>
              <a:rPr lang="en-US" b="1" i="0" dirty="0">
                <a:effectLst/>
                <a:latin typeface="Times New Roman" panose="02020603050405020304" pitchFamily="18" charset="0"/>
                <a:cs typeface="Times New Roman" panose="02020603050405020304" pitchFamily="18" charset="0"/>
              </a:rPr>
              <a:t>Importance of Payload in the Frame:</a:t>
            </a:r>
            <a:endParaRPr lang="en-US" b="0" i="0" dirty="0">
              <a:effectLst/>
              <a:latin typeface="Times New Roman" panose="02020603050405020304" pitchFamily="18" charset="0"/>
              <a:cs typeface="Times New Roman" panose="02020603050405020304" pitchFamily="18" charset="0"/>
            </a:endParaRPr>
          </a:p>
          <a:p>
            <a:pPr lvl="1"/>
            <a:r>
              <a:rPr lang="en-US" b="0" i="0" dirty="0">
                <a:effectLst/>
                <a:latin typeface="Times New Roman" panose="02020603050405020304" pitchFamily="18" charset="0"/>
                <a:cs typeface="Times New Roman" panose="02020603050405020304" pitchFamily="18" charset="0"/>
              </a:rPr>
              <a:t>The payload is the heart of the IEEE 802.11 frame, containing data.</a:t>
            </a:r>
          </a:p>
          <a:p>
            <a:pPr lvl="1"/>
            <a:r>
              <a:rPr lang="en-US" b="0" i="0" dirty="0">
                <a:effectLst/>
                <a:latin typeface="Times New Roman" panose="02020603050405020304" pitchFamily="18" charset="0"/>
                <a:cs typeface="Times New Roman" panose="02020603050405020304" pitchFamily="18" charset="0"/>
              </a:rPr>
              <a:t>It plays a crucial role in transmitting information between devices in a wireless network.</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Description of Payload Content:</a:t>
            </a:r>
            <a:endParaRPr lang="en-US" b="0" i="0" dirty="0">
              <a:effectLst/>
              <a:latin typeface="Times New Roman" panose="02020603050405020304" pitchFamily="18" charset="0"/>
              <a:cs typeface="Times New Roman" panose="02020603050405020304" pitchFamily="18" charset="0"/>
            </a:endParaRPr>
          </a:p>
          <a:p>
            <a:pPr lvl="1"/>
            <a:r>
              <a:rPr lang="en-US" b="0" i="0" dirty="0">
                <a:effectLst/>
                <a:latin typeface="Times New Roman" panose="02020603050405020304" pitchFamily="18" charset="0"/>
                <a:cs typeface="Times New Roman" panose="02020603050405020304" pitchFamily="18" charset="0"/>
              </a:rPr>
              <a:t>Highlight that the payload can carry diverse content</a:t>
            </a:r>
            <a:r>
              <a:rPr lang="en-US" dirty="0">
                <a:latin typeface="Times New Roman" panose="02020603050405020304" pitchFamily="18" charset="0"/>
                <a:cs typeface="Times New Roman" panose="02020603050405020304" pitchFamily="18" charset="0"/>
              </a:rPr>
              <a:t>.</a:t>
            </a:r>
            <a:endParaRPr lang="en-US" b="0" i="0" dirty="0">
              <a:effectLst/>
              <a:latin typeface="Times New Roman" panose="02020603050405020304" pitchFamily="18" charset="0"/>
              <a:cs typeface="Times New Roman" panose="02020603050405020304" pitchFamily="18" charset="0"/>
            </a:endParaRPr>
          </a:p>
          <a:p>
            <a:pPr lvl="1"/>
            <a:r>
              <a:rPr lang="en-US" b="0" i="0" dirty="0">
                <a:effectLst/>
                <a:latin typeface="Times New Roman" panose="02020603050405020304" pitchFamily="18" charset="0"/>
                <a:cs typeface="Times New Roman" panose="02020603050405020304" pitchFamily="18" charset="0"/>
              </a:rPr>
              <a:t>Although permitted to be up to 2,312 bytes, it typically holds smaller data, emphasizing efficiency.</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Explanation of the 32-bit CRC:</a:t>
            </a:r>
            <a:endParaRPr lang="en-US" b="0" i="0" dirty="0">
              <a:effectLst/>
              <a:latin typeface="Times New Roman" panose="02020603050405020304" pitchFamily="18" charset="0"/>
              <a:cs typeface="Times New Roman" panose="02020603050405020304" pitchFamily="18" charset="0"/>
            </a:endParaRPr>
          </a:p>
          <a:p>
            <a:pPr lvl="1"/>
            <a:r>
              <a:rPr lang="en-US" b="0" i="0" dirty="0">
                <a:effectLst/>
                <a:latin typeface="Times New Roman" panose="02020603050405020304" pitchFamily="18" charset="0"/>
                <a:cs typeface="Times New Roman" panose="02020603050405020304" pitchFamily="18" charset="0"/>
              </a:rPr>
              <a:t>The frame includes a 32-bit Cyclic Redundancy Check (CRC) for error detection.</a:t>
            </a:r>
          </a:p>
          <a:p>
            <a:pPr lvl="1"/>
            <a:r>
              <a:rPr lang="en-US" b="0" i="0" dirty="0">
                <a:effectLst/>
                <a:latin typeface="Times New Roman" panose="02020603050405020304" pitchFamily="18" charset="0"/>
                <a:cs typeface="Times New Roman" panose="02020603050405020304" pitchFamily="18" charset="0"/>
              </a:rPr>
              <a:t>Explain that CRC is vital in wireless LANs due to higher susceptibility to bit errors compared to wired LANs.</a:t>
            </a: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950" y="681037"/>
            <a:ext cx="10515600" cy="1325563"/>
          </a:xfrm>
        </p:spPr>
        <p:txBody>
          <a:bodyPr/>
          <a:lstStyle/>
          <a:p>
            <a:r>
              <a:rPr lang="en-US" b="1" i="0" dirty="0">
                <a:effectLst/>
                <a:latin typeface="Times New Roman" panose="02020603050405020304" pitchFamily="18" charset="0"/>
                <a:cs typeface="Times New Roman" panose="02020603050405020304" pitchFamily="18" charset="0"/>
              </a:rPr>
              <a:t>Address Fields Overview</a:t>
            </a:r>
            <a:br>
              <a:rPr lang="en-US" b="1" i="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7700" y="1428750"/>
            <a:ext cx="10706100" cy="4748213"/>
          </a:xfrm>
        </p:spPr>
        <p:txBody>
          <a:bodyPr>
            <a:normAutofit/>
          </a:bodyPr>
          <a:lstStyle/>
          <a:p>
            <a:pPr algn="l">
              <a:buFont typeface="Arial" panose="020B0604020202020204" pitchFamily="34" charset="0"/>
              <a:buChar char="•"/>
            </a:pPr>
            <a:endParaRPr lang="en-US" b="1"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Address 2:</a:t>
            </a:r>
            <a:endParaRPr lang="en-US" b="0" i="0" dirty="0">
              <a:effectLst/>
              <a:latin typeface="Times New Roman" panose="02020603050405020304" pitchFamily="18" charset="0"/>
              <a:cs typeface="Times New Roman" panose="02020603050405020304" pitchFamily="18" charset="0"/>
            </a:endParaRPr>
          </a:p>
          <a:p>
            <a:pPr marL="457200" lvl="1" indent="0" algn="l">
              <a:buNone/>
            </a:pPr>
            <a:r>
              <a:rPr lang="en-US" b="0" i="0" dirty="0">
                <a:effectLst/>
                <a:latin typeface="Times New Roman" panose="02020603050405020304" pitchFamily="18" charset="0"/>
                <a:cs typeface="Times New Roman" panose="02020603050405020304" pitchFamily="18" charset="0"/>
              </a:rPr>
              <a:t>Represents the MAC address of the transmitting station, providing identification for the source of the frame.</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Address 1:</a:t>
            </a:r>
            <a:endParaRPr lang="en-US" b="0" i="0" dirty="0">
              <a:effectLst/>
              <a:latin typeface="Times New Roman" panose="02020603050405020304" pitchFamily="18" charset="0"/>
              <a:cs typeface="Times New Roman" panose="02020603050405020304" pitchFamily="18" charset="0"/>
            </a:endParaRPr>
          </a:p>
          <a:p>
            <a:pPr marL="457200" lvl="1" indent="0" algn="l">
              <a:buNone/>
            </a:pPr>
            <a:r>
              <a:rPr lang="en-US" b="0" i="0" dirty="0">
                <a:effectLst/>
                <a:latin typeface="Times New Roman" panose="02020603050405020304" pitchFamily="18" charset="0"/>
                <a:cs typeface="Times New Roman" panose="02020603050405020304" pitchFamily="18" charset="0"/>
              </a:rPr>
              <a:t>Signifies the MAC address of the intended receiver, enabling targeted delivery of the frame.</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Address 3:</a:t>
            </a:r>
            <a:endParaRPr lang="en-US" b="0" i="0" dirty="0">
              <a:effectLst/>
              <a:latin typeface="Times New Roman" panose="02020603050405020304" pitchFamily="18" charset="0"/>
              <a:cs typeface="Times New Roman" panose="02020603050405020304" pitchFamily="18" charset="0"/>
            </a:endParaRPr>
          </a:p>
          <a:p>
            <a:pPr marL="457200" lvl="1" indent="0" algn="l">
              <a:buNone/>
            </a:pPr>
            <a:r>
              <a:rPr lang="en-US" b="0" i="0" dirty="0">
                <a:effectLst/>
                <a:latin typeface="Times New Roman" panose="02020603050405020304" pitchFamily="18" charset="0"/>
                <a:cs typeface="Times New Roman" panose="02020603050405020304" pitchFamily="18" charset="0"/>
              </a:rPr>
              <a:t>Designates the MAC address of the router interface, essential for internetworking and connecting the Basic Service Set (BSS) to other subnets.</a:t>
            </a: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network&#10;&#10;Description automatically generate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1100" y="1704975"/>
            <a:ext cx="10191750" cy="4471988"/>
          </a:xfrm>
        </p:spPr>
      </p:pic>
      <p:sp>
        <p:nvSpPr>
          <p:cNvPr id="7" name="TextBox 6"/>
          <p:cNvSpPr txBox="1"/>
          <p:nvPr/>
        </p:nvSpPr>
        <p:spPr>
          <a:xfrm>
            <a:off x="742950" y="458491"/>
            <a:ext cx="9639300" cy="646331"/>
          </a:xfrm>
          <a:prstGeom prst="rect">
            <a:avLst/>
          </a:prstGeom>
          <a:noFill/>
        </p:spPr>
        <p:txBody>
          <a:bodyPr wrap="square">
            <a:spAutoFit/>
          </a:bodyPr>
          <a:lstStyle/>
          <a:p>
            <a:pPr algn="l"/>
            <a:endParaRPr lang="en-US" sz="3600" b="0" i="0" dirty="0">
              <a:solidFill>
                <a:srgbClr val="374151"/>
              </a:solidFill>
              <a:effectLst/>
              <a:latin typeface="Söhne"/>
            </a:endParaRPr>
          </a:p>
        </p:txBody>
      </p:sp>
      <p:sp>
        <p:nvSpPr>
          <p:cNvPr id="11" name="Title 1"/>
          <p:cNvSpPr>
            <a:spLocks noGrp="1"/>
          </p:cNvSpPr>
          <p:nvPr>
            <p:ph type="title"/>
          </p:nvPr>
        </p:nvSpPr>
        <p:spPr>
          <a:xfrm>
            <a:off x="742950" y="681037"/>
            <a:ext cx="10515600" cy="1325563"/>
          </a:xfrm>
        </p:spPr>
        <p:txBody>
          <a:bodyPr/>
          <a:lstStyle/>
          <a:p>
            <a:r>
              <a:rPr lang="en-US" b="1" i="0" dirty="0">
                <a:effectLst/>
                <a:latin typeface="Times New Roman" panose="02020603050405020304" pitchFamily="18" charset="0"/>
                <a:cs typeface="Times New Roman" panose="02020603050405020304" pitchFamily="18" charset="0"/>
              </a:rPr>
              <a:t>Diagram:</a:t>
            </a:r>
            <a:br>
              <a:rPr lang="en-US" b="1" i="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661987"/>
            <a:ext cx="10515600" cy="949325"/>
          </a:xfrm>
        </p:spPr>
        <p:txBody>
          <a:bodyPr>
            <a:normAutofit/>
          </a:bodyPr>
          <a:lstStyle/>
          <a:p>
            <a:r>
              <a:rPr lang="en-US" b="1" i="0" dirty="0">
                <a:effectLst/>
                <a:latin typeface="Times New Roman" panose="02020603050405020304" pitchFamily="18" charset="0"/>
                <a:cs typeface="Times New Roman" panose="02020603050405020304" pitchFamily="18" charset="0"/>
              </a:rPr>
              <a:t>Internetworking Example: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6425"/>
            <a:ext cx="10515600" cy="4319588"/>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R1 send datagram to H1:</a:t>
            </a:r>
          </a:p>
          <a:p>
            <a:r>
              <a:rPr lang="en-US" sz="2000" dirty="0">
                <a:latin typeface="Times New Roman" panose="02020603050405020304" pitchFamily="18" charset="0"/>
                <a:cs typeface="Times New Roman" panose="02020603050405020304" pitchFamily="18" charset="0"/>
              </a:rPr>
              <a:t>The router, which knows the IP address of H1 (from the destination address of the datagram), uses ARP to determine the MAC address of H1, just as in an ordinary Ethernet LAN.</a:t>
            </a:r>
          </a:p>
          <a:p>
            <a:r>
              <a:rPr lang="en-US" sz="2000" dirty="0">
                <a:latin typeface="Times New Roman" panose="02020603050405020304" pitchFamily="18" charset="0"/>
                <a:cs typeface="Times New Roman" panose="02020603050405020304" pitchFamily="18" charset="0"/>
              </a:rPr>
              <a:t> After obtaining H1’s MAC address, router interface R1 encapsulates the datagram within an Ethernet frame. The source address field of this frame contains R1’s MAC address, and the destination address field contains H1’s MAC address. </a:t>
            </a:r>
          </a:p>
          <a:p>
            <a:r>
              <a:rPr lang="en-US" sz="2000" dirty="0">
                <a:latin typeface="Times New Roman" panose="02020603050405020304" pitchFamily="18" charset="0"/>
                <a:cs typeface="Times New Roman" panose="02020603050405020304" pitchFamily="18" charset="0"/>
              </a:rPr>
              <a:t>When the Ethernet frame arrives at the AP, the AP converts the 802.3 Ethernet frame to an 802.11 frame before transmitting the frame into the wireless channel.</a:t>
            </a:r>
          </a:p>
          <a:p>
            <a:r>
              <a:rPr lang="en-US" sz="2000" dirty="0">
                <a:latin typeface="Times New Roman" panose="02020603050405020304" pitchFamily="18" charset="0"/>
                <a:cs typeface="Times New Roman" panose="02020603050405020304" pitchFamily="18" charset="0"/>
              </a:rPr>
              <a:t> The AP fills in address 1 and address 2 with H1’s MAC address and its own MAC address, respectively, as described above. For address 3, the AP inserts the MAC address of R1. In this manner, H1 can determine (from address 3) the MAC address of the router interface that sent the datagram into the subnet.</a:t>
            </a:r>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315575" cy="1092200"/>
          </a:xfrm>
        </p:spPr>
        <p:txBody>
          <a:bodyPr/>
          <a:lstStyle/>
          <a:p>
            <a:r>
              <a:rPr lang="en-US" b="1" i="0" dirty="0">
                <a:effectLst/>
                <a:latin typeface="Times New Roman" panose="02020603050405020304" pitchFamily="18" charset="0"/>
                <a:cs typeface="Times New Roman" panose="02020603050405020304" pitchFamily="18" charset="0"/>
              </a:rPr>
              <a:t>Internetworking Example: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315575" cy="4498975"/>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When the wireless station H1 responds by moving a datagram from H1 to R1:</a:t>
            </a:r>
          </a:p>
          <a:p>
            <a:r>
              <a:rPr lang="en-US" sz="2000" dirty="0">
                <a:latin typeface="Times New Roman" panose="02020603050405020304" pitchFamily="18" charset="0"/>
                <a:cs typeface="Times New Roman" panose="02020603050405020304" pitchFamily="18" charset="0"/>
              </a:rPr>
              <a:t> H1 creates an 802.11 frame, filling the fields for address 1 and address 2 with the AP’s MAC address and H1’s MAC address, respectively, as described above. </a:t>
            </a:r>
          </a:p>
          <a:p>
            <a:r>
              <a:rPr lang="en-US" sz="2000" dirty="0">
                <a:latin typeface="Times New Roman" panose="02020603050405020304" pitchFamily="18" charset="0"/>
                <a:cs typeface="Times New Roman" panose="02020603050405020304" pitchFamily="18" charset="0"/>
              </a:rPr>
              <a:t>For address 3, H1 inserts R1’s MAC address. When the AP receives the 802.11 frame, it converts the frame to an Ethernet frame. </a:t>
            </a:r>
          </a:p>
          <a:p>
            <a:r>
              <a:rPr lang="en-US" sz="2000" dirty="0">
                <a:latin typeface="Times New Roman" panose="02020603050405020304" pitchFamily="18" charset="0"/>
                <a:cs typeface="Times New Roman" panose="02020603050405020304" pitchFamily="18" charset="0"/>
              </a:rPr>
              <a:t>The source address field for this frame is H1’s MAC address, and the destination address field is R1’s MAC address.</a:t>
            </a:r>
          </a:p>
          <a:p>
            <a:r>
              <a:rPr lang="en-US" sz="2000" dirty="0">
                <a:latin typeface="Times New Roman" panose="02020603050405020304" pitchFamily="18" charset="0"/>
                <a:cs typeface="Times New Roman" panose="02020603050405020304" pitchFamily="18" charset="0"/>
              </a:rPr>
              <a:t> Thus, address 3 allows the AP to determine the appropriate destination MAC address when constructing the Ethernet frame.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C4C7535E1BB3344AE7D1F5098751BB2" ma:contentTypeVersion="0" ma:contentTypeDescription="Create a new document." ma:contentTypeScope="" ma:versionID="d7808d2ec5d579242d55ee960407e6bb">
  <xsd:schema xmlns:xsd="http://www.w3.org/2001/XMLSchema" xmlns:xs="http://www.w3.org/2001/XMLSchema" xmlns:p="http://schemas.microsoft.com/office/2006/metadata/properties" targetNamespace="http://schemas.microsoft.com/office/2006/metadata/properties" ma:root="true" ma:fieldsID="04c210ebddcbd5c596bf89b1a6a2b83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E08E1F-9391-400C-B731-285E30D593D5}">
  <ds:schemaRefs/>
</ds:datastoreItem>
</file>

<file path=customXml/itemProps2.xml><?xml version="1.0" encoding="utf-8"?>
<ds:datastoreItem xmlns:ds="http://schemas.openxmlformats.org/officeDocument/2006/customXml" ds:itemID="{CDAD64BC-C95B-46A1-9264-00BED1A7E277}">
  <ds:schemaRefs/>
</ds:datastoreItem>
</file>

<file path=customXml/itemProps3.xml><?xml version="1.0" encoding="utf-8"?>
<ds:datastoreItem xmlns:ds="http://schemas.openxmlformats.org/officeDocument/2006/customXml" ds:itemID="{814C5D69-36D1-4889-938D-906653447FDF}">
  <ds:schemaRefs/>
</ds:datastoreItem>
</file>

<file path=docProps/app.xml><?xml version="1.0" encoding="utf-8"?>
<Properties xmlns="http://schemas.openxmlformats.org/officeDocument/2006/extended-properties" xmlns:vt="http://schemas.openxmlformats.org/officeDocument/2006/docPropsVTypes">
  <TotalTime>0</TotalTime>
  <Words>743</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Söhne</vt:lpstr>
      <vt:lpstr>Times New Roman</vt:lpstr>
      <vt:lpstr>Office Theme</vt:lpstr>
      <vt:lpstr>IEEE 802.11 Frame</vt:lpstr>
      <vt:lpstr>Mention of Similarities with Ethernet Frames: </vt:lpstr>
      <vt:lpstr>PowerPoint Presentation</vt:lpstr>
      <vt:lpstr>IEEE 802.11 Frame Structure</vt:lpstr>
      <vt:lpstr>Payload and CRC</vt:lpstr>
      <vt:lpstr>Address Fields Overview </vt:lpstr>
      <vt:lpstr>Diagram: </vt:lpstr>
      <vt:lpstr>Internetworking Example:</vt:lpstr>
      <vt:lpstr>Internetworking Example:</vt:lpstr>
      <vt:lpstr>Why four fields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IEEE 802.11 Frame</dc:title>
  <dc:creator>Iman Fatima</dc:creator>
  <cp:lastModifiedBy>Wali Muhammad</cp:lastModifiedBy>
  <cp:revision>4</cp:revision>
  <dcterms:created xsi:type="dcterms:W3CDTF">2023-11-13T01:55:00Z</dcterms:created>
  <dcterms:modified xsi:type="dcterms:W3CDTF">2023-12-28T20:06:22Z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2023-11-13T02:07:25Z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b8971e4c-eb66-4730-bb6a-6c047a1517d8</vt:lpwstr>
  </property>
  <property fmtid="{D5CDD505-2E9C-101B-9397-08002B2CF9AE}" pid="7" name="MSIP_Label_defa4170-0d19-0005-0004-bc88714345d2_ActionId">
    <vt:lpwstr>8571519b-2ef9-405f-a4d5-161124ed55ff</vt:lpwstr>
  </property>
  <property fmtid="{D5CDD505-2E9C-101B-9397-08002B2CF9AE}" pid="8" name="MSIP_Label_defa4170-0d19-0005-0004-bc88714345d2_ContentBits">
    <vt:lpwstr>0</vt:lpwstr>
  </property>
  <property fmtid="{D5CDD505-2E9C-101B-9397-08002B2CF9AE}" pid="9" name="ContentTypeId">
    <vt:lpwstr>0x0101009C4C7535E1BB3344AE7D1F5098751BB2</vt:lpwstr>
  </property>
  <property fmtid="{D5CDD505-2E9C-101B-9397-08002B2CF9AE}" pid="10" name="ICV">
    <vt:lpwstr>2ECC006BB9914FEC93DA2800A41DE0AD_13</vt:lpwstr>
  </property>
  <property fmtid="{D5CDD505-2E9C-101B-9397-08002B2CF9AE}" pid="11" name="KSOProductBuildVer">
    <vt:lpwstr>1033-12.2.0.13306</vt:lpwstr>
  </property>
</Properties>
</file>