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57"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mad Nouman" initials="MN" lastIdx="12" clrIdx="0">
    <p:extLst>
      <p:ext uri="{19B8F6BF-5375-455C-9EA6-DF929625EA0E}">
        <p15:presenceInfo xmlns:p15="http://schemas.microsoft.com/office/powerpoint/2012/main" userId="1a03cb75d811f1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15T23:57:00.891" idx="1">
    <p:pos x="7165" y="565"/>
    <p:text>The term commonly refers to a network bridge thatprocesses and routes data at the data link layer (layer 2) of the OSI model. Switches that additionally process data at the network layer (layer 3 and above) are oftenreferred to as Layer 3 switches or multilayer switches.</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11-16T01:00:20.730" idx="2">
    <p:pos x="2466" y="3104"/>
    <p:text>A frame is a digital data transmission unit in computer networking and telecommunication</p:text>
    <p:extLst>
      <p:ext uri="{C676402C-5697-4E1C-873F-D02D1690AC5C}">
        <p15:threadingInfo xmlns:p15="http://schemas.microsoft.com/office/powerpoint/2012/main" timeZoneBias="-300"/>
      </p:ext>
    </p:extLst>
  </p:cm>
  <p:cm authorId="1" dt="2023-11-16T01:11:40.172" idx="3">
    <p:pos x="5100" y="1671"/>
    <p:text>Remote Procedure Call is a software communication protocol that one program can use to request a service from a program located in another computer on a network without having to understand the network's details.</p:text>
    <p:extLst>
      <p:ext uri="{C676402C-5697-4E1C-873F-D02D1690AC5C}">
        <p15:threadingInfo xmlns:p15="http://schemas.microsoft.com/office/powerpoint/2012/main" timeZoneBias="-300"/>
      </p:ext>
    </p:extLst>
  </p:cm>
  <p:cm authorId="1" dt="2023-11-16T01:13:34.115" idx="4">
    <p:pos x="5602" y="1664"/>
    <p:text>The Network File System (NFS) is a protocol that allows access to files on a server in a manner similar to accessing local files.</p:text>
    <p:extLst>
      <p:ext uri="{C676402C-5697-4E1C-873F-D02D1690AC5C}">
        <p15:threadingInfo xmlns:p15="http://schemas.microsoft.com/office/powerpoint/2012/main" timeZoneBias="-300"/>
      </p:ext>
    </p:extLst>
  </p:cm>
  <p:cm authorId="1" dt="2023-11-16T01:15:01.264" idx="5">
    <p:pos x="5000" y="1859"/>
    <p:text>(Network Basic Input/Output System)</p:text>
    <p:extLst>
      <p:ext uri="{C676402C-5697-4E1C-873F-D02D1690AC5C}">
        <p15:threadingInfo xmlns:p15="http://schemas.microsoft.com/office/powerpoint/2012/main" timeZoneBias="-300"/>
      </p:ext>
    </p:extLst>
  </p:cm>
  <p:cm authorId="1" dt="2023-11-16T01:16:15.624" idx="6">
    <p:pos x="4973" y="1182"/>
    <p:text>Extended Binary Coded Decimal Interchange Code</p:text>
    <p:extLst>
      <p:ext uri="{C676402C-5697-4E1C-873F-D02D1690AC5C}">
        <p15:threadingInfo xmlns:p15="http://schemas.microsoft.com/office/powerpoint/2012/main" timeZoneBias="-300"/>
      </p:ext>
    </p:extLst>
  </p:cm>
  <p:cm authorId="1" dt="2023-11-16T01:17:25.243" idx="7">
    <p:pos x="5372" y="2216"/>
    <p:text>IPX/SPX stands for Internetwork Packet Exchange/Sequenced Packet Exchange</p:text>
    <p:extLst>
      <p:ext uri="{C676402C-5697-4E1C-873F-D02D1690AC5C}">
        <p15:threadingInfo xmlns:p15="http://schemas.microsoft.com/office/powerpoint/2012/main" timeZoneBias="-300"/>
      </p:ext>
    </p:extLst>
  </p:cm>
  <p:cm authorId="1" dt="2023-11-16T01:20:00.925" idx="8">
    <p:pos x="5361" y="3694"/>
    <p:text>Internet Control Message Protocol (ICMP) is used for reporting errors and performing network diagnostics</p:text>
    <p:extLst>
      <p:ext uri="{C676402C-5697-4E1C-873F-D02D1690AC5C}">
        <p15:threadingInfo xmlns:p15="http://schemas.microsoft.com/office/powerpoint/2012/main" timeZoneBias="-300"/>
      </p:ext>
    </p:extLst>
  </p:cm>
  <p:cm authorId="1" dt="2023-11-16T01:21:56.663" idx="9">
    <p:pos x="5415" y="3278"/>
    <p:text>Wireless Application Protocol is a technical standard for accessing information over a mobile wireless network.</p:text>
    <p:extLst>
      <p:ext uri="{C676402C-5697-4E1C-873F-D02D1690AC5C}">
        <p15:threadingInfo xmlns:p15="http://schemas.microsoft.com/office/powerpoint/2012/main" timeZoneBias="-300"/>
      </p:ext>
    </p:extLst>
  </p:cm>
  <p:cm authorId="1" dt="2023-11-16T01:23:38.203" idx="10">
    <p:pos x="5410" y="3307"/>
    <p:text>PPP (Point-to-Point Protocol) and SLIP (Serial Line Internet Protocol)</p:text>
    <p:extLst>
      <p:ext uri="{C676402C-5697-4E1C-873F-D02D1690AC5C}">
        <p15:threadingInfo xmlns:p15="http://schemas.microsoft.com/office/powerpoint/2012/main" timeZoneBias="-300"/>
      </p:ext>
    </p:extLst>
  </p:cm>
  <p:cm authorId="1" dt="2023-11-16T01:24:03.617" idx="11">
    <p:pos x="5410" y="3403"/>
    <p:text>both are use for serial communication</p:text>
    <p:extLst>
      <p:ext uri="{C676402C-5697-4E1C-873F-D02D1690AC5C}">
        <p15:threadingInfo xmlns:p15="http://schemas.microsoft.com/office/powerpoint/2012/main" timeZoneBias="-300">
          <p15:parentCm authorId="1" idx="10"/>
        </p15:threadingInfo>
      </p:ext>
    </p:extLst>
  </p:cm>
  <p:cm authorId="1" dt="2023-11-16T01:24:12.975" idx="12">
    <p:pos x="5556" y="3044"/>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8DAD7-625F-4486-88D0-CFBAB8574D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BE3EF6-AAB8-4615-8302-9FEEC465EB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F95B0F-18C2-4D02-9C2D-65478E186D82}"/>
              </a:ext>
            </a:extLst>
          </p:cNvPr>
          <p:cNvSpPr>
            <a:spLocks noGrp="1"/>
          </p:cNvSpPr>
          <p:nvPr>
            <p:ph type="dt" sz="half" idx="10"/>
          </p:nvPr>
        </p:nvSpPr>
        <p:spPr/>
        <p:txBody>
          <a:bodyPr/>
          <a:lstStyle/>
          <a:p>
            <a:fld id="{F3771B1A-2C99-4B28-9C7C-BD5D25D1DC67}" type="datetimeFigureOut">
              <a:rPr lang="en-US" smtClean="0"/>
              <a:t>11/16/2023</a:t>
            </a:fld>
            <a:endParaRPr lang="en-US"/>
          </a:p>
        </p:txBody>
      </p:sp>
      <p:sp>
        <p:nvSpPr>
          <p:cNvPr id="5" name="Footer Placeholder 4">
            <a:extLst>
              <a:ext uri="{FF2B5EF4-FFF2-40B4-BE49-F238E27FC236}">
                <a16:creationId xmlns:a16="http://schemas.microsoft.com/office/drawing/2014/main" id="{12EBE0F7-7DF0-4922-A664-64A016506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016374-29AA-4581-82F0-377BC53FB54D}"/>
              </a:ext>
            </a:extLst>
          </p:cNvPr>
          <p:cNvSpPr>
            <a:spLocks noGrp="1"/>
          </p:cNvSpPr>
          <p:nvPr>
            <p:ph type="sldNum" sz="quarter" idx="12"/>
          </p:nvPr>
        </p:nvSpPr>
        <p:spPr/>
        <p:txBody>
          <a:bodyPr/>
          <a:lstStyle/>
          <a:p>
            <a:fld id="{C457DE74-A822-4C34-B01D-4A6E5510402D}" type="slidenum">
              <a:rPr lang="en-US" smtClean="0"/>
              <a:t>‹#›</a:t>
            </a:fld>
            <a:endParaRPr lang="en-US"/>
          </a:p>
        </p:txBody>
      </p:sp>
    </p:spTree>
    <p:extLst>
      <p:ext uri="{BB962C8B-B14F-4D97-AF65-F5344CB8AC3E}">
        <p14:creationId xmlns:p14="http://schemas.microsoft.com/office/powerpoint/2010/main" val="660035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622E0-AA62-431E-A527-FA222F93E9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D7A4BD-9C5F-48D2-9099-5010E925AE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09868-6DE6-4B4F-B9A9-E42EE1B9B5C7}"/>
              </a:ext>
            </a:extLst>
          </p:cNvPr>
          <p:cNvSpPr>
            <a:spLocks noGrp="1"/>
          </p:cNvSpPr>
          <p:nvPr>
            <p:ph type="dt" sz="half" idx="10"/>
          </p:nvPr>
        </p:nvSpPr>
        <p:spPr/>
        <p:txBody>
          <a:bodyPr/>
          <a:lstStyle/>
          <a:p>
            <a:fld id="{F3771B1A-2C99-4B28-9C7C-BD5D25D1DC67}" type="datetimeFigureOut">
              <a:rPr lang="en-US" smtClean="0"/>
              <a:t>11/16/2023</a:t>
            </a:fld>
            <a:endParaRPr lang="en-US"/>
          </a:p>
        </p:txBody>
      </p:sp>
      <p:sp>
        <p:nvSpPr>
          <p:cNvPr id="5" name="Footer Placeholder 4">
            <a:extLst>
              <a:ext uri="{FF2B5EF4-FFF2-40B4-BE49-F238E27FC236}">
                <a16:creationId xmlns:a16="http://schemas.microsoft.com/office/drawing/2014/main" id="{6814719B-2FD8-4F95-BD24-C89B27318D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4B469B-1E28-48AC-A502-EC1F8159D328}"/>
              </a:ext>
            </a:extLst>
          </p:cNvPr>
          <p:cNvSpPr>
            <a:spLocks noGrp="1"/>
          </p:cNvSpPr>
          <p:nvPr>
            <p:ph type="sldNum" sz="quarter" idx="12"/>
          </p:nvPr>
        </p:nvSpPr>
        <p:spPr/>
        <p:txBody>
          <a:bodyPr/>
          <a:lstStyle/>
          <a:p>
            <a:fld id="{C457DE74-A822-4C34-B01D-4A6E5510402D}" type="slidenum">
              <a:rPr lang="en-US" smtClean="0"/>
              <a:t>‹#›</a:t>
            </a:fld>
            <a:endParaRPr lang="en-US"/>
          </a:p>
        </p:txBody>
      </p:sp>
    </p:spTree>
    <p:extLst>
      <p:ext uri="{BB962C8B-B14F-4D97-AF65-F5344CB8AC3E}">
        <p14:creationId xmlns:p14="http://schemas.microsoft.com/office/powerpoint/2010/main" val="1951855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1CC9D9-1119-4BBC-9ECB-BD139EA141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A13F27-327C-40CE-AA34-A4872506BC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AFB75-D5FF-4DF2-A5D8-19A84D045811}"/>
              </a:ext>
            </a:extLst>
          </p:cNvPr>
          <p:cNvSpPr>
            <a:spLocks noGrp="1"/>
          </p:cNvSpPr>
          <p:nvPr>
            <p:ph type="dt" sz="half" idx="10"/>
          </p:nvPr>
        </p:nvSpPr>
        <p:spPr/>
        <p:txBody>
          <a:bodyPr/>
          <a:lstStyle/>
          <a:p>
            <a:fld id="{F3771B1A-2C99-4B28-9C7C-BD5D25D1DC67}" type="datetimeFigureOut">
              <a:rPr lang="en-US" smtClean="0"/>
              <a:t>11/16/2023</a:t>
            </a:fld>
            <a:endParaRPr lang="en-US"/>
          </a:p>
        </p:txBody>
      </p:sp>
      <p:sp>
        <p:nvSpPr>
          <p:cNvPr id="5" name="Footer Placeholder 4">
            <a:extLst>
              <a:ext uri="{FF2B5EF4-FFF2-40B4-BE49-F238E27FC236}">
                <a16:creationId xmlns:a16="http://schemas.microsoft.com/office/drawing/2014/main" id="{294D83FC-6028-4133-86F6-1B54DCF62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A2F906-BF38-4951-987C-1552EAA57FC7}"/>
              </a:ext>
            </a:extLst>
          </p:cNvPr>
          <p:cNvSpPr>
            <a:spLocks noGrp="1"/>
          </p:cNvSpPr>
          <p:nvPr>
            <p:ph type="sldNum" sz="quarter" idx="12"/>
          </p:nvPr>
        </p:nvSpPr>
        <p:spPr/>
        <p:txBody>
          <a:bodyPr/>
          <a:lstStyle/>
          <a:p>
            <a:fld id="{C457DE74-A822-4C34-B01D-4A6E5510402D}" type="slidenum">
              <a:rPr lang="en-US" smtClean="0"/>
              <a:t>‹#›</a:t>
            </a:fld>
            <a:endParaRPr lang="en-US"/>
          </a:p>
        </p:txBody>
      </p:sp>
    </p:spTree>
    <p:extLst>
      <p:ext uri="{BB962C8B-B14F-4D97-AF65-F5344CB8AC3E}">
        <p14:creationId xmlns:p14="http://schemas.microsoft.com/office/powerpoint/2010/main" val="20814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B6887-18DE-4E73-ABD5-1AC8196EEA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ECD74F-4699-4F9D-8A68-C2B0B41369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0F220-1BA2-4366-8580-0392DD65B3D6}"/>
              </a:ext>
            </a:extLst>
          </p:cNvPr>
          <p:cNvSpPr>
            <a:spLocks noGrp="1"/>
          </p:cNvSpPr>
          <p:nvPr>
            <p:ph type="dt" sz="half" idx="10"/>
          </p:nvPr>
        </p:nvSpPr>
        <p:spPr/>
        <p:txBody>
          <a:bodyPr/>
          <a:lstStyle/>
          <a:p>
            <a:fld id="{F3771B1A-2C99-4B28-9C7C-BD5D25D1DC67}" type="datetimeFigureOut">
              <a:rPr lang="en-US" smtClean="0"/>
              <a:t>11/16/2023</a:t>
            </a:fld>
            <a:endParaRPr lang="en-US"/>
          </a:p>
        </p:txBody>
      </p:sp>
      <p:sp>
        <p:nvSpPr>
          <p:cNvPr id="5" name="Footer Placeholder 4">
            <a:extLst>
              <a:ext uri="{FF2B5EF4-FFF2-40B4-BE49-F238E27FC236}">
                <a16:creationId xmlns:a16="http://schemas.microsoft.com/office/drawing/2014/main" id="{7D8AA876-C5CE-4CCB-AE6E-985E94D97D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410C7-8D27-4A99-AB80-89049B4EE9D2}"/>
              </a:ext>
            </a:extLst>
          </p:cNvPr>
          <p:cNvSpPr>
            <a:spLocks noGrp="1"/>
          </p:cNvSpPr>
          <p:nvPr>
            <p:ph type="sldNum" sz="quarter" idx="12"/>
          </p:nvPr>
        </p:nvSpPr>
        <p:spPr/>
        <p:txBody>
          <a:bodyPr/>
          <a:lstStyle/>
          <a:p>
            <a:fld id="{C457DE74-A822-4C34-B01D-4A6E5510402D}" type="slidenum">
              <a:rPr lang="en-US" smtClean="0"/>
              <a:t>‹#›</a:t>
            </a:fld>
            <a:endParaRPr lang="en-US"/>
          </a:p>
        </p:txBody>
      </p:sp>
    </p:spTree>
    <p:extLst>
      <p:ext uri="{BB962C8B-B14F-4D97-AF65-F5344CB8AC3E}">
        <p14:creationId xmlns:p14="http://schemas.microsoft.com/office/powerpoint/2010/main" val="3504949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60A16-7C91-4628-BE87-E9E39BA516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559F54-E215-4507-A768-C06BB364B6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5BFC6E-7DAE-4564-8191-2A7AA69CBAAD}"/>
              </a:ext>
            </a:extLst>
          </p:cNvPr>
          <p:cNvSpPr>
            <a:spLocks noGrp="1"/>
          </p:cNvSpPr>
          <p:nvPr>
            <p:ph type="dt" sz="half" idx="10"/>
          </p:nvPr>
        </p:nvSpPr>
        <p:spPr/>
        <p:txBody>
          <a:bodyPr/>
          <a:lstStyle/>
          <a:p>
            <a:fld id="{F3771B1A-2C99-4B28-9C7C-BD5D25D1DC67}" type="datetimeFigureOut">
              <a:rPr lang="en-US" smtClean="0"/>
              <a:t>11/16/2023</a:t>
            </a:fld>
            <a:endParaRPr lang="en-US"/>
          </a:p>
        </p:txBody>
      </p:sp>
      <p:sp>
        <p:nvSpPr>
          <p:cNvPr id="5" name="Footer Placeholder 4">
            <a:extLst>
              <a:ext uri="{FF2B5EF4-FFF2-40B4-BE49-F238E27FC236}">
                <a16:creationId xmlns:a16="http://schemas.microsoft.com/office/drawing/2014/main" id="{7B286202-DAE9-493D-B995-21270F1301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2C1428-88B5-45B7-BE97-DADC71C67D21}"/>
              </a:ext>
            </a:extLst>
          </p:cNvPr>
          <p:cNvSpPr>
            <a:spLocks noGrp="1"/>
          </p:cNvSpPr>
          <p:nvPr>
            <p:ph type="sldNum" sz="quarter" idx="12"/>
          </p:nvPr>
        </p:nvSpPr>
        <p:spPr/>
        <p:txBody>
          <a:bodyPr/>
          <a:lstStyle/>
          <a:p>
            <a:fld id="{C457DE74-A822-4C34-B01D-4A6E5510402D}" type="slidenum">
              <a:rPr lang="en-US" smtClean="0"/>
              <a:t>‹#›</a:t>
            </a:fld>
            <a:endParaRPr lang="en-US"/>
          </a:p>
        </p:txBody>
      </p:sp>
    </p:spTree>
    <p:extLst>
      <p:ext uri="{BB962C8B-B14F-4D97-AF65-F5344CB8AC3E}">
        <p14:creationId xmlns:p14="http://schemas.microsoft.com/office/powerpoint/2010/main" val="2200732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39ED-5AB1-4192-837A-0ADCCF92A8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3E0BAB-9A47-4FD3-B4A5-C279CB228A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854101-2880-4277-B6F7-635B133545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4F37E1-B80C-4B47-A427-458508EF78DF}"/>
              </a:ext>
            </a:extLst>
          </p:cNvPr>
          <p:cNvSpPr>
            <a:spLocks noGrp="1"/>
          </p:cNvSpPr>
          <p:nvPr>
            <p:ph type="dt" sz="half" idx="10"/>
          </p:nvPr>
        </p:nvSpPr>
        <p:spPr/>
        <p:txBody>
          <a:bodyPr/>
          <a:lstStyle/>
          <a:p>
            <a:fld id="{F3771B1A-2C99-4B28-9C7C-BD5D25D1DC67}" type="datetimeFigureOut">
              <a:rPr lang="en-US" smtClean="0"/>
              <a:t>11/16/2023</a:t>
            </a:fld>
            <a:endParaRPr lang="en-US"/>
          </a:p>
        </p:txBody>
      </p:sp>
      <p:sp>
        <p:nvSpPr>
          <p:cNvPr id="6" name="Footer Placeholder 5">
            <a:extLst>
              <a:ext uri="{FF2B5EF4-FFF2-40B4-BE49-F238E27FC236}">
                <a16:creationId xmlns:a16="http://schemas.microsoft.com/office/drawing/2014/main" id="{92528A4E-E545-4955-ABCC-36F47AFF0D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552AC7-EF53-482D-9A9A-A145ECD5DE86}"/>
              </a:ext>
            </a:extLst>
          </p:cNvPr>
          <p:cNvSpPr>
            <a:spLocks noGrp="1"/>
          </p:cNvSpPr>
          <p:nvPr>
            <p:ph type="sldNum" sz="quarter" idx="12"/>
          </p:nvPr>
        </p:nvSpPr>
        <p:spPr/>
        <p:txBody>
          <a:bodyPr/>
          <a:lstStyle/>
          <a:p>
            <a:fld id="{C457DE74-A822-4C34-B01D-4A6E5510402D}" type="slidenum">
              <a:rPr lang="en-US" smtClean="0"/>
              <a:t>‹#›</a:t>
            </a:fld>
            <a:endParaRPr lang="en-US"/>
          </a:p>
        </p:txBody>
      </p:sp>
    </p:spTree>
    <p:extLst>
      <p:ext uri="{BB962C8B-B14F-4D97-AF65-F5344CB8AC3E}">
        <p14:creationId xmlns:p14="http://schemas.microsoft.com/office/powerpoint/2010/main" val="1133789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EF3E7-ED59-4C7F-8D33-29EA5F9F50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17AB68-810B-4301-B061-8595A6C123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22913C-9101-4BCE-BA69-C4B5CA60A6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7B3C43-7FA7-4B75-89F6-6E9365140E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72D815-1D1B-4BF0-860C-6E42EFB1FA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67E6A3-3B1B-4129-A74B-F1024E173097}"/>
              </a:ext>
            </a:extLst>
          </p:cNvPr>
          <p:cNvSpPr>
            <a:spLocks noGrp="1"/>
          </p:cNvSpPr>
          <p:nvPr>
            <p:ph type="dt" sz="half" idx="10"/>
          </p:nvPr>
        </p:nvSpPr>
        <p:spPr/>
        <p:txBody>
          <a:bodyPr/>
          <a:lstStyle/>
          <a:p>
            <a:fld id="{F3771B1A-2C99-4B28-9C7C-BD5D25D1DC67}" type="datetimeFigureOut">
              <a:rPr lang="en-US" smtClean="0"/>
              <a:t>11/16/2023</a:t>
            </a:fld>
            <a:endParaRPr lang="en-US"/>
          </a:p>
        </p:txBody>
      </p:sp>
      <p:sp>
        <p:nvSpPr>
          <p:cNvPr id="8" name="Footer Placeholder 7">
            <a:extLst>
              <a:ext uri="{FF2B5EF4-FFF2-40B4-BE49-F238E27FC236}">
                <a16:creationId xmlns:a16="http://schemas.microsoft.com/office/drawing/2014/main" id="{D0F4025D-43D9-4B6A-9AFE-AA718FA67F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EF96D-7E55-4207-A713-42E323A859C0}"/>
              </a:ext>
            </a:extLst>
          </p:cNvPr>
          <p:cNvSpPr>
            <a:spLocks noGrp="1"/>
          </p:cNvSpPr>
          <p:nvPr>
            <p:ph type="sldNum" sz="quarter" idx="12"/>
          </p:nvPr>
        </p:nvSpPr>
        <p:spPr/>
        <p:txBody>
          <a:bodyPr/>
          <a:lstStyle/>
          <a:p>
            <a:fld id="{C457DE74-A822-4C34-B01D-4A6E5510402D}" type="slidenum">
              <a:rPr lang="en-US" smtClean="0"/>
              <a:t>‹#›</a:t>
            </a:fld>
            <a:endParaRPr lang="en-US"/>
          </a:p>
        </p:txBody>
      </p:sp>
    </p:spTree>
    <p:extLst>
      <p:ext uri="{BB962C8B-B14F-4D97-AF65-F5344CB8AC3E}">
        <p14:creationId xmlns:p14="http://schemas.microsoft.com/office/powerpoint/2010/main" val="197928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46F0-4F46-4729-A6D2-D8B2104D34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BA86C8-8942-43A1-9843-01527DCA4B62}"/>
              </a:ext>
            </a:extLst>
          </p:cNvPr>
          <p:cNvSpPr>
            <a:spLocks noGrp="1"/>
          </p:cNvSpPr>
          <p:nvPr>
            <p:ph type="dt" sz="half" idx="10"/>
          </p:nvPr>
        </p:nvSpPr>
        <p:spPr/>
        <p:txBody>
          <a:bodyPr/>
          <a:lstStyle/>
          <a:p>
            <a:fld id="{F3771B1A-2C99-4B28-9C7C-BD5D25D1DC67}" type="datetimeFigureOut">
              <a:rPr lang="en-US" smtClean="0"/>
              <a:t>11/16/2023</a:t>
            </a:fld>
            <a:endParaRPr lang="en-US"/>
          </a:p>
        </p:txBody>
      </p:sp>
      <p:sp>
        <p:nvSpPr>
          <p:cNvPr id="4" name="Footer Placeholder 3">
            <a:extLst>
              <a:ext uri="{FF2B5EF4-FFF2-40B4-BE49-F238E27FC236}">
                <a16:creationId xmlns:a16="http://schemas.microsoft.com/office/drawing/2014/main" id="{302A7DF0-2B14-4824-B031-9666FD2BB9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7A3D8B-865C-4D48-ACE4-C42D1B0B7F84}"/>
              </a:ext>
            </a:extLst>
          </p:cNvPr>
          <p:cNvSpPr>
            <a:spLocks noGrp="1"/>
          </p:cNvSpPr>
          <p:nvPr>
            <p:ph type="sldNum" sz="quarter" idx="12"/>
          </p:nvPr>
        </p:nvSpPr>
        <p:spPr/>
        <p:txBody>
          <a:bodyPr/>
          <a:lstStyle/>
          <a:p>
            <a:fld id="{C457DE74-A822-4C34-B01D-4A6E5510402D}" type="slidenum">
              <a:rPr lang="en-US" smtClean="0"/>
              <a:t>‹#›</a:t>
            </a:fld>
            <a:endParaRPr lang="en-US"/>
          </a:p>
        </p:txBody>
      </p:sp>
    </p:spTree>
    <p:extLst>
      <p:ext uri="{BB962C8B-B14F-4D97-AF65-F5344CB8AC3E}">
        <p14:creationId xmlns:p14="http://schemas.microsoft.com/office/powerpoint/2010/main" val="3971712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AB7E1F-8D92-4827-B9C8-40D609DECB7A}"/>
              </a:ext>
            </a:extLst>
          </p:cNvPr>
          <p:cNvSpPr>
            <a:spLocks noGrp="1"/>
          </p:cNvSpPr>
          <p:nvPr>
            <p:ph type="dt" sz="half" idx="10"/>
          </p:nvPr>
        </p:nvSpPr>
        <p:spPr/>
        <p:txBody>
          <a:bodyPr/>
          <a:lstStyle/>
          <a:p>
            <a:fld id="{F3771B1A-2C99-4B28-9C7C-BD5D25D1DC67}" type="datetimeFigureOut">
              <a:rPr lang="en-US" smtClean="0"/>
              <a:t>11/16/2023</a:t>
            </a:fld>
            <a:endParaRPr lang="en-US"/>
          </a:p>
        </p:txBody>
      </p:sp>
      <p:sp>
        <p:nvSpPr>
          <p:cNvPr id="3" name="Footer Placeholder 2">
            <a:extLst>
              <a:ext uri="{FF2B5EF4-FFF2-40B4-BE49-F238E27FC236}">
                <a16:creationId xmlns:a16="http://schemas.microsoft.com/office/drawing/2014/main" id="{C8E4FC8C-85C8-4A37-B4A5-DA5EEA35A8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B62E21-3833-4D73-A699-9B1A683FBF67}"/>
              </a:ext>
            </a:extLst>
          </p:cNvPr>
          <p:cNvSpPr>
            <a:spLocks noGrp="1"/>
          </p:cNvSpPr>
          <p:nvPr>
            <p:ph type="sldNum" sz="quarter" idx="12"/>
          </p:nvPr>
        </p:nvSpPr>
        <p:spPr/>
        <p:txBody>
          <a:bodyPr/>
          <a:lstStyle/>
          <a:p>
            <a:fld id="{C457DE74-A822-4C34-B01D-4A6E5510402D}" type="slidenum">
              <a:rPr lang="en-US" smtClean="0"/>
              <a:t>‹#›</a:t>
            </a:fld>
            <a:endParaRPr lang="en-US"/>
          </a:p>
        </p:txBody>
      </p:sp>
    </p:spTree>
    <p:extLst>
      <p:ext uri="{BB962C8B-B14F-4D97-AF65-F5344CB8AC3E}">
        <p14:creationId xmlns:p14="http://schemas.microsoft.com/office/powerpoint/2010/main" val="1458775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B6E71-59CF-4DB9-B8EC-DE036322D6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3B138A-D4BC-4C7C-9760-FDC4570201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A80BE8-02B6-4339-9F0F-5E22A3F55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53E330-DDE0-4D96-AF6B-1F7894433187}"/>
              </a:ext>
            </a:extLst>
          </p:cNvPr>
          <p:cNvSpPr>
            <a:spLocks noGrp="1"/>
          </p:cNvSpPr>
          <p:nvPr>
            <p:ph type="dt" sz="half" idx="10"/>
          </p:nvPr>
        </p:nvSpPr>
        <p:spPr/>
        <p:txBody>
          <a:bodyPr/>
          <a:lstStyle/>
          <a:p>
            <a:fld id="{F3771B1A-2C99-4B28-9C7C-BD5D25D1DC67}" type="datetimeFigureOut">
              <a:rPr lang="en-US" smtClean="0"/>
              <a:t>11/16/2023</a:t>
            </a:fld>
            <a:endParaRPr lang="en-US"/>
          </a:p>
        </p:txBody>
      </p:sp>
      <p:sp>
        <p:nvSpPr>
          <p:cNvPr id="6" name="Footer Placeholder 5">
            <a:extLst>
              <a:ext uri="{FF2B5EF4-FFF2-40B4-BE49-F238E27FC236}">
                <a16:creationId xmlns:a16="http://schemas.microsoft.com/office/drawing/2014/main" id="{9FE4FC36-DED0-439D-B9CE-AD2EF13972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EFA6DD-23D7-4F76-B061-60AC949941AC}"/>
              </a:ext>
            </a:extLst>
          </p:cNvPr>
          <p:cNvSpPr>
            <a:spLocks noGrp="1"/>
          </p:cNvSpPr>
          <p:nvPr>
            <p:ph type="sldNum" sz="quarter" idx="12"/>
          </p:nvPr>
        </p:nvSpPr>
        <p:spPr/>
        <p:txBody>
          <a:bodyPr/>
          <a:lstStyle/>
          <a:p>
            <a:fld id="{C457DE74-A822-4C34-B01D-4A6E5510402D}" type="slidenum">
              <a:rPr lang="en-US" smtClean="0"/>
              <a:t>‹#›</a:t>
            </a:fld>
            <a:endParaRPr lang="en-US"/>
          </a:p>
        </p:txBody>
      </p:sp>
    </p:spTree>
    <p:extLst>
      <p:ext uri="{BB962C8B-B14F-4D97-AF65-F5344CB8AC3E}">
        <p14:creationId xmlns:p14="http://schemas.microsoft.com/office/powerpoint/2010/main" val="2640560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EDA09-903D-4590-A6DA-5D2ACD351B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A12FFA-4AD3-470C-A4C0-36C6CF3CE8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FB1C50-479E-4C66-A30D-25055E0F1C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B742AA-8B19-46CF-8421-551B4D9FC2C3}"/>
              </a:ext>
            </a:extLst>
          </p:cNvPr>
          <p:cNvSpPr>
            <a:spLocks noGrp="1"/>
          </p:cNvSpPr>
          <p:nvPr>
            <p:ph type="dt" sz="half" idx="10"/>
          </p:nvPr>
        </p:nvSpPr>
        <p:spPr/>
        <p:txBody>
          <a:bodyPr/>
          <a:lstStyle/>
          <a:p>
            <a:fld id="{F3771B1A-2C99-4B28-9C7C-BD5D25D1DC67}" type="datetimeFigureOut">
              <a:rPr lang="en-US" smtClean="0"/>
              <a:t>11/16/2023</a:t>
            </a:fld>
            <a:endParaRPr lang="en-US"/>
          </a:p>
        </p:txBody>
      </p:sp>
      <p:sp>
        <p:nvSpPr>
          <p:cNvPr id="6" name="Footer Placeholder 5">
            <a:extLst>
              <a:ext uri="{FF2B5EF4-FFF2-40B4-BE49-F238E27FC236}">
                <a16:creationId xmlns:a16="http://schemas.microsoft.com/office/drawing/2014/main" id="{6A1983CA-1EA0-47C1-A85C-9FCFC534ED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272F9B-7069-4440-81B2-0805648624FA}"/>
              </a:ext>
            </a:extLst>
          </p:cNvPr>
          <p:cNvSpPr>
            <a:spLocks noGrp="1"/>
          </p:cNvSpPr>
          <p:nvPr>
            <p:ph type="sldNum" sz="quarter" idx="12"/>
          </p:nvPr>
        </p:nvSpPr>
        <p:spPr/>
        <p:txBody>
          <a:bodyPr/>
          <a:lstStyle/>
          <a:p>
            <a:fld id="{C457DE74-A822-4C34-B01D-4A6E5510402D}" type="slidenum">
              <a:rPr lang="en-US" smtClean="0"/>
              <a:t>‹#›</a:t>
            </a:fld>
            <a:endParaRPr lang="en-US"/>
          </a:p>
        </p:txBody>
      </p:sp>
    </p:spTree>
    <p:extLst>
      <p:ext uri="{BB962C8B-B14F-4D97-AF65-F5344CB8AC3E}">
        <p14:creationId xmlns:p14="http://schemas.microsoft.com/office/powerpoint/2010/main" val="3518055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C98151-318A-4440-9128-607AD4DCAD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DE60B1-B0C4-43B3-AA97-F8577D32D9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46D9AE-BE64-48F2-875C-577830D6DB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71B1A-2C99-4B28-9C7C-BD5D25D1DC67}" type="datetimeFigureOut">
              <a:rPr lang="en-US" smtClean="0"/>
              <a:t>11/16/2023</a:t>
            </a:fld>
            <a:endParaRPr lang="en-US"/>
          </a:p>
        </p:txBody>
      </p:sp>
      <p:sp>
        <p:nvSpPr>
          <p:cNvPr id="5" name="Footer Placeholder 4">
            <a:extLst>
              <a:ext uri="{FF2B5EF4-FFF2-40B4-BE49-F238E27FC236}">
                <a16:creationId xmlns:a16="http://schemas.microsoft.com/office/drawing/2014/main" id="{A010CE2C-12F0-4C03-BD19-C47792D2E6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D0104C-8427-4878-BAB7-8730DA195D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57DE74-A822-4C34-B01D-4A6E5510402D}" type="slidenum">
              <a:rPr lang="en-US" smtClean="0"/>
              <a:t>‹#›</a:t>
            </a:fld>
            <a:endParaRPr lang="en-US"/>
          </a:p>
        </p:txBody>
      </p:sp>
    </p:spTree>
    <p:extLst>
      <p:ext uri="{BB962C8B-B14F-4D97-AF65-F5344CB8AC3E}">
        <p14:creationId xmlns:p14="http://schemas.microsoft.com/office/powerpoint/2010/main" val="2608448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38FC5-0D7A-4867-8E81-561E4A818526}"/>
              </a:ext>
            </a:extLst>
          </p:cNvPr>
          <p:cNvSpPr>
            <a:spLocks noGrp="1"/>
          </p:cNvSpPr>
          <p:nvPr>
            <p:ph type="ctrTitle"/>
          </p:nvPr>
        </p:nvSpPr>
        <p:spPr>
          <a:xfrm>
            <a:off x="407066" y="1191309"/>
            <a:ext cx="1904999" cy="601662"/>
          </a:xfrm>
        </p:spPr>
        <p:txBody>
          <a:bodyPr>
            <a:normAutofit/>
          </a:bodyPr>
          <a:lstStyle/>
          <a:p>
            <a:r>
              <a:rPr lang="en-US" sz="2800" b="1" dirty="0">
                <a:latin typeface="Arial" panose="020B0604020202020204" pitchFamily="34" charset="0"/>
                <a:cs typeface="Arial" panose="020B0604020202020204" pitchFamily="34" charset="0"/>
              </a:rPr>
              <a:t>SWITCH</a:t>
            </a:r>
          </a:p>
        </p:txBody>
      </p:sp>
      <p:sp>
        <p:nvSpPr>
          <p:cNvPr id="4" name="TextBox 3">
            <a:extLst>
              <a:ext uri="{FF2B5EF4-FFF2-40B4-BE49-F238E27FC236}">
                <a16:creationId xmlns:a16="http://schemas.microsoft.com/office/drawing/2014/main" id="{2C2BF783-8DA6-45F4-9FF9-64142AD6A26F}"/>
              </a:ext>
            </a:extLst>
          </p:cNvPr>
          <p:cNvSpPr txBox="1"/>
          <p:nvPr/>
        </p:nvSpPr>
        <p:spPr>
          <a:xfrm>
            <a:off x="2418347" y="1191309"/>
            <a:ext cx="9773653" cy="923330"/>
          </a:xfrm>
          <a:prstGeom prst="rect">
            <a:avLst/>
          </a:prstGeom>
          <a:noFill/>
        </p:spPr>
        <p:txBody>
          <a:bodyPr wrap="square" rtlCol="0">
            <a:spAutoFit/>
          </a:bodyPr>
          <a:lstStyle/>
          <a:p>
            <a:r>
              <a:rPr lang="en-US" dirty="0"/>
              <a:t>Switches are key building blocks for any network. They connect multiple devices, such as computers, wireless access points, printers, and servers; on the same network within a building or campus. A switch enables connected devices to share information and talk to each other</a:t>
            </a:r>
          </a:p>
        </p:txBody>
      </p:sp>
      <p:sp>
        <p:nvSpPr>
          <p:cNvPr id="5" name="TextBox 4">
            <a:extLst>
              <a:ext uri="{FF2B5EF4-FFF2-40B4-BE49-F238E27FC236}">
                <a16:creationId xmlns:a16="http://schemas.microsoft.com/office/drawing/2014/main" id="{1F86B5BC-5745-4D21-B6ED-F63034F21654}"/>
              </a:ext>
            </a:extLst>
          </p:cNvPr>
          <p:cNvSpPr txBox="1"/>
          <p:nvPr/>
        </p:nvSpPr>
        <p:spPr>
          <a:xfrm>
            <a:off x="2418346" y="3410901"/>
            <a:ext cx="9228222" cy="2031325"/>
          </a:xfrm>
          <a:prstGeom prst="rect">
            <a:avLst/>
          </a:prstGeom>
          <a:noFill/>
        </p:spPr>
        <p:txBody>
          <a:bodyPr wrap="square" rtlCol="0">
            <a:spAutoFit/>
          </a:bodyPr>
          <a:lstStyle/>
          <a:p>
            <a:r>
              <a:rPr lang="en-US" dirty="0"/>
              <a:t>Router: A router is an electronic device that interconnects two or more computer networks and selectively interchanges packets of data between them. Each data packet contains address information that a router can use to determine if the source and destination are on the same network, or if the data packet must be transferred from one network to another. Where multiple routers are used in a large collection of interconnected networks, the routers exchange information about target system addresses, so that each router can build up a table showing the preferred paths between any two systems on the interconnected networks.</a:t>
            </a:r>
          </a:p>
        </p:txBody>
      </p:sp>
      <p:sp>
        <p:nvSpPr>
          <p:cNvPr id="6" name="Title 1">
            <a:extLst>
              <a:ext uri="{FF2B5EF4-FFF2-40B4-BE49-F238E27FC236}">
                <a16:creationId xmlns:a16="http://schemas.microsoft.com/office/drawing/2014/main" id="{4D8D0C59-CF39-44C3-AD02-591522C35C18}"/>
              </a:ext>
            </a:extLst>
          </p:cNvPr>
          <p:cNvSpPr txBox="1">
            <a:spLocks/>
          </p:cNvSpPr>
          <p:nvPr/>
        </p:nvSpPr>
        <p:spPr>
          <a:xfrm>
            <a:off x="513347" y="2114639"/>
            <a:ext cx="1904999" cy="6016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latin typeface="Arial" panose="020B0604020202020204" pitchFamily="34" charset="0"/>
                <a:cs typeface="Arial" panose="020B0604020202020204" pitchFamily="34" charset="0"/>
              </a:rPr>
              <a:t>Repeater</a:t>
            </a:r>
          </a:p>
        </p:txBody>
      </p:sp>
      <p:sp>
        <p:nvSpPr>
          <p:cNvPr id="7" name="Title 1">
            <a:extLst>
              <a:ext uri="{FF2B5EF4-FFF2-40B4-BE49-F238E27FC236}">
                <a16:creationId xmlns:a16="http://schemas.microsoft.com/office/drawing/2014/main" id="{044CE7B5-667B-4666-99EA-D0A204F08BB3}"/>
              </a:ext>
            </a:extLst>
          </p:cNvPr>
          <p:cNvSpPr txBox="1">
            <a:spLocks/>
          </p:cNvSpPr>
          <p:nvPr/>
        </p:nvSpPr>
        <p:spPr>
          <a:xfrm>
            <a:off x="352925" y="3327250"/>
            <a:ext cx="1904999" cy="6016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latin typeface="Arial" panose="020B0604020202020204" pitchFamily="34" charset="0"/>
                <a:cs typeface="Arial" panose="020B0604020202020204" pitchFamily="34" charset="0"/>
              </a:rPr>
              <a:t>Router</a:t>
            </a:r>
          </a:p>
        </p:txBody>
      </p:sp>
      <p:sp>
        <p:nvSpPr>
          <p:cNvPr id="11" name="TextBox 10">
            <a:extLst>
              <a:ext uri="{FF2B5EF4-FFF2-40B4-BE49-F238E27FC236}">
                <a16:creationId xmlns:a16="http://schemas.microsoft.com/office/drawing/2014/main" id="{DEBFD116-B44C-4106-94C1-517DC216F498}"/>
              </a:ext>
            </a:extLst>
          </p:cNvPr>
          <p:cNvSpPr txBox="1"/>
          <p:nvPr/>
        </p:nvSpPr>
        <p:spPr>
          <a:xfrm>
            <a:off x="2418347" y="2126921"/>
            <a:ext cx="9629274" cy="1200329"/>
          </a:xfrm>
          <a:prstGeom prst="rect">
            <a:avLst/>
          </a:prstGeom>
          <a:noFill/>
        </p:spPr>
        <p:txBody>
          <a:bodyPr wrap="square" rtlCol="0">
            <a:spAutoFit/>
          </a:bodyPr>
          <a:lstStyle/>
          <a:p>
            <a:r>
              <a:rPr lang="en-US" dirty="0"/>
              <a:t>Functioning at Physical Layer. A repeater is an electronic device that receives a signal and retransmits it at a higher level and/or higher power, or onto the other side of an obstruction, so that the signal can cover longer distances.</a:t>
            </a:r>
          </a:p>
          <a:p>
            <a:r>
              <a:rPr lang="en-US" dirty="0"/>
              <a:t>Repeater have two ports, so cannot be used to connect for more than two devices</a:t>
            </a:r>
          </a:p>
        </p:txBody>
      </p:sp>
    </p:spTree>
    <p:extLst>
      <p:ext uri="{BB962C8B-B14F-4D97-AF65-F5344CB8AC3E}">
        <p14:creationId xmlns:p14="http://schemas.microsoft.com/office/powerpoint/2010/main" val="3663022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C0CA78-9710-4C2A-9091-6191F7214E99}"/>
              </a:ext>
            </a:extLst>
          </p:cNvPr>
          <p:cNvSpPr txBox="1"/>
          <p:nvPr/>
        </p:nvSpPr>
        <p:spPr>
          <a:xfrm>
            <a:off x="568037" y="789709"/>
            <a:ext cx="10557164" cy="923330"/>
          </a:xfrm>
          <a:prstGeom prst="rect">
            <a:avLst/>
          </a:prstGeom>
          <a:noFill/>
        </p:spPr>
        <p:txBody>
          <a:bodyPr wrap="square" rtlCol="0">
            <a:spAutoFit/>
          </a:bodyPr>
          <a:lstStyle/>
          <a:p>
            <a:r>
              <a:rPr lang="en-US" dirty="0"/>
              <a:t>A network </a:t>
            </a:r>
            <a:r>
              <a:rPr lang="en-US" dirty="0">
                <a:highlight>
                  <a:srgbClr val="FFFF00"/>
                </a:highlight>
              </a:rPr>
              <a:t>controller</a:t>
            </a:r>
            <a:r>
              <a:rPr lang="en-US" dirty="0"/>
              <a:t> collects and analyzes network traffic to proactively detect any potential issues before they become real problems. It can perform root-cause analysis and alert IT operations who can take corrective and preventive steps to ensure network services always remain available.</a:t>
            </a:r>
          </a:p>
        </p:txBody>
      </p:sp>
      <p:sp>
        <p:nvSpPr>
          <p:cNvPr id="3" name="TextBox 2">
            <a:extLst>
              <a:ext uri="{FF2B5EF4-FFF2-40B4-BE49-F238E27FC236}">
                <a16:creationId xmlns:a16="http://schemas.microsoft.com/office/drawing/2014/main" id="{2F3B3787-D580-43B9-98E6-B149AFCAC724}"/>
              </a:ext>
            </a:extLst>
          </p:cNvPr>
          <p:cNvSpPr txBox="1"/>
          <p:nvPr/>
        </p:nvSpPr>
        <p:spPr>
          <a:xfrm>
            <a:off x="568037" y="2244437"/>
            <a:ext cx="10557164" cy="923330"/>
          </a:xfrm>
          <a:prstGeom prst="rect">
            <a:avLst/>
          </a:prstGeom>
          <a:noFill/>
        </p:spPr>
        <p:txBody>
          <a:bodyPr wrap="square" rtlCol="0">
            <a:spAutoFit/>
          </a:bodyPr>
          <a:lstStyle/>
          <a:p>
            <a:r>
              <a:rPr lang="en-US" dirty="0"/>
              <a:t>In computing, a </a:t>
            </a:r>
            <a:r>
              <a:rPr lang="en-US" dirty="0">
                <a:highlight>
                  <a:srgbClr val="FFFF00"/>
                </a:highlight>
              </a:rPr>
              <a:t>firewall</a:t>
            </a:r>
            <a:r>
              <a:rPr lang="en-US" dirty="0"/>
              <a:t> is a network security system that monitors and controls incoming and outgoing network traffic based on predetermined security rules. A firewall typically establishes a barrier between a trusted network and an untrusted network, such as the Interne</a:t>
            </a:r>
          </a:p>
        </p:txBody>
      </p:sp>
      <p:pic>
        <p:nvPicPr>
          <p:cNvPr id="5" name="Picture 4">
            <a:extLst>
              <a:ext uri="{FF2B5EF4-FFF2-40B4-BE49-F238E27FC236}">
                <a16:creationId xmlns:a16="http://schemas.microsoft.com/office/drawing/2014/main" id="{0ADE411F-5E0B-4429-A3CF-A9DF51A69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8119" y="3690234"/>
            <a:ext cx="6477000" cy="2828925"/>
          </a:xfrm>
          <a:prstGeom prst="rect">
            <a:avLst/>
          </a:prstGeom>
        </p:spPr>
      </p:pic>
    </p:spTree>
    <p:extLst>
      <p:ext uri="{BB962C8B-B14F-4D97-AF65-F5344CB8AC3E}">
        <p14:creationId xmlns:p14="http://schemas.microsoft.com/office/powerpoint/2010/main" val="692347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17DA18-2BA7-4552-A647-E97D9B48E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8026" y="519248"/>
            <a:ext cx="7066926" cy="6338752"/>
          </a:xfrm>
          <a:prstGeom prst="rect">
            <a:avLst/>
          </a:prstGeom>
        </p:spPr>
      </p:pic>
      <p:sp>
        <p:nvSpPr>
          <p:cNvPr id="4" name="TextBox 3">
            <a:extLst>
              <a:ext uri="{FF2B5EF4-FFF2-40B4-BE49-F238E27FC236}">
                <a16:creationId xmlns:a16="http://schemas.microsoft.com/office/drawing/2014/main" id="{F86D81CF-017B-42C3-9C9B-26E7D646E86B}"/>
              </a:ext>
            </a:extLst>
          </p:cNvPr>
          <p:cNvSpPr txBox="1"/>
          <p:nvPr/>
        </p:nvSpPr>
        <p:spPr>
          <a:xfrm>
            <a:off x="205412" y="288415"/>
            <a:ext cx="6033255" cy="461665"/>
          </a:xfrm>
          <a:prstGeom prst="rect">
            <a:avLst/>
          </a:prstGeom>
          <a:noFill/>
        </p:spPr>
        <p:txBody>
          <a:bodyPr wrap="none" rtlCol="0">
            <a:spAutoFit/>
          </a:bodyPr>
          <a:lstStyle/>
          <a:p>
            <a:r>
              <a:rPr lang="en-US" sz="2400" dirty="0"/>
              <a:t>What is Open Systems Interconnection Model?</a:t>
            </a:r>
          </a:p>
        </p:txBody>
      </p:sp>
      <p:pic>
        <p:nvPicPr>
          <p:cNvPr id="6" name="Picture 5">
            <a:extLst>
              <a:ext uri="{FF2B5EF4-FFF2-40B4-BE49-F238E27FC236}">
                <a16:creationId xmlns:a16="http://schemas.microsoft.com/office/drawing/2014/main" id="{343B3CFB-77A5-4642-9DAB-A36B6B45B8FF}"/>
              </a:ext>
            </a:extLst>
          </p:cNvPr>
          <p:cNvPicPr>
            <a:picLocks noChangeAspect="1"/>
          </p:cNvPicPr>
          <p:nvPr/>
        </p:nvPicPr>
        <p:blipFill rotWithShape="1">
          <a:blip r:embed="rId3">
            <a:extLst>
              <a:ext uri="{28A0092B-C50C-407E-A947-70E740481C1C}">
                <a14:useLocalDpi xmlns:a14="http://schemas.microsoft.com/office/drawing/2010/main" val="0"/>
              </a:ext>
            </a:extLst>
          </a:blip>
          <a:srcRect l="38398" t="29116" b="37032"/>
          <a:stretch/>
        </p:blipFill>
        <p:spPr>
          <a:xfrm>
            <a:off x="9037136" y="4949049"/>
            <a:ext cx="2640430" cy="806116"/>
          </a:xfrm>
          <a:prstGeom prst="rect">
            <a:avLst/>
          </a:prstGeom>
        </p:spPr>
      </p:pic>
      <p:sp>
        <p:nvSpPr>
          <p:cNvPr id="10" name="Left Brace 9">
            <a:extLst>
              <a:ext uri="{FF2B5EF4-FFF2-40B4-BE49-F238E27FC236}">
                <a16:creationId xmlns:a16="http://schemas.microsoft.com/office/drawing/2014/main" id="{A8AB5961-B919-4CBC-BF07-DDAA0827294B}"/>
              </a:ext>
            </a:extLst>
          </p:cNvPr>
          <p:cNvSpPr/>
          <p:nvPr/>
        </p:nvSpPr>
        <p:spPr>
          <a:xfrm>
            <a:off x="2717048" y="3551322"/>
            <a:ext cx="147514" cy="27954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a:extLst>
              <a:ext uri="{FF2B5EF4-FFF2-40B4-BE49-F238E27FC236}">
                <a16:creationId xmlns:a16="http://schemas.microsoft.com/office/drawing/2014/main" id="{5B90E07A-3F38-48CE-9EDA-744C9796BE94}"/>
              </a:ext>
            </a:extLst>
          </p:cNvPr>
          <p:cNvSpPr/>
          <p:nvPr/>
        </p:nvSpPr>
        <p:spPr>
          <a:xfrm>
            <a:off x="2717048" y="980913"/>
            <a:ext cx="147514" cy="205918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03BB23D1-91B8-4075-9FC2-2F676A883B89}"/>
              </a:ext>
            </a:extLst>
          </p:cNvPr>
          <p:cNvSpPr txBox="1"/>
          <p:nvPr/>
        </p:nvSpPr>
        <p:spPr>
          <a:xfrm rot="16200000">
            <a:off x="1773597" y="5026013"/>
            <a:ext cx="1315938" cy="369332"/>
          </a:xfrm>
          <a:prstGeom prst="rect">
            <a:avLst/>
          </a:prstGeom>
          <a:noFill/>
        </p:spPr>
        <p:txBody>
          <a:bodyPr wrap="none" rtlCol="0">
            <a:spAutoFit/>
          </a:bodyPr>
          <a:lstStyle/>
          <a:p>
            <a:r>
              <a:rPr lang="en-US" dirty="0"/>
              <a:t>Lower Layer</a:t>
            </a:r>
          </a:p>
        </p:txBody>
      </p:sp>
      <p:sp>
        <p:nvSpPr>
          <p:cNvPr id="13" name="TextBox 12">
            <a:extLst>
              <a:ext uri="{FF2B5EF4-FFF2-40B4-BE49-F238E27FC236}">
                <a16:creationId xmlns:a16="http://schemas.microsoft.com/office/drawing/2014/main" id="{13C51209-4AE2-4B0B-8AD2-279DF010FB88}"/>
              </a:ext>
            </a:extLst>
          </p:cNvPr>
          <p:cNvSpPr txBox="1"/>
          <p:nvPr/>
        </p:nvSpPr>
        <p:spPr>
          <a:xfrm rot="16200000">
            <a:off x="1722217" y="1970047"/>
            <a:ext cx="1325299" cy="369332"/>
          </a:xfrm>
          <a:prstGeom prst="rect">
            <a:avLst/>
          </a:prstGeom>
          <a:noFill/>
        </p:spPr>
        <p:txBody>
          <a:bodyPr wrap="none" rtlCol="0">
            <a:spAutoFit/>
          </a:bodyPr>
          <a:lstStyle/>
          <a:p>
            <a:r>
              <a:rPr lang="en-US" dirty="0"/>
              <a:t>Upper Layer</a:t>
            </a:r>
          </a:p>
        </p:txBody>
      </p:sp>
      <p:cxnSp>
        <p:nvCxnSpPr>
          <p:cNvPr id="15" name="Straight Arrow Connector 14">
            <a:extLst>
              <a:ext uri="{FF2B5EF4-FFF2-40B4-BE49-F238E27FC236}">
                <a16:creationId xmlns:a16="http://schemas.microsoft.com/office/drawing/2014/main" id="{F548836B-3166-4B90-B61C-3139B01D0E62}"/>
              </a:ext>
            </a:extLst>
          </p:cNvPr>
          <p:cNvCxnSpPr/>
          <p:nvPr/>
        </p:nvCxnSpPr>
        <p:spPr>
          <a:xfrm flipH="1">
            <a:off x="2569533" y="3551322"/>
            <a:ext cx="4426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A0581EF-23D3-4EA4-8B3B-FF0544CBA68E}"/>
              </a:ext>
            </a:extLst>
          </p:cNvPr>
          <p:cNvSpPr txBox="1"/>
          <p:nvPr/>
        </p:nvSpPr>
        <p:spPr>
          <a:xfrm rot="16200000">
            <a:off x="1849021" y="3128115"/>
            <a:ext cx="927677" cy="646331"/>
          </a:xfrm>
          <a:prstGeom prst="rect">
            <a:avLst/>
          </a:prstGeom>
          <a:noFill/>
        </p:spPr>
        <p:txBody>
          <a:bodyPr wrap="square" rtlCol="0">
            <a:spAutoFit/>
          </a:bodyPr>
          <a:lstStyle/>
          <a:p>
            <a:r>
              <a:rPr lang="en-US" dirty="0"/>
              <a:t>Heart of OSI</a:t>
            </a:r>
          </a:p>
        </p:txBody>
      </p:sp>
    </p:spTree>
    <p:extLst>
      <p:ext uri="{BB962C8B-B14F-4D97-AF65-F5344CB8AC3E}">
        <p14:creationId xmlns:p14="http://schemas.microsoft.com/office/powerpoint/2010/main" val="2749912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695DF1-CFFB-4FF6-AB67-00E37A2AF667}"/>
              </a:ext>
            </a:extLst>
          </p:cNvPr>
          <p:cNvPicPr>
            <a:picLocks noChangeAspect="1"/>
          </p:cNvPicPr>
          <p:nvPr/>
        </p:nvPicPr>
        <p:blipFill rotWithShape="1">
          <a:blip r:embed="rId2">
            <a:extLst>
              <a:ext uri="{28A0092B-C50C-407E-A947-70E740481C1C}">
                <a14:useLocalDpi xmlns:a14="http://schemas.microsoft.com/office/drawing/2010/main" val="0"/>
              </a:ext>
            </a:extLst>
          </a:blip>
          <a:srcRect l="6475" r="1"/>
          <a:stretch/>
        </p:blipFill>
        <p:spPr>
          <a:xfrm>
            <a:off x="2651473" y="1579237"/>
            <a:ext cx="6694545" cy="4788821"/>
          </a:xfrm>
          <a:prstGeom prst="rect">
            <a:avLst/>
          </a:prstGeom>
        </p:spPr>
      </p:pic>
    </p:spTree>
    <p:extLst>
      <p:ext uri="{BB962C8B-B14F-4D97-AF65-F5344CB8AC3E}">
        <p14:creationId xmlns:p14="http://schemas.microsoft.com/office/powerpoint/2010/main" val="4232930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F844C2-EB47-4C31-9EEB-0DB067E46D8C}"/>
              </a:ext>
            </a:extLst>
          </p:cNvPr>
          <p:cNvPicPr>
            <a:picLocks noChangeAspect="1"/>
          </p:cNvPicPr>
          <p:nvPr/>
        </p:nvPicPr>
        <p:blipFill rotWithShape="1">
          <a:blip r:embed="rId2">
            <a:extLst>
              <a:ext uri="{28A0092B-C50C-407E-A947-70E740481C1C}">
                <a14:useLocalDpi xmlns:a14="http://schemas.microsoft.com/office/drawing/2010/main" val="0"/>
              </a:ext>
            </a:extLst>
          </a:blip>
          <a:srcRect l="18463" t="43983" r="17382" b="22954"/>
          <a:stretch/>
        </p:blipFill>
        <p:spPr>
          <a:xfrm>
            <a:off x="3458818" y="781878"/>
            <a:ext cx="5499652" cy="1656521"/>
          </a:xfrm>
          <a:prstGeom prst="rect">
            <a:avLst/>
          </a:prstGeom>
        </p:spPr>
      </p:pic>
      <p:pic>
        <p:nvPicPr>
          <p:cNvPr id="5" name="Picture 4">
            <a:extLst>
              <a:ext uri="{FF2B5EF4-FFF2-40B4-BE49-F238E27FC236}">
                <a16:creationId xmlns:a16="http://schemas.microsoft.com/office/drawing/2014/main" id="{2EB3123E-DE5A-46C2-81FC-48AB0F1A9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113" y="2763081"/>
            <a:ext cx="5467357" cy="1562102"/>
          </a:xfrm>
          <a:prstGeom prst="rect">
            <a:avLst/>
          </a:prstGeom>
        </p:spPr>
      </p:pic>
    </p:spTree>
    <p:extLst>
      <p:ext uri="{BB962C8B-B14F-4D97-AF65-F5344CB8AC3E}">
        <p14:creationId xmlns:p14="http://schemas.microsoft.com/office/powerpoint/2010/main" val="642786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CADC95-C9DF-4CC2-9A70-BCC7D3616FF2}"/>
              </a:ext>
            </a:extLst>
          </p:cNvPr>
          <p:cNvPicPr>
            <a:picLocks noChangeAspect="1"/>
          </p:cNvPicPr>
          <p:nvPr/>
        </p:nvPicPr>
        <p:blipFill rotWithShape="1">
          <a:blip r:embed="rId2">
            <a:extLst>
              <a:ext uri="{28A0092B-C50C-407E-A947-70E740481C1C}">
                <a14:useLocalDpi xmlns:a14="http://schemas.microsoft.com/office/drawing/2010/main" val="0"/>
              </a:ext>
            </a:extLst>
          </a:blip>
          <a:srcRect l="3065" t="4141" r="2601" b="3867"/>
          <a:stretch/>
        </p:blipFill>
        <p:spPr>
          <a:xfrm>
            <a:off x="1842052" y="159026"/>
            <a:ext cx="8567004" cy="6453809"/>
          </a:xfrm>
          <a:prstGeom prst="rect">
            <a:avLst/>
          </a:prstGeom>
        </p:spPr>
      </p:pic>
    </p:spTree>
    <p:extLst>
      <p:ext uri="{BB962C8B-B14F-4D97-AF65-F5344CB8AC3E}">
        <p14:creationId xmlns:p14="http://schemas.microsoft.com/office/powerpoint/2010/main" val="39231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14D181-2ADA-4E7C-850B-33CD8BB79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5516" y="2647507"/>
            <a:ext cx="3048000" cy="2286000"/>
          </a:xfrm>
          <a:prstGeom prst="rect">
            <a:avLst/>
          </a:prstGeom>
        </p:spPr>
      </p:pic>
      <p:pic>
        <p:nvPicPr>
          <p:cNvPr id="5" name="Picture 4">
            <a:extLst>
              <a:ext uri="{FF2B5EF4-FFF2-40B4-BE49-F238E27FC236}">
                <a16:creationId xmlns:a16="http://schemas.microsoft.com/office/drawing/2014/main" id="{C6680516-4589-40F8-8707-CA94A12F00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976" y="2647507"/>
            <a:ext cx="3048000" cy="2286000"/>
          </a:xfrm>
          <a:prstGeom prst="rect">
            <a:avLst/>
          </a:prstGeom>
        </p:spPr>
      </p:pic>
    </p:spTree>
    <p:extLst>
      <p:ext uri="{BB962C8B-B14F-4D97-AF65-F5344CB8AC3E}">
        <p14:creationId xmlns:p14="http://schemas.microsoft.com/office/powerpoint/2010/main" val="98736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79309C-B111-4359-8C0B-845109868598}"/>
              </a:ext>
            </a:extLst>
          </p:cNvPr>
          <p:cNvPicPr>
            <a:picLocks noChangeAspect="1"/>
          </p:cNvPicPr>
          <p:nvPr/>
        </p:nvPicPr>
        <p:blipFill rotWithShape="1">
          <a:blip r:embed="rId2">
            <a:extLst>
              <a:ext uri="{28A0092B-C50C-407E-A947-70E740481C1C}">
                <a14:useLocalDpi xmlns:a14="http://schemas.microsoft.com/office/drawing/2010/main" val="0"/>
              </a:ext>
            </a:extLst>
          </a:blip>
          <a:srcRect l="28953" t="26190" r="30756"/>
          <a:stretch/>
        </p:blipFill>
        <p:spPr>
          <a:xfrm>
            <a:off x="1398863" y="-714375"/>
            <a:ext cx="7541938" cy="7170593"/>
          </a:xfrm>
          <a:prstGeom prst="rect">
            <a:avLst/>
          </a:prstGeom>
        </p:spPr>
      </p:pic>
    </p:spTree>
    <p:extLst>
      <p:ext uri="{BB962C8B-B14F-4D97-AF65-F5344CB8AC3E}">
        <p14:creationId xmlns:p14="http://schemas.microsoft.com/office/powerpoint/2010/main" val="2011870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DEC7C4-DAFC-47AA-A5E6-3B327B9FECAD}"/>
              </a:ext>
            </a:extLst>
          </p:cNvPr>
          <p:cNvSpPr txBox="1"/>
          <p:nvPr/>
        </p:nvSpPr>
        <p:spPr>
          <a:xfrm>
            <a:off x="152512" y="41304"/>
            <a:ext cx="5943487"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Switch vs. Router: What is the Difference?</a:t>
            </a:r>
            <a:endParaRPr lang="en-US" sz="2400" dirty="0"/>
          </a:p>
        </p:txBody>
      </p:sp>
      <p:pic>
        <p:nvPicPr>
          <p:cNvPr id="5" name="Picture 4">
            <a:extLst>
              <a:ext uri="{FF2B5EF4-FFF2-40B4-BE49-F238E27FC236}">
                <a16:creationId xmlns:a16="http://schemas.microsoft.com/office/drawing/2014/main" id="{2C62B481-3BF8-4B05-BB1C-6C5AEE5A3D98}"/>
              </a:ext>
            </a:extLst>
          </p:cNvPr>
          <p:cNvPicPr>
            <a:picLocks noChangeAspect="1"/>
          </p:cNvPicPr>
          <p:nvPr/>
        </p:nvPicPr>
        <p:blipFill rotWithShape="1">
          <a:blip r:embed="rId2">
            <a:extLst>
              <a:ext uri="{28A0092B-C50C-407E-A947-70E740481C1C}">
                <a14:useLocalDpi xmlns:a14="http://schemas.microsoft.com/office/drawing/2010/main" val="0"/>
              </a:ext>
            </a:extLst>
          </a:blip>
          <a:srcRect l="5132" t="18699" r="32631" b="-1"/>
          <a:stretch/>
        </p:blipFill>
        <p:spPr>
          <a:xfrm>
            <a:off x="2029325" y="548263"/>
            <a:ext cx="8534847" cy="6268433"/>
          </a:xfrm>
          <a:prstGeom prst="rect">
            <a:avLst/>
          </a:prstGeom>
        </p:spPr>
      </p:pic>
    </p:spTree>
    <p:extLst>
      <p:ext uri="{BB962C8B-B14F-4D97-AF65-F5344CB8AC3E}">
        <p14:creationId xmlns:p14="http://schemas.microsoft.com/office/powerpoint/2010/main" val="485043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23DD0E-20FB-4BC0-957F-912F83D799AD}"/>
              </a:ext>
            </a:extLst>
          </p:cNvPr>
          <p:cNvSpPr txBox="1"/>
          <p:nvPr/>
        </p:nvSpPr>
        <p:spPr>
          <a:xfrm>
            <a:off x="720436" y="969819"/>
            <a:ext cx="9868933" cy="923330"/>
          </a:xfrm>
          <a:prstGeom prst="rect">
            <a:avLst/>
          </a:prstGeom>
          <a:noFill/>
        </p:spPr>
        <p:txBody>
          <a:bodyPr wrap="square" rtlCol="0">
            <a:spAutoFit/>
          </a:bodyPr>
          <a:lstStyle/>
          <a:p>
            <a:r>
              <a:rPr lang="en-US" dirty="0"/>
              <a:t>How VLANs work. A VLAN is identified on network switches by a VLAN ID. Each port on a switch can have one or more VLAN IDs assigned to it and will land in a default VLAN if no other one is assigned. Each VLAN provides data-link access to all hosts connected to switch ports configured with its VLAN ID.</a:t>
            </a:r>
          </a:p>
        </p:txBody>
      </p:sp>
      <p:pic>
        <p:nvPicPr>
          <p:cNvPr id="4" name="Picture 3">
            <a:extLst>
              <a:ext uri="{FF2B5EF4-FFF2-40B4-BE49-F238E27FC236}">
                <a16:creationId xmlns:a16="http://schemas.microsoft.com/office/drawing/2014/main" id="{85B54C15-1D37-411B-BA8B-BEC653567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205" y="1893149"/>
            <a:ext cx="7105393" cy="4780627"/>
          </a:xfrm>
          <a:prstGeom prst="rect">
            <a:avLst/>
          </a:prstGeom>
        </p:spPr>
      </p:pic>
    </p:spTree>
    <p:extLst>
      <p:ext uri="{BB962C8B-B14F-4D97-AF65-F5344CB8AC3E}">
        <p14:creationId xmlns:p14="http://schemas.microsoft.com/office/powerpoint/2010/main" val="1623659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396</Words>
  <Application>Microsoft Office PowerPoint</Application>
  <PresentationFormat>Widescreen</PresentationFormat>
  <Paragraphs>15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SWITCH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SWITCH</dc:title>
  <dc:creator>Mohammad Nouman</dc:creator>
  <cp:lastModifiedBy>Mohammad Nouman</cp:lastModifiedBy>
  <cp:revision>15</cp:revision>
  <dcterms:created xsi:type="dcterms:W3CDTF">2023-11-15T18:46:39Z</dcterms:created>
  <dcterms:modified xsi:type="dcterms:W3CDTF">2023-11-15T21:59:26Z</dcterms:modified>
</cp:coreProperties>
</file>