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7" r:id="rId16"/>
    <p:sldId id="272" r:id="rId17"/>
    <p:sldId id="273" r:id="rId18"/>
    <p:sldId id="274" r:id="rId19"/>
    <p:sldId id="275" r:id="rId20"/>
    <p:sldId id="276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i Muhammad" userId="a50c5a49626fbc72" providerId="LiveId" clId="{DE76A5B9-B27B-49F4-95EE-D7E4D64A2F31}"/>
    <pc:docChg chg="delSld">
      <pc:chgData name="Wali Muhammad" userId="a50c5a49626fbc72" providerId="LiveId" clId="{DE76A5B9-B27B-49F4-95EE-D7E4D64A2F31}" dt="2023-12-25T11:45:47.205" v="0" actId="47"/>
      <pc:docMkLst>
        <pc:docMk/>
      </pc:docMkLst>
      <pc:sldChg chg="del">
        <pc:chgData name="Wali Muhammad" userId="a50c5a49626fbc72" providerId="LiveId" clId="{DE76A5B9-B27B-49F4-95EE-D7E4D64A2F31}" dt="2023-12-25T11:45:47.205" v="0" actId="47"/>
        <pc:sldMkLst>
          <pc:docMk/>
          <pc:sldMk cId="1531061990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53143"/>
            <a:ext cx="1050253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Introduction</a:t>
            </a:r>
          </a:p>
          <a:p>
            <a:r>
              <a:rPr lang="en-US" dirty="0"/>
              <a:t>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Widely Used Internet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Transfer data in An Ordered Way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				</a:t>
            </a:r>
          </a:p>
          <a:p>
            <a:r>
              <a:rPr lang="en-US" dirty="0"/>
              <a:t>									Typical TCP Connection</a:t>
            </a:r>
          </a:p>
          <a:p>
            <a:endParaRPr lang="en-US" dirty="0"/>
          </a:p>
          <a:p>
            <a:r>
              <a:rPr lang="en-US" sz="2400" b="1" dirty="0"/>
              <a:t>What Is Congestion?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Overcrowding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congestion in TCP (Transmission Control Protocol) occurs when there's too much data trying to flow through a network at the same time, causing a kind of traffic jam. 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154" y="978366"/>
            <a:ext cx="5085806" cy="266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22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7463" y="587829"/>
            <a:ext cx="102935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when should this exponential growth end?</a:t>
            </a:r>
          </a:p>
          <a:p>
            <a:pPr marL="400050" indent="-400050">
              <a:buFont typeface="+mj-lt"/>
              <a:buAutoNum type="romanLcPeriod"/>
            </a:pPr>
            <a:r>
              <a:rPr lang="en-US" b="1" dirty="0"/>
              <a:t>Loss Event(Timeout)</a:t>
            </a:r>
            <a:r>
              <a:rPr lang="en-US" dirty="0"/>
              <a:t> </a:t>
            </a:r>
            <a:r>
              <a:rPr lang="en-US" dirty="0" err="1"/>
              <a:t>ssthresh</a:t>
            </a:r>
            <a:r>
              <a:rPr lang="en-US" dirty="0"/>
              <a:t> is updated to half the value of </a:t>
            </a:r>
            <a:r>
              <a:rPr lang="en-US" dirty="0" err="1"/>
              <a:t>cwnd</a:t>
            </a:r>
            <a:r>
              <a:rPr lang="en-US" dirty="0"/>
              <a:t> when the loss event occurred.</a:t>
            </a:r>
            <a:endParaRPr lang="en-US" b="1" dirty="0"/>
          </a:p>
          <a:p>
            <a:pPr marL="400050" indent="-400050">
              <a:buFont typeface="+mj-lt"/>
              <a:buAutoNum type="romanLcPeriod"/>
            </a:pPr>
            <a:r>
              <a:rPr lang="en-US" b="1" dirty="0"/>
              <a:t>Reaching Slow Start Threshold (</a:t>
            </a:r>
            <a:r>
              <a:rPr lang="en-US" b="1" i="1" dirty="0" err="1"/>
              <a:t>ssthresh</a:t>
            </a:r>
            <a:r>
              <a:rPr lang="en-US" b="1" dirty="0"/>
              <a:t>)</a:t>
            </a:r>
          </a:p>
          <a:p>
            <a:pPr marL="400050" indent="-400050">
              <a:buFont typeface="+mj-lt"/>
              <a:buAutoNum type="romanLcPeriod"/>
            </a:pPr>
            <a:r>
              <a:rPr lang="en-US" b="1" dirty="0"/>
              <a:t>Fast Retransmit and Three Duplicate ACKs</a:t>
            </a:r>
          </a:p>
          <a:p>
            <a:endParaRPr lang="en-US" b="1" dirty="0"/>
          </a:p>
          <a:p>
            <a:r>
              <a:rPr lang="en-US" b="1" dirty="0"/>
              <a:t>Example:</a:t>
            </a:r>
          </a:p>
          <a:p>
            <a:r>
              <a:rPr lang="en-US" dirty="0"/>
              <a:t>Let's consider an example where TCP is in slow start and has just transmitted a segment. With each acknowledgment received, </a:t>
            </a:r>
            <a:r>
              <a:rPr lang="en-US" i="1" dirty="0" err="1"/>
              <a:t>cwnd</a:t>
            </a:r>
            <a:r>
              <a:rPr lang="en-US" dirty="0"/>
              <a:t> doubles.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Suppose </a:t>
            </a:r>
            <a:r>
              <a:rPr lang="en-US" i="1" dirty="0" err="1"/>
              <a:t>cwnd</a:t>
            </a:r>
            <a:r>
              <a:rPr lang="en-US" dirty="0"/>
              <a:t> is currently 8 and the slow start threshold (</a:t>
            </a:r>
            <a:r>
              <a:rPr lang="en-US" i="1" dirty="0" err="1"/>
              <a:t>ssthresh</a:t>
            </a:r>
            <a:r>
              <a:rPr lang="en-US" dirty="0"/>
              <a:t>) is set to 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next acknowledgment is received without any loss events or reaching the threshold, </a:t>
            </a:r>
            <a:r>
              <a:rPr lang="en-US" i="1" dirty="0" err="1"/>
              <a:t>cwnd</a:t>
            </a:r>
            <a:r>
              <a:rPr lang="en-US" dirty="0"/>
              <a:t> becomes 16 (8 * 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next acknowledgment indicates a loss event (e.g., due to three duplicate ACKs), TCP performs a fast retransmit, and the congestion window may be adjusted based on the congestion control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If, instead, the next acknowledgment is received without loss and </a:t>
            </a:r>
            <a:r>
              <a:rPr lang="en-US" i="1" dirty="0" err="1"/>
              <a:t>cwnd</a:t>
            </a:r>
            <a:r>
              <a:rPr lang="en-US" dirty="0"/>
              <a:t> reaches or exceeds 16, slow start ends, and TCP transitions into congestion avoidance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8091" y="5538651"/>
            <a:ext cx="876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Summary:</a:t>
            </a:r>
          </a:p>
          <a:p>
            <a:r>
              <a:rPr lang="en-US" dirty="0"/>
              <a:t>Initial Rate is Slow but ramps up exponentially fast.</a:t>
            </a:r>
          </a:p>
        </p:txBody>
      </p:sp>
    </p:spTree>
    <p:extLst>
      <p:ext uri="{BB962C8B-B14F-4D97-AF65-F5344CB8AC3E}">
        <p14:creationId xmlns:p14="http://schemas.microsoft.com/office/powerpoint/2010/main" val="153198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7463" y="600891"/>
            <a:ext cx="107768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Congestion Avoidance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follows the Slow Start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Increase</a:t>
            </a:r>
          </a:p>
          <a:p>
            <a:endParaRPr lang="en-US" dirty="0"/>
          </a:p>
          <a:p>
            <a:r>
              <a:rPr lang="en-US" b="1" dirty="0"/>
              <a:t>Objective:</a:t>
            </a:r>
          </a:p>
          <a:p>
            <a:r>
              <a:rPr lang="en-US" dirty="0"/>
              <a:t>“The objective of congestion avoidance is to have a more cautious increase in </a:t>
            </a:r>
            <a:r>
              <a:rPr lang="en-US" i="1" dirty="0" err="1"/>
              <a:t>cwnd</a:t>
            </a:r>
            <a:r>
              <a:rPr lang="en-US" dirty="0"/>
              <a:t> to avoid potential congestion”.</a:t>
            </a:r>
          </a:p>
          <a:p>
            <a:endParaRPr lang="en-US" dirty="0"/>
          </a:p>
          <a:p>
            <a:r>
              <a:rPr lang="en-US" b="1" dirty="0"/>
              <a:t>Action:</a:t>
            </a:r>
          </a:p>
          <a:p>
            <a:r>
              <a:rPr lang="en-US" dirty="0"/>
              <a:t>“Instead of doubling </a:t>
            </a:r>
            <a:r>
              <a:rPr lang="en-US" i="1" dirty="0" err="1"/>
              <a:t>cwnd</a:t>
            </a:r>
            <a:r>
              <a:rPr lang="en-US" dirty="0"/>
              <a:t> every RTT, TCP adopts a linear increase by adding just one MSS per RTT when a new acknowledgment arrives. This ensures a more gradual and conservative growth in </a:t>
            </a:r>
            <a:r>
              <a:rPr lang="en-US" i="1" dirty="0" err="1"/>
              <a:t>cwnd</a:t>
            </a:r>
            <a:r>
              <a:rPr lang="en-US" i="1" dirty="0"/>
              <a:t>”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For Example:</a:t>
            </a:r>
          </a:p>
          <a:p>
            <a:r>
              <a:rPr lang="en-US" dirty="0"/>
              <a:t>if MSS is 1,460 bytes and </a:t>
            </a:r>
            <a:r>
              <a:rPr lang="en-US" dirty="0" err="1"/>
              <a:t>cwnd</a:t>
            </a:r>
            <a:r>
              <a:rPr lang="en-US" dirty="0"/>
              <a:t> is 14,600 bytes, then 10 segments are being sent within an RTT. </a:t>
            </a:r>
          </a:p>
          <a:p>
            <a:r>
              <a:rPr lang="en-US" dirty="0"/>
              <a:t>Each arriving ACK (assuming one ACK per segment) increases the congestion window size by 1/10 MSS, and thus, the value of the congestion window will have increased by one MSS after ACKs when all 10 segments have been received.</a:t>
            </a:r>
          </a:p>
        </p:txBody>
      </p:sp>
    </p:spTree>
    <p:extLst>
      <p:ext uri="{BB962C8B-B14F-4D97-AF65-F5344CB8AC3E}">
        <p14:creationId xmlns:p14="http://schemas.microsoft.com/office/powerpoint/2010/main" val="2132808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6834" y="548640"/>
            <a:ext cx="1072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06" y="1301523"/>
            <a:ext cx="5810250" cy="3209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6286" y="5055326"/>
            <a:ext cx="693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assume </a:t>
            </a:r>
            <a:r>
              <a:rPr lang="en-US" dirty="0" err="1"/>
              <a:t>cwnd</a:t>
            </a:r>
            <a:r>
              <a:rPr lang="en-US" dirty="0"/>
              <a:t> = 1 then after 3 RTT, </a:t>
            </a:r>
            <a:r>
              <a:rPr lang="en-US" dirty="0" err="1"/>
              <a:t>cwnd</a:t>
            </a:r>
            <a:r>
              <a:rPr lang="en-US" dirty="0"/>
              <a:t> will be 4 </a:t>
            </a:r>
          </a:p>
        </p:txBody>
      </p:sp>
    </p:spTree>
    <p:extLst>
      <p:ext uri="{BB962C8B-B14F-4D97-AF65-F5344CB8AC3E}">
        <p14:creationId xmlns:p14="http://schemas.microsoft.com/office/powerpoint/2010/main" val="1101808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589" y="627017"/>
            <a:ext cx="105547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Question:</a:t>
            </a:r>
          </a:p>
          <a:p>
            <a:r>
              <a:rPr lang="en-US" dirty="0"/>
              <a:t>when should congestion avoidance’s linear increase (of 1 MSS per RTT) end?</a:t>
            </a:r>
          </a:p>
          <a:p>
            <a:endParaRPr lang="en-US" dirty="0"/>
          </a:p>
          <a:p>
            <a:r>
              <a:rPr lang="en-US" b="1" dirty="0"/>
              <a:t>Answer:</a:t>
            </a:r>
          </a:p>
          <a:p>
            <a:r>
              <a:rPr lang="en-US" dirty="0"/>
              <a:t>depend on the specific TCP congestion control algorithm in use.</a:t>
            </a:r>
          </a:p>
          <a:p>
            <a:r>
              <a:rPr lang="en-US" dirty="0"/>
              <a:t>However, the common condition is typically based on detecting network congestion.</a:t>
            </a:r>
          </a:p>
          <a:p>
            <a:r>
              <a:rPr lang="en-US" dirty="0"/>
              <a:t>Mostly Same As Slow Start: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Timeout (</a:t>
            </a:r>
            <a:r>
              <a:rPr lang="en-US" dirty="0" err="1"/>
              <a:t>ssthresh</a:t>
            </a:r>
            <a:r>
              <a:rPr lang="en-US" dirty="0"/>
              <a:t> is updated to half the value of </a:t>
            </a:r>
            <a:r>
              <a:rPr lang="en-US" dirty="0" err="1"/>
              <a:t>cwnd</a:t>
            </a:r>
            <a:r>
              <a:rPr lang="en-US" dirty="0"/>
              <a:t> when the loss event occurred)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Packet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Triple Duplicate ACKs</a:t>
            </a:r>
          </a:p>
          <a:p>
            <a:endParaRPr lang="en-US" dirty="0"/>
          </a:p>
          <a:p>
            <a:r>
              <a:rPr lang="en-US" b="1" dirty="0"/>
              <a:t>Question:</a:t>
            </a:r>
          </a:p>
          <a:p>
            <a:r>
              <a:rPr lang="en-US" dirty="0"/>
              <a:t>When should the exponential increase switch to linear? </a:t>
            </a:r>
          </a:p>
          <a:p>
            <a:endParaRPr lang="en-US" dirty="0"/>
          </a:p>
          <a:p>
            <a:r>
              <a:rPr lang="en-US" b="1" dirty="0"/>
              <a:t>Answer:</a:t>
            </a:r>
          </a:p>
          <a:p>
            <a:r>
              <a:rPr lang="en-US" dirty="0"/>
              <a:t>When </a:t>
            </a:r>
            <a:r>
              <a:rPr lang="en-US" dirty="0" err="1"/>
              <a:t>CongWin</a:t>
            </a:r>
            <a:r>
              <a:rPr lang="en-US" dirty="0"/>
              <a:t> gets to 1/2 of its value before timeout.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39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8091" y="796834"/>
            <a:ext cx="102935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Summary: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When </a:t>
            </a:r>
            <a:r>
              <a:rPr lang="en-US" dirty="0" err="1"/>
              <a:t>CongWin</a:t>
            </a:r>
            <a:r>
              <a:rPr lang="en-US" dirty="0"/>
              <a:t> is below Threshold, sender is in </a:t>
            </a:r>
            <a:r>
              <a:rPr lang="en-US" dirty="0">
                <a:solidFill>
                  <a:srgbClr val="FF0000"/>
                </a:solidFill>
              </a:rPr>
              <a:t>slow-start </a:t>
            </a:r>
            <a:r>
              <a:rPr lang="en-US" dirty="0"/>
              <a:t>phase,</a:t>
            </a:r>
          </a:p>
          <a:p>
            <a:r>
              <a:rPr lang="en-US" dirty="0"/>
              <a:t>     window grows exponentially.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When </a:t>
            </a:r>
            <a:r>
              <a:rPr lang="en-US" dirty="0" err="1"/>
              <a:t>CongWin</a:t>
            </a:r>
            <a:r>
              <a:rPr lang="en-US" dirty="0"/>
              <a:t> is above Threshold, sender is in </a:t>
            </a:r>
            <a:r>
              <a:rPr lang="en-US" dirty="0">
                <a:solidFill>
                  <a:srgbClr val="FF0000"/>
                </a:solidFill>
              </a:rPr>
              <a:t>congestion-avoidance</a:t>
            </a:r>
            <a:r>
              <a:rPr lang="en-US" dirty="0"/>
              <a:t> phase,</a:t>
            </a:r>
          </a:p>
          <a:p>
            <a:r>
              <a:rPr lang="en-US" dirty="0"/>
              <a:t>     window grows linearly.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When a </a:t>
            </a:r>
            <a:r>
              <a:rPr lang="en-US" dirty="0">
                <a:solidFill>
                  <a:srgbClr val="FF0000"/>
                </a:solidFill>
              </a:rPr>
              <a:t>triple duplicate ACK </a:t>
            </a:r>
            <a:r>
              <a:rPr lang="en-US" dirty="0"/>
              <a:t>occurs, Threshold set to </a:t>
            </a:r>
            <a:r>
              <a:rPr lang="en-US" dirty="0" err="1"/>
              <a:t>CongWin</a:t>
            </a:r>
            <a:r>
              <a:rPr lang="en-US" dirty="0"/>
              <a:t>/2 </a:t>
            </a:r>
          </a:p>
          <a:p>
            <a:r>
              <a:rPr lang="en-US" dirty="0"/>
              <a:t>     and </a:t>
            </a:r>
            <a:r>
              <a:rPr lang="en-US" dirty="0" err="1"/>
              <a:t>Congwin</a:t>
            </a:r>
            <a:r>
              <a:rPr lang="en-US" dirty="0"/>
              <a:t> set to Threshold.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When </a:t>
            </a:r>
            <a:r>
              <a:rPr lang="en-US" dirty="0">
                <a:solidFill>
                  <a:srgbClr val="FF0000"/>
                </a:solidFill>
              </a:rPr>
              <a:t>timeout</a:t>
            </a:r>
            <a:r>
              <a:rPr lang="en-US" dirty="0"/>
              <a:t> occurs, Threshold set to </a:t>
            </a:r>
            <a:r>
              <a:rPr lang="en-US" dirty="0" err="1"/>
              <a:t>CongWin</a:t>
            </a:r>
            <a:r>
              <a:rPr lang="en-US" dirty="0"/>
              <a:t>/2</a:t>
            </a:r>
          </a:p>
          <a:p>
            <a:r>
              <a:rPr lang="en-US" dirty="0"/>
              <a:t>      and </a:t>
            </a:r>
            <a:r>
              <a:rPr lang="en-US" dirty="0" err="1"/>
              <a:t>Congwin</a:t>
            </a:r>
            <a:r>
              <a:rPr lang="en-US" dirty="0"/>
              <a:t> is set to 1 MSS.</a:t>
            </a:r>
          </a:p>
        </p:txBody>
      </p:sp>
    </p:spTree>
    <p:extLst>
      <p:ext uri="{BB962C8B-B14F-4D97-AF65-F5344CB8AC3E}">
        <p14:creationId xmlns:p14="http://schemas.microsoft.com/office/powerpoint/2010/main" val="1712763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E33890-CF80-5CAB-AD3A-C749866C0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46" y="3019517"/>
            <a:ext cx="6407323" cy="35300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93F78E-6DE6-3914-0916-80122B49987C}"/>
              </a:ext>
            </a:extLst>
          </p:cNvPr>
          <p:cNvSpPr txBox="1"/>
          <p:nvPr/>
        </p:nvSpPr>
        <p:spPr>
          <a:xfrm>
            <a:off x="789812" y="895859"/>
            <a:ext cx="1077685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AIMD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Additive Increase, Multiplicative Decrease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Happens in </a:t>
            </a:r>
            <a:r>
              <a:rPr lang="en-US" u="sng" dirty="0"/>
              <a:t>Congestion Avoidance</a:t>
            </a:r>
            <a:r>
              <a:rPr lang="en-US" dirty="0"/>
              <a:t>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linearly by 1 MSS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Decrease by factor of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Illustrates the earlier “probing” concept [Sawtooth]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16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30C1EF-F83D-7A71-EA47-3A2FE9855C56}"/>
              </a:ext>
            </a:extLst>
          </p:cNvPr>
          <p:cNvSpPr txBox="1"/>
          <p:nvPr/>
        </p:nvSpPr>
        <p:spPr>
          <a:xfrm>
            <a:off x="789812" y="895859"/>
            <a:ext cx="1077685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Fast 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actual recovery in case of packet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initiated through both Slow Start and Congestion avoidance phases</a:t>
            </a:r>
          </a:p>
          <a:p>
            <a:endParaRPr lang="en-US" dirty="0"/>
          </a:p>
          <a:p>
            <a:r>
              <a:rPr lang="en-US" b="1" dirty="0"/>
              <a:t>When does it occur?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duplicate ACK messages are 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</a:t>
            </a:r>
            <a:r>
              <a:rPr lang="en-US" dirty="0" err="1"/>
              <a:t>cwnd</a:t>
            </a:r>
            <a:r>
              <a:rPr lang="en-US" dirty="0"/>
              <a:t> by 1 MSS for retransmission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Case 1: </a:t>
            </a:r>
            <a:r>
              <a:rPr lang="en-US" dirty="0"/>
              <a:t>Timeout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Go back to Slow Start phase</a:t>
            </a:r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Case 2: </a:t>
            </a:r>
            <a:r>
              <a:rPr lang="en-US" dirty="0"/>
              <a:t>new ACK received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Go back to Congestion Avoidance</a:t>
            </a:r>
          </a:p>
        </p:txBody>
      </p:sp>
    </p:spTree>
    <p:extLst>
      <p:ext uri="{BB962C8B-B14F-4D97-AF65-F5344CB8AC3E}">
        <p14:creationId xmlns:p14="http://schemas.microsoft.com/office/powerpoint/2010/main" val="1648008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5173E4-0D76-4616-DF8D-7C81DFA56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206" y="183672"/>
            <a:ext cx="7903588" cy="649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1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A2E4B1-A421-1695-43C7-C300197DF726}"/>
              </a:ext>
            </a:extLst>
          </p:cNvPr>
          <p:cNvSpPr txBox="1"/>
          <p:nvPr/>
        </p:nvSpPr>
        <p:spPr>
          <a:xfrm>
            <a:off x="573504" y="824412"/>
            <a:ext cx="58269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Different versions of TCP</a:t>
            </a:r>
          </a:p>
          <a:p>
            <a:endParaRPr lang="en-US" dirty="0"/>
          </a:p>
          <a:p>
            <a:r>
              <a:rPr lang="en-US" b="1" dirty="0"/>
              <a:t>TCP Tahoe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Older; No Fast Recovery, went straight into Slow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TCP Reno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Newer; Implemented Fast Recovery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Initial </a:t>
            </a:r>
            <a:r>
              <a:rPr lang="en-US" dirty="0" err="1"/>
              <a:t>ssthresh</a:t>
            </a:r>
            <a:r>
              <a:rPr lang="en-US" dirty="0"/>
              <a:t> = 8 MSS</a:t>
            </a:r>
          </a:p>
          <a:p>
            <a:r>
              <a:rPr lang="en-US" dirty="0"/>
              <a:t>Loss event at 12 MSS</a:t>
            </a:r>
          </a:p>
          <a:p>
            <a:r>
              <a:rPr lang="en-US" dirty="0"/>
              <a:t>Fast recovery: </a:t>
            </a:r>
            <a:r>
              <a:rPr lang="en-US" dirty="0" err="1"/>
              <a:t>cwnd</a:t>
            </a:r>
            <a:r>
              <a:rPr lang="en-US" dirty="0"/>
              <a:t> = (</a:t>
            </a:r>
            <a:r>
              <a:rPr lang="en-US" dirty="0" err="1"/>
              <a:t>ssthresh</a:t>
            </a:r>
            <a:r>
              <a:rPr lang="en-US" dirty="0"/>
              <a:t>/2) + 1</a:t>
            </a:r>
          </a:p>
          <a:p>
            <a:endParaRPr lang="en-US" dirty="0"/>
          </a:p>
          <a:p>
            <a:r>
              <a:rPr lang="en-US" dirty="0"/>
              <a:t>w/o fast recovery: </a:t>
            </a:r>
            <a:r>
              <a:rPr lang="en-US" dirty="0" err="1"/>
              <a:t>cwnd</a:t>
            </a:r>
            <a:r>
              <a:rPr lang="en-US" dirty="0"/>
              <a:t> = 1, </a:t>
            </a:r>
            <a:r>
              <a:rPr lang="en-US" dirty="0" err="1"/>
              <a:t>ssthresh</a:t>
            </a:r>
            <a:r>
              <a:rPr lang="en-US" dirty="0"/>
              <a:t> = </a:t>
            </a:r>
            <a:r>
              <a:rPr lang="en-US" dirty="0" err="1"/>
              <a:t>cwnd</a:t>
            </a:r>
            <a:r>
              <a:rPr lang="en-US" dirty="0"/>
              <a:t>/2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14D97-D0D1-EAC7-8349-BA9AB0500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165" y="1345520"/>
            <a:ext cx="5866675" cy="385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00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DBB1E9-060F-2A94-EB3A-D629DBD9335F}"/>
              </a:ext>
            </a:extLst>
          </p:cNvPr>
          <p:cNvSpPr txBox="1"/>
          <p:nvPr/>
        </p:nvSpPr>
        <p:spPr>
          <a:xfrm>
            <a:off x="789812" y="895859"/>
            <a:ext cx="111858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Fairness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K TCP connections, bottleneck link of R bps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mechanism would be fair if average transmission rate [approximately] = R/K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i.e., each connection gets equal share of the bandwidth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4A186-8EC4-8E69-142B-CF375FA88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675" y="2632588"/>
            <a:ext cx="6422649" cy="31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9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3143" y="343346"/>
            <a:ext cx="1098586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Congestion Window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imposes a constraint on the rate at which a TCP sender can send traffic into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Denoted by “</a:t>
            </a:r>
            <a:r>
              <a:rPr lang="en-US" dirty="0" err="1"/>
              <a:t>cwnd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Equation: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6" y="2928669"/>
            <a:ext cx="6801799" cy="6763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1796" y="3939501"/>
            <a:ext cx="10237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LastByteSent</a:t>
            </a:r>
            <a:r>
              <a:rPr lang="en-US" b="1" dirty="0"/>
              <a:t>: </a:t>
            </a:r>
            <a:r>
              <a:rPr lang="en-US" dirty="0"/>
              <a:t>the sequence number of the last byte that the sender has sent.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LastByteAcked</a:t>
            </a:r>
            <a:r>
              <a:rPr lang="en-US" b="1" dirty="0"/>
              <a:t>: </a:t>
            </a:r>
            <a:r>
              <a:rPr lang="en-US" dirty="0"/>
              <a:t>the sequence number of the last byte that has been successfully acknowledged by the receiver.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cwnd</a:t>
            </a:r>
            <a:r>
              <a:rPr lang="en-US" b="1" dirty="0"/>
              <a:t> (Congestion Window)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rwnd</a:t>
            </a:r>
            <a:r>
              <a:rPr lang="en-US" b="1" dirty="0"/>
              <a:t> (Receiver Window)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42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57C384-22D6-5E1D-EFCD-399ED7229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81" y="2633520"/>
            <a:ext cx="4648603" cy="39703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4F9A0B-77A3-8E3B-81FE-5B889920EC69}"/>
              </a:ext>
            </a:extLst>
          </p:cNvPr>
          <p:cNvSpPr txBox="1"/>
          <p:nvPr/>
        </p:nvSpPr>
        <p:spPr>
          <a:xfrm>
            <a:off x="707571" y="610723"/>
            <a:ext cx="1077685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 TCP congestion control fair?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K TCP connections, bottleneck link of R bps, ignore slow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Ideal sum of throughputs =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Achieved throughputs should be near the intersection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to B to C to D and so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connections eventually converge to equal sharing of bandwidth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0390D-175D-C4B5-0F1F-EF99A4220CDE}"/>
              </a:ext>
            </a:extLst>
          </p:cNvPr>
          <p:cNvSpPr txBox="1"/>
          <p:nvPr/>
        </p:nvSpPr>
        <p:spPr>
          <a:xfrm>
            <a:off x="6479458" y="3554647"/>
            <a:ext cx="5712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an ideal 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reality, multiple parallel connections are used</a:t>
            </a:r>
          </a:p>
        </p:txBody>
      </p:sp>
    </p:spTree>
    <p:extLst>
      <p:ext uri="{BB962C8B-B14F-4D97-AF65-F5344CB8AC3E}">
        <p14:creationId xmlns:p14="http://schemas.microsoft.com/office/powerpoint/2010/main" val="3651109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1536-C221-489B-C617-5CC4762D9BF7}"/>
              </a:ext>
            </a:extLst>
          </p:cNvPr>
          <p:cNvSpPr txBox="1"/>
          <p:nvPr/>
        </p:nvSpPr>
        <p:spPr>
          <a:xfrm>
            <a:off x="789812" y="895859"/>
            <a:ext cx="10776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Explicit Congestion Notification (ECN)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“TCP sender receives no explicit congestion indications from the network layer, and instead infers congestion through observed packet loss.”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the network layer, two bits in the Type of Service field of the IP datagram header are used for ECN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98892-427B-D862-D16E-D3F2D22A4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33" y="2559713"/>
            <a:ext cx="6248942" cy="3665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493C32-D3AE-5025-67F0-96DEF97F1B3D}"/>
              </a:ext>
            </a:extLst>
          </p:cNvPr>
          <p:cNvSpPr txBox="1"/>
          <p:nvPr/>
        </p:nvSpPr>
        <p:spPr>
          <a:xfrm>
            <a:off x="7020232" y="3429000"/>
            <a:ext cx="51717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setting of the bits indicates congestion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are carried to the destination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sender is sent an Echo bit with the TCP 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sender reacts by halving the </a:t>
            </a:r>
            <a:r>
              <a:rPr lang="en-US" dirty="0" err="1"/>
              <a:t>cwnd</a:t>
            </a:r>
            <a:r>
              <a:rPr lang="en-US" dirty="0"/>
              <a:t> [to prevent further congestion]</a:t>
            </a:r>
          </a:p>
        </p:txBody>
      </p:sp>
    </p:spTree>
    <p:extLst>
      <p:ext uri="{BB962C8B-B14F-4D97-AF65-F5344CB8AC3E}">
        <p14:creationId xmlns:p14="http://schemas.microsoft.com/office/powerpoint/2010/main" val="72304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6652" y="1149531"/>
            <a:ext cx="108029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 can also be Written as:</a:t>
            </a:r>
          </a:p>
          <a:p>
            <a:endParaRPr lang="en-US" dirty="0"/>
          </a:p>
          <a:p>
            <a:r>
              <a:rPr lang="en-US" dirty="0"/>
              <a:t>“ </a:t>
            </a:r>
            <a:r>
              <a:rPr lang="en-US" dirty="0">
                <a:solidFill>
                  <a:schemeClr val="accent1"/>
                </a:solidFill>
              </a:rPr>
              <a:t>Unacknowledged Data ≤ min{</a:t>
            </a:r>
            <a:r>
              <a:rPr lang="en-US" dirty="0" err="1">
                <a:solidFill>
                  <a:schemeClr val="accent1"/>
                </a:solidFill>
              </a:rPr>
              <a:t>cwnd</a:t>
            </a:r>
            <a:r>
              <a:rPr lang="en-US" dirty="0">
                <a:solidFill>
                  <a:schemeClr val="accent1"/>
                </a:solidFill>
              </a:rPr>
              <a:t>, </a:t>
            </a:r>
            <a:r>
              <a:rPr lang="en-US" dirty="0" err="1">
                <a:solidFill>
                  <a:schemeClr val="accent1"/>
                </a:solidFill>
              </a:rPr>
              <a:t>rwnd</a:t>
            </a:r>
            <a:r>
              <a:rPr lang="en-US" dirty="0">
                <a:solidFill>
                  <a:schemeClr val="accent1"/>
                </a:solidFill>
              </a:rPr>
              <a:t>} 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The equation essentially says that the difference between </a:t>
            </a:r>
            <a:r>
              <a:rPr lang="en-US" dirty="0" err="1"/>
              <a:t>LastByteSent</a:t>
            </a:r>
            <a:r>
              <a:rPr lang="en-US" dirty="0"/>
              <a:t> and </a:t>
            </a:r>
            <a:r>
              <a:rPr lang="en-US" dirty="0" err="1"/>
              <a:t>LastByteAcked</a:t>
            </a:r>
            <a:r>
              <a:rPr lang="en-US" dirty="0"/>
              <a:t>, which represents the amount of unacknowledged data in transit, should not exceed the minimum of the congestion window (</a:t>
            </a:r>
            <a:r>
              <a:rPr lang="en-US" dirty="0" err="1"/>
              <a:t>cwnd</a:t>
            </a:r>
            <a:r>
              <a:rPr lang="en-US" dirty="0"/>
              <a:t>) and the receiver window (</a:t>
            </a:r>
            <a:r>
              <a:rPr lang="en-US" dirty="0" err="1"/>
              <a:t>rwnd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What If</a:t>
            </a:r>
          </a:p>
          <a:p>
            <a:r>
              <a:rPr lang="en-US" dirty="0"/>
              <a:t> the TCP receive buffer is so large that the receive-window constraint can be ignored</a:t>
            </a:r>
          </a:p>
          <a:p>
            <a:endParaRPr lang="en-US" dirty="0"/>
          </a:p>
          <a:p>
            <a:r>
              <a:rPr lang="en-US" dirty="0"/>
              <a:t>Then the equation will be:</a:t>
            </a:r>
          </a:p>
          <a:p>
            <a:endParaRPr lang="en-US" dirty="0"/>
          </a:p>
          <a:p>
            <a:r>
              <a:rPr lang="en-US" dirty="0"/>
              <a:t>“ </a:t>
            </a:r>
            <a:r>
              <a:rPr lang="en-US" dirty="0">
                <a:solidFill>
                  <a:schemeClr val="accent1"/>
                </a:solidFill>
              </a:rPr>
              <a:t>Unacknowledged Data ≤ min{</a:t>
            </a:r>
            <a:r>
              <a:rPr lang="en-US" dirty="0" err="1">
                <a:solidFill>
                  <a:schemeClr val="accent1"/>
                </a:solidFill>
              </a:rPr>
              <a:t>cwnd</a:t>
            </a:r>
            <a:r>
              <a:rPr lang="en-US" dirty="0">
                <a:solidFill>
                  <a:schemeClr val="accent1"/>
                </a:solidFill>
              </a:rPr>
              <a:t>} 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Therefore,</a:t>
            </a:r>
          </a:p>
          <a:p>
            <a:r>
              <a:rPr lang="en-US" dirty="0"/>
              <a:t>the amount of unacknowledged data at the sender is solely limited by </a:t>
            </a:r>
            <a:r>
              <a:rPr lang="en-US" dirty="0" err="1"/>
              <a:t>cwnd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5394" y="613954"/>
            <a:ext cx="1077685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a TCP sender perceives that there is congestion on the path?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Loss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receipt of four acknowledgments</a:t>
            </a:r>
          </a:p>
          <a:p>
            <a:r>
              <a:rPr lang="en-US" dirty="0"/>
              <a:t>     (three duplicate ACKs followed by an additional original ACK)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Excessive Congestion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Router Buffers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Datagram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Congestion-Free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Any Type Of Loss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TCP is said to be “ </a:t>
            </a:r>
            <a:r>
              <a:rPr lang="en-US" dirty="0">
                <a:solidFill>
                  <a:srgbClr val="00B0F0"/>
                </a:solidFill>
              </a:rPr>
              <a:t>Self Clocking </a:t>
            </a:r>
            <a:r>
              <a:rPr lang="en-US" dirty="0"/>
              <a:t>”</a:t>
            </a:r>
          </a:p>
          <a:p>
            <a:r>
              <a:rPr lang="en-US" dirty="0"/>
              <a:t>Adjusts its sending rate based on the feedback it receives from the network, without relying on external timing mechanisms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251" y="2168433"/>
            <a:ext cx="3921762" cy="265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4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771" y="535577"/>
            <a:ext cx="1067235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should a TCP sender determine the rate at which it should send?</a:t>
            </a:r>
          </a:p>
          <a:p>
            <a:r>
              <a:rPr lang="en-US" dirty="0"/>
              <a:t>If too fast, </a:t>
            </a:r>
          </a:p>
          <a:p>
            <a:r>
              <a:rPr lang="en-US" dirty="0"/>
              <a:t>(network will be congested)</a:t>
            </a:r>
          </a:p>
          <a:p>
            <a:r>
              <a:rPr lang="en-US" dirty="0"/>
              <a:t>If too slow, </a:t>
            </a:r>
          </a:p>
          <a:p>
            <a:r>
              <a:rPr lang="en-US" dirty="0"/>
              <a:t>(could under utilize the bandwidth in the network)</a:t>
            </a:r>
          </a:p>
          <a:p>
            <a:endParaRPr lang="en-US" dirty="0"/>
          </a:p>
          <a:p>
            <a:r>
              <a:rPr lang="en-US" sz="2400" b="1" dirty="0"/>
              <a:t>Question:</a:t>
            </a:r>
          </a:p>
          <a:p>
            <a:r>
              <a:rPr lang="en-US" dirty="0"/>
              <a:t>How then do the TCP senders determine their sending rates such that they don’t congest the network but at the same time make use of all the available bandwidth?</a:t>
            </a:r>
          </a:p>
          <a:p>
            <a:endParaRPr lang="en-US" dirty="0"/>
          </a:p>
          <a:p>
            <a:r>
              <a:rPr lang="en-US" dirty="0"/>
              <a:t>Guiding Principles: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Lost segment implies congestion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An acknowledged segment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Bandwidth probing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40" y="306283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0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0526" y="940526"/>
            <a:ext cx="103196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Lost segment implies congestion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Decrease congestion window size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Decrease sending rate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An acknowledged segment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congestion window size can be increased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Bandwidth probing</a:t>
            </a:r>
          </a:p>
          <a:p>
            <a:endParaRPr lang="en-US" dirty="0"/>
          </a:p>
          <a:p>
            <a:r>
              <a:rPr lang="en-US" dirty="0"/>
              <a:t>TCP congestion-control algorithm</a:t>
            </a:r>
          </a:p>
          <a:p>
            <a:r>
              <a:rPr lang="en-US" dirty="0"/>
              <a:t>The algorithm has three major components: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Slow start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Congestion avoidance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Fast recovery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298" y="2436308"/>
            <a:ext cx="4591050" cy="1809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65298" y="4650377"/>
            <a:ext cx="4389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Sawtooth</a:t>
            </a:r>
            <a:r>
              <a:rPr lang="en-US" dirty="0"/>
              <a:t> behavior to find a balance between utilizing available bandwidth and avoiding congestion.</a:t>
            </a:r>
          </a:p>
        </p:txBody>
      </p:sp>
    </p:spTree>
    <p:extLst>
      <p:ext uri="{BB962C8B-B14F-4D97-AF65-F5344CB8AC3E}">
        <p14:creationId xmlns:p14="http://schemas.microsoft.com/office/powerpoint/2010/main" val="200677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6651" y="849086"/>
            <a:ext cx="102020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Slow Start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efficiently probe the network's capacity and avoid congestion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cwnd</a:t>
            </a:r>
            <a:r>
              <a:rPr lang="en-US" dirty="0"/>
              <a:t> is typically initialized to a small value of 1 MSS (Maximum Segment 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sending rate of roughly MSS/ RTT.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r>
              <a:rPr lang="en-US" dirty="0"/>
              <a:t>if MSS = 500 bytes,</a:t>
            </a:r>
          </a:p>
          <a:p>
            <a:r>
              <a:rPr lang="en-US" dirty="0"/>
              <a:t>RTT = 200 </a:t>
            </a:r>
            <a:r>
              <a:rPr lang="en-US" dirty="0" err="1"/>
              <a:t>msec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Result:</a:t>
            </a:r>
          </a:p>
          <a:p>
            <a:r>
              <a:rPr lang="en-US" dirty="0"/>
              <a:t>the resulting initial sending rate is only about 20 kbps.</a:t>
            </a:r>
          </a:p>
          <a:p>
            <a:endParaRPr lang="en-US" dirty="0"/>
          </a:p>
          <a:p>
            <a:r>
              <a:rPr lang="en-US" dirty="0"/>
              <a:t>Slow Start State</a:t>
            </a:r>
          </a:p>
          <a:p>
            <a:r>
              <a:rPr lang="en-US" dirty="0"/>
              <a:t>“Since the available bandwidth to the TCP sender may be much larger than MSS/RTT, the TCP sender would like to find the amount of available bandwidth quickly. This state is known as Slow Start State.”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2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1966" y="640080"/>
            <a:ext cx="10371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Grows Exponentially</a:t>
            </a:r>
          </a:p>
          <a:p>
            <a:endParaRPr lang="en-US" dirty="0"/>
          </a:p>
          <a:p>
            <a:r>
              <a:rPr lang="en-US" dirty="0"/>
              <a:t>Like;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6" y="1833392"/>
            <a:ext cx="5564777" cy="26182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1966" y="5264331"/>
            <a:ext cx="610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3 RTT, </a:t>
            </a:r>
            <a:r>
              <a:rPr lang="en-US" dirty="0" err="1"/>
              <a:t>cwnd</a:t>
            </a:r>
            <a:r>
              <a:rPr lang="en-US" dirty="0"/>
              <a:t> will be 8. </a:t>
            </a:r>
          </a:p>
        </p:txBody>
      </p:sp>
    </p:spTree>
    <p:extLst>
      <p:ext uri="{BB962C8B-B14F-4D97-AF65-F5344CB8AC3E}">
        <p14:creationId xmlns:p14="http://schemas.microsoft.com/office/powerpoint/2010/main" val="320505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206" y="718457"/>
            <a:ext cx="1085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 Start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721" y="1087789"/>
            <a:ext cx="6313434" cy="5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47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467</TotalTime>
  <Words>1439</Words>
  <Application>Microsoft Office PowerPoint</Application>
  <PresentationFormat>Widescreen</PresentationFormat>
  <Paragraphs>227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Calisto MT</vt:lpstr>
      <vt:lpstr>Wingdings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Congestion Control</dc:title>
  <dc:creator>UMAR</dc:creator>
  <cp:lastModifiedBy>Wali Muhammad</cp:lastModifiedBy>
  <cp:revision>23</cp:revision>
  <dcterms:created xsi:type="dcterms:W3CDTF">2023-11-12T05:13:55Z</dcterms:created>
  <dcterms:modified xsi:type="dcterms:W3CDTF">2023-12-25T11:46:13Z</dcterms:modified>
</cp:coreProperties>
</file>