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81" r:id="rId3"/>
    <p:sldId id="425" r:id="rId4"/>
    <p:sldId id="426" r:id="rId5"/>
    <p:sldId id="427" r:id="rId6"/>
    <p:sldId id="428" r:id="rId7"/>
    <p:sldId id="430" r:id="rId8"/>
    <p:sldId id="429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4516" autoAdjust="0"/>
  </p:normalViewPr>
  <p:slideViewPr>
    <p:cSldViewPr>
      <p:cViewPr varScale="1">
        <p:scale>
          <a:sx n="73" d="100"/>
          <a:sy n="73" d="100"/>
        </p:scale>
        <p:origin x="12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F097-7E00-4CDC-8DC1-803777D1E67C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C8F91-9A44-4651-A069-29F4EB0F1E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12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8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1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15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7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39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1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4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19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59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20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93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21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22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1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2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25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8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31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82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95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29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2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30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4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31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5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4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32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1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6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9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35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5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39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37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40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7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41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05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42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97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3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6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45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12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625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17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261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49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2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01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51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5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52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59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53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01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54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91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55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4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8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9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9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10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A5087-8ECD-45C8-BB43-A25573644FC5}" type="slidenum">
              <a:rPr lang="en-US"/>
              <a:pPr/>
              <a:t>11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3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7102-95BB-4011-BA08-E0196801B170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AF8BA-39CF-4DB2-918E-EEE5EE01C799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AB73-F14B-4F9B-AB8A-97C274561132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AA9-6281-4727-AF97-3F6F42127970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9FEB-4DF2-488E-B29B-B7B83CA21762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C12A-2DC6-4B05-9C00-F96008F9D948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8F81-F441-4026-8F0C-EE9ECDB818ED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FC65-05EF-4BF4-86EB-F08B6EF1887D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7897-74B0-4A0A-92D2-B7BFD825318A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BCEE-52A4-445B-A055-BAA7FE46F803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CD94-9BC8-4222-B7D4-C4C8B99ECEE1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7E68-397C-4EA9-8A19-7A9A4359B0E6}" type="datetime1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eap-data-structure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earth.com/practice/data-structures/trees/heapspriority-queues/tutorial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12: Heaps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Implementation of Max Heap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66800"/>
            <a:ext cx="6295552" cy="499157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6019800"/>
            <a:ext cx="7920038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b="1" dirty="0"/>
              <a:t>Complexity:</a:t>
            </a:r>
            <a:r>
              <a:rPr lang="en-US" sz="2700" dirty="0"/>
              <a:t> O(</a:t>
            </a:r>
            <a:r>
              <a:rPr lang="en-US" sz="2700" dirty="0" err="1"/>
              <a:t>logN</a:t>
            </a:r>
            <a:r>
              <a:rPr lang="en-US" sz="2700" dirty="0" smtClean="0"/>
              <a:t>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837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Example: Max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1"/>
            <a:ext cx="8224838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 </a:t>
            </a:r>
            <a:r>
              <a:rPr lang="en-US" dirty="0"/>
              <a:t>node (root node) is violating property of max-heap as it has smaller value than its children, so we are performing </a:t>
            </a:r>
            <a:r>
              <a:rPr lang="en-US" dirty="0" err="1"/>
              <a:t>max_heapify</a:t>
            </a:r>
            <a:r>
              <a:rPr lang="en-US" dirty="0"/>
              <a:t> function on this node having value 4.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9" y="2405744"/>
            <a:ext cx="7429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/>
              <a:t>Example: Max </a:t>
            </a:r>
            <a:r>
              <a:rPr lang="en-US" dirty="0" smtClean="0"/>
              <a:t>Heap (cont.)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791199"/>
          </a:xfrm>
        </p:spPr>
        <p:txBody>
          <a:bodyPr>
            <a:noAutofit/>
          </a:bodyPr>
          <a:lstStyle/>
          <a:p>
            <a:r>
              <a:rPr lang="en-US" sz="2700" dirty="0"/>
              <a:t>As 8 is greater than 4, so 8 is swapped with 4 and </a:t>
            </a:r>
            <a:r>
              <a:rPr lang="en-US" sz="2700" dirty="0" err="1"/>
              <a:t>max_heapify</a:t>
            </a:r>
            <a:r>
              <a:rPr lang="en-US" sz="2700" dirty="0"/>
              <a:t> is performed again on 4, but on different position. 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Now </a:t>
            </a:r>
            <a:r>
              <a:rPr lang="en-US" sz="2700" dirty="0"/>
              <a:t>in step 2, 6 is greater than 4, so 4 is swapped with 6 and we will get a max heap, as now 4 is a leaf </a:t>
            </a:r>
            <a:r>
              <a:rPr lang="en-US" sz="2700" dirty="0" smtClean="0"/>
              <a:t>node.</a:t>
            </a:r>
          </a:p>
          <a:p>
            <a:endParaRPr lang="en-US" sz="2700" dirty="0" smtClean="0"/>
          </a:p>
          <a:p>
            <a:r>
              <a:rPr lang="en-US" sz="2700" dirty="0"/>
              <a:t>F</a:t>
            </a:r>
            <a:r>
              <a:rPr lang="en-US" sz="2700" dirty="0" smtClean="0"/>
              <a:t>urther </a:t>
            </a:r>
            <a:r>
              <a:rPr lang="en-US" sz="2700" dirty="0"/>
              <a:t>call to </a:t>
            </a:r>
            <a:r>
              <a:rPr lang="en-US" sz="2700" dirty="0" err="1"/>
              <a:t>max_heapify</a:t>
            </a:r>
            <a:r>
              <a:rPr lang="en-US" sz="2700" dirty="0"/>
              <a:t> will not create any effect on heap.</a:t>
            </a:r>
            <a:endParaRPr lang="en-US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Property of Max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A </a:t>
            </a:r>
            <a:r>
              <a:rPr lang="en-US" sz="2700" u="sng" dirty="0"/>
              <a:t>N element heap</a:t>
            </a:r>
            <a:r>
              <a:rPr lang="en-US" sz="2700" dirty="0"/>
              <a:t> stored in an array has </a:t>
            </a:r>
            <a:r>
              <a:rPr lang="en-US" sz="2700" u="sng" dirty="0"/>
              <a:t>leaves </a:t>
            </a:r>
            <a:r>
              <a:rPr lang="en-US" sz="2700" dirty="0" smtClean="0"/>
              <a:t>indexed by</a:t>
            </a:r>
            <a:r>
              <a:rPr lang="en-US" sz="2700" dirty="0"/>
              <a:t> N/2+1, N/2+2 , N/2+3 …. </a:t>
            </a:r>
            <a:r>
              <a:rPr lang="en-US" sz="2700" dirty="0" err="1"/>
              <a:t>upto</a:t>
            </a:r>
            <a:r>
              <a:rPr lang="en-US" sz="2700" dirty="0"/>
              <a:t> N</a:t>
            </a:r>
            <a:r>
              <a:rPr lang="en-US" sz="2700" dirty="0" smtClean="0"/>
              <a:t>.</a:t>
            </a:r>
            <a:endParaRPr lang="en-US" sz="2700" dirty="0"/>
          </a:p>
          <a:p>
            <a:endParaRPr lang="en-US" sz="2700" dirty="0" smtClean="0"/>
          </a:p>
          <a:p>
            <a:r>
              <a:rPr lang="en-US" sz="2700" dirty="0" smtClean="0"/>
              <a:t>Lets </a:t>
            </a:r>
            <a:r>
              <a:rPr lang="en-US" sz="2700"/>
              <a:t>take </a:t>
            </a:r>
            <a:r>
              <a:rPr lang="en-US" sz="2700" smtClean="0"/>
              <a:t>example </a:t>
            </a:r>
            <a:r>
              <a:rPr lang="en-US" sz="2700" dirty="0"/>
              <a:t>of 7 elements having values {8, 7, 6, 3, 2, 4, 5}.</a:t>
            </a:r>
          </a:p>
          <a:p>
            <a:endParaRPr lang="en-US" sz="2700" dirty="0" smtClean="0"/>
          </a:p>
          <a:p>
            <a:r>
              <a:rPr lang="en-US" sz="2700" dirty="0"/>
              <a:t>So you can see that elements 3, 2, 4, 5 are indexed by N/2+1 (</a:t>
            </a:r>
            <a:r>
              <a:rPr lang="en-US" sz="2700" dirty="0" err="1"/>
              <a:t>i.e</a:t>
            </a:r>
            <a:r>
              <a:rPr lang="en-US" sz="2700" dirty="0"/>
              <a:t> 4), N/2+2 (</a:t>
            </a:r>
            <a:r>
              <a:rPr lang="en-US" sz="2700" dirty="0" err="1"/>
              <a:t>i.e</a:t>
            </a:r>
            <a:r>
              <a:rPr lang="en-US" sz="2700" dirty="0"/>
              <a:t> 5 ) and N/2+3 (</a:t>
            </a:r>
            <a:r>
              <a:rPr lang="en-US" sz="2700" dirty="0" err="1"/>
              <a:t>i.e</a:t>
            </a:r>
            <a:r>
              <a:rPr lang="en-US" sz="2700" dirty="0"/>
              <a:t> 6) and N/2+4 (</a:t>
            </a:r>
            <a:r>
              <a:rPr lang="en-US" sz="2700" dirty="0" err="1"/>
              <a:t>i.e</a:t>
            </a:r>
            <a:r>
              <a:rPr lang="en-US" sz="2700" dirty="0"/>
              <a:t> 7) respectively.</a:t>
            </a:r>
            <a:endParaRPr lang="en-US" sz="2700" dirty="0" smtClean="0"/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Property of Max Heap (cont.)</a:t>
            </a:r>
            <a:endParaRPr lang="en-US" dirty="0"/>
          </a:p>
        </p:txBody>
      </p:sp>
      <p:pic>
        <p:nvPicPr>
          <p:cNvPr id="2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93" y="990600"/>
            <a:ext cx="7213107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Building Max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Now let’s say we have N elements stored in the array </a:t>
            </a:r>
            <a:r>
              <a:rPr lang="en-US" sz="2700" dirty="0" err="1"/>
              <a:t>Arr</a:t>
            </a:r>
            <a:r>
              <a:rPr lang="en-US" sz="2700" dirty="0"/>
              <a:t> indexed from 1 to N.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They </a:t>
            </a:r>
            <a:r>
              <a:rPr lang="en-US" sz="2700" dirty="0"/>
              <a:t>are currently not following the property of max heap.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So </a:t>
            </a:r>
            <a:r>
              <a:rPr lang="en-US" sz="2700" dirty="0"/>
              <a:t>we can </a:t>
            </a:r>
            <a:r>
              <a:rPr lang="en-US" sz="2700" u="sng" dirty="0"/>
              <a:t>use max-</a:t>
            </a:r>
            <a:r>
              <a:rPr lang="en-US" sz="2700" u="sng" dirty="0" err="1"/>
              <a:t>heapify</a:t>
            </a:r>
            <a:r>
              <a:rPr lang="en-US" sz="2700" u="sng" dirty="0"/>
              <a:t> function to make a max heap </a:t>
            </a:r>
            <a:r>
              <a:rPr lang="en-US" sz="2700" dirty="0"/>
              <a:t>out of the array.</a:t>
            </a:r>
            <a:endParaRPr lang="en-US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Building Max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943599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From the </a:t>
            </a:r>
            <a:r>
              <a:rPr lang="en-US" sz="2700" dirty="0" smtClean="0"/>
              <a:t>Max Heap property we </a:t>
            </a:r>
            <a:r>
              <a:rPr lang="en-US" sz="2700" dirty="0"/>
              <a:t>observed that elements from </a:t>
            </a:r>
            <a:r>
              <a:rPr lang="en-US" sz="2700" dirty="0" err="1"/>
              <a:t>Arr</a:t>
            </a:r>
            <a:r>
              <a:rPr lang="en-US" sz="2700" dirty="0"/>
              <a:t>[N/2+1] to </a:t>
            </a:r>
            <a:r>
              <a:rPr lang="en-US" sz="2700" dirty="0" err="1"/>
              <a:t>Arr</a:t>
            </a:r>
            <a:r>
              <a:rPr lang="en-US" sz="2700" dirty="0"/>
              <a:t>[N] are leaf nodes, and each node is a 1 element heap. We can use </a:t>
            </a:r>
            <a:r>
              <a:rPr lang="en-US" sz="2700" dirty="0" err="1"/>
              <a:t>max_heapify</a:t>
            </a:r>
            <a:r>
              <a:rPr lang="en-US" sz="2700" dirty="0"/>
              <a:t> function in a bottom up manner on remaining nodes, so that we can cover each node of tree</a:t>
            </a:r>
            <a:r>
              <a:rPr lang="en-US" sz="2700" dirty="0" smtClean="0"/>
              <a:t>.</a:t>
            </a:r>
          </a:p>
          <a:p>
            <a:endParaRPr lang="en-US" sz="2700" dirty="0">
              <a:cs typeface="Times New Roman" pitchFamily="18" charset="0"/>
            </a:endParaRPr>
          </a:p>
          <a:p>
            <a:endParaRPr lang="en-US" sz="2700" dirty="0" smtClean="0">
              <a:cs typeface="Times New Roman" pitchFamily="18" charset="0"/>
            </a:endParaRPr>
          </a:p>
          <a:p>
            <a:endParaRPr lang="en-US" sz="2700" dirty="0">
              <a:cs typeface="Times New Roman" pitchFamily="18" charset="0"/>
            </a:endParaRPr>
          </a:p>
          <a:p>
            <a:endParaRPr lang="en-US" sz="2700" dirty="0" smtClean="0">
              <a:cs typeface="Times New Roman" pitchFamily="18" charset="0"/>
            </a:endParaRPr>
          </a:p>
          <a:p>
            <a:endParaRPr lang="en-US" sz="2700" dirty="0">
              <a:cs typeface="Times New Roman" pitchFamily="18" charset="0"/>
            </a:endParaRPr>
          </a:p>
          <a:p>
            <a:endParaRPr lang="en-US" sz="2700" dirty="0" smtClean="0">
              <a:cs typeface="Times New Roman" pitchFamily="18" charset="0"/>
            </a:endParaRPr>
          </a:p>
          <a:p>
            <a:r>
              <a:rPr lang="en-US" sz="2700" b="1" dirty="0" smtClean="0"/>
              <a:t>Complexity</a:t>
            </a:r>
            <a:r>
              <a:rPr lang="en-US" sz="2700" b="1" dirty="0"/>
              <a:t>:</a:t>
            </a:r>
            <a:r>
              <a:rPr lang="en-US" sz="2700" dirty="0"/>
              <a:t> O(N</a:t>
            </a:r>
            <a:r>
              <a:rPr lang="en-US" sz="2700" dirty="0" smtClean="0"/>
              <a:t>)</a:t>
            </a:r>
            <a:endParaRPr lang="en-US" sz="2700" dirty="0"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96" y="3352773"/>
            <a:ext cx="5009504" cy="22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Building Max Heap - Example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Suppose you have 7 elements stored in array Arr</a:t>
            </a:r>
            <a:r>
              <a:rPr lang="en-US" sz="2700" dirty="0" smtClean="0"/>
              <a:t>.</a:t>
            </a:r>
          </a:p>
          <a:p>
            <a:endParaRPr lang="en-US" sz="2700" dirty="0" smtClean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Here</a:t>
            </a:r>
            <a:r>
              <a:rPr lang="en-US" sz="2700" dirty="0"/>
              <a:t> N=7, so starting from node having index N/2=3, (also having value 3 in the above diagram), we will call </a:t>
            </a:r>
            <a:r>
              <a:rPr lang="en-US" sz="2700" dirty="0" err="1"/>
              <a:t>max_heapify</a:t>
            </a:r>
            <a:r>
              <a:rPr lang="en-US" sz="2700" dirty="0"/>
              <a:t> from index N/2 to 1.</a:t>
            </a:r>
            <a:endParaRPr lang="en-US" sz="2700" dirty="0" smtClean="0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562225"/>
            <a:ext cx="7429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Building Max Heap – Example (cont.)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In step 1, in </a:t>
            </a:r>
            <a:r>
              <a:rPr lang="en-US" sz="2700" dirty="0" err="1"/>
              <a:t>max_heapify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3), as 10 is greater than 3, 3 and 10 are swapped and further call to </a:t>
            </a:r>
            <a:r>
              <a:rPr lang="en-US" sz="2700" dirty="0" err="1"/>
              <a:t>max_heap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7) will have no effect as 3 is a leaf node now</a:t>
            </a:r>
            <a:r>
              <a:rPr lang="en-US" sz="2700" dirty="0" smtClean="0"/>
              <a:t>.</a:t>
            </a:r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</p:txBody>
      </p:sp>
      <p:pic>
        <p:nvPicPr>
          <p:cNvPr id="717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665617" cy="41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Building Max Heap – Example (cont.)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In step 2, calling </a:t>
            </a:r>
            <a:r>
              <a:rPr lang="en-US" sz="2700" dirty="0" err="1"/>
              <a:t>max_heapify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2) , (node indexed with 2 has value 4) , 4 is swapped with 8 and further call to </a:t>
            </a:r>
            <a:r>
              <a:rPr lang="en-US" sz="2700" dirty="0" err="1"/>
              <a:t>max_heap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5) will have no effect, as 4 is a leaf node now</a:t>
            </a:r>
            <a:r>
              <a:rPr lang="en-US" sz="2700" dirty="0" smtClean="0"/>
              <a:t>.</a:t>
            </a:r>
          </a:p>
        </p:txBody>
      </p:sp>
      <p:pic>
        <p:nvPicPr>
          <p:cNvPr id="717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665617" cy="41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66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Binary Heap</a:t>
            </a:r>
          </a:p>
          <a:p>
            <a:r>
              <a:rPr lang="en-US" dirty="0" smtClean="0"/>
              <a:t>Maintaining Heaps in Arrays</a:t>
            </a:r>
          </a:p>
          <a:p>
            <a:r>
              <a:rPr lang="en-US" dirty="0" smtClean="0"/>
              <a:t>Max Heap</a:t>
            </a:r>
          </a:p>
          <a:p>
            <a:r>
              <a:rPr lang="en-US" dirty="0" smtClean="0"/>
              <a:t>Min Heap</a:t>
            </a:r>
          </a:p>
          <a:p>
            <a:r>
              <a:rPr lang="en-US" dirty="0" smtClean="0"/>
              <a:t>Applications of Heaps</a:t>
            </a:r>
          </a:p>
          <a:p>
            <a:pPr lvl="1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Priority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Building Max Heap – Example (cont.)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In step 3, calling </a:t>
            </a:r>
            <a:r>
              <a:rPr lang="en-US" sz="2700" dirty="0" err="1"/>
              <a:t>max_heapify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1) , (node indexed with 1 has value 1 ), 1 is swapped with </a:t>
            </a:r>
            <a:r>
              <a:rPr lang="en-US" sz="2700" dirty="0" smtClean="0"/>
              <a:t>10.</a:t>
            </a:r>
            <a:endParaRPr lang="en-US" sz="2700" dirty="0"/>
          </a:p>
        </p:txBody>
      </p:sp>
      <p:pic>
        <p:nvPicPr>
          <p:cNvPr id="717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0800"/>
            <a:ext cx="4665617" cy="41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9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Building Max Heap – Example (cont.)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Step 4 is a subpart of step 3, as after swapping 1 with 10, again a recursive call of </a:t>
            </a:r>
            <a:r>
              <a:rPr lang="en-US" sz="2700" dirty="0" err="1"/>
              <a:t>max_heapify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3) will be performed , and 1 will be swapped with 9. Now further call to </a:t>
            </a:r>
            <a:r>
              <a:rPr lang="en-US" sz="2700" dirty="0" err="1"/>
              <a:t>max_heapify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7) will have no effect, as 1 is a leaf node now</a:t>
            </a:r>
            <a:r>
              <a:rPr lang="en-US" sz="2700" dirty="0" smtClean="0"/>
              <a:t>.</a:t>
            </a:r>
            <a:endParaRPr lang="en-US" sz="2700" dirty="0"/>
          </a:p>
        </p:txBody>
      </p:sp>
      <p:pic>
        <p:nvPicPr>
          <p:cNvPr id="717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48354"/>
            <a:ext cx="4267200" cy="382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Building Max Heap – Example (cont.)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rmAutofit/>
          </a:bodyPr>
          <a:lstStyle/>
          <a:p>
            <a:r>
              <a:rPr lang="en-US" sz="2700" dirty="0"/>
              <a:t>In step 5, we finally get a max- heap and the elements in the array </a:t>
            </a:r>
            <a:r>
              <a:rPr lang="en-US" sz="2700" dirty="0" err="1"/>
              <a:t>Arr</a:t>
            </a:r>
            <a:r>
              <a:rPr lang="en-US" sz="2700" dirty="0"/>
              <a:t> will </a:t>
            </a:r>
            <a:r>
              <a:rPr lang="en-US" sz="2700" dirty="0" smtClean="0"/>
              <a:t>be:</a:t>
            </a:r>
            <a:endParaRPr lang="en-US" sz="2700" dirty="0"/>
          </a:p>
        </p:txBody>
      </p:sp>
      <p:pic>
        <p:nvPicPr>
          <p:cNvPr id="8194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409825"/>
            <a:ext cx="7429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Types of Heaps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b="1" dirty="0"/>
              <a:t>Min Heap:</a:t>
            </a:r>
            <a:r>
              <a:rPr lang="en-US" sz="2700" dirty="0"/>
              <a:t> In this type of heap, the value of parent node will always be </a:t>
            </a:r>
            <a:r>
              <a:rPr lang="en-US" sz="2700" u="sng" dirty="0"/>
              <a:t>less than or equal to the value of child node </a:t>
            </a:r>
            <a:r>
              <a:rPr lang="en-US" sz="2700" dirty="0"/>
              <a:t>across the tree and the node with lowest value will be the root node of tree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r>
              <a:rPr lang="en-US" sz="2700" dirty="0" smtClean="0"/>
              <a:t>Each </a:t>
            </a:r>
            <a:r>
              <a:rPr lang="en-US" sz="2700" dirty="0"/>
              <a:t>node has a value smaller than the value of their children.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1229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429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Implementation of Min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 smtClean="0"/>
              <a:t>We </a:t>
            </a:r>
            <a:r>
              <a:rPr lang="en-US" sz="2700" dirty="0"/>
              <a:t>can perform same operations as performed in building </a:t>
            </a:r>
            <a:r>
              <a:rPr lang="en-US" sz="2700" dirty="0" err="1"/>
              <a:t>max_heap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r>
              <a:rPr lang="en-US" sz="2700" dirty="0"/>
              <a:t>First we will make function which </a:t>
            </a:r>
            <a:r>
              <a:rPr lang="en-US" sz="2700" u="sng" dirty="0"/>
              <a:t>can maintain the min heap property</a:t>
            </a:r>
            <a:r>
              <a:rPr lang="en-US" sz="2700" dirty="0"/>
              <a:t>, if some element is violating it.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84" y="3237995"/>
            <a:ext cx="498227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Example: Min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/>
              <a:t>Suppose you have elements stored in array </a:t>
            </a:r>
            <a:r>
              <a:rPr lang="en-US" sz="2700" dirty="0" err="1"/>
              <a:t>Arr</a:t>
            </a:r>
            <a:r>
              <a:rPr lang="en-US" sz="2700" dirty="0"/>
              <a:t> {4, 5, 1, 6, 7, 3, 2}. As you can see in the diagram below, the element at index 1 is violating the property of min -heap, so performing </a:t>
            </a:r>
            <a:r>
              <a:rPr lang="en-US" sz="2700" dirty="0" err="1"/>
              <a:t>min_heapify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1) will maintain the min-heap.</a:t>
            </a:r>
          </a:p>
        </p:txBody>
      </p:sp>
      <p:pic>
        <p:nvPicPr>
          <p:cNvPr id="13314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38473"/>
            <a:ext cx="7429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Min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/>
              <a:t>We will run the above function on remaining nodes other than leaves as leaf nodes are 1 element heap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r>
              <a:rPr lang="en-US" sz="2700" b="1" dirty="0"/>
              <a:t>Complexity:</a:t>
            </a:r>
            <a:r>
              <a:rPr lang="en-US" sz="2700" dirty="0"/>
              <a:t> O(N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7384691" cy="16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0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Example: Building Min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/>
              <a:t>Consider elements in array {10, 8, 9, 7, 6, 5, 4} . We will run </a:t>
            </a:r>
            <a:r>
              <a:rPr lang="en-US" sz="2700" dirty="0" err="1"/>
              <a:t>min_heapify</a:t>
            </a:r>
            <a:r>
              <a:rPr lang="en-US" sz="2700" dirty="0"/>
              <a:t> on nodes indexed from N/2 to 1. Here node indexed at N/2 has value 9. And at last, we will get a </a:t>
            </a:r>
            <a:r>
              <a:rPr lang="en-US" sz="2700" dirty="0" err="1"/>
              <a:t>min_heap</a:t>
            </a:r>
            <a:r>
              <a:rPr lang="en-US" sz="2700" dirty="0" smtClean="0"/>
              <a:t>.</a:t>
            </a:r>
          </a:p>
          <a:p>
            <a:endParaRPr lang="en-US" sz="2700" b="1" dirty="0"/>
          </a:p>
        </p:txBody>
      </p:sp>
      <p:pic>
        <p:nvPicPr>
          <p:cNvPr id="1638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9" y="609600"/>
            <a:ext cx="7429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Heaps as Partially ordered Trees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/>
              <a:t>Heaps can be considered as partially ordered </a:t>
            </a:r>
            <a:r>
              <a:rPr lang="en-US" sz="2700" dirty="0" smtClean="0"/>
              <a:t>tree</a:t>
            </a:r>
          </a:p>
          <a:p>
            <a:endParaRPr lang="en-US" sz="2700" dirty="0" smtClean="0"/>
          </a:p>
          <a:p>
            <a:r>
              <a:rPr lang="en-US" sz="2700" dirty="0" smtClean="0"/>
              <a:t>As </a:t>
            </a:r>
            <a:r>
              <a:rPr lang="en-US" sz="2700" dirty="0"/>
              <a:t>you can see in the above examples that the nodes of tree do not follow any order with their siblings(nodes on the same level). 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They </a:t>
            </a:r>
            <a:r>
              <a:rPr lang="en-US" sz="2700" dirty="0"/>
              <a:t>can be mainly used when we give more priority to smallest or the largest node in the tree as we can extract these node very efficiently using heaps.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5096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Applications of Heaps	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 smtClean="0"/>
              <a:t>Heap Sort</a:t>
            </a:r>
          </a:p>
          <a:p>
            <a:r>
              <a:rPr lang="en-US" sz="2700" dirty="0" smtClean="0"/>
              <a:t>Priority Queues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2472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562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heap is a tree-based data structure in which all the nodes of the tree are in a </a:t>
            </a:r>
            <a:r>
              <a:rPr lang="en-US" u="sng" dirty="0"/>
              <a:t>specific order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For example, if X is the parent node of Y, then the value of X follows a </a:t>
            </a:r>
            <a:r>
              <a:rPr lang="en-US" u="sng" dirty="0"/>
              <a:t>specific order </a:t>
            </a:r>
            <a:r>
              <a:rPr lang="en-US" dirty="0"/>
              <a:t>with respect to the value of Y and the same order will be followed across the 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 maximum number of children of a node in a heap depends on the </a:t>
            </a:r>
            <a:r>
              <a:rPr lang="en-US" u="sng" dirty="0"/>
              <a:t>type of heap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more commonly-used heap type, there are at most 2 children of a node and it's known as a </a:t>
            </a:r>
            <a:r>
              <a:rPr lang="en-US" u="sng" dirty="0"/>
              <a:t>Binary heap</a:t>
            </a:r>
            <a:r>
              <a:rPr lang="en-US" dirty="0"/>
              <a:t>.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/>
              <a:t>We can use heaps in sorting the elements in a specific order in efficient time</a:t>
            </a:r>
            <a:r>
              <a:rPr lang="en-US" sz="2700" dirty="0" smtClean="0"/>
              <a:t>.</a:t>
            </a:r>
          </a:p>
          <a:p>
            <a:endParaRPr lang="en-US" sz="2700" dirty="0" smtClean="0"/>
          </a:p>
          <a:p>
            <a:r>
              <a:rPr lang="en-US" sz="2700" dirty="0" smtClean="0"/>
              <a:t>Let’s </a:t>
            </a:r>
            <a:r>
              <a:rPr lang="en-US" sz="2700" dirty="0"/>
              <a:t>say we want to sort elements of array </a:t>
            </a:r>
            <a:r>
              <a:rPr lang="en-US" sz="2700" dirty="0" err="1"/>
              <a:t>Arr</a:t>
            </a:r>
            <a:r>
              <a:rPr lang="en-US" sz="2700" dirty="0"/>
              <a:t> in ascending order. We can use max heap to perform this operation</a:t>
            </a:r>
            <a:r>
              <a:rPr lang="en-US" sz="2700" dirty="0" smtClean="0"/>
              <a:t>.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b="1" dirty="0"/>
              <a:t>Idea:</a:t>
            </a:r>
            <a:r>
              <a:rPr lang="en-US" sz="2700" dirty="0"/>
              <a:t> We build the max heap of elements stored in </a:t>
            </a:r>
            <a:r>
              <a:rPr lang="en-US" sz="2700" dirty="0" err="1"/>
              <a:t>Arr</a:t>
            </a:r>
            <a:r>
              <a:rPr lang="en-US" sz="2700" dirty="0"/>
              <a:t>, and the maximum element of </a:t>
            </a:r>
            <a:r>
              <a:rPr lang="en-US" sz="2700" dirty="0" err="1"/>
              <a:t>Arr</a:t>
            </a:r>
            <a:r>
              <a:rPr lang="en-US" sz="2700" dirty="0"/>
              <a:t> will always be at the root of the heap.</a:t>
            </a:r>
          </a:p>
          <a:p>
            <a:r>
              <a:rPr lang="en-US" sz="2700" dirty="0"/>
              <a:t>Leveraging this idea we can sort an array in the following manner</a:t>
            </a:r>
            <a:r>
              <a:rPr lang="en-US" sz="270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7155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4838" cy="5714999"/>
          </a:xfrm>
        </p:spPr>
        <p:txBody>
          <a:bodyPr>
            <a:noAutofit/>
          </a:bodyPr>
          <a:lstStyle/>
          <a:p>
            <a:r>
              <a:rPr lang="en-US" sz="2700" dirty="0" smtClean="0"/>
              <a:t>Initially </a:t>
            </a:r>
            <a:r>
              <a:rPr lang="en-US" sz="2700" dirty="0"/>
              <a:t>we will build a max heap of elements in Arr.</a:t>
            </a:r>
          </a:p>
          <a:p>
            <a:endParaRPr lang="en-US" sz="2700" dirty="0" smtClean="0"/>
          </a:p>
          <a:p>
            <a:r>
              <a:rPr lang="en-US" sz="2700" dirty="0" smtClean="0"/>
              <a:t>Now </a:t>
            </a:r>
            <a:r>
              <a:rPr lang="en-US" sz="2700" dirty="0"/>
              <a:t>the root element that is </a:t>
            </a:r>
            <a:r>
              <a:rPr lang="en-US" sz="2700" dirty="0" err="1"/>
              <a:t>Arr</a:t>
            </a:r>
            <a:r>
              <a:rPr lang="en-US" sz="2700" dirty="0"/>
              <a:t>[1] contains maximum element of Arr. After that, we will exchange this element with the last element of </a:t>
            </a:r>
            <a:r>
              <a:rPr lang="en-US" sz="2700" dirty="0" err="1"/>
              <a:t>Arr</a:t>
            </a:r>
            <a:r>
              <a:rPr lang="en-US" sz="2700" dirty="0"/>
              <a:t> and will again build a max heap excluding the last element which is already in its correct position and will decrease the length of heap by one.</a:t>
            </a:r>
          </a:p>
          <a:p>
            <a:endParaRPr lang="en-US" sz="2700" dirty="0" smtClean="0"/>
          </a:p>
          <a:p>
            <a:r>
              <a:rPr lang="en-US" sz="2700" dirty="0" smtClean="0"/>
              <a:t>We </a:t>
            </a:r>
            <a:r>
              <a:rPr lang="en-US" sz="2700" dirty="0"/>
              <a:t>will repeat the step 2, until we get all the elements in their correct position</a:t>
            </a:r>
            <a:r>
              <a:rPr lang="en-US" sz="2700" dirty="0" smtClean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680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 - Implementation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dirty="0"/>
              <a:t>Suppose there are N elements stored in array Arr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r>
              <a:rPr lang="en-US" sz="2700" b="1" dirty="0"/>
              <a:t>Complexity:</a:t>
            </a:r>
            <a:r>
              <a:rPr lang="en-US" sz="2700" dirty="0"/>
              <a:t> As we know </a:t>
            </a:r>
            <a:r>
              <a:rPr lang="en-US" sz="2700" dirty="0" err="1"/>
              <a:t>max_heapify</a:t>
            </a:r>
            <a:r>
              <a:rPr lang="en-US" sz="2700" dirty="0"/>
              <a:t> has complexity O(</a:t>
            </a:r>
            <a:r>
              <a:rPr lang="en-US" sz="2700" dirty="0" err="1"/>
              <a:t>logN</a:t>
            </a:r>
            <a:r>
              <a:rPr lang="en-US" sz="2700" dirty="0"/>
              <a:t>), </a:t>
            </a:r>
            <a:r>
              <a:rPr lang="en-US" sz="2700" dirty="0" err="1"/>
              <a:t>build_maxheap</a:t>
            </a:r>
            <a:r>
              <a:rPr lang="en-US" sz="2700" dirty="0"/>
              <a:t> has complexity O(N) and we run </a:t>
            </a:r>
            <a:r>
              <a:rPr lang="en-US" sz="2700" dirty="0" err="1"/>
              <a:t>max_heapify</a:t>
            </a:r>
            <a:r>
              <a:rPr lang="en-US" sz="2700" dirty="0"/>
              <a:t> N−1 times in </a:t>
            </a:r>
            <a:r>
              <a:rPr lang="en-US" sz="2700" dirty="0" err="1"/>
              <a:t>heap_sort</a:t>
            </a:r>
            <a:r>
              <a:rPr lang="en-US" sz="2700" dirty="0"/>
              <a:t> function, therefore complexity of </a:t>
            </a:r>
            <a:r>
              <a:rPr lang="en-US" sz="2700" dirty="0" err="1"/>
              <a:t>heap_sort</a:t>
            </a:r>
            <a:r>
              <a:rPr lang="en-US" sz="2700" dirty="0"/>
              <a:t> function is O(</a:t>
            </a:r>
            <a:r>
              <a:rPr lang="en-US" sz="2700" dirty="0" err="1"/>
              <a:t>NlogN</a:t>
            </a:r>
            <a:r>
              <a:rPr lang="en-US" sz="2700" dirty="0"/>
              <a:t>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295400"/>
            <a:ext cx="5638800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 - Example</a:t>
            </a:r>
            <a:endParaRPr lang="en-US" dirty="0"/>
          </a:p>
        </p:txBody>
      </p:sp>
      <p:pic>
        <p:nvPicPr>
          <p:cNvPr id="18434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7700"/>
            <a:ext cx="7429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 - Example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/>
              <a:t>Step </a:t>
            </a:r>
            <a:r>
              <a:rPr lang="en-US" sz="2600" dirty="0"/>
              <a:t>1: 8 is swapped with 5.</a:t>
            </a:r>
            <a:br>
              <a:rPr lang="en-US" sz="2600" dirty="0"/>
            </a:br>
            <a:r>
              <a:rPr lang="en-US" sz="2600" dirty="0"/>
              <a:t>Step 2: 8 is disconnected from heap as 8 is in correct position now.</a:t>
            </a:r>
            <a:br>
              <a:rPr lang="en-US" sz="2600" dirty="0"/>
            </a:br>
            <a:r>
              <a:rPr lang="en-US" sz="2600" dirty="0"/>
              <a:t>Step 3: Max-heap is created and 7 is swapped with 3.</a:t>
            </a:r>
            <a:br>
              <a:rPr lang="en-US" sz="2600" dirty="0"/>
            </a:br>
            <a:r>
              <a:rPr lang="en-US" sz="2600" dirty="0"/>
              <a:t>Step 4: 7 is disconnected from heap.</a:t>
            </a:r>
            <a:br>
              <a:rPr lang="en-US" sz="2600" dirty="0"/>
            </a:br>
            <a:r>
              <a:rPr lang="en-US" sz="2600" dirty="0"/>
              <a:t>Step 5: Max heap is created and 5 is swapped with 1.</a:t>
            </a:r>
            <a:br>
              <a:rPr lang="en-US" sz="2600" dirty="0"/>
            </a:br>
            <a:r>
              <a:rPr lang="en-US" sz="2600" dirty="0"/>
              <a:t>Step 6: 5 is disconnected from heap.</a:t>
            </a:r>
            <a:br>
              <a:rPr lang="en-US" sz="2600" dirty="0"/>
            </a:br>
            <a:r>
              <a:rPr lang="en-US" sz="2600" dirty="0"/>
              <a:t>Step 7: Max heap is created and 4 is swapped with 3.</a:t>
            </a:r>
            <a:br>
              <a:rPr lang="en-US" sz="2600" dirty="0"/>
            </a:br>
            <a:r>
              <a:rPr lang="en-US" sz="2600" dirty="0"/>
              <a:t>Step 8: 4 is disconnected from heap.</a:t>
            </a:r>
            <a:br>
              <a:rPr lang="en-US" sz="2600" dirty="0"/>
            </a:br>
            <a:r>
              <a:rPr lang="en-US" sz="2600" dirty="0"/>
              <a:t>Step 9: Max heap is created and 3 is swapped with 1.</a:t>
            </a:r>
            <a:br>
              <a:rPr lang="en-US" sz="2600" dirty="0"/>
            </a:br>
            <a:r>
              <a:rPr lang="en-US" sz="2600" dirty="0"/>
              <a:t>Step 10: 3 is disconnected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295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 -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857375"/>
            <a:ext cx="74199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 – Example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5000"/>
            <a:ext cx="74104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 – Example (cont.)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1857375"/>
            <a:ext cx="7419975" cy="3143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824037"/>
            <a:ext cx="7429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Heap Sort – Example (cont.)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833562"/>
            <a:ext cx="7429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dirty="0" smtClean="0"/>
              <a:t>Priority </a:t>
            </a:r>
            <a:r>
              <a:rPr lang="en-US" sz="2700" dirty="0"/>
              <a:t>Queue is similar to queue where we insert an element from the back and remove an element from front, but with a difference that the logical order of elements in the priority queue depends on the priority of the elements.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The </a:t>
            </a:r>
            <a:r>
              <a:rPr lang="en-US" sz="2700" dirty="0"/>
              <a:t>element with highest priority will be moved to the front of the queue and one with lowest priority will move to the back of the queue.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Thus </a:t>
            </a:r>
            <a:r>
              <a:rPr lang="en-US" sz="2700" dirty="0"/>
              <a:t>it is possible that when you </a:t>
            </a:r>
            <a:r>
              <a:rPr lang="en-US" sz="2700" dirty="0" err="1"/>
              <a:t>enqueue</a:t>
            </a:r>
            <a:r>
              <a:rPr lang="en-US" sz="2700" dirty="0"/>
              <a:t> an element at the back in the queue, it can move to front because of its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33732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Binary Heap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791199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In binary heap, if the heap is a </a:t>
            </a:r>
            <a:r>
              <a:rPr lang="en-US" sz="2700" u="sng" dirty="0"/>
              <a:t>complete binary tree</a:t>
            </a:r>
            <a:r>
              <a:rPr lang="en-US" sz="2700" dirty="0"/>
              <a:t> with N nodes, then it has </a:t>
            </a:r>
            <a:r>
              <a:rPr lang="en-US" sz="2700" u="sng" dirty="0"/>
              <a:t>smallest possible height </a:t>
            </a:r>
            <a:r>
              <a:rPr lang="en-US" sz="2700" dirty="0"/>
              <a:t>which is </a:t>
            </a:r>
            <a:r>
              <a:rPr lang="en-US" sz="2700" dirty="0" err="1" smtClean="0"/>
              <a:t>logN</a:t>
            </a:r>
            <a:r>
              <a:rPr lang="en-US" sz="2700" dirty="0"/>
              <a:t> </a:t>
            </a:r>
            <a:r>
              <a:rPr lang="en-US" sz="2700" dirty="0" smtClean="0"/>
              <a:t>.</a:t>
            </a:r>
            <a:endParaRPr lang="en-US" sz="2700" dirty="0"/>
          </a:p>
          <a:p>
            <a:endParaRPr lang="en-US" sz="2700" dirty="0" smtClean="0">
              <a:cs typeface="Times New Roman" pitchFamily="18" charset="0"/>
            </a:endParaRPr>
          </a:p>
          <a:p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sz="2700" dirty="0" smtClean="0">
              <a:cs typeface="Times New Roman" pitchFamily="18" charset="0"/>
            </a:endParaRPr>
          </a:p>
          <a:p>
            <a:r>
              <a:rPr lang="en-US" sz="2700" dirty="0"/>
              <a:t>In the diagram above, you can observe a particular sequence, </a:t>
            </a:r>
            <a:r>
              <a:rPr lang="en-US" sz="2700" dirty="0" smtClean="0"/>
              <a:t>i.e. </a:t>
            </a:r>
            <a:r>
              <a:rPr lang="en-US" sz="2700" dirty="0"/>
              <a:t>each node has </a:t>
            </a:r>
            <a:r>
              <a:rPr lang="en-US" sz="2700" u="sng" dirty="0"/>
              <a:t>greater</a:t>
            </a:r>
            <a:r>
              <a:rPr lang="en-US" sz="2700" dirty="0"/>
              <a:t> value than any of its children.</a:t>
            </a: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429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 -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dirty="0"/>
              <a:t>Let’s say we have an array of 5 elements : {4, 8, 1, 7, 3} and we have to insert all the elements in the max-priority queue</a:t>
            </a:r>
            <a:r>
              <a:rPr lang="en-US" sz="2700" dirty="0" smtClean="0"/>
              <a:t>.</a:t>
            </a:r>
            <a:br>
              <a:rPr lang="en-US" sz="2700" dirty="0" smtClean="0"/>
            </a:br>
            <a:r>
              <a:rPr lang="en-US" sz="2700" dirty="0" smtClean="0"/>
              <a:t>First </a:t>
            </a:r>
            <a:r>
              <a:rPr lang="en-US" sz="2700" dirty="0"/>
              <a:t>as the priority queue is empty, so 4 will be inserted initially.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3086100"/>
            <a:ext cx="32480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 -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dirty="0" smtClean="0"/>
              <a:t>Now </a:t>
            </a:r>
            <a:r>
              <a:rPr lang="en-US" dirty="0"/>
              <a:t>when 8 will be inserted it will moved to front as 8 is greater than 4.</a:t>
            </a:r>
            <a:br>
              <a:rPr lang="en-US" dirty="0"/>
            </a:b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081337"/>
            <a:ext cx="3257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 -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dirty="0" smtClean="0"/>
              <a:t>While </a:t>
            </a:r>
            <a:r>
              <a:rPr lang="en-US" dirty="0"/>
              <a:t>inserting 1, as it is the current minimum element in the priority queue, it will remain in the back of priority queue.</a:t>
            </a:r>
            <a:br>
              <a:rPr lang="en-US" dirty="0"/>
            </a:b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87" y="3067050"/>
            <a:ext cx="32480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 -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dirty="0" smtClean="0"/>
              <a:t>Now </a:t>
            </a:r>
            <a:r>
              <a:rPr lang="en-US" dirty="0"/>
              <a:t>7 will be inserted between 8 and 4 as 7 is smaller than 8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071812"/>
            <a:ext cx="32575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 -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dirty="0" smtClean="0"/>
              <a:t>Now </a:t>
            </a:r>
            <a:r>
              <a:rPr lang="en-US" dirty="0"/>
              <a:t>3 will be inserted before 1 as it is the 2</a:t>
            </a:r>
            <a:r>
              <a:rPr lang="en-US" baseline="30000" dirty="0"/>
              <a:t>nd</a:t>
            </a:r>
            <a:r>
              <a:rPr lang="en-US" dirty="0"/>
              <a:t> minimum element in the priority queue. </a:t>
            </a: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3076575"/>
            <a:ext cx="3219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b="1" dirty="0"/>
              <a:t>Naive Approach</a:t>
            </a:r>
            <a:r>
              <a:rPr lang="en-US" sz="2700" b="1" dirty="0" smtClean="0"/>
              <a:t>:</a:t>
            </a:r>
            <a:endParaRPr lang="en-US" sz="2700" dirty="0" smtClean="0"/>
          </a:p>
          <a:p>
            <a:r>
              <a:rPr lang="en-US" sz="2700" dirty="0" smtClean="0"/>
              <a:t>Suppose </a:t>
            </a:r>
            <a:r>
              <a:rPr lang="en-US" sz="2700" dirty="0"/>
              <a:t>we have N elements and we have to insert these elements in the priority queue.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We </a:t>
            </a:r>
            <a:r>
              <a:rPr lang="en-US" sz="2700" dirty="0"/>
              <a:t>can use list and can insert elements in O(N) time and can sort them to maintain a priority queue in O(</a:t>
            </a:r>
            <a:r>
              <a:rPr lang="en-US" sz="2700" dirty="0" err="1"/>
              <a:t>NlogN</a:t>
            </a:r>
            <a:r>
              <a:rPr lang="en-US" sz="2700" dirty="0"/>
              <a:t>) time.</a:t>
            </a:r>
          </a:p>
        </p:txBody>
      </p:sp>
    </p:spTree>
    <p:extLst>
      <p:ext uri="{BB962C8B-B14F-4D97-AF65-F5344CB8AC3E}">
        <p14:creationId xmlns:p14="http://schemas.microsoft.com/office/powerpoint/2010/main" val="7743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b="1" dirty="0"/>
              <a:t>Efficient Approach: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/>
              <a:t>We can use heaps to implement the priority queue. It will take O(</a:t>
            </a:r>
            <a:r>
              <a:rPr lang="en-US" sz="2700" dirty="0" err="1"/>
              <a:t>logN</a:t>
            </a:r>
            <a:r>
              <a:rPr lang="en-US" sz="2700" dirty="0"/>
              <a:t>) time to insert and delete each element in the priority queue</a:t>
            </a:r>
            <a:r>
              <a:rPr lang="en-US" sz="2700" dirty="0" smtClean="0"/>
              <a:t>.</a:t>
            </a:r>
          </a:p>
          <a:p>
            <a:endParaRPr lang="en-US" sz="2700" dirty="0"/>
          </a:p>
          <a:p>
            <a:r>
              <a:rPr lang="en-US" sz="2700" dirty="0"/>
              <a:t>Based on heap structure, priority queue also has two types max- priority queue and min -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92953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Max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dirty="0"/>
              <a:t>Max Priority Queue is based on the structure of max heap and can perform following operations</a:t>
            </a:r>
            <a:r>
              <a:rPr lang="en-US" sz="2700" dirty="0" smtClean="0"/>
              <a:t>:</a:t>
            </a:r>
          </a:p>
          <a:p>
            <a:pPr marL="0" indent="0">
              <a:buNone/>
            </a:pPr>
            <a:endParaRPr lang="en-US" sz="2700" dirty="0"/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maximum(</a:t>
            </a:r>
            <a:r>
              <a:rPr lang="en-US" sz="2700" dirty="0" err="1"/>
              <a:t>Arr</a:t>
            </a:r>
            <a:r>
              <a:rPr lang="en-US" sz="2700" dirty="0"/>
              <a:t>) : It returns maximum element from the </a:t>
            </a:r>
            <a:r>
              <a:rPr lang="en-US" sz="2700" dirty="0" smtClean="0"/>
              <a:t>Arr.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extract_maximum</a:t>
            </a:r>
            <a:r>
              <a:rPr lang="en-US" sz="2700" dirty="0" smtClean="0"/>
              <a:t> 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) - It removes and return the maximum element from the </a:t>
            </a:r>
            <a:r>
              <a:rPr lang="en-US" sz="2700" dirty="0" smtClean="0"/>
              <a:t>Arr.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increase_val</a:t>
            </a:r>
            <a:r>
              <a:rPr lang="en-US" sz="2700" dirty="0" smtClean="0"/>
              <a:t> 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</a:t>
            </a:r>
            <a:r>
              <a:rPr lang="en-US" sz="2700" dirty="0" err="1"/>
              <a:t>i</a:t>
            </a:r>
            <a:r>
              <a:rPr lang="en-US" sz="2700" dirty="0"/>
              <a:t> , </a:t>
            </a:r>
            <a:r>
              <a:rPr lang="en-US" sz="2700" dirty="0" err="1"/>
              <a:t>val</a:t>
            </a:r>
            <a:r>
              <a:rPr lang="en-US" sz="2700" dirty="0"/>
              <a:t>) - It increases the key of element stored at index </a:t>
            </a:r>
            <a:r>
              <a:rPr lang="en-US" sz="2700" dirty="0" err="1"/>
              <a:t>i</a:t>
            </a:r>
            <a:r>
              <a:rPr lang="en-US" sz="2700" dirty="0"/>
              <a:t> in </a:t>
            </a:r>
            <a:r>
              <a:rPr lang="en-US" sz="2700" dirty="0" err="1"/>
              <a:t>Arr</a:t>
            </a:r>
            <a:r>
              <a:rPr lang="en-US" sz="2700" dirty="0"/>
              <a:t> to new value </a:t>
            </a:r>
            <a:r>
              <a:rPr lang="en-US" sz="2700" b="1" dirty="0" smtClean="0"/>
              <a:t>val</a:t>
            </a:r>
            <a:r>
              <a:rPr lang="en-US" sz="27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insert_val</a:t>
            </a:r>
            <a:r>
              <a:rPr lang="en-US" sz="2700" dirty="0" smtClean="0"/>
              <a:t> 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</a:t>
            </a:r>
            <a:r>
              <a:rPr lang="en-US" sz="2700" dirty="0" err="1"/>
              <a:t>val</a:t>
            </a:r>
            <a:r>
              <a:rPr lang="en-US" sz="2700" dirty="0"/>
              <a:t> ) - It inserts the element with value </a:t>
            </a:r>
            <a:r>
              <a:rPr lang="en-US" sz="2700" b="1" dirty="0" err="1"/>
              <a:t>val</a:t>
            </a:r>
            <a:r>
              <a:rPr lang="en-US" sz="2700" dirty="0"/>
              <a:t> in Arr.</a:t>
            </a:r>
          </a:p>
        </p:txBody>
      </p:sp>
    </p:spTree>
    <p:extLst>
      <p:ext uri="{BB962C8B-B14F-4D97-AF65-F5344CB8AC3E}">
        <p14:creationId xmlns:p14="http://schemas.microsoft.com/office/powerpoint/2010/main" val="38550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Max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b="1" dirty="0"/>
              <a:t>Maximum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r>
              <a:rPr lang="en-US" b="1" dirty="0"/>
              <a:t>Complexity:</a:t>
            </a:r>
            <a:r>
              <a:rPr lang="en-US" dirty="0"/>
              <a:t> O(1)</a:t>
            </a:r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84" y="1676400"/>
            <a:ext cx="684943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Max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b="1" dirty="0"/>
              <a:t>Increase Value:</a:t>
            </a:r>
            <a:r>
              <a:rPr lang="en-US" sz="2700" dirty="0"/>
              <a:t> In case increasing value of any node, it may violate the property of max-heap, so we may have to swap the parent’s value with the node’s value until we get a larger value on parent node.</a:t>
            </a:r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b="1" dirty="0" smtClean="0"/>
          </a:p>
          <a:p>
            <a:endParaRPr lang="en-US" sz="2700" b="1" dirty="0"/>
          </a:p>
          <a:p>
            <a:r>
              <a:rPr lang="en-US" sz="2700" b="1" dirty="0" smtClean="0"/>
              <a:t>Complexity </a:t>
            </a:r>
            <a:r>
              <a:rPr lang="en-US" sz="2700" b="1" dirty="0"/>
              <a:t>:</a:t>
            </a:r>
            <a:r>
              <a:rPr lang="en-US" sz="2700" dirty="0"/>
              <a:t> O(</a:t>
            </a:r>
            <a:r>
              <a:rPr lang="en-US" sz="2700" dirty="0" err="1"/>
              <a:t>logN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95" y="3171406"/>
            <a:ext cx="615400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562599"/>
          </a:xfrm>
        </p:spPr>
        <p:txBody>
          <a:bodyPr>
            <a:normAutofit/>
          </a:bodyPr>
          <a:lstStyle/>
          <a:p>
            <a:r>
              <a:rPr lang="en-US" sz="2700" dirty="0"/>
              <a:t>Suppose there are N Jobs in a queue to be </a:t>
            </a:r>
            <a:r>
              <a:rPr lang="en-US" sz="2700" dirty="0" smtClean="0"/>
              <a:t>done.</a:t>
            </a:r>
          </a:p>
          <a:p>
            <a:endParaRPr lang="en-US" sz="2700" dirty="0" smtClean="0"/>
          </a:p>
          <a:p>
            <a:r>
              <a:rPr lang="en-US" sz="2700" dirty="0" smtClean="0"/>
              <a:t>Each </a:t>
            </a:r>
            <a:r>
              <a:rPr lang="en-US" sz="2700" dirty="0"/>
              <a:t>job has its </a:t>
            </a:r>
            <a:r>
              <a:rPr lang="en-US" sz="2700" u="sng" dirty="0"/>
              <a:t>own priority</a:t>
            </a:r>
            <a:r>
              <a:rPr lang="en-US" sz="2700" dirty="0"/>
              <a:t>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The </a:t>
            </a:r>
            <a:r>
              <a:rPr lang="en-US" sz="2700" dirty="0"/>
              <a:t>job with </a:t>
            </a:r>
            <a:r>
              <a:rPr lang="en-US" sz="2700" u="sng" dirty="0"/>
              <a:t>maximum priority </a:t>
            </a:r>
            <a:r>
              <a:rPr lang="en-US" sz="2700" dirty="0"/>
              <a:t>will get completed </a:t>
            </a:r>
            <a:r>
              <a:rPr lang="en-US" sz="2700" u="sng" dirty="0"/>
              <a:t>first </a:t>
            </a:r>
            <a:r>
              <a:rPr lang="en-US" sz="2700" dirty="0"/>
              <a:t>than others. </a:t>
            </a:r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At </a:t>
            </a:r>
            <a:r>
              <a:rPr lang="en-US" sz="2700" dirty="0"/>
              <a:t>each instant, we are completing a job with </a:t>
            </a:r>
            <a:r>
              <a:rPr lang="en-US" sz="2700" u="sng" dirty="0"/>
              <a:t>maximum priority </a:t>
            </a:r>
            <a:r>
              <a:rPr lang="en-US" sz="2700" dirty="0"/>
              <a:t>and at the same time we are also interested in </a:t>
            </a:r>
            <a:r>
              <a:rPr lang="en-US" sz="2700" u="sng" dirty="0"/>
              <a:t>inserting a new job </a:t>
            </a:r>
            <a:r>
              <a:rPr lang="en-US" sz="2700" dirty="0"/>
              <a:t>in the queue with its </a:t>
            </a:r>
            <a:r>
              <a:rPr lang="en-US" sz="2700" u="sng" dirty="0"/>
              <a:t>own priority</a:t>
            </a:r>
            <a:r>
              <a:rPr lang="en-US" sz="2700" dirty="0"/>
              <a:t>.</a:t>
            </a:r>
            <a:endParaRPr lang="en-US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Max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b="1" dirty="0" smtClean="0"/>
              <a:t>Extract </a:t>
            </a:r>
            <a:r>
              <a:rPr lang="en-US" sz="2700" b="1" dirty="0"/>
              <a:t>Maximum:</a:t>
            </a:r>
            <a:r>
              <a:rPr lang="en-US" sz="2700" dirty="0"/>
              <a:t> In this operation, the maximum element will be returned and the last element of heap will be placed at index 1 and </a:t>
            </a:r>
            <a:r>
              <a:rPr lang="en-US" sz="2700" dirty="0" err="1"/>
              <a:t>max_heapify</a:t>
            </a:r>
            <a:r>
              <a:rPr lang="en-US" sz="2700" dirty="0"/>
              <a:t> will be performed on node 1 as placing last element on index 1 will violate the property of max-</a:t>
            </a:r>
            <a:r>
              <a:rPr lang="en-US" sz="2700" dirty="0" err="1"/>
              <a:t>heap</a:t>
            </a:r>
            <a:r>
              <a:rPr lang="en-US" sz="2700" b="1" dirty="0" err="1" smtClean="0"/>
              <a:t>ximum</a:t>
            </a:r>
            <a:r>
              <a:rPr lang="en-US" sz="2700" dirty="0"/>
              <a:t> </a:t>
            </a:r>
            <a:r>
              <a:rPr lang="en-US" sz="2700" dirty="0" smtClean="0"/>
              <a:t>:</a:t>
            </a:r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r>
              <a:rPr lang="en-US" sz="2700" b="1" dirty="0"/>
              <a:t>Complexity:</a:t>
            </a:r>
            <a:r>
              <a:rPr lang="en-US" sz="2700" dirty="0"/>
              <a:t> O(</a:t>
            </a:r>
            <a:r>
              <a:rPr lang="en-US" sz="2700" dirty="0" err="1"/>
              <a:t>logN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16" y="3429000"/>
            <a:ext cx="639216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Building Max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b="1" dirty="0"/>
              <a:t>Insert Value </a:t>
            </a:r>
            <a:r>
              <a:rPr lang="en-US" b="1" dirty="0" smtClean="0"/>
              <a:t>:</a:t>
            </a:r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  <a:p>
            <a:endParaRPr lang="en-US" b="1" dirty="0" smtClean="0"/>
          </a:p>
          <a:p>
            <a:r>
              <a:rPr lang="en-US" b="1" dirty="0" smtClean="0"/>
              <a:t>Complexity</a:t>
            </a:r>
            <a:r>
              <a:rPr lang="en-US" b="1" dirty="0"/>
              <a:t>:</a:t>
            </a:r>
            <a:r>
              <a:rPr lang="en-US" dirty="0"/>
              <a:t> O(</a:t>
            </a:r>
            <a:r>
              <a:rPr lang="en-US" dirty="0" err="1"/>
              <a:t>logN</a:t>
            </a:r>
            <a:r>
              <a:rPr lang="en-US" dirty="0" smtClean="0"/>
              <a:t>)</a:t>
            </a:r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16" y="1905000"/>
            <a:ext cx="711616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Example: Max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dirty="0"/>
              <a:t>Initially there are 5 elements in priority queue.</a:t>
            </a:r>
            <a:br>
              <a:rPr lang="en-US" sz="2700" dirty="0"/>
            </a:br>
            <a:r>
              <a:rPr lang="en-US" sz="2700" b="1" dirty="0"/>
              <a:t>Operation:</a:t>
            </a:r>
            <a:r>
              <a:rPr lang="en-US" sz="2700" dirty="0"/>
              <a:t> Insert Value(</a:t>
            </a:r>
            <a:r>
              <a:rPr lang="en-US" sz="2700" dirty="0" err="1"/>
              <a:t>Arr</a:t>
            </a:r>
            <a:r>
              <a:rPr lang="en-US" sz="2700" dirty="0"/>
              <a:t>, 6)</a:t>
            </a:r>
            <a:br>
              <a:rPr lang="en-US" sz="2700" dirty="0"/>
            </a:br>
            <a:r>
              <a:rPr lang="en-US" sz="2700" dirty="0" smtClean="0"/>
              <a:t>Inserting </a:t>
            </a:r>
            <a:r>
              <a:rPr lang="en-US" sz="2700" dirty="0"/>
              <a:t>another element having value 6 is violating the property of max-priority queue, so it is swapped with its parent having value 4, thus maintaining the max priority queue.</a:t>
            </a:r>
          </a:p>
          <a:p>
            <a:endParaRPr lang="en-US" sz="2700" dirty="0"/>
          </a:p>
        </p:txBody>
      </p:sp>
      <p:pic>
        <p:nvPicPr>
          <p:cNvPr id="266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7429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Example: Max Priority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b="1" dirty="0"/>
              <a:t>Operation:</a:t>
            </a:r>
            <a:r>
              <a:rPr lang="en-US" sz="2700" dirty="0"/>
              <a:t> Extract Maximum:</a:t>
            </a:r>
            <a:br>
              <a:rPr lang="en-US" sz="2700" dirty="0"/>
            </a:br>
            <a:r>
              <a:rPr lang="en-US" sz="2700" dirty="0"/>
              <a:t>In the diagram below, after removing 8 and placing 4 at node 1, violates the property of max-priority queue. So </a:t>
            </a:r>
            <a:r>
              <a:rPr lang="en-US" sz="2700" dirty="0" err="1"/>
              <a:t>max_heapify</a:t>
            </a:r>
            <a:r>
              <a:rPr lang="en-US" sz="2700" dirty="0"/>
              <a:t>(</a:t>
            </a:r>
            <a:r>
              <a:rPr lang="en-US" sz="2700" dirty="0" err="1"/>
              <a:t>Arr</a:t>
            </a:r>
            <a:r>
              <a:rPr lang="en-US" sz="2700" dirty="0"/>
              <a:t>, 1) will be performed which will maintain the property of max - priority queue.</a:t>
            </a:r>
          </a:p>
        </p:txBody>
      </p:sp>
      <p:pic>
        <p:nvPicPr>
          <p:cNvPr id="44034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43274"/>
            <a:ext cx="7429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7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Scheduling </a:t>
            </a:r>
            <a:r>
              <a:rPr lang="en-US" dirty="0"/>
              <a:t>of </a:t>
            </a:r>
            <a:r>
              <a:rPr lang="en-US" dirty="0" smtClean="0"/>
              <a:t>Jobs using P. Queue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r>
              <a:rPr lang="en-US" sz="2700" dirty="0"/>
              <a:t>When there are N jobs in queue, each having its own priority. 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If </a:t>
            </a:r>
            <a:r>
              <a:rPr lang="en-US" sz="2700" dirty="0"/>
              <a:t>the job with maximum priority will be completed first and will be removed from the queue, we can use priority queue’s operation </a:t>
            </a:r>
            <a:r>
              <a:rPr lang="en-US" sz="2700" dirty="0" err="1"/>
              <a:t>extract_maximum</a:t>
            </a:r>
            <a:r>
              <a:rPr lang="en-US" sz="2700" dirty="0"/>
              <a:t> here. 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If </a:t>
            </a:r>
            <a:r>
              <a:rPr lang="en-US" sz="2700" dirty="0"/>
              <a:t>at every instant we have to add a new job in the queue, we can use </a:t>
            </a:r>
            <a:r>
              <a:rPr lang="en-US" sz="2700" b="1" dirty="0" err="1"/>
              <a:t>insert_value</a:t>
            </a:r>
            <a:r>
              <a:rPr lang="en-US" sz="2700" dirty="0"/>
              <a:t> operation as it will insert the element in O(</a:t>
            </a:r>
            <a:r>
              <a:rPr lang="en-US" sz="2700" dirty="0" err="1"/>
              <a:t>logN</a:t>
            </a:r>
            <a:r>
              <a:rPr lang="en-US" sz="2700" dirty="0"/>
              <a:t>) and will also maintain the property of max heap.</a:t>
            </a:r>
          </a:p>
        </p:txBody>
      </p:sp>
    </p:spTree>
    <p:extLst>
      <p:ext uri="{BB962C8B-B14F-4D97-AF65-F5344CB8AC3E}">
        <p14:creationId xmlns:p14="http://schemas.microsoft.com/office/powerpoint/2010/main" val="25961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763000" cy="9144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1"/>
            <a:ext cx="8224838" cy="609600"/>
          </a:xfrm>
        </p:spPr>
        <p:txBody>
          <a:bodyPr>
            <a:noAutofit/>
          </a:bodyPr>
          <a:lstStyle/>
          <a:p>
            <a:endParaRPr lang="en-US" sz="2700" dirty="0"/>
          </a:p>
          <a:p>
            <a:endParaRPr lang="en-US" sz="2700" dirty="0"/>
          </a:p>
          <a:p>
            <a:endParaRPr lang="en-US" sz="2700" dirty="0" smtClean="0"/>
          </a:p>
          <a:p>
            <a:r>
              <a:rPr lang="en-US" sz="2700" b="1" dirty="0" smtClean="0"/>
              <a:t>Sources:</a:t>
            </a:r>
            <a:endParaRPr lang="en-US" sz="2700" b="1" dirty="0"/>
          </a:p>
          <a:p>
            <a:endParaRPr lang="en-US" sz="2700" dirty="0"/>
          </a:p>
          <a:p>
            <a:pPr lvl="1"/>
            <a:r>
              <a:rPr lang="en-US" sz="2300" dirty="0">
                <a:hlinkClick r:id="rId3"/>
              </a:rPr>
              <a:t>Heap Data Structure </a:t>
            </a:r>
            <a:r>
              <a:rPr lang="en-US" sz="2300" dirty="0" smtClean="0">
                <a:hlinkClick r:id="rId3"/>
              </a:rPr>
              <a:t>– </a:t>
            </a:r>
            <a:r>
              <a:rPr lang="en-US" sz="2300" dirty="0" err="1" smtClean="0">
                <a:hlinkClick r:id="rId3"/>
              </a:rPr>
              <a:t>GeeksforGeeks</a:t>
            </a:r>
            <a:endParaRPr lang="en-US" sz="2300" dirty="0" smtClean="0"/>
          </a:p>
          <a:p>
            <a:pPr lvl="1"/>
            <a:r>
              <a:rPr lang="en-US" sz="2300" dirty="0">
                <a:hlinkClick r:id="rId4"/>
              </a:rPr>
              <a:t>Heaps/Priority Queues Tutorials &amp; Notes | Data Structures | </a:t>
            </a:r>
            <a:r>
              <a:rPr lang="en-US" sz="2300" dirty="0" err="1">
                <a:hlinkClick r:id="rId4"/>
              </a:rPr>
              <a:t>HackerEarth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5141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Example (cont.)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562599"/>
          </a:xfrm>
        </p:spPr>
        <p:txBody>
          <a:bodyPr>
            <a:normAutofit/>
          </a:bodyPr>
          <a:lstStyle/>
          <a:p>
            <a:r>
              <a:rPr lang="en-US" sz="2700" dirty="0"/>
              <a:t>A</a:t>
            </a:r>
            <a:r>
              <a:rPr lang="en-US" sz="2700" dirty="0" smtClean="0"/>
              <a:t>t </a:t>
            </a:r>
            <a:r>
              <a:rPr lang="en-US" sz="2700" dirty="0"/>
              <a:t>each instant we have to check for the job with maximum priority to complete it and also insert if there is a new job. </a:t>
            </a:r>
            <a:endParaRPr lang="en-US" sz="2700" dirty="0" smtClean="0"/>
          </a:p>
          <a:p>
            <a:endParaRPr lang="en-US" sz="2700" dirty="0"/>
          </a:p>
          <a:p>
            <a:r>
              <a:rPr lang="en-US" sz="2700" dirty="0" smtClean="0"/>
              <a:t>This </a:t>
            </a:r>
            <a:r>
              <a:rPr lang="en-US" sz="2700" dirty="0"/>
              <a:t>task can be very easily executed using a heap by considering N jobs as N nodes of the tree.</a:t>
            </a:r>
            <a:endParaRPr lang="en-US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Maintaining Heap in Arrays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199"/>
          </a:xfrm>
        </p:spPr>
        <p:txBody>
          <a:bodyPr>
            <a:noAutofit/>
          </a:bodyPr>
          <a:lstStyle/>
          <a:p>
            <a:r>
              <a:rPr lang="en-US" sz="2700" dirty="0"/>
              <a:t>An </a:t>
            </a:r>
            <a:r>
              <a:rPr lang="en-US" sz="2700" u="sng" dirty="0"/>
              <a:t>array </a:t>
            </a:r>
            <a:r>
              <a:rPr lang="en-US" sz="2700" dirty="0"/>
              <a:t>can be used to </a:t>
            </a:r>
            <a:r>
              <a:rPr lang="en-US" sz="2700" u="sng" dirty="0"/>
              <a:t>simulate a tree </a:t>
            </a:r>
            <a:r>
              <a:rPr lang="en-US" sz="2700" dirty="0"/>
              <a:t>in the following way. </a:t>
            </a:r>
            <a:endParaRPr lang="en-US" sz="2700" dirty="0" smtClean="0"/>
          </a:p>
          <a:p>
            <a:endParaRPr lang="en-US" sz="2700" dirty="0">
              <a:cs typeface="Times New Roman" pitchFamily="18" charset="0"/>
            </a:endParaRPr>
          </a:p>
          <a:p>
            <a:r>
              <a:rPr lang="en-US" sz="2700" dirty="0"/>
              <a:t>If we are storing one element at index </a:t>
            </a:r>
            <a:r>
              <a:rPr lang="en-US" sz="2700" dirty="0" err="1"/>
              <a:t>i</a:t>
            </a:r>
            <a:r>
              <a:rPr lang="en-US" sz="2700" dirty="0"/>
              <a:t> in </a:t>
            </a:r>
            <a:r>
              <a:rPr lang="en-US" sz="2700" dirty="0" smtClean="0"/>
              <a:t>array</a:t>
            </a:r>
            <a:r>
              <a:rPr lang="en-US" sz="2700" dirty="0"/>
              <a:t> </a:t>
            </a:r>
            <a:r>
              <a:rPr lang="en-US" sz="2700" dirty="0" err="1"/>
              <a:t>Arr</a:t>
            </a:r>
            <a:r>
              <a:rPr lang="en-US" sz="2700" dirty="0"/>
              <a:t>, then its parent will be stored at index </a:t>
            </a:r>
            <a:r>
              <a:rPr lang="en-US" sz="2700" dirty="0" err="1"/>
              <a:t>i</a:t>
            </a:r>
            <a:r>
              <a:rPr lang="en-US" sz="2700" dirty="0"/>
              <a:t>/2 (unless its a root, as root has no parent) and can be accessed by </a:t>
            </a:r>
            <a:r>
              <a:rPr lang="en-US" sz="2700" dirty="0" err="1"/>
              <a:t>Arr</a:t>
            </a:r>
            <a:r>
              <a:rPr lang="en-US" sz="2700" dirty="0"/>
              <a:t>[</a:t>
            </a:r>
            <a:r>
              <a:rPr lang="en-US" sz="2700" dirty="0" err="1"/>
              <a:t>i</a:t>
            </a:r>
            <a:r>
              <a:rPr lang="en-US" sz="2700" dirty="0"/>
              <a:t>/2</a:t>
            </a:r>
            <a:r>
              <a:rPr lang="en-US" sz="2700" dirty="0" smtClean="0"/>
              <a:t>].</a:t>
            </a:r>
          </a:p>
          <a:p>
            <a:endParaRPr lang="en-US" sz="2700" dirty="0">
              <a:cs typeface="Times New Roman" pitchFamily="18" charset="0"/>
            </a:endParaRPr>
          </a:p>
          <a:p>
            <a:r>
              <a:rPr lang="en-US" sz="2700" dirty="0" smtClean="0"/>
              <a:t>Its </a:t>
            </a:r>
            <a:r>
              <a:rPr lang="en-US" sz="2700" dirty="0"/>
              <a:t>left child can be accessed by </a:t>
            </a:r>
            <a:r>
              <a:rPr lang="en-US" sz="2700" dirty="0" err="1"/>
              <a:t>Arr</a:t>
            </a:r>
            <a:r>
              <a:rPr lang="en-US" sz="2700" dirty="0"/>
              <a:t>[2∗i] and its right child can be accessed by </a:t>
            </a:r>
            <a:r>
              <a:rPr lang="en-US" sz="2700" dirty="0" err="1"/>
              <a:t>Arr</a:t>
            </a:r>
            <a:r>
              <a:rPr lang="en-US" sz="2700" dirty="0"/>
              <a:t>[2∗i+1].</a:t>
            </a:r>
            <a:endParaRPr lang="en-US" sz="2700" dirty="0">
              <a:cs typeface="Times New Roman" pitchFamily="18" charset="0"/>
            </a:endParaRPr>
          </a:p>
          <a:p>
            <a:endParaRPr lang="en-US" sz="2700" dirty="0" smtClean="0"/>
          </a:p>
          <a:p>
            <a:r>
              <a:rPr lang="en-US" sz="2700" u="sng" dirty="0" smtClean="0"/>
              <a:t>Index </a:t>
            </a:r>
            <a:r>
              <a:rPr lang="en-US" sz="2700" u="sng" dirty="0"/>
              <a:t>of root </a:t>
            </a:r>
            <a:r>
              <a:rPr lang="en-US" sz="2700" dirty="0"/>
              <a:t>will be 1 in an array.</a:t>
            </a:r>
            <a:endParaRPr lang="en-US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/>
              <a:t>Maintaining Heap in Arrays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1"/>
            <a:ext cx="8224838" cy="15240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We </a:t>
            </a:r>
            <a:r>
              <a:rPr lang="en-US" sz="2700" dirty="0"/>
              <a:t>can use an array to store the nodes of the tree. Let’s say we have 7 elements with values {6, 4, 5, 3, 2, 0, 1</a:t>
            </a:r>
            <a:r>
              <a:rPr lang="en-US" sz="2700" dirty="0" smtClean="0"/>
              <a:t>}.</a:t>
            </a:r>
          </a:p>
          <a:p>
            <a:pPr marL="0" indent="0">
              <a:buNone/>
            </a:pPr>
            <a:endParaRPr lang="en-US" sz="2700" dirty="0">
              <a:cs typeface="Times New Roman" pitchFamily="18" charset="0"/>
            </a:endParaRPr>
          </a:p>
        </p:txBody>
      </p:sp>
      <p:pic>
        <p:nvPicPr>
          <p:cNvPr id="2050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214"/>
            <a:ext cx="5867400" cy="464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8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6425" cy="914400"/>
          </a:xfrm>
        </p:spPr>
        <p:txBody>
          <a:bodyPr/>
          <a:lstStyle/>
          <a:p>
            <a:pPr algn="l"/>
            <a:r>
              <a:rPr lang="en-US" dirty="0" smtClean="0"/>
              <a:t>Types of Heaps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4838" cy="5791199"/>
          </a:xfrm>
        </p:spPr>
        <p:txBody>
          <a:bodyPr>
            <a:noAutofit/>
          </a:bodyPr>
          <a:lstStyle/>
          <a:p>
            <a:r>
              <a:rPr lang="en-US" sz="2700" dirty="0">
                <a:cs typeface="Times New Roman" pitchFamily="18" charset="0"/>
              </a:rPr>
              <a:t>Max Heap: In this type of heap, the value of parent node will always be </a:t>
            </a:r>
            <a:r>
              <a:rPr lang="en-US" sz="2700" u="sng" dirty="0">
                <a:cs typeface="Times New Roman" pitchFamily="18" charset="0"/>
              </a:rPr>
              <a:t>greater than or equal </a:t>
            </a:r>
            <a:r>
              <a:rPr lang="en-US" sz="2700" dirty="0">
                <a:cs typeface="Times New Roman" pitchFamily="18" charset="0"/>
              </a:rPr>
              <a:t>to the value of child node across the tree and the node with highest value will be the root node of the tree</a:t>
            </a:r>
            <a:r>
              <a:rPr lang="en-US" sz="2700" dirty="0" smtClean="0">
                <a:cs typeface="Times New Roman" pitchFamily="18" charset="0"/>
              </a:rPr>
              <a:t>.</a:t>
            </a:r>
          </a:p>
          <a:p>
            <a:endParaRPr lang="en-US" sz="2700" dirty="0" smtClean="0"/>
          </a:p>
          <a:p>
            <a:r>
              <a:rPr lang="en-US" sz="2700" dirty="0" smtClean="0"/>
              <a:t>To </a:t>
            </a:r>
            <a:r>
              <a:rPr lang="en-US" sz="2700" dirty="0"/>
              <a:t>convert </a:t>
            </a:r>
            <a:r>
              <a:rPr lang="en-US" sz="2700" dirty="0" smtClean="0"/>
              <a:t>an array </a:t>
            </a:r>
            <a:r>
              <a:rPr lang="en-US" sz="2700" dirty="0"/>
              <a:t>into a heap structure is the </a:t>
            </a:r>
            <a:r>
              <a:rPr lang="en-US" sz="2700" dirty="0" smtClean="0"/>
              <a:t>following, do as following:</a:t>
            </a:r>
          </a:p>
          <a:p>
            <a:endParaRPr lang="en-US" sz="2700" dirty="0" smtClean="0"/>
          </a:p>
          <a:p>
            <a:r>
              <a:rPr lang="en-US" sz="2700" dirty="0" smtClean="0"/>
              <a:t>Pick </a:t>
            </a:r>
            <a:r>
              <a:rPr lang="en-US" sz="2700" dirty="0"/>
              <a:t>a node in the array, check if the </a:t>
            </a:r>
            <a:r>
              <a:rPr lang="en-US" sz="2700" u="sng" dirty="0"/>
              <a:t>left sub-tree </a:t>
            </a:r>
            <a:r>
              <a:rPr lang="en-US" sz="2700" dirty="0"/>
              <a:t>and the </a:t>
            </a:r>
            <a:r>
              <a:rPr lang="en-US" sz="2700" u="sng" dirty="0"/>
              <a:t>right sub-tree </a:t>
            </a:r>
            <a:r>
              <a:rPr lang="en-US" sz="2700" dirty="0"/>
              <a:t>are </a:t>
            </a:r>
            <a:r>
              <a:rPr lang="en-US" sz="2700" u="sng" dirty="0"/>
              <a:t>max heaps</a:t>
            </a:r>
            <a:r>
              <a:rPr lang="en-US" sz="2700" dirty="0"/>
              <a:t>, in themselves and the </a:t>
            </a:r>
            <a:r>
              <a:rPr lang="en-US" sz="2700" u="sng" dirty="0"/>
              <a:t>node itself is a max heap </a:t>
            </a:r>
            <a:r>
              <a:rPr lang="en-US" sz="2700" dirty="0"/>
              <a:t>(it’s value should be greater than all the child nodes)</a:t>
            </a:r>
            <a:endParaRPr lang="en-US" sz="27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1333</Words>
  <Application>Microsoft Office PowerPoint</Application>
  <PresentationFormat>On-screen Show (4:3)</PresentationFormat>
  <Paragraphs>316</Paragraphs>
  <Slides>55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Times New Roman</vt:lpstr>
      <vt:lpstr>Office Theme</vt:lpstr>
      <vt:lpstr>Data Structures &amp; Algorithms</vt:lpstr>
      <vt:lpstr>Outline</vt:lpstr>
      <vt:lpstr>Introduction</vt:lpstr>
      <vt:lpstr>Binary Heap</vt:lpstr>
      <vt:lpstr>Example</vt:lpstr>
      <vt:lpstr>Example (cont.)</vt:lpstr>
      <vt:lpstr>Maintaining Heap in Arrays</vt:lpstr>
      <vt:lpstr>Maintaining Heap in Arrays</vt:lpstr>
      <vt:lpstr>Types of Heaps</vt:lpstr>
      <vt:lpstr>Implementation of Max Heap</vt:lpstr>
      <vt:lpstr>Example: Max Heap</vt:lpstr>
      <vt:lpstr>Example: Max Heap (cont.)</vt:lpstr>
      <vt:lpstr>Property of Max Heap</vt:lpstr>
      <vt:lpstr>Property of Max Heap (cont.)</vt:lpstr>
      <vt:lpstr>Building Max Heap</vt:lpstr>
      <vt:lpstr>Building Max Heap</vt:lpstr>
      <vt:lpstr>Building Max Heap - Example</vt:lpstr>
      <vt:lpstr>Building Max Heap – Example (cont.)</vt:lpstr>
      <vt:lpstr>Building Max Heap – Example (cont.)</vt:lpstr>
      <vt:lpstr>Building Max Heap – Example (cont.)</vt:lpstr>
      <vt:lpstr>Building Max Heap – Example (cont.)</vt:lpstr>
      <vt:lpstr>Building Max Heap – Example (cont.)</vt:lpstr>
      <vt:lpstr>Types of Heaps</vt:lpstr>
      <vt:lpstr>Implementation of Min Heap</vt:lpstr>
      <vt:lpstr>Example: Min Heap</vt:lpstr>
      <vt:lpstr>Building Min Heap</vt:lpstr>
      <vt:lpstr>Example: Building Min Heap</vt:lpstr>
      <vt:lpstr>Heaps as Partially ordered Trees</vt:lpstr>
      <vt:lpstr>Applications of Heaps </vt:lpstr>
      <vt:lpstr>Heap Sort</vt:lpstr>
      <vt:lpstr>Heap Sort</vt:lpstr>
      <vt:lpstr>Heap Sort - Implementation</vt:lpstr>
      <vt:lpstr>Heap Sort - Example</vt:lpstr>
      <vt:lpstr>Heap Sort - Example</vt:lpstr>
      <vt:lpstr>Heap Sort - Example</vt:lpstr>
      <vt:lpstr>Heap Sort – Example (cont.)</vt:lpstr>
      <vt:lpstr>Heap Sort – Example (cont.)</vt:lpstr>
      <vt:lpstr>Heap Sort – Example (cont.)</vt:lpstr>
      <vt:lpstr>Priority Queues</vt:lpstr>
      <vt:lpstr>Example - Priority Queue</vt:lpstr>
      <vt:lpstr>Example - Priority Queue</vt:lpstr>
      <vt:lpstr>Example - Priority Queue</vt:lpstr>
      <vt:lpstr>Example - Priority Queue</vt:lpstr>
      <vt:lpstr>Example - Priority Queue</vt:lpstr>
      <vt:lpstr>Building Priority Queue</vt:lpstr>
      <vt:lpstr>Building Priority Queue</vt:lpstr>
      <vt:lpstr>Building Max Priority Queue</vt:lpstr>
      <vt:lpstr>Building Max Priority Queue</vt:lpstr>
      <vt:lpstr>Building Max Priority Queue</vt:lpstr>
      <vt:lpstr>Building Max Priority Queue</vt:lpstr>
      <vt:lpstr>Building Max Priority Queue</vt:lpstr>
      <vt:lpstr>Example: Max Priority Queue</vt:lpstr>
      <vt:lpstr>Example: Max Priority Queue</vt:lpstr>
      <vt:lpstr>Scheduling of Jobs using P. Queue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(CSC-402)</dc:title>
  <dc:creator>huda</dc:creator>
  <cp:lastModifiedBy>Dr Shahzad</cp:lastModifiedBy>
  <cp:revision>461</cp:revision>
  <dcterms:created xsi:type="dcterms:W3CDTF">2006-08-16T00:00:00Z</dcterms:created>
  <dcterms:modified xsi:type="dcterms:W3CDTF">2022-11-28T05:02:48Z</dcterms:modified>
</cp:coreProperties>
</file>