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sldIdLst>
    <p:sldId id="383" r:id="rId2"/>
    <p:sldId id="384" r:id="rId3"/>
    <p:sldId id="385" r:id="rId4"/>
    <p:sldId id="347" r:id="rId5"/>
    <p:sldId id="386" r:id="rId6"/>
    <p:sldId id="387" r:id="rId7"/>
    <p:sldId id="348" r:id="rId8"/>
    <p:sldId id="349" r:id="rId9"/>
    <p:sldId id="350" r:id="rId10"/>
    <p:sldId id="351" r:id="rId11"/>
    <p:sldId id="388" r:id="rId12"/>
    <p:sldId id="389" r:id="rId13"/>
    <p:sldId id="390" r:id="rId14"/>
    <p:sldId id="391" r:id="rId15"/>
    <p:sldId id="392" r:id="rId16"/>
    <p:sldId id="352" r:id="rId17"/>
    <p:sldId id="393" r:id="rId18"/>
    <p:sldId id="353" r:id="rId19"/>
    <p:sldId id="382" r:id="rId20"/>
    <p:sldId id="394" r:id="rId21"/>
    <p:sldId id="395" r:id="rId22"/>
    <p:sldId id="396" r:id="rId23"/>
    <p:sldId id="397" r:id="rId24"/>
    <p:sldId id="354" r:id="rId25"/>
    <p:sldId id="355" r:id="rId26"/>
    <p:sldId id="357" r:id="rId27"/>
    <p:sldId id="358" r:id="rId28"/>
    <p:sldId id="359" r:id="rId29"/>
    <p:sldId id="398" r:id="rId30"/>
    <p:sldId id="399" r:id="rId31"/>
    <p:sldId id="400" r:id="rId32"/>
    <p:sldId id="401" r:id="rId33"/>
    <p:sldId id="402" r:id="rId34"/>
    <p:sldId id="403" r:id="rId35"/>
    <p:sldId id="356" r:id="rId36"/>
    <p:sldId id="360" r:id="rId37"/>
    <p:sldId id="361" r:id="rId38"/>
    <p:sldId id="362" r:id="rId39"/>
    <p:sldId id="363" r:id="rId40"/>
    <p:sldId id="404" r:id="rId41"/>
    <p:sldId id="405" r:id="rId42"/>
    <p:sldId id="406" r:id="rId43"/>
    <p:sldId id="407" r:id="rId44"/>
    <p:sldId id="408" r:id="rId45"/>
    <p:sldId id="409" r:id="rId46"/>
    <p:sldId id="364" r:id="rId47"/>
    <p:sldId id="410" r:id="rId48"/>
    <p:sldId id="411" r:id="rId49"/>
    <p:sldId id="412" r:id="rId50"/>
    <p:sldId id="413" r:id="rId51"/>
    <p:sldId id="414" r:id="rId52"/>
    <p:sldId id="424" r:id="rId53"/>
    <p:sldId id="365" r:id="rId54"/>
    <p:sldId id="366" r:id="rId55"/>
    <p:sldId id="367" r:id="rId56"/>
    <p:sldId id="368" r:id="rId57"/>
    <p:sldId id="369" r:id="rId58"/>
    <p:sldId id="370" r:id="rId59"/>
    <p:sldId id="371" r:id="rId60"/>
    <p:sldId id="372" r:id="rId61"/>
    <p:sldId id="373" r:id="rId62"/>
    <p:sldId id="374" r:id="rId63"/>
    <p:sldId id="375" r:id="rId64"/>
    <p:sldId id="376" r:id="rId65"/>
    <p:sldId id="377" r:id="rId66"/>
    <p:sldId id="378" r:id="rId67"/>
    <p:sldId id="379" r:id="rId68"/>
    <p:sldId id="380" r:id="rId69"/>
    <p:sldId id="381" r:id="rId7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765" autoAdjust="0"/>
    <p:restoredTop sz="94737"/>
  </p:normalViewPr>
  <p:slideViewPr>
    <p:cSldViewPr snapToGrid="0" snapToObjects="1">
      <p:cViewPr varScale="1">
        <p:scale>
          <a:sx n="89" d="100"/>
          <a:sy n="89" d="100"/>
        </p:scale>
        <p:origin x="71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32824"/>
    </p:cViewPr>
  </p:sorterViewPr>
  <p:notesViewPr>
    <p:cSldViewPr snapToGrid="0" snapToObjects="1">
      <p:cViewPr varScale="1">
        <p:scale>
          <a:sx n="113" d="100"/>
          <a:sy n="113" d="100"/>
        </p:scale>
        <p:origin x="-120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15D94-23E7-974D-8446-384B52F594E1}" type="datetimeFigureOut">
              <a:t>13/12/2021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C5BF9-15BF-5842-9DDB-3AA156DAF0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3C69560-8F41-0046-85E0-F92EC1F87D94}" type="slidenum">
              <a:rPr lang="en-US" sz="900">
                <a:latin typeface="Times New Roman" charset="0"/>
              </a:rPr>
              <a:pPr/>
              <a:t>16</a:t>
            </a:fld>
            <a:endParaRPr lang="en-US" sz="900">
              <a:latin typeface="Times New Roman" charset="0"/>
            </a:endParaRPr>
          </a:p>
        </p:txBody>
      </p:sp>
      <p:sp>
        <p:nvSpPr>
          <p:cNvPr id="14338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C4397F3E-AB70-674E-B145-8C0FA9E92083}" type="slidenum">
              <a:rPr lang="en-US" sz="900" i="1">
                <a:latin typeface="Times New Roman" charset="0"/>
              </a:rPr>
              <a:pPr algn="r"/>
              <a:t>16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1362" cy="3414713"/>
          </a:xfrm>
          <a:ln cap="flat"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252FB23-4E81-104D-AA4D-CDD4001B829B}" type="slidenum">
              <a:rPr lang="en-US" sz="900">
                <a:latin typeface="Times New Roman" charset="0"/>
              </a:rPr>
              <a:pPr/>
              <a:t>18</a:t>
            </a:fld>
            <a:endParaRPr lang="en-US" sz="900">
              <a:latin typeface="Times New Roman" charset="0"/>
            </a:endParaRPr>
          </a:p>
        </p:txBody>
      </p:sp>
      <p:sp>
        <p:nvSpPr>
          <p:cNvPr id="16386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9B47A9D1-80B3-5B45-9323-E688E44119FB}" type="slidenum">
              <a:rPr lang="en-US" sz="900" i="1">
                <a:latin typeface="Times New Roman" charset="0"/>
              </a:rPr>
              <a:pPr algn="r"/>
              <a:t>18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1362" cy="3414713"/>
          </a:xfrm>
          <a:ln cap="flat"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BE12C3F6-A137-E743-9450-124B6147A9A9}" type="slidenum">
              <a:rPr lang="en-US" sz="900">
                <a:latin typeface="Times New Roman" charset="0"/>
              </a:rPr>
              <a:pPr/>
              <a:t>24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288C0345-7615-F44E-9921-C91D24B25A54}" type="slidenum">
              <a:rPr lang="en-US" sz="900" i="1">
                <a:latin typeface="Times New Roman" charset="0"/>
              </a:rPr>
              <a:pPr algn="r"/>
              <a:t>24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1362" cy="3414713"/>
          </a:xfrm>
          <a:ln cap="flat"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6B6CA42-EFAD-CD4F-A4E1-BD758ED6B82F}" type="slidenum">
              <a:rPr lang="en-US" sz="900">
                <a:latin typeface="Times New Roman" charset="0"/>
              </a:rPr>
              <a:pPr/>
              <a:t>25</a:t>
            </a:fld>
            <a:endParaRPr lang="en-US" sz="900">
              <a:latin typeface="Times New Roman" charset="0"/>
            </a:endParaRPr>
          </a:p>
        </p:txBody>
      </p:sp>
      <p:sp>
        <p:nvSpPr>
          <p:cNvPr id="20482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8D65F480-498D-574F-B6A3-4C8AE1898FC8}" type="slidenum">
              <a:rPr lang="en-US" sz="900" i="1">
                <a:latin typeface="Times New Roman" charset="0"/>
              </a:rPr>
              <a:pPr algn="r"/>
              <a:t>25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1362" cy="3414713"/>
          </a:xfrm>
          <a:ln cap="flat"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1ADE9F68-E22E-8744-964F-3F0977FC37A6}" type="slidenum">
              <a:rPr lang="en-US" sz="900">
                <a:latin typeface="Times New Roman" charset="0"/>
              </a:rPr>
              <a:pPr/>
              <a:t>26</a:t>
            </a:fld>
            <a:endParaRPr lang="en-US" sz="900">
              <a:latin typeface="Times New Roman" charset="0"/>
            </a:endParaRPr>
          </a:p>
        </p:txBody>
      </p:sp>
      <p:sp>
        <p:nvSpPr>
          <p:cNvPr id="24578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A8730514-A5C1-A243-BD35-51297717CB6B}" type="slidenum">
              <a:rPr lang="en-US" sz="900" i="1">
                <a:latin typeface="Times New Roman" charset="0"/>
              </a:rPr>
              <a:pPr algn="r"/>
              <a:t>26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137" y="692453"/>
            <a:ext cx="4481214" cy="3413881"/>
          </a:xfrm>
          <a:ln cap="flat"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86BD5050-C5F1-FE45-B961-1DD7C89FE557}" type="slidenum">
              <a:rPr lang="en-US" sz="900">
                <a:latin typeface="Times New Roman" charset="0"/>
              </a:rPr>
              <a:pPr/>
              <a:t>27</a:t>
            </a:fld>
            <a:endParaRPr lang="en-US" sz="900">
              <a:latin typeface="Times New Roman" charset="0"/>
            </a:endParaRPr>
          </a:p>
        </p:txBody>
      </p:sp>
      <p:sp>
        <p:nvSpPr>
          <p:cNvPr id="26626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4B482CF5-3403-EE40-B265-0B8E3FE38300}" type="slidenum">
              <a:rPr lang="en-US" sz="900" i="1">
                <a:latin typeface="Times New Roman" charset="0"/>
              </a:rPr>
              <a:pPr algn="r"/>
              <a:t>27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137" y="692453"/>
            <a:ext cx="4481214" cy="3413881"/>
          </a:xfrm>
          <a:ln cap="flat"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85E5B1DF-F5D1-834A-AA43-9B29618FE20E}" type="slidenum">
              <a:rPr lang="en-US" sz="900">
                <a:latin typeface="Times New Roman" charset="0"/>
              </a:rPr>
              <a:pPr/>
              <a:t>28</a:t>
            </a:fld>
            <a:endParaRPr lang="en-US" sz="900">
              <a:latin typeface="Times New Roman" charset="0"/>
            </a:endParaRPr>
          </a:p>
        </p:txBody>
      </p:sp>
      <p:sp>
        <p:nvSpPr>
          <p:cNvPr id="28674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B8FC25A2-BE9B-834A-B25B-3FAE08330AC9}" type="slidenum">
              <a:rPr lang="en-US" sz="900" i="1">
                <a:latin typeface="Times New Roman" charset="0"/>
              </a:rPr>
              <a:pPr algn="r"/>
              <a:t>28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137" y="692453"/>
            <a:ext cx="4481214" cy="3413881"/>
          </a:xfrm>
          <a:ln cap="flat"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51C1A42D-A94C-4043-B8E8-E9ACC09C9F25}" type="slidenum">
              <a:rPr lang="en-US" sz="900">
                <a:latin typeface="Times New Roman" charset="0"/>
              </a:rPr>
              <a:pPr/>
              <a:t>35</a:t>
            </a:fld>
            <a:endParaRPr lang="en-US" sz="900">
              <a:latin typeface="Times New Roman" charset="0"/>
            </a:endParaRPr>
          </a:p>
        </p:txBody>
      </p:sp>
      <p:sp>
        <p:nvSpPr>
          <p:cNvPr id="22530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88B87D66-5E19-AF49-A857-3FFCCF826731}" type="slidenum">
              <a:rPr lang="en-US" sz="900" i="1">
                <a:latin typeface="Times New Roman" charset="0"/>
              </a:rPr>
              <a:pPr algn="r"/>
              <a:t>35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137" y="692453"/>
            <a:ext cx="4481214" cy="3413881"/>
          </a:xfrm>
          <a:ln cap="flat"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2F857C0D-47F5-2247-866E-DB6092AD7C18}" type="slidenum">
              <a:rPr lang="en-US" sz="900">
                <a:latin typeface="Times New Roman" charset="0"/>
              </a:rPr>
              <a:pPr/>
              <a:t>36</a:t>
            </a:fld>
            <a:endParaRPr lang="en-US" sz="900">
              <a:latin typeface="Times New Roman" charset="0"/>
            </a:endParaRPr>
          </a:p>
        </p:txBody>
      </p:sp>
      <p:sp>
        <p:nvSpPr>
          <p:cNvPr id="30722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4D74175D-4A7F-404E-B778-524101ED614D}" type="slidenum">
              <a:rPr lang="en-US" sz="900" i="1">
                <a:latin typeface="Times New Roman" charset="0"/>
              </a:rPr>
              <a:pPr algn="r"/>
              <a:t>36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137" y="692453"/>
            <a:ext cx="4481214" cy="3413881"/>
          </a:xfrm>
          <a:ln cap="flat"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12E850FE-04C4-D445-AB12-AFE91E935600}" type="slidenum">
              <a:rPr lang="en-US" sz="900">
                <a:latin typeface="Times New Roman" charset="0"/>
              </a:rPr>
              <a:pPr/>
              <a:t>37</a:t>
            </a:fld>
            <a:endParaRPr lang="en-US" sz="900">
              <a:latin typeface="Times New Roman" charset="0"/>
            </a:endParaRPr>
          </a:p>
        </p:txBody>
      </p:sp>
      <p:sp>
        <p:nvSpPr>
          <p:cNvPr id="32770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12DD054E-4ABD-CA46-A575-64286778E62C}" type="slidenum">
              <a:rPr lang="en-US" sz="900" i="1">
                <a:latin typeface="Times New Roman" charset="0"/>
              </a:rPr>
              <a:pPr algn="r"/>
              <a:t>37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137" y="692453"/>
            <a:ext cx="4481214" cy="3413881"/>
          </a:xfrm>
          <a:ln cap="flat"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850E306-2BB5-1B4F-9803-8FCFB5C79E13}" type="slidenum">
              <a:rPr lang="en-US" sz="900">
                <a:latin typeface="Times New Roman" charset="0"/>
              </a:rPr>
              <a:pPr/>
              <a:t>38</a:t>
            </a:fld>
            <a:endParaRPr lang="en-US" sz="900">
              <a:latin typeface="Times New Roman" charset="0"/>
            </a:endParaRPr>
          </a:p>
        </p:txBody>
      </p:sp>
      <p:sp>
        <p:nvSpPr>
          <p:cNvPr id="34818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E47213A6-8BC2-4241-B28B-A64B4CEEA512}" type="slidenum">
              <a:rPr lang="en-US" sz="900" i="1">
                <a:latin typeface="Times New Roman" charset="0"/>
              </a:rPr>
              <a:pPr algn="r"/>
              <a:t>38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137" y="692453"/>
            <a:ext cx="4481214" cy="3413881"/>
          </a:xfrm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64931">
              <a:spcBef>
                <a:spcPct val="0"/>
              </a:spcBef>
            </a:pPr>
            <a:endParaRPr lang="en-US" sz="23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4C56C88-12A0-8D43-8D10-164D57142653}" type="slidenum">
              <a:rPr lang="en-US" sz="900">
                <a:latin typeface="Times New Roman" charset="0"/>
              </a:rPr>
              <a:pPr/>
              <a:t>39</a:t>
            </a:fld>
            <a:endParaRPr lang="en-US" sz="900">
              <a:latin typeface="Times New Roman" charset="0"/>
            </a:endParaRPr>
          </a:p>
        </p:txBody>
      </p:sp>
      <p:sp>
        <p:nvSpPr>
          <p:cNvPr id="36866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E4FB91F0-8D7F-6E4C-9CF8-82D8C6093121}" type="slidenum">
              <a:rPr lang="en-US" sz="900" i="1">
                <a:latin typeface="Times New Roman" charset="0"/>
              </a:rPr>
              <a:pPr algn="r"/>
              <a:t>39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137" y="692453"/>
            <a:ext cx="4481214" cy="3413881"/>
          </a:xfrm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5B91E66-58C5-5F45-98B5-D124982F2539}" type="slidenum">
              <a:rPr lang="en-US" sz="900">
                <a:latin typeface="Times New Roman" charset="0"/>
              </a:rPr>
              <a:pPr/>
              <a:t>4</a:t>
            </a:fld>
            <a:endParaRPr lang="en-US" sz="900">
              <a:latin typeface="Times New Roman" charset="0"/>
            </a:endParaRPr>
          </a:p>
        </p:txBody>
      </p:sp>
      <p:sp>
        <p:nvSpPr>
          <p:cNvPr id="5122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495D0540-D682-3246-97F2-2C4FBFF6E3EC}" type="slidenum">
              <a:rPr lang="en-US" sz="900" i="1">
                <a:latin typeface="Times New Roman" charset="0"/>
              </a:rPr>
              <a:pPr algn="r"/>
              <a:t>4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137" y="692453"/>
            <a:ext cx="4481214" cy="3413881"/>
          </a:xfrm>
          <a:ln cap="flat"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3A3159F-6369-2A4F-A6A9-F8FDE1520D0B}" type="slidenum">
              <a:rPr lang="en-US" sz="900">
                <a:latin typeface="Times New Roman" charset="0"/>
              </a:rPr>
              <a:pPr/>
              <a:t>46</a:t>
            </a:fld>
            <a:endParaRPr lang="en-US" sz="900">
              <a:latin typeface="Times New Roman" charset="0"/>
            </a:endParaRPr>
          </a:p>
        </p:txBody>
      </p:sp>
      <p:sp>
        <p:nvSpPr>
          <p:cNvPr id="38914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65AA3402-6C2C-F240-9E8B-CA92C0390189}" type="slidenum">
              <a:rPr lang="en-US" sz="900" i="1">
                <a:latin typeface="Times New Roman" charset="0"/>
              </a:rPr>
              <a:pPr algn="r"/>
              <a:t>46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9137" y="692453"/>
            <a:ext cx="4481214" cy="3413881"/>
          </a:xfrm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4FA6D04C-FDD9-BA42-8B92-ED043C27E131}" type="slidenum">
              <a:rPr lang="en-US" sz="900">
                <a:latin typeface="Times New Roman" charset="0"/>
              </a:rPr>
              <a:pPr/>
              <a:t>57</a:t>
            </a:fld>
            <a:endParaRPr lang="en-US" sz="900">
              <a:latin typeface="Times New Roman" charset="0"/>
            </a:endParaRPr>
          </a:p>
        </p:txBody>
      </p:sp>
      <p:sp>
        <p:nvSpPr>
          <p:cNvPr id="45058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73F19666-9190-B14E-AF68-06387A61737A}" type="slidenum">
              <a:rPr lang="en-US" sz="900" i="1">
                <a:latin typeface="Times New Roman" charset="0"/>
              </a:rPr>
              <a:pPr algn="r"/>
              <a:t>57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1362" cy="3414713"/>
          </a:xfrm>
          <a:ln cap="flat"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3F9483EF-E076-3B46-B6A8-42B251EFB699}" type="slidenum">
              <a:rPr lang="en-US" sz="900">
                <a:latin typeface="Times New Roman" charset="0"/>
              </a:rPr>
              <a:pPr/>
              <a:t>58</a:t>
            </a:fld>
            <a:endParaRPr lang="en-US" sz="900">
              <a:latin typeface="Times New Roman" charset="0"/>
            </a:endParaRPr>
          </a:p>
        </p:txBody>
      </p:sp>
      <p:sp>
        <p:nvSpPr>
          <p:cNvPr id="47106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574BCF9C-1F46-0146-96CE-AE4195A71E0F}" type="slidenum">
              <a:rPr lang="en-US" sz="900" i="1">
                <a:latin typeface="Times New Roman" charset="0"/>
              </a:rPr>
              <a:pPr algn="r"/>
              <a:t>58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1362" cy="3414713"/>
          </a:xfrm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75063FB3-3B4B-684B-A631-32417C80A845}" type="slidenum">
              <a:rPr lang="en-US" sz="900">
                <a:latin typeface="Times New Roman" charset="0"/>
              </a:rPr>
              <a:pPr/>
              <a:t>59</a:t>
            </a:fld>
            <a:endParaRPr lang="en-US" sz="900">
              <a:latin typeface="Times New Roman" charset="0"/>
            </a:endParaRPr>
          </a:p>
        </p:txBody>
      </p:sp>
      <p:sp>
        <p:nvSpPr>
          <p:cNvPr id="49154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D15A1B76-BE13-854D-B8BE-A1EB23957468}" type="slidenum">
              <a:rPr lang="en-US" sz="900" i="1">
                <a:latin typeface="Times New Roman" charset="0"/>
              </a:rPr>
              <a:pPr algn="r"/>
              <a:t>59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1362" cy="3414713"/>
          </a:xfrm>
          <a:ln cap="flat"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CECF7024-548A-2043-AC3D-8E9BAAD609B5}" type="slidenum">
              <a:rPr lang="en-US" sz="900">
                <a:latin typeface="Times New Roman" charset="0"/>
              </a:rPr>
              <a:pPr/>
              <a:t>60</a:t>
            </a:fld>
            <a:endParaRPr lang="en-US" sz="900">
              <a:latin typeface="Times New Roman" charset="0"/>
            </a:endParaRPr>
          </a:p>
        </p:txBody>
      </p:sp>
      <p:sp>
        <p:nvSpPr>
          <p:cNvPr id="51202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103E95B4-C05B-C645-9D7F-B8D187BA3860}" type="slidenum">
              <a:rPr lang="en-US" sz="900" i="1">
                <a:latin typeface="Times New Roman" charset="0"/>
              </a:rPr>
              <a:pPr algn="r"/>
              <a:t>60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1362" cy="3414713"/>
          </a:xfrm>
          <a:ln cap="flat"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D6C15832-82D1-D541-8810-585098A625CD}" type="slidenum">
              <a:rPr lang="en-US" sz="900">
                <a:latin typeface="Times New Roman" charset="0"/>
              </a:rPr>
              <a:pPr/>
              <a:t>61</a:t>
            </a:fld>
            <a:endParaRPr lang="en-US" sz="900">
              <a:latin typeface="Times New Roman" charset="0"/>
            </a:endParaRPr>
          </a:p>
        </p:txBody>
      </p:sp>
      <p:sp>
        <p:nvSpPr>
          <p:cNvPr id="53250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F1E7D5FA-C21A-4748-B017-4D8135A16844}" type="slidenum">
              <a:rPr lang="en-US" sz="900" i="1">
                <a:latin typeface="Times New Roman" charset="0"/>
              </a:rPr>
              <a:pPr algn="r"/>
              <a:t>61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1362" cy="3414713"/>
          </a:xfrm>
          <a:ln cap="flat"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595DB7B-8D29-BD4E-A8AE-E5E682F91899}" type="slidenum">
              <a:rPr lang="en-US" sz="900">
                <a:latin typeface="Times New Roman" charset="0"/>
              </a:rPr>
              <a:pPr/>
              <a:t>63</a:t>
            </a:fld>
            <a:endParaRPr lang="en-US" sz="900">
              <a:latin typeface="Times New Roman" charset="0"/>
            </a:endParaRPr>
          </a:p>
        </p:txBody>
      </p:sp>
      <p:sp>
        <p:nvSpPr>
          <p:cNvPr id="56322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FC83CCD5-AF9B-5A47-94E0-ECD8F58A944B}" type="slidenum">
              <a:rPr lang="en-US" sz="900" i="1">
                <a:latin typeface="Times New Roman" charset="0"/>
              </a:rPr>
              <a:pPr algn="r"/>
              <a:t>63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1362" cy="3414713"/>
          </a:xfrm>
          <a:ln cap="flat"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93895EFE-8876-854F-9FE6-D2EE5F40C7E6}" type="slidenum">
              <a:rPr lang="en-US" sz="900">
                <a:latin typeface="Times New Roman" charset="0"/>
              </a:rPr>
              <a:pPr/>
              <a:t>64</a:t>
            </a:fld>
            <a:endParaRPr lang="en-US" sz="900">
              <a:latin typeface="Times New Roman" charset="0"/>
            </a:endParaRPr>
          </a:p>
        </p:txBody>
      </p:sp>
      <p:sp>
        <p:nvSpPr>
          <p:cNvPr id="58370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E2ED9089-77C6-7D45-9419-2C60C94AB05A}" type="slidenum">
              <a:rPr lang="en-US" sz="900" i="1">
                <a:latin typeface="Times New Roman" charset="0"/>
              </a:rPr>
              <a:pPr algn="r"/>
              <a:t>64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1362" cy="3414713"/>
          </a:xfrm>
          <a:ln cap="flat"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F83C7CB1-8355-8F4B-995B-E61C34B393C6}" type="slidenum">
              <a:rPr lang="en-US" sz="900">
                <a:latin typeface="Times New Roman" charset="0"/>
              </a:rPr>
              <a:pPr/>
              <a:t>65</a:t>
            </a:fld>
            <a:endParaRPr lang="en-US" sz="900">
              <a:latin typeface="Times New Roman" charset="0"/>
            </a:endParaRPr>
          </a:p>
        </p:txBody>
      </p:sp>
      <p:sp>
        <p:nvSpPr>
          <p:cNvPr id="60418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F2D25584-ECF9-7E42-8164-A0B20B07D270}" type="slidenum">
              <a:rPr lang="en-US" sz="900" i="1">
                <a:latin typeface="Times New Roman" charset="0"/>
              </a:rPr>
              <a:pPr algn="r"/>
              <a:t>65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1362" cy="3414713"/>
          </a:xfrm>
          <a:ln cap="flat"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1F20A27E-73CB-E64F-A1A0-6FBC2D00DBD7}" type="slidenum">
              <a:rPr lang="en-US" sz="900">
                <a:latin typeface="Times New Roman" charset="0"/>
              </a:rPr>
              <a:pPr/>
              <a:t>66</a:t>
            </a:fld>
            <a:endParaRPr lang="en-US" sz="900">
              <a:latin typeface="Times New Roman" charset="0"/>
            </a:endParaRPr>
          </a:p>
        </p:txBody>
      </p:sp>
      <p:sp>
        <p:nvSpPr>
          <p:cNvPr id="62466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C2EF97C8-A727-ED4A-B350-C3C627F1B456}" type="slidenum">
              <a:rPr lang="en-US" sz="900" i="1">
                <a:latin typeface="Times New Roman" charset="0"/>
              </a:rPr>
              <a:pPr algn="r"/>
              <a:t>66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1362" cy="3414713"/>
          </a:xfrm>
          <a:ln cap="flat"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FAD6E8EA-1EF5-3E44-BF07-6F0508569EA9}" type="slidenum">
              <a:rPr lang="en-US" sz="900">
                <a:latin typeface="Times New Roman" charset="0"/>
              </a:rPr>
              <a:pPr/>
              <a:t>67</a:t>
            </a:fld>
            <a:endParaRPr lang="en-US" sz="900">
              <a:latin typeface="Times New Roman" charset="0"/>
            </a:endParaRPr>
          </a:p>
        </p:txBody>
      </p:sp>
      <p:sp>
        <p:nvSpPr>
          <p:cNvPr id="64514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60ACE12D-478B-B841-968F-404FDF8B9F0C}" type="slidenum">
              <a:rPr lang="en-US" sz="900" i="1">
                <a:latin typeface="Times New Roman" charset="0"/>
              </a:rPr>
              <a:pPr algn="r"/>
              <a:t>67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1362" cy="3414713"/>
          </a:xfrm>
          <a:ln cap="flat"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1EAC3278-436D-C04E-B077-F356BF5208D4}" type="slidenum">
              <a:rPr lang="en-US" sz="900">
                <a:latin typeface="Times New Roman" charset="0"/>
              </a:rPr>
              <a:pPr/>
              <a:t>68</a:t>
            </a:fld>
            <a:endParaRPr lang="en-US" sz="900">
              <a:latin typeface="Times New Roman" charset="0"/>
            </a:endParaRPr>
          </a:p>
        </p:txBody>
      </p:sp>
      <p:sp>
        <p:nvSpPr>
          <p:cNvPr id="66562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CA98AB64-9032-C243-912A-82D0D500000B}" type="slidenum">
              <a:rPr lang="en-US" sz="900" i="1">
                <a:latin typeface="Times New Roman" charset="0"/>
              </a:rPr>
              <a:pPr algn="r"/>
              <a:t>68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1362" cy="3414713"/>
          </a:xfrm>
          <a:ln cap="flat"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AC68B279-B48C-EC42-B897-7AAA4645912B}" type="slidenum">
              <a:rPr lang="en-US" sz="900">
                <a:latin typeface="Times New Roman" charset="0"/>
              </a:rPr>
              <a:pPr/>
              <a:t>69</a:t>
            </a:fld>
            <a:endParaRPr lang="en-US" sz="900">
              <a:latin typeface="Times New Roman" charset="0"/>
            </a:endParaRPr>
          </a:p>
        </p:txBody>
      </p:sp>
      <p:sp>
        <p:nvSpPr>
          <p:cNvPr id="68610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D6560785-F3AF-9F4B-8720-8B53049DDCBE}" type="slidenum">
              <a:rPr lang="en-US" sz="900" i="1">
                <a:latin typeface="Times New Roman" charset="0"/>
              </a:rPr>
              <a:pPr algn="r"/>
              <a:t>69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1362" cy="3414713"/>
          </a:xfrm>
          <a:ln cap="flat"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9E037CA3-E540-B649-8836-AA0D3AEC8A55}" type="slidenum">
              <a:rPr lang="en-US" sz="900">
                <a:latin typeface="Times New Roman" charset="0"/>
              </a:rPr>
              <a:pPr/>
              <a:t>7</a:t>
            </a:fld>
            <a:endParaRPr lang="en-US" sz="900">
              <a:latin typeface="Times New Roman" charset="0"/>
            </a:endParaRPr>
          </a:p>
        </p:txBody>
      </p:sp>
      <p:sp>
        <p:nvSpPr>
          <p:cNvPr id="7170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231486A2-E1EE-3F40-820C-2225384E09A6}" type="slidenum">
              <a:rPr lang="en-US" sz="900" i="1">
                <a:latin typeface="Times New Roman" charset="0"/>
              </a:rPr>
              <a:pPr algn="r"/>
              <a:t>7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1362" cy="3414713"/>
          </a:xfrm>
          <a:ln cap="flat"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01F8B059-BF91-0D45-B658-03B14053990A}" type="slidenum">
              <a:rPr lang="en-US" sz="900">
                <a:latin typeface="Times New Roman" charset="0"/>
              </a:rPr>
              <a:pPr/>
              <a:t>9</a:t>
            </a:fld>
            <a:endParaRPr lang="en-US" sz="900">
              <a:latin typeface="Times New Roman" charset="0"/>
            </a:endParaRPr>
          </a:p>
        </p:txBody>
      </p:sp>
      <p:sp>
        <p:nvSpPr>
          <p:cNvPr id="10242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53606656-BA6B-2E41-8E09-DBB5E7AA39BE}" type="slidenum">
              <a:rPr lang="en-US" sz="900" i="1">
                <a:latin typeface="Times New Roman" charset="0"/>
              </a:rPr>
              <a:pPr algn="r"/>
              <a:t>9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1362" cy="3414713"/>
          </a:xfrm>
          <a:ln cap="flat"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02756" indent="-270291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081164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513629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1946095" indent="-216233" defTabSz="934005" eaLnBrk="0" hangingPunct="0"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378560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811026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243491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675957" indent="-216233" defTabSz="9340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67770D37-44A3-8C47-9EC9-C1B02F120CC9}" type="slidenum">
              <a:rPr lang="en-US" sz="900">
                <a:latin typeface="Times New Roman" charset="0"/>
              </a:rPr>
              <a:pPr/>
              <a:t>10</a:t>
            </a:fld>
            <a:endParaRPr lang="en-US" sz="900">
              <a:latin typeface="Times New Roman" charset="0"/>
            </a:endParaRPr>
          </a:p>
        </p:txBody>
      </p:sp>
      <p:sp>
        <p:nvSpPr>
          <p:cNvPr id="12290" name="Rectangle 5"/>
          <p:cNvSpPr txBox="1">
            <a:spLocks noGrp="1" noChangeArrowheads="1"/>
          </p:cNvSpPr>
          <p:nvPr/>
        </p:nvSpPr>
        <p:spPr bwMode="auto">
          <a:xfrm>
            <a:off x="3885903" y="8685894"/>
            <a:ext cx="2972097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738" tIns="0" rIns="18738" bIns="0" anchor="b"/>
          <a:lstStyle>
            <a:lvl1pPr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87425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fld id="{EB2B23B9-1EA4-D949-8B73-92D017A3CAD9}" type="slidenum">
              <a:rPr lang="en-US" sz="900" i="1">
                <a:latin typeface="Times New Roman" charset="0"/>
              </a:rPr>
              <a:pPr algn="r"/>
              <a:t>10</a:t>
            </a:fld>
            <a:endParaRPr lang="en-US" sz="900" i="1">
              <a:latin typeface="Times New Roman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1362" cy="3414713"/>
          </a:xfrm>
          <a:ln cap="flat"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3691" tIns="48407" rIns="93691" bIns="48407"/>
          <a:lstStyle/>
          <a:p>
            <a:pPr defTabSz="899469">
              <a:spcBef>
                <a:spcPct val="0"/>
              </a:spcBef>
            </a:pP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13/12/2021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3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13/12/2021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5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13/12/2021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0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13/12/2021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4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13/12/2021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13/12/2021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13/12/2021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0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13/12/2021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1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13/12/2021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13/12/2021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8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13/12/2021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3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1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0F4B-30D6-A64E-99F4-981C2C58D0AA}" type="datetimeFigureOut">
              <a:t>13/12/2021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3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31AE8D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ts val="1200"/>
        </a:spcBef>
        <a:buFont typeface="Arial"/>
        <a:buChar char="•"/>
        <a:defRPr sz="26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ts val="1200"/>
        </a:spcBef>
        <a:buFont typeface="Arial"/>
        <a:buChar char="–"/>
        <a:defRPr sz="22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1405" cy="6849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853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Dependent variables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>
                <a:latin typeface="Verdana" charset="0"/>
              </a:rPr>
              <a:t>    </a:t>
            </a:r>
            <a:r>
              <a:rPr lang="en-US" i="1">
                <a:latin typeface="Verdana" charset="0"/>
              </a:rPr>
              <a:t>in menu experiment </a:t>
            </a:r>
          </a:p>
          <a:p>
            <a:pPr lvl="2" eaLnBrk="1" hangingPunct="1"/>
            <a:r>
              <a:rPr lang="en-US">
                <a:latin typeface="Verdana" charset="0"/>
              </a:rPr>
              <a:t>time to select an item</a:t>
            </a:r>
          </a:p>
          <a:p>
            <a:pPr lvl="2" eaLnBrk="1" hangingPunct="1"/>
            <a:r>
              <a:rPr lang="en-US">
                <a:latin typeface="Verdana" charset="0"/>
              </a:rPr>
              <a:t>selection errors made</a:t>
            </a:r>
          </a:p>
          <a:p>
            <a:pPr lvl="2" eaLnBrk="1" hangingPunct="1"/>
            <a:r>
              <a:rPr lang="en-US">
                <a:latin typeface="Verdana" charset="0"/>
              </a:rPr>
              <a:t>time to learn to use it to proficiency</a:t>
            </a:r>
            <a:br>
              <a:rPr lang="en-US">
                <a:latin typeface="Verdana" charset="0"/>
              </a:rPr>
            </a:br>
            <a:endParaRPr lang="en-US">
              <a:latin typeface="Verdana" charset="0"/>
            </a:endParaRPr>
          </a:p>
          <a:p>
            <a:pPr marL="0" indent="0" eaLnBrk="1" hangingPunct="1"/>
            <a:r>
              <a:rPr lang="en-US">
                <a:latin typeface="Verdana" charset="0"/>
              </a:rPr>
              <a:t>     </a:t>
            </a:r>
            <a:r>
              <a:rPr lang="en-US" i="1">
                <a:latin typeface="Verdana" charset="0"/>
              </a:rPr>
              <a:t>in toothpaste experiment</a:t>
            </a:r>
          </a:p>
          <a:p>
            <a:pPr lvl="2" eaLnBrk="1" hangingPunct="1"/>
            <a:r>
              <a:rPr lang="en-US">
                <a:latin typeface="Verdana" charset="0"/>
              </a:rPr>
              <a:t>number of cavities</a:t>
            </a:r>
          </a:p>
          <a:p>
            <a:pPr lvl="2" eaLnBrk="1" hangingPunct="1"/>
            <a:r>
              <a:rPr lang="en-US">
                <a:latin typeface="Verdana" charset="0"/>
              </a:rPr>
              <a:t>preference</a:t>
            </a:r>
          </a:p>
          <a:p>
            <a:pPr marL="0" indent="0" eaLnBrk="1" hangingPunct="1"/>
            <a:endParaRPr lang="en-U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4787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1405" cy="6849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148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1405" cy="6849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1382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1405" cy="6849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848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1405" cy="6849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315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1405" cy="6849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13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Subject Selection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208963" cy="4824412"/>
          </a:xfrm>
          <a:noFill/>
        </p:spPr>
        <p:txBody>
          <a:bodyPr lIns="92075" tIns="46038" rIns="92075" bIns="46038"/>
          <a:lstStyle/>
          <a:p>
            <a:pPr marL="0" indent="0" eaLnBrk="1" hangingPunct="1"/>
            <a:r>
              <a:rPr lang="en-US">
                <a:latin typeface="Verdana" charset="0"/>
              </a:rPr>
              <a:t>Judiciously select and assign subjects to groups</a:t>
            </a:r>
          </a:p>
          <a:p>
            <a:pPr marL="0" indent="0" eaLnBrk="1" hangingPunct="1"/>
            <a:r>
              <a:rPr lang="en-US" sz="2000">
                <a:latin typeface="Verdana" charset="0"/>
              </a:rPr>
              <a:t>      </a:t>
            </a:r>
            <a:br>
              <a:rPr lang="en-US" sz="2000">
                <a:latin typeface="Verdana" charset="0"/>
              </a:rPr>
            </a:br>
            <a:r>
              <a:rPr lang="en-US" sz="2000">
                <a:latin typeface="Verdana" charset="0"/>
              </a:rPr>
              <a:t>      ways of controlling subject variability</a:t>
            </a:r>
          </a:p>
          <a:p>
            <a:pPr lvl="2" eaLnBrk="1" hangingPunct="1"/>
            <a:r>
              <a:rPr lang="en-US" sz="2000">
                <a:latin typeface="Verdana" charset="0"/>
              </a:rPr>
              <a:t>reasonable amount of subjects </a:t>
            </a:r>
          </a:p>
          <a:p>
            <a:pPr lvl="2" eaLnBrk="1" hangingPunct="1"/>
            <a:r>
              <a:rPr lang="en-US" sz="2000">
                <a:latin typeface="Verdana" charset="0"/>
              </a:rPr>
              <a:t>random assignment</a:t>
            </a:r>
          </a:p>
          <a:p>
            <a:pPr lvl="2" eaLnBrk="1" hangingPunct="1"/>
            <a:r>
              <a:rPr lang="en-US" sz="2000">
                <a:latin typeface="Verdana" charset="0"/>
              </a:rPr>
              <a:t>make different user groups an independent variable</a:t>
            </a:r>
          </a:p>
          <a:p>
            <a:pPr lvl="2" eaLnBrk="1" hangingPunct="1"/>
            <a:r>
              <a:rPr lang="en-US" sz="2000">
                <a:latin typeface="Verdana" charset="0"/>
              </a:rPr>
              <a:t>screen for anomalies in subject group</a:t>
            </a:r>
          </a:p>
          <a:p>
            <a:pPr lvl="3" eaLnBrk="1" hangingPunct="1"/>
            <a:r>
              <a:rPr lang="en-US" sz="2000">
                <a:latin typeface="Verdana" charset="0"/>
              </a:rPr>
              <a:t>superstars versus poor performers</a:t>
            </a:r>
          </a:p>
        </p:txBody>
      </p:sp>
      <p:pic>
        <p:nvPicPr>
          <p:cNvPr id="13315" name="Picture 1" descr="noviceexper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5104187"/>
            <a:ext cx="21590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69143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1405" cy="6849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7111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Controlling bias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marL="0" indent="0" eaLnBrk="1" hangingPunct="1"/>
            <a:r>
              <a:rPr lang="en-US">
                <a:latin typeface="Verdana" charset="0"/>
              </a:rPr>
              <a:t>Control for bias</a:t>
            </a:r>
          </a:p>
          <a:p>
            <a:pPr lvl="2" eaLnBrk="1" hangingPunct="1"/>
            <a:endParaRPr lang="en-US">
              <a:latin typeface="Verdana" charset="0"/>
            </a:endParaRPr>
          </a:p>
          <a:p>
            <a:pPr lvl="2" eaLnBrk="1" hangingPunct="1"/>
            <a:r>
              <a:rPr lang="en-US">
                <a:latin typeface="Verdana" charset="0"/>
              </a:rPr>
              <a:t>unbiased instructions </a:t>
            </a:r>
          </a:p>
          <a:p>
            <a:pPr lvl="2" eaLnBrk="1" hangingPunct="1"/>
            <a:r>
              <a:rPr lang="en-US">
                <a:latin typeface="Verdana" charset="0"/>
              </a:rPr>
              <a:t>unbiased experimental protocols</a:t>
            </a:r>
          </a:p>
          <a:p>
            <a:pPr lvl="3" eaLnBrk="1" hangingPunct="1"/>
            <a:r>
              <a:rPr lang="en-US">
                <a:latin typeface="Verdana" charset="0"/>
              </a:rPr>
              <a:t>prepare scripts ahead of time</a:t>
            </a:r>
          </a:p>
          <a:p>
            <a:pPr lvl="2" eaLnBrk="1" hangingPunct="1"/>
            <a:r>
              <a:rPr lang="en-US">
                <a:latin typeface="Verdana" charset="0"/>
              </a:rPr>
              <a:t>unbiased subject selection</a:t>
            </a:r>
          </a:p>
        </p:txBody>
      </p:sp>
      <p:pic>
        <p:nvPicPr>
          <p:cNvPr id="15363" name="Picture 1" descr="two peop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268788"/>
            <a:ext cx="2743200" cy="182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AutoShape 9"/>
          <p:cNvSpPr>
            <a:spLocks noChangeArrowheads="1"/>
          </p:cNvSpPr>
          <p:nvPr/>
        </p:nvSpPr>
        <p:spPr bwMode="auto">
          <a:xfrm>
            <a:off x="6227763" y="3260725"/>
            <a:ext cx="2232025" cy="935038"/>
          </a:xfrm>
          <a:prstGeom prst="wedgeRoundRectCallout">
            <a:avLst>
              <a:gd name="adj1" fmla="val -35847"/>
              <a:gd name="adj2" fmla="val 82426"/>
              <a:gd name="adj3" fmla="val 16667"/>
            </a:avLst>
          </a:prstGeom>
          <a:noFill/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/>
          <a:lstStyle/>
          <a:p>
            <a:r>
              <a:rPr lang="en-US" sz="1200"/>
              <a:t>Now you get to do the</a:t>
            </a:r>
          </a:p>
          <a:p>
            <a:r>
              <a:rPr lang="en-US" sz="1200"/>
              <a:t>pop-up menus. I think</a:t>
            </a:r>
          </a:p>
          <a:p>
            <a:r>
              <a:rPr lang="en-US" sz="1200"/>
              <a:t>you will really like them...</a:t>
            </a:r>
          </a:p>
          <a:p>
            <a:r>
              <a:rPr lang="en-US" sz="1200"/>
              <a:t>I designed them myself!</a:t>
            </a:r>
          </a:p>
        </p:txBody>
      </p:sp>
    </p:spTree>
    <p:extLst>
      <p:ext uri="{BB962C8B-B14F-4D97-AF65-F5344CB8AC3E}">
        <p14:creationId xmlns:p14="http://schemas.microsoft.com/office/powerpoint/2010/main" val="372567938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 Bias: “Dewey Defeats Truman”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941" y="3034377"/>
            <a:ext cx="4649330" cy="34975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12900"/>
            <a:ext cx="46863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2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1405" cy="6849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879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1405" cy="6849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207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1405" cy="6849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184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1405" cy="6849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7359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1405" cy="6849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707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Statistical analysis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7993063" cy="4824412"/>
          </a:xfrm>
          <a:noFill/>
        </p:spPr>
        <p:txBody>
          <a:bodyPr lIns="92075" tIns="46038" rIns="92075" bIns="46038"/>
          <a:lstStyle/>
          <a:p>
            <a:pPr marL="0" indent="0" eaLnBrk="1" hangingPunct="1"/>
            <a:r>
              <a:rPr lang="en-US">
                <a:latin typeface="Verdana" charset="0"/>
              </a:rPr>
              <a:t>Apply statistical methods to data analysis</a:t>
            </a:r>
          </a:p>
          <a:p>
            <a:pPr lvl="1" eaLnBrk="1" hangingPunct="1"/>
            <a:r>
              <a:rPr lang="en-US">
                <a:latin typeface="Verdana" charset="0"/>
              </a:rPr>
              <a:t>confidence limits</a:t>
            </a:r>
            <a:r>
              <a:rPr lang="en-US" sz="2400">
                <a:latin typeface="Verdana" charset="0"/>
              </a:rPr>
              <a:t>:</a:t>
            </a:r>
            <a:r>
              <a:rPr lang="en-US" sz="1600">
                <a:latin typeface="Verdana" charset="0"/>
              </a:rPr>
              <a:t> </a:t>
            </a:r>
            <a:br>
              <a:rPr lang="en-US" sz="1600">
                <a:latin typeface="Verdana" charset="0"/>
              </a:rPr>
            </a:br>
            <a:endParaRPr lang="en-US" sz="1600">
              <a:latin typeface="Verdana" charset="0"/>
            </a:endParaRPr>
          </a:p>
          <a:p>
            <a:pPr lvl="2" eaLnBrk="1" hangingPunct="1"/>
            <a:r>
              <a:rPr lang="en-US">
                <a:latin typeface="Verdana" charset="0"/>
              </a:rPr>
              <a:t>the confidence that your conclusion is correct</a:t>
            </a:r>
          </a:p>
          <a:p>
            <a:pPr lvl="2" eaLnBrk="1" hangingPunct="1">
              <a:buFontTx/>
              <a:buNone/>
            </a:pPr>
            <a:endParaRPr lang="en-US">
              <a:latin typeface="Verdana" charset="0"/>
            </a:endParaRPr>
          </a:p>
          <a:p>
            <a:pPr lvl="2" eaLnBrk="1" hangingPunct="1"/>
            <a:r>
              <a:rPr lang="ja-JP" altLang="en-US">
                <a:latin typeface="Verdana" charset="0"/>
              </a:rPr>
              <a:t>“</a:t>
            </a:r>
            <a:r>
              <a:rPr lang="en-US" altLang="ja-JP">
                <a:latin typeface="Verdana" charset="0"/>
              </a:rPr>
              <a:t>the hypothesis that computer experience makes no difference is rejected at the .05 level</a:t>
            </a:r>
            <a:r>
              <a:rPr lang="ja-JP" altLang="en-US">
                <a:latin typeface="Verdana" charset="0"/>
              </a:rPr>
              <a:t>”</a:t>
            </a:r>
            <a:br>
              <a:rPr lang="en-US" altLang="ja-JP">
                <a:latin typeface="Verdana" charset="0"/>
              </a:rPr>
            </a:br>
            <a:r>
              <a:rPr lang="en-US" altLang="ja-JP">
                <a:latin typeface="Verdana" charset="0"/>
              </a:rPr>
              <a:t>means:</a:t>
            </a:r>
          </a:p>
          <a:p>
            <a:pPr lvl="3" eaLnBrk="1" hangingPunct="1"/>
            <a:r>
              <a:rPr lang="en-US" sz="1800">
                <a:latin typeface="Verdana" charset="0"/>
              </a:rPr>
              <a:t>a 95% chance that your statement is correct</a:t>
            </a:r>
          </a:p>
          <a:p>
            <a:pPr lvl="3" eaLnBrk="1" hangingPunct="1"/>
            <a:r>
              <a:rPr lang="en-US" sz="1800">
                <a:latin typeface="Verdana" charset="0"/>
              </a:rPr>
              <a:t>a 5% chance you are wrong</a:t>
            </a:r>
            <a:br>
              <a:rPr lang="en-US" sz="1800">
                <a:latin typeface="Verdana" charset="0"/>
              </a:rPr>
            </a:br>
            <a:endParaRPr lang="en-US" sz="1800">
              <a:latin typeface="Verdana" charset="0"/>
            </a:endParaRPr>
          </a:p>
        </p:txBody>
      </p:sp>
      <p:pic>
        <p:nvPicPr>
          <p:cNvPr id="17411" name="Picture 7" descr="j01569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088" y="5091113"/>
            <a:ext cx="1839912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84419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Interpretation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marL="0" indent="0" eaLnBrk="1" hangingPunct="1"/>
            <a:r>
              <a:rPr lang="en-US">
                <a:latin typeface="Verdana" charset="0"/>
              </a:rPr>
              <a:t>Interpret your results</a:t>
            </a:r>
          </a:p>
          <a:p>
            <a:pPr lvl="1" eaLnBrk="1" hangingPunct="1"/>
            <a:r>
              <a:rPr lang="en-US" sz="1600">
                <a:latin typeface="Verdana" charset="0"/>
              </a:rPr>
              <a:t>what you believe the results really mean</a:t>
            </a:r>
          </a:p>
          <a:p>
            <a:pPr lvl="1" eaLnBrk="1" hangingPunct="1"/>
            <a:r>
              <a:rPr lang="en-US" sz="1600">
                <a:latin typeface="Verdana" charset="0"/>
              </a:rPr>
              <a:t>their implications to your research</a:t>
            </a:r>
          </a:p>
          <a:p>
            <a:pPr lvl="1" eaLnBrk="1" hangingPunct="1"/>
            <a:r>
              <a:rPr lang="en-US" sz="1600">
                <a:latin typeface="Verdana" charset="0"/>
              </a:rPr>
              <a:t>their implications to practitioners</a:t>
            </a:r>
          </a:p>
          <a:p>
            <a:pPr lvl="1" eaLnBrk="1" hangingPunct="1"/>
            <a:r>
              <a:rPr lang="en-US" sz="1600">
                <a:latin typeface="Verdana" charset="0"/>
              </a:rPr>
              <a:t>how generalizable they are</a:t>
            </a:r>
          </a:p>
          <a:p>
            <a:pPr lvl="1" eaLnBrk="1" hangingPunct="1"/>
            <a:r>
              <a:rPr lang="en-US" sz="1600">
                <a:latin typeface="Verdana" charset="0"/>
              </a:rPr>
              <a:t>limitations and critique</a:t>
            </a:r>
          </a:p>
          <a:p>
            <a:pPr lvl="1" eaLnBrk="1" hangingPunct="1">
              <a:buFontTx/>
              <a:buNone/>
            </a:pPr>
            <a:endParaRPr lang="en-US" sz="1600">
              <a:latin typeface="Verdana" charset="0"/>
            </a:endParaRPr>
          </a:p>
        </p:txBody>
      </p:sp>
      <p:pic>
        <p:nvPicPr>
          <p:cNvPr id="19459" name="Picture 4" descr="PE02481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925" y="3933825"/>
            <a:ext cx="18700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65194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8458200" cy="5207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Example: Differences between means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fontScale="92500" lnSpcReduction="20000"/>
          </a:bodyPr>
          <a:lstStyle/>
          <a:p>
            <a:pPr marL="0" indent="0" eaLnBrk="1" hangingPunct="1"/>
            <a:r>
              <a:rPr lang="en-US" sz="2000">
                <a:latin typeface="Verdana" charset="0"/>
              </a:rPr>
              <a:t>Given: </a:t>
            </a:r>
          </a:p>
          <a:p>
            <a:pPr lvl="1" eaLnBrk="1" hangingPunct="1"/>
            <a:r>
              <a:rPr lang="en-US" sz="1800">
                <a:latin typeface="Verdana" charset="0"/>
              </a:rPr>
              <a:t>two data sets measuring a condition</a:t>
            </a:r>
          </a:p>
          <a:p>
            <a:pPr lvl="2" eaLnBrk="1" hangingPunct="1"/>
            <a:r>
              <a:rPr lang="en-US" sz="1600">
                <a:latin typeface="Verdana" charset="0"/>
              </a:rPr>
              <a:t>height difference of males and females</a:t>
            </a:r>
          </a:p>
          <a:p>
            <a:pPr lvl="2" eaLnBrk="1" hangingPunct="1"/>
            <a:r>
              <a:rPr lang="en-US" sz="1600">
                <a:latin typeface="Verdana" charset="0"/>
              </a:rPr>
              <a:t>time to select an item from different menu styles ...</a:t>
            </a:r>
            <a:br>
              <a:rPr lang="en-US" sz="1600">
                <a:latin typeface="Verdana" charset="0"/>
              </a:rPr>
            </a:br>
            <a:br>
              <a:rPr lang="en-US" sz="1600">
                <a:latin typeface="Verdana" charset="0"/>
              </a:rPr>
            </a:br>
            <a:endParaRPr lang="en-US" sz="1600">
              <a:latin typeface="Verdana" charset="0"/>
            </a:endParaRPr>
          </a:p>
          <a:p>
            <a:pPr marL="0" indent="0" eaLnBrk="1" hangingPunct="1"/>
            <a:r>
              <a:rPr lang="en-US" sz="2000">
                <a:latin typeface="Verdana" charset="0"/>
              </a:rPr>
              <a:t>Question: </a:t>
            </a:r>
          </a:p>
          <a:p>
            <a:pPr lvl="1" eaLnBrk="1" hangingPunct="1"/>
            <a:r>
              <a:rPr lang="en-US" sz="1800">
                <a:latin typeface="Verdana" charset="0"/>
              </a:rPr>
              <a:t>is the difference between the means of this data statistically significant?</a:t>
            </a:r>
            <a:br>
              <a:rPr lang="en-US" sz="1800">
                <a:latin typeface="Verdana" charset="0"/>
              </a:rPr>
            </a:br>
            <a:br>
              <a:rPr lang="en-US" sz="1800">
                <a:latin typeface="Verdana" charset="0"/>
              </a:rPr>
            </a:br>
            <a:endParaRPr lang="en-US" sz="1800">
              <a:latin typeface="Verdana" charset="0"/>
            </a:endParaRPr>
          </a:p>
          <a:p>
            <a:pPr marL="0" indent="0" eaLnBrk="1" hangingPunct="1"/>
            <a:r>
              <a:rPr lang="en-US" sz="2000">
                <a:latin typeface="Verdana" charset="0"/>
              </a:rPr>
              <a:t>Null hypothesis:</a:t>
            </a:r>
          </a:p>
          <a:p>
            <a:pPr lvl="1" eaLnBrk="1" hangingPunct="1"/>
            <a:r>
              <a:rPr lang="en-US" sz="1800">
                <a:latin typeface="Verdana" charset="0"/>
              </a:rPr>
              <a:t>there is no difference between the two means</a:t>
            </a:r>
          </a:p>
          <a:p>
            <a:pPr lvl="1" eaLnBrk="1" hangingPunct="1"/>
            <a:r>
              <a:rPr lang="en-US" sz="1800">
                <a:latin typeface="Verdana" charset="0"/>
              </a:rPr>
              <a:t>statistical analysis: </a:t>
            </a:r>
          </a:p>
          <a:p>
            <a:pPr lvl="2" eaLnBrk="1" hangingPunct="1"/>
            <a:r>
              <a:rPr lang="en-US" sz="1600">
                <a:latin typeface="Verdana" charset="0"/>
              </a:rPr>
              <a:t>can only reject the hypothesis at a certain level of confidence</a:t>
            </a:r>
          </a:p>
          <a:p>
            <a:pPr marL="0" indent="0" eaLnBrk="1" hangingPunct="1"/>
            <a:endParaRPr lang="en-US" sz="2000" b="1">
              <a:latin typeface="Verdana" charset="0"/>
            </a:endParaRP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5508625" y="1341438"/>
            <a:ext cx="3400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" charset="0"/>
              </a:rPr>
              <a:t>Condition one: 3, 4, 4, 4, 5, 5, 5, 6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5521325" y="1773238"/>
            <a:ext cx="3389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600" b="1">
                <a:solidFill>
                  <a:srgbClr val="000000"/>
                </a:solidFill>
                <a:latin typeface="Arial" charset="0"/>
              </a:rPr>
              <a:t>Condition two: 4, 4, 5, 5, 6, 6, 7, 7</a:t>
            </a:r>
          </a:p>
        </p:txBody>
      </p:sp>
    </p:spTree>
    <p:extLst>
      <p:ext uri="{BB962C8B-B14F-4D97-AF65-F5344CB8AC3E}">
        <p14:creationId xmlns:p14="http://schemas.microsoft.com/office/powerpoint/2010/main" val="101655531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Example: 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142287" cy="4525963"/>
          </a:xfrm>
          <a:noFill/>
        </p:spPr>
        <p:txBody>
          <a:bodyPr lIns="92075" tIns="46038" rIns="92075" bIns="46038"/>
          <a:lstStyle/>
          <a:p>
            <a:pPr marL="0" indent="0" eaLnBrk="1" hangingPunct="1"/>
            <a:r>
              <a:rPr lang="en-US" sz="1800">
                <a:latin typeface="Verdana" charset="0"/>
              </a:rPr>
              <a:t>Is there a significant difference </a:t>
            </a:r>
            <a:br>
              <a:rPr lang="en-US" sz="1800">
                <a:latin typeface="Verdana" charset="0"/>
              </a:rPr>
            </a:br>
            <a:r>
              <a:rPr lang="en-US" sz="1800">
                <a:latin typeface="Verdana" charset="0"/>
              </a:rPr>
              <a:t>between these means?</a:t>
            </a:r>
          </a:p>
        </p:txBody>
      </p:sp>
      <p:sp>
        <p:nvSpPr>
          <p:cNvPr id="25603" name="Rectangle 55"/>
          <p:cNvSpPr>
            <a:spLocks noChangeArrowheads="1"/>
          </p:cNvSpPr>
          <p:nvPr/>
        </p:nvSpPr>
        <p:spPr bwMode="auto">
          <a:xfrm>
            <a:off x="1628775" y="2632075"/>
            <a:ext cx="2862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Condition one: 3, 4, 4, 4, 5, 5, 5, 6</a:t>
            </a:r>
          </a:p>
        </p:txBody>
      </p:sp>
      <p:sp>
        <p:nvSpPr>
          <p:cNvPr id="25604" name="Rectangle 56"/>
          <p:cNvSpPr>
            <a:spLocks noChangeArrowheads="1"/>
          </p:cNvSpPr>
          <p:nvPr/>
        </p:nvSpPr>
        <p:spPr bwMode="auto">
          <a:xfrm>
            <a:off x="1730375" y="5730875"/>
            <a:ext cx="2843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rgbClr val="000000"/>
                </a:solidFill>
                <a:latin typeface="Arial" charset="0"/>
              </a:rPr>
              <a:t>Condition two: 4, 4, 5, 5, 6, 6, 7, 7</a:t>
            </a:r>
          </a:p>
        </p:txBody>
      </p:sp>
      <p:sp>
        <p:nvSpPr>
          <p:cNvPr id="25605" name="Rectangle 131"/>
          <p:cNvSpPr>
            <a:spLocks noChangeArrowheads="1"/>
          </p:cNvSpPr>
          <p:nvPr/>
        </p:nvSpPr>
        <p:spPr bwMode="auto">
          <a:xfrm>
            <a:off x="5003800" y="406400"/>
            <a:ext cx="38100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4"/>
          <p:cNvSpPr>
            <a:spLocks noChangeShapeType="1"/>
          </p:cNvSpPr>
          <p:nvPr/>
        </p:nvSpPr>
        <p:spPr bwMode="auto">
          <a:xfrm flipV="1">
            <a:off x="5200650" y="595313"/>
            <a:ext cx="0" cy="2324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5"/>
          <p:cNvSpPr>
            <a:spLocks noChangeShapeType="1"/>
          </p:cNvSpPr>
          <p:nvPr/>
        </p:nvSpPr>
        <p:spPr bwMode="auto">
          <a:xfrm>
            <a:off x="5168900" y="29257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Rectangle 6"/>
          <p:cNvSpPr>
            <a:spLocks noChangeArrowheads="1"/>
          </p:cNvSpPr>
          <p:nvPr/>
        </p:nvSpPr>
        <p:spPr bwMode="auto">
          <a:xfrm>
            <a:off x="4981575" y="27940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25609" name="Line 7"/>
          <p:cNvSpPr>
            <a:spLocks noChangeShapeType="1"/>
          </p:cNvSpPr>
          <p:nvPr/>
        </p:nvSpPr>
        <p:spPr bwMode="auto">
          <a:xfrm>
            <a:off x="5181600" y="2773363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>
            <a:off x="5168900" y="26336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Line 9"/>
          <p:cNvSpPr>
            <a:spLocks noChangeShapeType="1"/>
          </p:cNvSpPr>
          <p:nvPr/>
        </p:nvSpPr>
        <p:spPr bwMode="auto">
          <a:xfrm>
            <a:off x="5181600" y="2481263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0"/>
          <p:cNvSpPr>
            <a:spLocks noChangeShapeType="1"/>
          </p:cNvSpPr>
          <p:nvPr/>
        </p:nvSpPr>
        <p:spPr bwMode="auto">
          <a:xfrm>
            <a:off x="5168900" y="23415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Rectangle 11"/>
          <p:cNvSpPr>
            <a:spLocks noChangeArrowheads="1"/>
          </p:cNvSpPr>
          <p:nvPr/>
        </p:nvSpPr>
        <p:spPr bwMode="auto">
          <a:xfrm>
            <a:off x="4981575" y="22098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5614" name="Line 12"/>
          <p:cNvSpPr>
            <a:spLocks noChangeShapeType="1"/>
          </p:cNvSpPr>
          <p:nvPr/>
        </p:nvSpPr>
        <p:spPr bwMode="auto">
          <a:xfrm>
            <a:off x="5181600" y="2189163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3"/>
          <p:cNvSpPr>
            <a:spLocks noChangeShapeType="1"/>
          </p:cNvSpPr>
          <p:nvPr/>
        </p:nvSpPr>
        <p:spPr bwMode="auto">
          <a:xfrm>
            <a:off x="5168900" y="2049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4"/>
          <p:cNvSpPr>
            <a:spLocks noChangeShapeType="1"/>
          </p:cNvSpPr>
          <p:nvPr/>
        </p:nvSpPr>
        <p:spPr bwMode="auto">
          <a:xfrm>
            <a:off x="5181600" y="1897063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5"/>
          <p:cNvSpPr>
            <a:spLocks noChangeShapeType="1"/>
          </p:cNvSpPr>
          <p:nvPr/>
        </p:nvSpPr>
        <p:spPr bwMode="auto">
          <a:xfrm>
            <a:off x="5168900" y="17573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Rectangle 16"/>
          <p:cNvSpPr>
            <a:spLocks noChangeArrowheads="1"/>
          </p:cNvSpPr>
          <p:nvPr/>
        </p:nvSpPr>
        <p:spPr bwMode="auto">
          <a:xfrm>
            <a:off x="4981575" y="16256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5619" name="Line 17"/>
          <p:cNvSpPr>
            <a:spLocks noChangeShapeType="1"/>
          </p:cNvSpPr>
          <p:nvPr/>
        </p:nvSpPr>
        <p:spPr bwMode="auto">
          <a:xfrm>
            <a:off x="5181600" y="1617663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18"/>
          <p:cNvSpPr>
            <a:spLocks noChangeShapeType="1"/>
          </p:cNvSpPr>
          <p:nvPr/>
        </p:nvSpPr>
        <p:spPr bwMode="auto">
          <a:xfrm>
            <a:off x="5168900" y="14779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19"/>
          <p:cNvSpPr>
            <a:spLocks noChangeShapeType="1"/>
          </p:cNvSpPr>
          <p:nvPr/>
        </p:nvSpPr>
        <p:spPr bwMode="auto">
          <a:xfrm>
            <a:off x="5181600" y="1325563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Rectangle 20"/>
          <p:cNvSpPr>
            <a:spLocks noChangeArrowheads="1"/>
          </p:cNvSpPr>
          <p:nvPr/>
        </p:nvSpPr>
        <p:spPr bwMode="auto">
          <a:xfrm>
            <a:off x="4981575" y="10541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25623" name="Line 21"/>
          <p:cNvSpPr>
            <a:spLocks noChangeShapeType="1"/>
          </p:cNvSpPr>
          <p:nvPr/>
        </p:nvSpPr>
        <p:spPr bwMode="auto">
          <a:xfrm>
            <a:off x="5194300" y="2925763"/>
            <a:ext cx="327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22"/>
          <p:cNvSpPr>
            <a:spLocks noChangeShapeType="1"/>
          </p:cNvSpPr>
          <p:nvPr/>
        </p:nvSpPr>
        <p:spPr bwMode="auto">
          <a:xfrm flipV="1">
            <a:off x="5238750" y="2919413"/>
            <a:ext cx="0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24"/>
          <p:cNvSpPr>
            <a:spLocks noChangeShapeType="1"/>
          </p:cNvSpPr>
          <p:nvPr/>
        </p:nvSpPr>
        <p:spPr bwMode="auto">
          <a:xfrm flipV="1">
            <a:off x="5467350" y="2919413"/>
            <a:ext cx="0" cy="1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25"/>
          <p:cNvSpPr>
            <a:spLocks noChangeShapeType="1"/>
          </p:cNvSpPr>
          <p:nvPr/>
        </p:nvSpPr>
        <p:spPr bwMode="auto">
          <a:xfrm flipV="1">
            <a:off x="5695950" y="2919413"/>
            <a:ext cx="0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Line 27"/>
          <p:cNvSpPr>
            <a:spLocks noChangeShapeType="1"/>
          </p:cNvSpPr>
          <p:nvPr/>
        </p:nvSpPr>
        <p:spPr bwMode="auto">
          <a:xfrm flipV="1">
            <a:off x="5924550" y="2919413"/>
            <a:ext cx="0" cy="1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flipV="1">
            <a:off x="6153150" y="2919413"/>
            <a:ext cx="0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Line 30"/>
          <p:cNvSpPr>
            <a:spLocks noChangeShapeType="1"/>
          </p:cNvSpPr>
          <p:nvPr/>
        </p:nvSpPr>
        <p:spPr bwMode="auto">
          <a:xfrm flipV="1">
            <a:off x="6381750" y="2919413"/>
            <a:ext cx="0" cy="1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0" name="Line 31"/>
          <p:cNvSpPr>
            <a:spLocks noChangeShapeType="1"/>
          </p:cNvSpPr>
          <p:nvPr/>
        </p:nvSpPr>
        <p:spPr bwMode="auto">
          <a:xfrm flipV="1">
            <a:off x="6610350" y="2919413"/>
            <a:ext cx="0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Line 33"/>
          <p:cNvSpPr>
            <a:spLocks noChangeShapeType="1"/>
          </p:cNvSpPr>
          <p:nvPr/>
        </p:nvSpPr>
        <p:spPr bwMode="auto">
          <a:xfrm flipV="1">
            <a:off x="6838950" y="2919413"/>
            <a:ext cx="0" cy="1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Line 34"/>
          <p:cNvSpPr>
            <a:spLocks noChangeShapeType="1"/>
          </p:cNvSpPr>
          <p:nvPr/>
        </p:nvSpPr>
        <p:spPr bwMode="auto">
          <a:xfrm flipV="1">
            <a:off x="7067550" y="2919413"/>
            <a:ext cx="0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Line 36"/>
          <p:cNvSpPr>
            <a:spLocks noChangeShapeType="1"/>
          </p:cNvSpPr>
          <p:nvPr/>
        </p:nvSpPr>
        <p:spPr bwMode="auto">
          <a:xfrm flipV="1">
            <a:off x="7296150" y="2919413"/>
            <a:ext cx="0" cy="1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Line 37"/>
          <p:cNvSpPr>
            <a:spLocks noChangeShapeType="1"/>
          </p:cNvSpPr>
          <p:nvPr/>
        </p:nvSpPr>
        <p:spPr bwMode="auto">
          <a:xfrm flipV="1">
            <a:off x="7524750" y="2919413"/>
            <a:ext cx="0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5" name="Line 39"/>
          <p:cNvSpPr>
            <a:spLocks noChangeShapeType="1"/>
          </p:cNvSpPr>
          <p:nvPr/>
        </p:nvSpPr>
        <p:spPr bwMode="auto">
          <a:xfrm flipV="1">
            <a:off x="7753350" y="2919413"/>
            <a:ext cx="0" cy="1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6" name="Line 40"/>
          <p:cNvSpPr>
            <a:spLocks noChangeShapeType="1"/>
          </p:cNvSpPr>
          <p:nvPr/>
        </p:nvSpPr>
        <p:spPr bwMode="auto">
          <a:xfrm flipV="1">
            <a:off x="7981950" y="2919413"/>
            <a:ext cx="0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Line 42"/>
          <p:cNvSpPr>
            <a:spLocks noChangeShapeType="1"/>
          </p:cNvSpPr>
          <p:nvPr/>
        </p:nvSpPr>
        <p:spPr bwMode="auto">
          <a:xfrm flipV="1">
            <a:off x="8210550" y="2919413"/>
            <a:ext cx="0" cy="1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8" name="Line 43"/>
          <p:cNvSpPr>
            <a:spLocks noChangeShapeType="1"/>
          </p:cNvSpPr>
          <p:nvPr/>
        </p:nvSpPr>
        <p:spPr bwMode="auto">
          <a:xfrm flipV="1">
            <a:off x="8439150" y="2919413"/>
            <a:ext cx="0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Rectangle 47"/>
          <p:cNvSpPr>
            <a:spLocks noChangeArrowheads="1"/>
          </p:cNvSpPr>
          <p:nvPr/>
        </p:nvSpPr>
        <p:spPr bwMode="auto">
          <a:xfrm>
            <a:off x="5718175" y="2373313"/>
            <a:ext cx="419100" cy="54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Rectangle 48"/>
          <p:cNvSpPr>
            <a:spLocks noChangeArrowheads="1"/>
          </p:cNvSpPr>
          <p:nvPr/>
        </p:nvSpPr>
        <p:spPr bwMode="auto">
          <a:xfrm>
            <a:off x="6153150" y="1185863"/>
            <a:ext cx="444500" cy="172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Rectangle 49"/>
          <p:cNvSpPr>
            <a:spLocks noChangeArrowheads="1"/>
          </p:cNvSpPr>
          <p:nvPr/>
        </p:nvSpPr>
        <p:spPr bwMode="auto">
          <a:xfrm>
            <a:off x="6610350" y="1185863"/>
            <a:ext cx="444500" cy="17272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Rectangle 50"/>
          <p:cNvSpPr>
            <a:spLocks noChangeArrowheads="1"/>
          </p:cNvSpPr>
          <p:nvPr/>
        </p:nvSpPr>
        <p:spPr bwMode="auto">
          <a:xfrm>
            <a:off x="7067550" y="2341563"/>
            <a:ext cx="444500" cy="571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Rectangle 51"/>
          <p:cNvSpPr>
            <a:spLocks noChangeArrowheads="1"/>
          </p:cNvSpPr>
          <p:nvPr/>
        </p:nvSpPr>
        <p:spPr bwMode="auto">
          <a:xfrm flipV="1">
            <a:off x="7524750" y="2913063"/>
            <a:ext cx="444500" cy="12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Rectangle 52"/>
          <p:cNvSpPr>
            <a:spLocks noChangeArrowheads="1"/>
          </p:cNvSpPr>
          <p:nvPr/>
        </p:nvSpPr>
        <p:spPr bwMode="auto">
          <a:xfrm>
            <a:off x="6302375" y="3086100"/>
            <a:ext cx="950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Condition 1</a:t>
            </a:r>
          </a:p>
        </p:txBody>
      </p:sp>
      <p:sp>
        <p:nvSpPr>
          <p:cNvPr id="25645" name="Rectangle 53"/>
          <p:cNvSpPr>
            <a:spLocks noChangeArrowheads="1"/>
          </p:cNvSpPr>
          <p:nvPr/>
        </p:nvSpPr>
        <p:spPr bwMode="auto">
          <a:xfrm>
            <a:off x="6302375" y="3086100"/>
            <a:ext cx="950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Condition 1</a:t>
            </a:r>
          </a:p>
        </p:txBody>
      </p:sp>
      <p:pic>
        <p:nvPicPr>
          <p:cNvPr id="25646" name="Picture 5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1522413"/>
            <a:ext cx="2032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47" name="Line 57"/>
          <p:cNvSpPr>
            <a:spLocks noChangeShapeType="1"/>
          </p:cNvSpPr>
          <p:nvPr/>
        </p:nvSpPr>
        <p:spPr bwMode="auto">
          <a:xfrm flipV="1">
            <a:off x="5200650" y="3668713"/>
            <a:ext cx="0" cy="2324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Line 58"/>
          <p:cNvSpPr>
            <a:spLocks noChangeShapeType="1"/>
          </p:cNvSpPr>
          <p:nvPr/>
        </p:nvSpPr>
        <p:spPr bwMode="auto">
          <a:xfrm>
            <a:off x="5168900" y="59991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Rectangle 59"/>
          <p:cNvSpPr>
            <a:spLocks noChangeArrowheads="1"/>
          </p:cNvSpPr>
          <p:nvPr/>
        </p:nvSpPr>
        <p:spPr bwMode="auto">
          <a:xfrm>
            <a:off x="4981575" y="58674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25650" name="Line 60"/>
          <p:cNvSpPr>
            <a:spLocks noChangeShapeType="1"/>
          </p:cNvSpPr>
          <p:nvPr/>
        </p:nvSpPr>
        <p:spPr bwMode="auto">
          <a:xfrm>
            <a:off x="5181600" y="5808663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1" name="Line 61"/>
          <p:cNvSpPr>
            <a:spLocks noChangeShapeType="1"/>
          </p:cNvSpPr>
          <p:nvPr/>
        </p:nvSpPr>
        <p:spPr bwMode="auto">
          <a:xfrm>
            <a:off x="5168900" y="56181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2" name="Line 62"/>
          <p:cNvSpPr>
            <a:spLocks noChangeShapeType="1"/>
          </p:cNvSpPr>
          <p:nvPr/>
        </p:nvSpPr>
        <p:spPr bwMode="auto">
          <a:xfrm>
            <a:off x="5181600" y="5414963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3" name="Line 63"/>
          <p:cNvSpPr>
            <a:spLocks noChangeShapeType="1"/>
          </p:cNvSpPr>
          <p:nvPr/>
        </p:nvSpPr>
        <p:spPr bwMode="auto">
          <a:xfrm>
            <a:off x="5168900" y="52244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4" name="Rectangle 64"/>
          <p:cNvSpPr>
            <a:spLocks noChangeArrowheads="1"/>
          </p:cNvSpPr>
          <p:nvPr/>
        </p:nvSpPr>
        <p:spPr bwMode="auto">
          <a:xfrm>
            <a:off x="4981575" y="50927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5655" name="Line 65"/>
          <p:cNvSpPr>
            <a:spLocks noChangeShapeType="1"/>
          </p:cNvSpPr>
          <p:nvPr/>
        </p:nvSpPr>
        <p:spPr bwMode="auto">
          <a:xfrm>
            <a:off x="5181600" y="5021263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6" name="Line 66"/>
          <p:cNvSpPr>
            <a:spLocks noChangeShapeType="1"/>
          </p:cNvSpPr>
          <p:nvPr/>
        </p:nvSpPr>
        <p:spPr bwMode="auto">
          <a:xfrm>
            <a:off x="5168900" y="48307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7" name="Line 67"/>
          <p:cNvSpPr>
            <a:spLocks noChangeShapeType="1"/>
          </p:cNvSpPr>
          <p:nvPr/>
        </p:nvSpPr>
        <p:spPr bwMode="auto">
          <a:xfrm>
            <a:off x="5181600" y="4640263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8" name="Line 68"/>
          <p:cNvSpPr>
            <a:spLocks noChangeShapeType="1"/>
          </p:cNvSpPr>
          <p:nvPr/>
        </p:nvSpPr>
        <p:spPr bwMode="auto">
          <a:xfrm>
            <a:off x="5168900" y="44497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9" name="Rectangle 69"/>
          <p:cNvSpPr>
            <a:spLocks noChangeArrowheads="1"/>
          </p:cNvSpPr>
          <p:nvPr/>
        </p:nvSpPr>
        <p:spPr bwMode="auto">
          <a:xfrm>
            <a:off x="4981575" y="43180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5660" name="Line 70"/>
          <p:cNvSpPr>
            <a:spLocks noChangeShapeType="1"/>
          </p:cNvSpPr>
          <p:nvPr/>
        </p:nvSpPr>
        <p:spPr bwMode="auto">
          <a:xfrm>
            <a:off x="5181600" y="4259263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1" name="Line 71"/>
          <p:cNvSpPr>
            <a:spLocks noChangeShapeType="1"/>
          </p:cNvSpPr>
          <p:nvPr/>
        </p:nvSpPr>
        <p:spPr bwMode="auto">
          <a:xfrm>
            <a:off x="5168900" y="40687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2" name="Line 72"/>
          <p:cNvSpPr>
            <a:spLocks noChangeShapeType="1"/>
          </p:cNvSpPr>
          <p:nvPr/>
        </p:nvSpPr>
        <p:spPr bwMode="auto">
          <a:xfrm>
            <a:off x="5181600" y="3865563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3" name="Line 73"/>
          <p:cNvSpPr>
            <a:spLocks noChangeShapeType="1"/>
          </p:cNvSpPr>
          <p:nvPr/>
        </p:nvSpPr>
        <p:spPr bwMode="auto">
          <a:xfrm>
            <a:off x="5168900" y="3675063"/>
            <a:ext cx="25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4" name="Rectangle 74"/>
          <p:cNvSpPr>
            <a:spLocks noChangeArrowheads="1"/>
          </p:cNvSpPr>
          <p:nvPr/>
        </p:nvSpPr>
        <p:spPr bwMode="auto">
          <a:xfrm>
            <a:off x="4981575" y="3543300"/>
            <a:ext cx="268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25665" name="Line 75"/>
          <p:cNvSpPr>
            <a:spLocks noChangeShapeType="1"/>
          </p:cNvSpPr>
          <p:nvPr/>
        </p:nvSpPr>
        <p:spPr bwMode="auto">
          <a:xfrm>
            <a:off x="5194300" y="5999163"/>
            <a:ext cx="3276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6" name="Line 77"/>
          <p:cNvSpPr>
            <a:spLocks noChangeShapeType="1"/>
          </p:cNvSpPr>
          <p:nvPr/>
        </p:nvSpPr>
        <p:spPr bwMode="auto">
          <a:xfrm flipV="1">
            <a:off x="5238750" y="5992813"/>
            <a:ext cx="0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7" name="Line 80"/>
          <p:cNvSpPr>
            <a:spLocks noChangeShapeType="1"/>
          </p:cNvSpPr>
          <p:nvPr/>
        </p:nvSpPr>
        <p:spPr bwMode="auto">
          <a:xfrm flipV="1">
            <a:off x="5467350" y="5992813"/>
            <a:ext cx="0" cy="1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8" name="Line 82"/>
          <p:cNvSpPr>
            <a:spLocks noChangeShapeType="1"/>
          </p:cNvSpPr>
          <p:nvPr/>
        </p:nvSpPr>
        <p:spPr bwMode="auto">
          <a:xfrm flipV="1">
            <a:off x="5695950" y="5992813"/>
            <a:ext cx="0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9" name="Line 85"/>
          <p:cNvSpPr>
            <a:spLocks noChangeShapeType="1"/>
          </p:cNvSpPr>
          <p:nvPr/>
        </p:nvSpPr>
        <p:spPr bwMode="auto">
          <a:xfrm flipV="1">
            <a:off x="5924550" y="5992813"/>
            <a:ext cx="0" cy="1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0" name="Line 87"/>
          <p:cNvSpPr>
            <a:spLocks noChangeShapeType="1"/>
          </p:cNvSpPr>
          <p:nvPr/>
        </p:nvSpPr>
        <p:spPr bwMode="auto">
          <a:xfrm flipV="1">
            <a:off x="6153150" y="5992813"/>
            <a:ext cx="0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1" name="Line 90"/>
          <p:cNvSpPr>
            <a:spLocks noChangeShapeType="1"/>
          </p:cNvSpPr>
          <p:nvPr/>
        </p:nvSpPr>
        <p:spPr bwMode="auto">
          <a:xfrm flipV="1">
            <a:off x="6381750" y="5992813"/>
            <a:ext cx="0" cy="1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2" name="Line 92"/>
          <p:cNvSpPr>
            <a:spLocks noChangeShapeType="1"/>
          </p:cNvSpPr>
          <p:nvPr/>
        </p:nvSpPr>
        <p:spPr bwMode="auto">
          <a:xfrm flipV="1">
            <a:off x="6610350" y="5992813"/>
            <a:ext cx="0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3" name="Line 95"/>
          <p:cNvSpPr>
            <a:spLocks noChangeShapeType="1"/>
          </p:cNvSpPr>
          <p:nvPr/>
        </p:nvSpPr>
        <p:spPr bwMode="auto">
          <a:xfrm flipV="1">
            <a:off x="6838950" y="5992813"/>
            <a:ext cx="0" cy="1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4" name="Line 97"/>
          <p:cNvSpPr>
            <a:spLocks noChangeShapeType="1"/>
          </p:cNvSpPr>
          <p:nvPr/>
        </p:nvSpPr>
        <p:spPr bwMode="auto">
          <a:xfrm flipV="1">
            <a:off x="7067550" y="5992813"/>
            <a:ext cx="0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5" name="Line 100"/>
          <p:cNvSpPr>
            <a:spLocks noChangeShapeType="1"/>
          </p:cNvSpPr>
          <p:nvPr/>
        </p:nvSpPr>
        <p:spPr bwMode="auto">
          <a:xfrm flipV="1">
            <a:off x="7296150" y="5992813"/>
            <a:ext cx="0" cy="1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6" name="Line 102"/>
          <p:cNvSpPr>
            <a:spLocks noChangeShapeType="1"/>
          </p:cNvSpPr>
          <p:nvPr/>
        </p:nvSpPr>
        <p:spPr bwMode="auto">
          <a:xfrm flipV="1">
            <a:off x="7524750" y="5992813"/>
            <a:ext cx="0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7" name="Line 105"/>
          <p:cNvSpPr>
            <a:spLocks noChangeShapeType="1"/>
          </p:cNvSpPr>
          <p:nvPr/>
        </p:nvSpPr>
        <p:spPr bwMode="auto">
          <a:xfrm flipV="1">
            <a:off x="7753350" y="5992813"/>
            <a:ext cx="0" cy="1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8" name="Line 107"/>
          <p:cNvSpPr>
            <a:spLocks noChangeShapeType="1"/>
          </p:cNvSpPr>
          <p:nvPr/>
        </p:nvSpPr>
        <p:spPr bwMode="auto">
          <a:xfrm flipV="1">
            <a:off x="7981950" y="5992813"/>
            <a:ext cx="0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9" name="Line 110"/>
          <p:cNvSpPr>
            <a:spLocks noChangeShapeType="1"/>
          </p:cNvSpPr>
          <p:nvPr/>
        </p:nvSpPr>
        <p:spPr bwMode="auto">
          <a:xfrm flipV="1">
            <a:off x="8210550" y="5992813"/>
            <a:ext cx="0" cy="1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0" name="Line 112"/>
          <p:cNvSpPr>
            <a:spLocks noChangeShapeType="1"/>
          </p:cNvSpPr>
          <p:nvPr/>
        </p:nvSpPr>
        <p:spPr bwMode="auto">
          <a:xfrm flipV="1">
            <a:off x="8439150" y="5992813"/>
            <a:ext cx="0" cy="25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1" name="Rectangle 118"/>
          <p:cNvSpPr>
            <a:spLocks noChangeArrowheads="1"/>
          </p:cNvSpPr>
          <p:nvPr/>
        </p:nvSpPr>
        <p:spPr bwMode="auto">
          <a:xfrm>
            <a:off x="6153150" y="4449763"/>
            <a:ext cx="444500" cy="1536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2" name="Rectangle 119"/>
          <p:cNvSpPr>
            <a:spLocks noChangeArrowheads="1"/>
          </p:cNvSpPr>
          <p:nvPr/>
        </p:nvSpPr>
        <p:spPr bwMode="auto">
          <a:xfrm>
            <a:off x="6159500" y="4456113"/>
            <a:ext cx="431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3" name="Rectangle 120"/>
          <p:cNvSpPr>
            <a:spLocks noChangeArrowheads="1"/>
          </p:cNvSpPr>
          <p:nvPr/>
        </p:nvSpPr>
        <p:spPr bwMode="auto">
          <a:xfrm>
            <a:off x="6610350" y="4449763"/>
            <a:ext cx="444500" cy="1536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4" name="Rectangle 121"/>
          <p:cNvSpPr>
            <a:spLocks noChangeArrowheads="1"/>
          </p:cNvSpPr>
          <p:nvPr/>
        </p:nvSpPr>
        <p:spPr bwMode="auto">
          <a:xfrm>
            <a:off x="6616700" y="4456113"/>
            <a:ext cx="431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5" name="Rectangle 122"/>
          <p:cNvSpPr>
            <a:spLocks noChangeArrowheads="1"/>
          </p:cNvSpPr>
          <p:nvPr/>
        </p:nvSpPr>
        <p:spPr bwMode="auto">
          <a:xfrm>
            <a:off x="7067550" y="4449763"/>
            <a:ext cx="444500" cy="1536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6" name="Rectangle 123"/>
          <p:cNvSpPr>
            <a:spLocks noChangeArrowheads="1"/>
          </p:cNvSpPr>
          <p:nvPr/>
        </p:nvSpPr>
        <p:spPr bwMode="auto">
          <a:xfrm>
            <a:off x="7073900" y="4456113"/>
            <a:ext cx="431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7" name="Rectangle 124"/>
          <p:cNvSpPr>
            <a:spLocks noChangeArrowheads="1"/>
          </p:cNvSpPr>
          <p:nvPr/>
        </p:nvSpPr>
        <p:spPr bwMode="auto">
          <a:xfrm>
            <a:off x="7524750" y="4459288"/>
            <a:ext cx="444500" cy="15367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8" name="Rectangle 125"/>
          <p:cNvSpPr>
            <a:spLocks noChangeArrowheads="1"/>
          </p:cNvSpPr>
          <p:nvPr/>
        </p:nvSpPr>
        <p:spPr bwMode="auto">
          <a:xfrm>
            <a:off x="7988300" y="5980113"/>
            <a:ext cx="431800" cy="2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9" name="Rectangle 128"/>
          <p:cNvSpPr>
            <a:spLocks noChangeArrowheads="1"/>
          </p:cNvSpPr>
          <p:nvPr/>
        </p:nvSpPr>
        <p:spPr bwMode="auto">
          <a:xfrm>
            <a:off x="6315075" y="6159500"/>
            <a:ext cx="950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Condition 2</a:t>
            </a:r>
          </a:p>
        </p:txBody>
      </p:sp>
      <p:sp>
        <p:nvSpPr>
          <p:cNvPr id="25690" name="Rectangle 129"/>
          <p:cNvSpPr>
            <a:spLocks noChangeArrowheads="1"/>
          </p:cNvSpPr>
          <p:nvPr/>
        </p:nvSpPr>
        <p:spPr bwMode="auto">
          <a:xfrm>
            <a:off x="6315075" y="6159500"/>
            <a:ext cx="9509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Condition 2</a:t>
            </a:r>
          </a:p>
        </p:txBody>
      </p:sp>
      <p:pic>
        <p:nvPicPr>
          <p:cNvPr id="25691" name="Picture 13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4595813"/>
            <a:ext cx="2032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92" name="Rectangle 132"/>
          <p:cNvSpPr>
            <a:spLocks noChangeArrowheads="1"/>
          </p:cNvSpPr>
          <p:nvPr/>
        </p:nvSpPr>
        <p:spPr bwMode="auto">
          <a:xfrm>
            <a:off x="4724400" y="2995613"/>
            <a:ext cx="331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93" name="Rectangle 133"/>
          <p:cNvSpPr>
            <a:spLocks noChangeArrowheads="1"/>
          </p:cNvSpPr>
          <p:nvPr/>
        </p:nvSpPr>
        <p:spPr bwMode="auto">
          <a:xfrm>
            <a:off x="4724400" y="2995613"/>
            <a:ext cx="331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94" name="Rectangle 134"/>
          <p:cNvSpPr>
            <a:spLocks noChangeArrowheads="1"/>
          </p:cNvSpPr>
          <p:nvPr/>
        </p:nvSpPr>
        <p:spPr bwMode="auto">
          <a:xfrm>
            <a:off x="5168900" y="6043613"/>
            <a:ext cx="331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95" name="Rectangle 135"/>
          <p:cNvSpPr>
            <a:spLocks noChangeArrowheads="1"/>
          </p:cNvSpPr>
          <p:nvPr/>
        </p:nvSpPr>
        <p:spPr bwMode="auto">
          <a:xfrm>
            <a:off x="5168900" y="6043613"/>
            <a:ext cx="331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96" name="Rectangle 139"/>
          <p:cNvSpPr>
            <a:spLocks noChangeArrowheads="1"/>
          </p:cNvSpPr>
          <p:nvPr/>
        </p:nvSpPr>
        <p:spPr bwMode="auto">
          <a:xfrm>
            <a:off x="7480300" y="3605213"/>
            <a:ext cx="11684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97" name="Rectangle 140"/>
          <p:cNvSpPr>
            <a:spLocks noChangeArrowheads="1"/>
          </p:cNvSpPr>
          <p:nvPr/>
        </p:nvSpPr>
        <p:spPr bwMode="auto">
          <a:xfrm>
            <a:off x="5791200" y="2895600"/>
            <a:ext cx="22336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3         4          5          6         7</a:t>
            </a:r>
          </a:p>
        </p:txBody>
      </p:sp>
      <p:sp>
        <p:nvSpPr>
          <p:cNvPr id="25698" name="Arc 142"/>
          <p:cNvSpPr>
            <a:spLocks/>
          </p:cNvSpPr>
          <p:nvPr/>
        </p:nvSpPr>
        <p:spPr bwMode="auto">
          <a:xfrm>
            <a:off x="6551613" y="927100"/>
            <a:ext cx="80962" cy="139700"/>
          </a:xfrm>
          <a:custGeom>
            <a:avLst/>
            <a:gdLst>
              <a:gd name="T0" fmla="*/ 0 w 11907"/>
              <a:gd name="T1" fmla="*/ 79701786 h 21600"/>
              <a:gd name="T2" fmla="*/ 1176727607 w 11907"/>
              <a:gd name="T3" fmla="*/ 45300493 h 21600"/>
              <a:gd name="T4" fmla="*/ 669349082 w 11907"/>
              <a:gd name="T5" fmla="*/ 1580919868 h 21600"/>
              <a:gd name="T6" fmla="*/ 0 60000 65536"/>
              <a:gd name="T7" fmla="*/ 0 60000 65536"/>
              <a:gd name="T8" fmla="*/ 0 60000 65536"/>
              <a:gd name="T9" fmla="*/ 0 w 11907"/>
              <a:gd name="T10" fmla="*/ 0 h 21600"/>
              <a:gd name="T11" fmla="*/ 11907 w 1190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07" h="21600" fill="none" extrusionOk="0">
                <a:moveTo>
                  <a:pt x="0" y="1089"/>
                </a:moveTo>
                <a:cubicBezTo>
                  <a:pt x="2185" y="367"/>
                  <a:pt x="4471" y="-1"/>
                  <a:pt x="6773" y="0"/>
                </a:cubicBezTo>
                <a:cubicBezTo>
                  <a:pt x="8502" y="0"/>
                  <a:pt x="10226" y="207"/>
                  <a:pt x="11906" y="619"/>
                </a:cubicBezTo>
              </a:path>
              <a:path w="11907" h="21600" stroke="0" extrusionOk="0">
                <a:moveTo>
                  <a:pt x="0" y="1089"/>
                </a:moveTo>
                <a:cubicBezTo>
                  <a:pt x="2185" y="367"/>
                  <a:pt x="4471" y="-1"/>
                  <a:pt x="6773" y="0"/>
                </a:cubicBezTo>
                <a:cubicBezTo>
                  <a:pt x="8502" y="0"/>
                  <a:pt x="10226" y="207"/>
                  <a:pt x="11906" y="619"/>
                </a:cubicBezTo>
                <a:lnTo>
                  <a:pt x="6773" y="21600"/>
                </a:lnTo>
                <a:lnTo>
                  <a:pt x="0" y="1089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99" name="Rectangle 144"/>
          <p:cNvSpPr>
            <a:spLocks noChangeArrowheads="1"/>
          </p:cNvSpPr>
          <p:nvPr/>
        </p:nvSpPr>
        <p:spPr bwMode="auto">
          <a:xfrm>
            <a:off x="6276975" y="533400"/>
            <a:ext cx="949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mean = 4.5</a:t>
            </a:r>
          </a:p>
        </p:txBody>
      </p:sp>
      <p:sp>
        <p:nvSpPr>
          <p:cNvPr id="25700" name="Arc 145"/>
          <p:cNvSpPr>
            <a:spLocks/>
          </p:cNvSpPr>
          <p:nvPr/>
        </p:nvSpPr>
        <p:spPr bwMode="auto">
          <a:xfrm>
            <a:off x="7046913" y="4229100"/>
            <a:ext cx="80962" cy="139700"/>
          </a:xfrm>
          <a:custGeom>
            <a:avLst/>
            <a:gdLst>
              <a:gd name="T0" fmla="*/ 0 w 11907"/>
              <a:gd name="T1" fmla="*/ 79701786 h 21600"/>
              <a:gd name="T2" fmla="*/ 1176727607 w 11907"/>
              <a:gd name="T3" fmla="*/ 45300493 h 21600"/>
              <a:gd name="T4" fmla="*/ 669349082 w 11907"/>
              <a:gd name="T5" fmla="*/ 1580919868 h 21600"/>
              <a:gd name="T6" fmla="*/ 0 60000 65536"/>
              <a:gd name="T7" fmla="*/ 0 60000 65536"/>
              <a:gd name="T8" fmla="*/ 0 60000 65536"/>
              <a:gd name="T9" fmla="*/ 0 w 11907"/>
              <a:gd name="T10" fmla="*/ 0 h 21600"/>
              <a:gd name="T11" fmla="*/ 11907 w 1190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07" h="21600" fill="none" extrusionOk="0">
                <a:moveTo>
                  <a:pt x="0" y="1089"/>
                </a:moveTo>
                <a:cubicBezTo>
                  <a:pt x="2185" y="367"/>
                  <a:pt x="4471" y="-1"/>
                  <a:pt x="6773" y="0"/>
                </a:cubicBezTo>
                <a:cubicBezTo>
                  <a:pt x="8502" y="0"/>
                  <a:pt x="10226" y="207"/>
                  <a:pt x="11906" y="619"/>
                </a:cubicBezTo>
              </a:path>
              <a:path w="11907" h="21600" stroke="0" extrusionOk="0">
                <a:moveTo>
                  <a:pt x="0" y="1089"/>
                </a:moveTo>
                <a:cubicBezTo>
                  <a:pt x="2185" y="367"/>
                  <a:pt x="4471" y="-1"/>
                  <a:pt x="6773" y="0"/>
                </a:cubicBezTo>
                <a:cubicBezTo>
                  <a:pt x="8502" y="0"/>
                  <a:pt x="10226" y="207"/>
                  <a:pt x="11906" y="619"/>
                </a:cubicBezTo>
                <a:lnTo>
                  <a:pt x="6773" y="21600"/>
                </a:lnTo>
                <a:lnTo>
                  <a:pt x="0" y="1089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1" name="Line 146"/>
          <p:cNvSpPr>
            <a:spLocks noChangeShapeType="1"/>
          </p:cNvSpPr>
          <p:nvPr/>
        </p:nvSpPr>
        <p:spPr bwMode="auto">
          <a:xfrm flipH="1">
            <a:off x="7086600" y="40386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2" name="Rectangle 147"/>
          <p:cNvSpPr>
            <a:spLocks noChangeArrowheads="1"/>
          </p:cNvSpPr>
          <p:nvPr/>
        </p:nvSpPr>
        <p:spPr bwMode="auto">
          <a:xfrm>
            <a:off x="6772275" y="3835400"/>
            <a:ext cx="949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mean = 5.5</a:t>
            </a:r>
          </a:p>
        </p:txBody>
      </p:sp>
      <p:sp>
        <p:nvSpPr>
          <p:cNvPr id="25703" name="Rectangle 148"/>
          <p:cNvSpPr>
            <a:spLocks noChangeArrowheads="1"/>
          </p:cNvSpPr>
          <p:nvPr/>
        </p:nvSpPr>
        <p:spPr bwMode="auto">
          <a:xfrm flipV="1">
            <a:off x="7981950" y="5986463"/>
            <a:ext cx="444500" cy="12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4" name="Rectangle 150"/>
          <p:cNvSpPr>
            <a:spLocks noChangeArrowheads="1"/>
          </p:cNvSpPr>
          <p:nvPr/>
        </p:nvSpPr>
        <p:spPr bwMode="auto">
          <a:xfrm>
            <a:off x="5867400" y="6019800"/>
            <a:ext cx="22336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3         4          5          6         7</a:t>
            </a:r>
          </a:p>
        </p:txBody>
      </p:sp>
      <p:sp>
        <p:nvSpPr>
          <p:cNvPr id="25705" name="Line 151"/>
          <p:cNvSpPr>
            <a:spLocks noChangeShapeType="1"/>
          </p:cNvSpPr>
          <p:nvPr/>
        </p:nvSpPr>
        <p:spPr bwMode="auto">
          <a:xfrm flipH="1">
            <a:off x="6629400" y="8382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737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18488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Problem with visual inspection of data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marL="0" indent="0" eaLnBrk="1" hangingPunct="1"/>
            <a:r>
              <a:rPr lang="en-US" sz="2000">
                <a:latin typeface="Verdana" charset="0"/>
              </a:rPr>
              <a:t>Will almost always see variation in collected data</a:t>
            </a:r>
          </a:p>
          <a:p>
            <a:pPr lvl="1" eaLnBrk="1" hangingPunct="1"/>
            <a:r>
              <a:rPr lang="en-US" sz="1800">
                <a:latin typeface="Verdana" charset="0"/>
              </a:rPr>
              <a:t>Differences between data sets may be due to:</a:t>
            </a:r>
            <a:br>
              <a:rPr lang="en-US" sz="1800">
                <a:latin typeface="Verdana" charset="0"/>
              </a:rPr>
            </a:br>
            <a:endParaRPr lang="en-US" sz="1800">
              <a:latin typeface="Verdana" charset="0"/>
            </a:endParaRPr>
          </a:p>
          <a:p>
            <a:pPr lvl="2" eaLnBrk="1" hangingPunct="1"/>
            <a:r>
              <a:rPr lang="en-US" sz="1600">
                <a:latin typeface="Verdana" charset="0"/>
              </a:rPr>
              <a:t>normal variation</a:t>
            </a:r>
          </a:p>
          <a:p>
            <a:pPr lvl="3" eaLnBrk="1" hangingPunct="1"/>
            <a:r>
              <a:rPr lang="en-US" sz="1400">
                <a:latin typeface="Verdana" charset="0"/>
              </a:rPr>
              <a:t>eg  two sets of ten tosses with different but fair dice</a:t>
            </a:r>
          </a:p>
          <a:p>
            <a:pPr lvl="4" eaLnBrk="1" hangingPunct="1"/>
            <a:r>
              <a:rPr lang="en-US" sz="1400">
                <a:latin typeface="Verdana" charset="0"/>
              </a:rPr>
              <a:t>differences between data and means are accountable by expected variation</a:t>
            </a:r>
            <a:br>
              <a:rPr lang="en-US" sz="1400">
                <a:latin typeface="Verdana" charset="0"/>
              </a:rPr>
            </a:br>
            <a:endParaRPr lang="en-US" sz="1400">
              <a:latin typeface="Verdana" charset="0"/>
            </a:endParaRPr>
          </a:p>
          <a:p>
            <a:pPr lvl="2" eaLnBrk="1" hangingPunct="1"/>
            <a:r>
              <a:rPr lang="en-US" sz="1600">
                <a:latin typeface="Verdana" charset="0"/>
              </a:rPr>
              <a:t>real differences between data</a:t>
            </a:r>
          </a:p>
          <a:p>
            <a:pPr lvl="3" eaLnBrk="1" hangingPunct="1"/>
            <a:r>
              <a:rPr lang="en-US" sz="1400">
                <a:latin typeface="Verdana" charset="0"/>
              </a:rPr>
              <a:t>eg two sets of ten tosses for with loaded dice and fair dice </a:t>
            </a:r>
          </a:p>
          <a:p>
            <a:pPr lvl="4" eaLnBrk="1" hangingPunct="1"/>
            <a:r>
              <a:rPr lang="en-US" sz="1400">
                <a:latin typeface="Verdana" charset="0"/>
              </a:rPr>
              <a:t>differences between data and means are not </a:t>
            </a:r>
            <a:br>
              <a:rPr lang="en-US" sz="1400">
                <a:latin typeface="Verdana" charset="0"/>
              </a:rPr>
            </a:br>
            <a:r>
              <a:rPr lang="en-US" sz="1400">
                <a:latin typeface="Verdana" charset="0"/>
              </a:rPr>
              <a:t>accountable by expected variation</a:t>
            </a:r>
          </a:p>
        </p:txBody>
      </p:sp>
      <p:pic>
        <p:nvPicPr>
          <p:cNvPr id="27651" name="Picture 5" descr="PE02966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4365625"/>
            <a:ext cx="1919287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62213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74" y="1"/>
            <a:ext cx="9118623" cy="6851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974" y="0"/>
            <a:ext cx="0" cy="6851679"/>
          </a:xfrm>
          <a:custGeom>
            <a:avLst/>
            <a:gdLst/>
            <a:ahLst/>
            <a:cxnLst/>
            <a:rect l="l" t="t" r="r" b="b"/>
            <a:pathLst>
              <a:path h="2753360">
                <a:moveTo>
                  <a:pt x="0" y="2753165"/>
                </a:moveTo>
                <a:lnTo>
                  <a:pt x="0" y="0"/>
                </a:lnTo>
              </a:path>
            </a:pathLst>
          </a:custGeom>
          <a:ln w="9525">
            <a:solidFill>
              <a:srgbClr val="0304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594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1405" cy="6849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9649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32600" cy="6851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9746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32600" cy="6851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5664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32600" cy="6851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2559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32600" cy="6851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1219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32600" cy="6851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9510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Statistical vs practical significance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sz="2800">
                <a:latin typeface="Verdana" charset="0"/>
              </a:rPr>
              <a:t>When </a:t>
            </a:r>
            <a:r>
              <a:rPr lang="en-US" sz="2800" i="1">
                <a:latin typeface="Verdana" charset="0"/>
              </a:rPr>
              <a:t>n</a:t>
            </a:r>
            <a:r>
              <a:rPr lang="en-US" sz="2800">
                <a:latin typeface="Verdana" charset="0"/>
              </a:rPr>
              <a:t> is large, even a trivial difference may show up as a statistically significant result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Verdana" charset="0"/>
              </a:rPr>
              <a:t>eg menu choice: </a:t>
            </a:r>
            <a:br>
              <a:rPr lang="en-US">
                <a:latin typeface="Verdana" charset="0"/>
              </a:rPr>
            </a:br>
            <a:r>
              <a:rPr lang="en-US">
                <a:latin typeface="Verdana" charset="0"/>
              </a:rPr>
              <a:t>mean selection time of menu a is   3.00 seconds; </a:t>
            </a:r>
            <a:br>
              <a:rPr lang="en-US">
                <a:latin typeface="Verdana" charset="0"/>
              </a:rPr>
            </a:br>
            <a:r>
              <a:rPr lang="en-US">
                <a:latin typeface="Verdana" charset="0"/>
              </a:rPr>
              <a:t>                                 menu b is    3.05 seconds</a:t>
            </a:r>
            <a:br>
              <a:rPr lang="en-US">
                <a:latin typeface="Verdana" charset="0"/>
              </a:rPr>
            </a:br>
            <a:br>
              <a:rPr lang="en-US">
                <a:latin typeface="Verdana" charset="0"/>
              </a:rPr>
            </a:br>
            <a:br>
              <a:rPr lang="en-US">
                <a:latin typeface="Verdana" charset="0"/>
              </a:rPr>
            </a:br>
            <a:endParaRPr lang="en-US">
              <a:latin typeface="Verdana" charset="0"/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en-US" sz="2800">
                <a:latin typeface="Verdana" charset="0"/>
              </a:rPr>
              <a:t>Statistical significance </a:t>
            </a:r>
            <a:r>
              <a:rPr lang="en-US" sz="2800" b="1">
                <a:latin typeface="Verdana" charset="0"/>
              </a:rPr>
              <a:t>does not imply</a:t>
            </a:r>
            <a:r>
              <a:rPr lang="en-US" sz="2800">
                <a:latin typeface="Verdana" charset="0"/>
              </a:rPr>
              <a:t> that the difference is important!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Verdana" charset="0"/>
              </a:rPr>
              <a:t>a matter of interpretation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Verdana" charset="0"/>
              </a:rPr>
              <a:t>statistical significance</a:t>
            </a:r>
            <a:r>
              <a:rPr lang="en-US" sz="2400">
                <a:latin typeface="Verdana" charset="0"/>
              </a:rPr>
              <a:t> </a:t>
            </a:r>
            <a:r>
              <a:rPr lang="en-US">
                <a:latin typeface="Verdana" charset="0"/>
              </a:rPr>
              <a:t>often abused and used to misinform</a:t>
            </a:r>
          </a:p>
        </p:txBody>
      </p:sp>
    </p:spTree>
    <p:extLst>
      <p:ext uri="{BB962C8B-B14F-4D97-AF65-F5344CB8AC3E}">
        <p14:creationId xmlns:p14="http://schemas.microsoft.com/office/powerpoint/2010/main" val="402627017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T-test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marL="0" indent="0" eaLnBrk="1" hangingPunct="1">
              <a:lnSpc>
                <a:spcPct val="90000"/>
              </a:lnSpc>
            </a:pPr>
            <a:r>
              <a:rPr lang="en-US" sz="1800">
                <a:latin typeface="Verdana" charset="0"/>
              </a:rPr>
              <a:t>A simple statistical test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Verdana" charset="0"/>
              </a:rPr>
              <a:t>allows one to say something about differences between means at a certain confidence level</a:t>
            </a:r>
          </a:p>
          <a:p>
            <a:pPr marL="0" indent="0" eaLnBrk="1" hangingPunct="1">
              <a:lnSpc>
                <a:spcPct val="90000"/>
              </a:lnSpc>
            </a:pPr>
            <a:endParaRPr lang="en-US" sz="1800">
              <a:latin typeface="Verdana" charset="0"/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en-US" sz="1800">
                <a:latin typeface="Verdana" charset="0"/>
              </a:rPr>
              <a:t>Null hypothesis of the T-test: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Verdana" charset="0"/>
              </a:rPr>
              <a:t>no difference exists between the means</a:t>
            </a:r>
            <a:br>
              <a:rPr lang="en-US" sz="1600">
                <a:latin typeface="Verdana" charset="0"/>
              </a:rPr>
            </a:br>
            <a:r>
              <a:rPr lang="en-US" sz="1600">
                <a:latin typeface="Verdana" charset="0"/>
              </a:rPr>
              <a:t>of two sets of collected data</a:t>
            </a:r>
            <a:br>
              <a:rPr lang="en-US" sz="1600">
                <a:latin typeface="Verdana" charset="0"/>
              </a:rPr>
            </a:br>
            <a:endParaRPr lang="en-US" sz="1600">
              <a:latin typeface="Verdana" charset="0"/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en-US" sz="1800">
                <a:latin typeface="Verdana" charset="0"/>
              </a:rPr>
              <a:t>possible results: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Verdana" charset="0"/>
              </a:rPr>
              <a:t> I am 95% sure that null hypothesis is rejected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>
                <a:latin typeface="Verdana" charset="0"/>
              </a:rPr>
              <a:t>(there is probably a true difference between the means)</a:t>
            </a:r>
          </a:p>
          <a:p>
            <a:pPr lvl="2" eaLnBrk="1" hangingPunct="1">
              <a:lnSpc>
                <a:spcPct val="90000"/>
              </a:lnSpc>
            </a:pPr>
            <a:endParaRPr lang="en-US" sz="1400">
              <a:latin typeface="Verdana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Verdana" charset="0"/>
              </a:rPr>
              <a:t>I cannot reject the null hypothesis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>
                <a:latin typeface="Verdana" charset="0"/>
              </a:rPr>
              <a:t>the means are likely the same</a:t>
            </a:r>
          </a:p>
        </p:txBody>
      </p:sp>
    </p:spTree>
    <p:extLst>
      <p:ext uri="{BB962C8B-B14F-4D97-AF65-F5344CB8AC3E}">
        <p14:creationId xmlns:p14="http://schemas.microsoft.com/office/powerpoint/2010/main" val="3541765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Different types of T-tests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marL="0" indent="0" eaLnBrk="1" hangingPunct="1">
              <a:lnSpc>
                <a:spcPct val="90000"/>
              </a:lnSpc>
            </a:pPr>
            <a:r>
              <a:rPr lang="en-US" sz="1800" b="1">
                <a:latin typeface="Verdana" charset="0"/>
              </a:rPr>
              <a:t>Comparing two sets of independent observations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Verdana" charset="0"/>
              </a:rPr>
              <a:t>usually different subjects in each group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Verdana" charset="0"/>
              </a:rPr>
              <a:t>number per group may differ as well</a:t>
            </a:r>
            <a:br>
              <a:rPr lang="en-US" sz="1600">
                <a:latin typeface="Verdana" charset="0"/>
              </a:rPr>
            </a:br>
            <a:endParaRPr lang="en-US" sz="1600">
              <a:latin typeface="Verdana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>
                <a:latin typeface="Verdana" charset="0"/>
              </a:rPr>
              <a:t>Condition 1     Condition 2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>
                <a:latin typeface="Verdana" charset="0"/>
              </a:rPr>
              <a:t>    S1–S20            S21–43</a:t>
            </a:r>
            <a:br>
              <a:rPr lang="en-US" sz="1400">
                <a:latin typeface="Verdana" charset="0"/>
              </a:rPr>
            </a:br>
            <a:endParaRPr lang="en-US" sz="1400">
              <a:latin typeface="Verdana" charset="0"/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en-US" sz="1800" b="1">
                <a:latin typeface="Verdana" charset="0"/>
              </a:rPr>
              <a:t>Paired observations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Verdana" charset="0"/>
              </a:rPr>
              <a:t>usually a single group studied under both experimental conditions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Verdana" charset="0"/>
              </a:rPr>
              <a:t>data points of one subject are treated as a pair</a:t>
            </a:r>
            <a:br>
              <a:rPr lang="en-US" sz="1600">
                <a:latin typeface="Verdana" charset="0"/>
              </a:rPr>
            </a:br>
            <a:endParaRPr lang="en-US" sz="1600">
              <a:latin typeface="Verdana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>
                <a:latin typeface="Verdana" charset="0"/>
              </a:rPr>
              <a:t>Condition 1     Condition 2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400">
                <a:latin typeface="Verdana" charset="0"/>
              </a:rPr>
              <a:t>    S1–S20            S1–S20</a:t>
            </a:r>
          </a:p>
        </p:txBody>
      </p:sp>
    </p:spTree>
    <p:extLst>
      <p:ext uri="{BB962C8B-B14F-4D97-AF65-F5344CB8AC3E}">
        <p14:creationId xmlns:p14="http://schemas.microsoft.com/office/powerpoint/2010/main" val="354564733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Different types of T-tests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7772400" cy="2119312"/>
          </a:xfrm>
          <a:noFill/>
        </p:spPr>
        <p:txBody>
          <a:bodyPr lIns="92075" tIns="46038" rIns="92075" bIns="46038"/>
          <a:lstStyle/>
          <a:p>
            <a:pPr marL="0" indent="0" eaLnBrk="1" hangingPunct="1">
              <a:lnSpc>
                <a:spcPct val="80000"/>
              </a:lnSpc>
            </a:pPr>
            <a:r>
              <a:rPr lang="en-US" sz="1800" b="1">
                <a:latin typeface="Verdana" charset="0"/>
              </a:rPr>
              <a:t>Non-directional vs directional alternatives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>
                <a:latin typeface="Verdana" charset="0"/>
              </a:rPr>
              <a:t>non-directional (two-tailed)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>
                <a:latin typeface="Verdana" charset="0"/>
              </a:rPr>
              <a:t>no expectation that the direction of difference matters</a:t>
            </a:r>
            <a:br>
              <a:rPr lang="en-US" sz="1400">
                <a:latin typeface="Verdana" charset="0"/>
              </a:rPr>
            </a:br>
            <a:endParaRPr lang="en-US" sz="1400">
              <a:latin typeface="Verdana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600">
                <a:latin typeface="Verdana" charset="0"/>
              </a:rPr>
              <a:t>directional (one-tailed)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>
                <a:latin typeface="Verdana" charset="0"/>
              </a:rPr>
              <a:t>Only interested if the mean of a given condition is greater than the other</a:t>
            </a:r>
          </a:p>
        </p:txBody>
      </p:sp>
    </p:spTree>
    <p:extLst>
      <p:ext uri="{BB962C8B-B14F-4D97-AF65-F5344CB8AC3E}">
        <p14:creationId xmlns:p14="http://schemas.microsoft.com/office/powerpoint/2010/main" val="25143681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T-test...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71988"/>
          </a:xfrm>
          <a:noFill/>
        </p:spPr>
        <p:txBody>
          <a:bodyPr lIns="92075" tIns="46038" rIns="92075" bIns="46038">
            <a:normAutofit lnSpcReduction="10000"/>
          </a:bodyPr>
          <a:lstStyle/>
          <a:p>
            <a:pPr marL="0" indent="0" eaLnBrk="1" hangingPunct="1">
              <a:lnSpc>
                <a:spcPct val="80000"/>
              </a:lnSpc>
            </a:pPr>
            <a:r>
              <a:rPr lang="en-US" sz="2000" b="1">
                <a:latin typeface="Verdana" charset="0"/>
              </a:rPr>
              <a:t>Assumptions of t-tests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latin typeface="Verdana" charset="0"/>
              </a:rPr>
              <a:t>data points of each sample are normally distributed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>
                <a:latin typeface="Verdana" charset="0"/>
              </a:rPr>
              <a:t>but t-test very robust in practice</a:t>
            </a:r>
            <a:br>
              <a:rPr lang="en-US" sz="1600">
                <a:latin typeface="Verdana" charset="0"/>
              </a:rPr>
            </a:br>
            <a:br>
              <a:rPr lang="en-US" sz="1600">
                <a:latin typeface="Verdana" charset="0"/>
              </a:rPr>
            </a:br>
            <a:endParaRPr lang="en-US" sz="1600">
              <a:latin typeface="Verdana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latin typeface="Verdana" charset="0"/>
              </a:rPr>
              <a:t>population variances are equal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>
                <a:latin typeface="Verdana" charset="0"/>
              </a:rPr>
              <a:t>t-test reasonably robust for differing variances</a:t>
            </a:r>
            <a:br>
              <a:rPr lang="en-US" sz="1600">
                <a:latin typeface="Verdana" charset="0"/>
              </a:rPr>
            </a:br>
            <a:br>
              <a:rPr lang="en-US" sz="1600">
                <a:latin typeface="Verdana" charset="0"/>
              </a:rPr>
            </a:br>
            <a:endParaRPr lang="en-US" sz="1600">
              <a:latin typeface="Verdana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latin typeface="Verdana" charset="0"/>
              </a:rPr>
              <a:t>individual observations of data points in sample are independent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i="1">
                <a:latin typeface="Verdana" charset="0"/>
              </a:rPr>
              <a:t>must be adhered to</a:t>
            </a:r>
            <a:br>
              <a:rPr lang="en-US" sz="1600" i="1">
                <a:latin typeface="Verdana" charset="0"/>
              </a:rPr>
            </a:br>
            <a:br>
              <a:rPr lang="en-US" sz="1600">
                <a:latin typeface="Verdana" charset="0"/>
              </a:rPr>
            </a:br>
            <a:endParaRPr lang="en-US" sz="1600">
              <a:latin typeface="Verdana" charset="0"/>
            </a:endParaRPr>
          </a:p>
          <a:p>
            <a:pPr marL="0" indent="0" eaLnBrk="1" hangingPunct="1">
              <a:lnSpc>
                <a:spcPct val="80000"/>
              </a:lnSpc>
            </a:pPr>
            <a:r>
              <a:rPr lang="en-US" sz="2000" b="1">
                <a:latin typeface="Verdana" charset="0"/>
              </a:rPr>
              <a:t>Significance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latin typeface="Verdana" charset="0"/>
              </a:rPr>
              <a:t>should decide upon the level before you do the test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>
                <a:latin typeface="Verdana" charset="0"/>
              </a:rPr>
              <a:t>typically stated at the .05 or .01 level</a:t>
            </a:r>
          </a:p>
        </p:txBody>
      </p:sp>
      <p:grpSp>
        <p:nvGrpSpPr>
          <p:cNvPr id="35843" name="Group 10"/>
          <p:cNvGrpSpPr>
            <a:grpSpLocks/>
          </p:cNvGrpSpPr>
          <p:nvPr/>
        </p:nvGrpSpPr>
        <p:grpSpPr bwMode="auto">
          <a:xfrm>
            <a:off x="7451725" y="2060575"/>
            <a:ext cx="1284288" cy="779463"/>
            <a:chOff x="4072" y="633"/>
            <a:chExt cx="809" cy="491"/>
          </a:xfrm>
        </p:grpSpPr>
        <p:grpSp>
          <p:nvGrpSpPr>
            <p:cNvPr id="35858" name="Group 6"/>
            <p:cNvGrpSpPr>
              <a:grpSpLocks/>
            </p:cNvGrpSpPr>
            <p:nvPr/>
          </p:nvGrpSpPr>
          <p:grpSpPr bwMode="auto">
            <a:xfrm>
              <a:off x="4468" y="633"/>
              <a:ext cx="413" cy="487"/>
              <a:chOff x="4468" y="633"/>
              <a:chExt cx="413" cy="487"/>
            </a:xfrm>
          </p:grpSpPr>
          <p:sp>
            <p:nvSpPr>
              <p:cNvPr id="35862" name="Arc 4"/>
              <p:cNvSpPr>
                <a:spLocks/>
              </p:cNvSpPr>
              <p:nvPr/>
            </p:nvSpPr>
            <p:spPr bwMode="auto">
              <a:xfrm>
                <a:off x="4468" y="633"/>
                <a:ext cx="206" cy="25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3" name="Arc 5"/>
              <p:cNvSpPr>
                <a:spLocks/>
              </p:cNvSpPr>
              <p:nvPr/>
            </p:nvSpPr>
            <p:spPr bwMode="auto">
              <a:xfrm>
                <a:off x="4673" y="893"/>
                <a:ext cx="208" cy="2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9" name="Group 9"/>
            <p:cNvGrpSpPr>
              <a:grpSpLocks/>
            </p:cNvGrpSpPr>
            <p:nvPr/>
          </p:nvGrpSpPr>
          <p:grpSpPr bwMode="auto">
            <a:xfrm>
              <a:off x="4072" y="637"/>
              <a:ext cx="413" cy="487"/>
              <a:chOff x="4072" y="637"/>
              <a:chExt cx="413" cy="487"/>
            </a:xfrm>
          </p:grpSpPr>
          <p:sp>
            <p:nvSpPr>
              <p:cNvPr id="35860" name="Arc 7"/>
              <p:cNvSpPr>
                <a:spLocks/>
              </p:cNvSpPr>
              <p:nvPr/>
            </p:nvSpPr>
            <p:spPr bwMode="auto">
              <a:xfrm>
                <a:off x="4279" y="637"/>
                <a:ext cx="206" cy="25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11"/>
                      <a:pt x="9606" y="58"/>
                      <a:pt x="21495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11"/>
                      <a:pt x="9606" y="58"/>
                      <a:pt x="21495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1" name="Arc 8"/>
              <p:cNvSpPr>
                <a:spLocks/>
              </p:cNvSpPr>
              <p:nvPr/>
            </p:nvSpPr>
            <p:spPr bwMode="auto">
              <a:xfrm>
                <a:off x="4072" y="897"/>
                <a:ext cx="208" cy="2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844" name="Group 17"/>
          <p:cNvGrpSpPr>
            <a:grpSpLocks/>
          </p:cNvGrpSpPr>
          <p:nvPr/>
        </p:nvGrpSpPr>
        <p:grpSpPr bwMode="auto">
          <a:xfrm>
            <a:off x="6300788" y="3068638"/>
            <a:ext cx="661987" cy="779462"/>
            <a:chOff x="3732" y="1325"/>
            <a:chExt cx="417" cy="491"/>
          </a:xfrm>
        </p:grpSpPr>
        <p:grpSp>
          <p:nvGrpSpPr>
            <p:cNvPr id="35852" name="Group 13"/>
            <p:cNvGrpSpPr>
              <a:grpSpLocks/>
            </p:cNvGrpSpPr>
            <p:nvPr/>
          </p:nvGrpSpPr>
          <p:grpSpPr bwMode="auto">
            <a:xfrm>
              <a:off x="3936" y="1325"/>
              <a:ext cx="213" cy="487"/>
              <a:chOff x="3936" y="1325"/>
              <a:chExt cx="213" cy="487"/>
            </a:xfrm>
          </p:grpSpPr>
          <p:sp>
            <p:nvSpPr>
              <p:cNvPr id="35856" name="Arc 11"/>
              <p:cNvSpPr>
                <a:spLocks/>
              </p:cNvSpPr>
              <p:nvPr/>
            </p:nvSpPr>
            <p:spPr bwMode="auto">
              <a:xfrm>
                <a:off x="3936" y="1325"/>
                <a:ext cx="106" cy="25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7" name="Arc 12"/>
              <p:cNvSpPr>
                <a:spLocks/>
              </p:cNvSpPr>
              <p:nvPr/>
            </p:nvSpPr>
            <p:spPr bwMode="auto">
              <a:xfrm>
                <a:off x="4042" y="1585"/>
                <a:ext cx="107" cy="2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3" name="Group 16"/>
            <p:cNvGrpSpPr>
              <a:grpSpLocks/>
            </p:cNvGrpSpPr>
            <p:nvPr/>
          </p:nvGrpSpPr>
          <p:grpSpPr bwMode="auto">
            <a:xfrm>
              <a:off x="3732" y="1329"/>
              <a:ext cx="213" cy="487"/>
              <a:chOff x="3732" y="1329"/>
              <a:chExt cx="213" cy="487"/>
            </a:xfrm>
          </p:grpSpPr>
          <p:sp>
            <p:nvSpPr>
              <p:cNvPr id="35854" name="Arc 14"/>
              <p:cNvSpPr>
                <a:spLocks/>
              </p:cNvSpPr>
              <p:nvPr/>
            </p:nvSpPr>
            <p:spPr bwMode="auto">
              <a:xfrm>
                <a:off x="3839" y="1329"/>
                <a:ext cx="106" cy="259"/>
              </a:xfrm>
              <a:custGeom>
                <a:avLst/>
                <a:gdLst>
                  <a:gd name="T0" fmla="*/ 0 w 21600"/>
                  <a:gd name="T1" fmla="*/ 0 h 21599"/>
                  <a:gd name="T2" fmla="*/ 0 w 21600"/>
                  <a:gd name="T3" fmla="*/ 0 h 21599"/>
                  <a:gd name="T4" fmla="*/ 0 w 21600"/>
                  <a:gd name="T5" fmla="*/ 0 h 21599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9"/>
                  <a:gd name="T11" fmla="*/ 21600 w 21600"/>
                  <a:gd name="T12" fmla="*/ 21599 h 2159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9" fill="none" extrusionOk="0">
                    <a:moveTo>
                      <a:pt x="0" y="21599"/>
                    </a:moveTo>
                    <a:cubicBezTo>
                      <a:pt x="0" y="9749"/>
                      <a:pt x="9546" y="111"/>
                      <a:pt x="21395" y="-1"/>
                    </a:cubicBezTo>
                  </a:path>
                  <a:path w="21600" h="21599" stroke="0" extrusionOk="0">
                    <a:moveTo>
                      <a:pt x="0" y="21599"/>
                    </a:moveTo>
                    <a:cubicBezTo>
                      <a:pt x="0" y="9749"/>
                      <a:pt x="9546" y="111"/>
                      <a:pt x="21395" y="-1"/>
                    </a:cubicBezTo>
                    <a:lnTo>
                      <a:pt x="21600" y="21599"/>
                    </a:lnTo>
                    <a:lnTo>
                      <a:pt x="0" y="21599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5" name="Arc 15"/>
              <p:cNvSpPr>
                <a:spLocks/>
              </p:cNvSpPr>
              <p:nvPr/>
            </p:nvSpPr>
            <p:spPr bwMode="auto">
              <a:xfrm>
                <a:off x="3732" y="1589"/>
                <a:ext cx="107" cy="2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5845" name="Group 24"/>
          <p:cNvGrpSpPr>
            <a:grpSpLocks/>
          </p:cNvGrpSpPr>
          <p:nvPr/>
        </p:nvGrpSpPr>
        <p:grpSpPr bwMode="auto">
          <a:xfrm>
            <a:off x="7308850" y="3068638"/>
            <a:ext cx="1557338" cy="779462"/>
            <a:chOff x="4340" y="1317"/>
            <a:chExt cx="981" cy="491"/>
          </a:xfrm>
        </p:grpSpPr>
        <p:grpSp>
          <p:nvGrpSpPr>
            <p:cNvPr id="35846" name="Group 20"/>
            <p:cNvGrpSpPr>
              <a:grpSpLocks/>
            </p:cNvGrpSpPr>
            <p:nvPr/>
          </p:nvGrpSpPr>
          <p:grpSpPr bwMode="auto">
            <a:xfrm>
              <a:off x="4820" y="1317"/>
              <a:ext cx="501" cy="487"/>
              <a:chOff x="4820" y="1317"/>
              <a:chExt cx="501" cy="487"/>
            </a:xfrm>
          </p:grpSpPr>
          <p:sp>
            <p:nvSpPr>
              <p:cNvPr id="35850" name="Arc 18"/>
              <p:cNvSpPr>
                <a:spLocks/>
              </p:cNvSpPr>
              <p:nvPr/>
            </p:nvSpPr>
            <p:spPr bwMode="auto">
              <a:xfrm>
                <a:off x="4820" y="1317"/>
                <a:ext cx="250" cy="25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1" name="Arc 19"/>
              <p:cNvSpPr>
                <a:spLocks/>
              </p:cNvSpPr>
              <p:nvPr/>
            </p:nvSpPr>
            <p:spPr bwMode="auto">
              <a:xfrm>
                <a:off x="5069" y="1577"/>
                <a:ext cx="252" cy="2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47" name="Group 23"/>
            <p:cNvGrpSpPr>
              <a:grpSpLocks/>
            </p:cNvGrpSpPr>
            <p:nvPr/>
          </p:nvGrpSpPr>
          <p:grpSpPr bwMode="auto">
            <a:xfrm>
              <a:off x="4340" y="1321"/>
              <a:ext cx="501" cy="487"/>
              <a:chOff x="4340" y="1321"/>
              <a:chExt cx="501" cy="487"/>
            </a:xfrm>
          </p:grpSpPr>
          <p:sp>
            <p:nvSpPr>
              <p:cNvPr id="35848" name="Arc 21"/>
              <p:cNvSpPr>
                <a:spLocks/>
              </p:cNvSpPr>
              <p:nvPr/>
            </p:nvSpPr>
            <p:spPr bwMode="auto">
              <a:xfrm>
                <a:off x="4591" y="1321"/>
                <a:ext cx="250" cy="25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704"/>
                      <a:pt x="9618" y="47"/>
                      <a:pt x="21514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704"/>
                      <a:pt x="9618" y="47"/>
                      <a:pt x="21514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9" name="Arc 22"/>
              <p:cNvSpPr>
                <a:spLocks/>
              </p:cNvSpPr>
              <p:nvPr/>
            </p:nvSpPr>
            <p:spPr bwMode="auto">
              <a:xfrm>
                <a:off x="4340" y="1581"/>
                <a:ext cx="252" cy="22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975178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Controlled experiments</a:t>
            </a:r>
          </a:p>
        </p:txBody>
      </p:sp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marL="0" indent="0" eaLnBrk="1" hangingPunct="1"/>
            <a:r>
              <a:rPr lang="en-US">
                <a:latin typeface="Verdana" charset="0"/>
              </a:rPr>
              <a:t>Traditional scientific method </a:t>
            </a:r>
            <a:br>
              <a:rPr lang="en-US">
                <a:latin typeface="Verdana" charset="0"/>
              </a:rPr>
            </a:br>
            <a:endParaRPr lang="en-US">
              <a:latin typeface="Verdana" charset="0"/>
            </a:endParaRPr>
          </a:p>
          <a:p>
            <a:pPr marL="0" indent="0" eaLnBrk="1" hangingPunct="1"/>
            <a:r>
              <a:rPr lang="en-US">
                <a:latin typeface="Verdana" charset="0"/>
              </a:rPr>
              <a:t>Reductionist</a:t>
            </a:r>
          </a:p>
          <a:p>
            <a:pPr lvl="1" eaLnBrk="1" hangingPunct="1"/>
            <a:r>
              <a:rPr lang="en-US">
                <a:latin typeface="Verdana" charset="0"/>
              </a:rPr>
              <a:t>clear convincing result on specific issues</a:t>
            </a:r>
            <a:br>
              <a:rPr lang="en-US">
                <a:latin typeface="Verdana" charset="0"/>
              </a:rPr>
            </a:br>
            <a:endParaRPr lang="en-US">
              <a:latin typeface="Verdana" charset="0"/>
            </a:endParaRPr>
          </a:p>
          <a:p>
            <a:pPr marL="0" indent="0" eaLnBrk="1" hangingPunct="1"/>
            <a:r>
              <a:rPr lang="en-US">
                <a:latin typeface="Verdana" charset="0"/>
              </a:rPr>
              <a:t>In HCI:</a:t>
            </a:r>
          </a:p>
          <a:p>
            <a:pPr lvl="1" eaLnBrk="1" hangingPunct="1"/>
            <a:r>
              <a:rPr lang="en-US">
                <a:latin typeface="Verdana" charset="0"/>
              </a:rPr>
              <a:t>insights into cognitive process, </a:t>
            </a:r>
            <a:br>
              <a:rPr lang="en-US">
                <a:latin typeface="Verdana" charset="0"/>
              </a:rPr>
            </a:br>
            <a:r>
              <a:rPr lang="en-US">
                <a:latin typeface="Verdana" charset="0"/>
              </a:rPr>
              <a:t>human performance limitations, ...</a:t>
            </a:r>
          </a:p>
          <a:p>
            <a:pPr lvl="1" eaLnBrk="1" hangingPunct="1"/>
            <a:r>
              <a:rPr lang="en-US">
                <a:latin typeface="Verdana" charset="0"/>
              </a:rPr>
              <a:t>allows system comparison, </a:t>
            </a:r>
            <a:br>
              <a:rPr lang="en-US">
                <a:latin typeface="Verdana" charset="0"/>
              </a:rPr>
            </a:br>
            <a:r>
              <a:rPr lang="en-US">
                <a:latin typeface="Verdana" charset="0"/>
              </a:rPr>
              <a:t>fine-tuning of details ...</a:t>
            </a:r>
            <a:br>
              <a:rPr lang="en-US">
                <a:latin typeface="Verdana" charset="0"/>
              </a:rPr>
            </a:br>
            <a:endParaRPr lang="en-US">
              <a:latin typeface="Verdana" charset="0"/>
            </a:endParaRPr>
          </a:p>
        </p:txBody>
      </p:sp>
      <p:pic>
        <p:nvPicPr>
          <p:cNvPr id="4099" name="Picture 9" descr="BS01224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088" y="4587875"/>
            <a:ext cx="3109912" cy="22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36585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32600" cy="6851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7968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32600" cy="6851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7680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32600" cy="6851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9219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32600" cy="6851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7870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32600" cy="6851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44884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32600" cy="6851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97246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Analysis of Variance (Anova)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7772400" cy="2879725"/>
          </a:xfrm>
          <a:noFill/>
        </p:spPr>
        <p:txBody>
          <a:bodyPr lIns="92075" tIns="46038" rIns="92075" bIns="46038"/>
          <a:lstStyle/>
          <a:p>
            <a:pPr marL="0" indent="0" eaLnBrk="1" hangingPunct="1"/>
            <a:r>
              <a:rPr lang="en-US" sz="2000">
                <a:latin typeface="Verdana" charset="0"/>
              </a:rPr>
              <a:t>Compares relationships between many factors</a:t>
            </a:r>
          </a:p>
          <a:p>
            <a:pPr lvl="1" eaLnBrk="1" hangingPunct="1"/>
            <a:r>
              <a:rPr lang="en-US" sz="1800">
                <a:latin typeface="Verdana" charset="0"/>
              </a:rPr>
              <a:t>Provides more informed results</a:t>
            </a:r>
            <a:br>
              <a:rPr lang="en-US" sz="1800">
                <a:latin typeface="Verdana" charset="0"/>
              </a:rPr>
            </a:br>
            <a:r>
              <a:rPr lang="en-US" sz="1800">
                <a:latin typeface="Verdana" charset="0"/>
              </a:rPr>
              <a:t>	considers the interactions between factors</a:t>
            </a:r>
          </a:p>
          <a:p>
            <a:pPr lvl="1" eaLnBrk="1" hangingPunct="1"/>
            <a:r>
              <a:rPr lang="en-US" sz="1800">
                <a:latin typeface="Verdana" charset="0"/>
              </a:rPr>
              <a:t>t-test for 2 means is degenerate case</a:t>
            </a:r>
          </a:p>
          <a:p>
            <a:pPr lvl="1" eaLnBrk="1" hangingPunct="1"/>
            <a:r>
              <a:rPr lang="en-US" sz="1800">
                <a:latin typeface="Verdana" charset="0"/>
              </a:rPr>
              <a:t>example</a:t>
            </a:r>
          </a:p>
          <a:p>
            <a:pPr lvl="2" eaLnBrk="1" hangingPunct="1"/>
            <a:r>
              <a:rPr lang="en-US" sz="1600">
                <a:latin typeface="Verdana" charset="0"/>
              </a:rPr>
              <a:t>beginners type at the same speed on both keyboards,</a:t>
            </a:r>
          </a:p>
          <a:p>
            <a:pPr lvl="2" eaLnBrk="1" hangingPunct="1"/>
            <a:r>
              <a:rPr lang="en-US" sz="1600">
                <a:latin typeface="Verdana" charset="0"/>
              </a:rPr>
              <a:t>touch-typist type faster on the qwerty</a:t>
            </a:r>
          </a:p>
        </p:txBody>
      </p:sp>
      <p:grpSp>
        <p:nvGrpSpPr>
          <p:cNvPr id="37891" name="Group 25"/>
          <p:cNvGrpSpPr>
            <a:grpSpLocks/>
          </p:cNvGrpSpPr>
          <p:nvPr/>
        </p:nvGrpSpPr>
        <p:grpSpPr bwMode="auto">
          <a:xfrm>
            <a:off x="4778375" y="3716338"/>
            <a:ext cx="3897313" cy="2928937"/>
            <a:chOff x="2110" y="2071"/>
            <a:chExt cx="2455" cy="1845"/>
          </a:xfrm>
        </p:grpSpPr>
        <p:sp>
          <p:nvSpPr>
            <p:cNvPr id="37892" name="Rectangle 4"/>
            <p:cNvSpPr>
              <a:spLocks noChangeArrowheads="1"/>
            </p:cNvSpPr>
            <p:nvPr/>
          </p:nvSpPr>
          <p:spPr bwMode="auto">
            <a:xfrm>
              <a:off x="2900" y="2324"/>
              <a:ext cx="825" cy="7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3739" y="2324"/>
              <a:ext cx="826" cy="7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4" name="Rectangle 7"/>
            <p:cNvSpPr>
              <a:spLocks noChangeArrowheads="1"/>
            </p:cNvSpPr>
            <p:nvPr/>
          </p:nvSpPr>
          <p:spPr bwMode="auto">
            <a:xfrm>
              <a:off x="2909" y="2087"/>
              <a:ext cx="5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Qwerty</a:t>
              </a:r>
            </a:p>
          </p:txBody>
        </p:sp>
        <p:sp>
          <p:nvSpPr>
            <p:cNvPr id="37895" name="Rectangle 8"/>
            <p:cNvSpPr>
              <a:spLocks noChangeArrowheads="1"/>
            </p:cNvSpPr>
            <p:nvPr/>
          </p:nvSpPr>
          <p:spPr bwMode="auto">
            <a:xfrm>
              <a:off x="3834" y="2071"/>
              <a:ext cx="537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Dvorak</a:t>
              </a:r>
            </a:p>
          </p:txBody>
        </p:sp>
        <p:sp>
          <p:nvSpPr>
            <p:cNvPr id="37896" name="Rectangle 10"/>
            <p:cNvSpPr>
              <a:spLocks noChangeArrowheads="1"/>
            </p:cNvSpPr>
            <p:nvPr/>
          </p:nvSpPr>
          <p:spPr bwMode="auto">
            <a:xfrm>
              <a:off x="2965" y="2566"/>
              <a:ext cx="5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S1-S10</a:t>
              </a:r>
            </a:p>
          </p:txBody>
        </p:sp>
        <p:sp>
          <p:nvSpPr>
            <p:cNvPr id="37897" name="Rectangle 11"/>
            <p:cNvSpPr>
              <a:spLocks noChangeArrowheads="1"/>
            </p:cNvSpPr>
            <p:nvPr/>
          </p:nvSpPr>
          <p:spPr bwMode="auto">
            <a:xfrm>
              <a:off x="3861" y="2558"/>
              <a:ext cx="61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S11-S20</a:t>
              </a:r>
            </a:p>
          </p:txBody>
        </p:sp>
        <p:sp>
          <p:nvSpPr>
            <p:cNvPr id="37898" name="Rectangle 13"/>
            <p:cNvSpPr>
              <a:spLocks noChangeArrowheads="1"/>
            </p:cNvSpPr>
            <p:nvPr/>
          </p:nvSpPr>
          <p:spPr bwMode="auto">
            <a:xfrm>
              <a:off x="2900" y="3123"/>
              <a:ext cx="825" cy="7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9" name="Rectangle 14"/>
            <p:cNvSpPr>
              <a:spLocks noChangeArrowheads="1"/>
            </p:cNvSpPr>
            <p:nvPr/>
          </p:nvSpPr>
          <p:spPr bwMode="auto">
            <a:xfrm>
              <a:off x="3739" y="3123"/>
              <a:ext cx="826" cy="7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0" name="Rectangle 16"/>
            <p:cNvSpPr>
              <a:spLocks noChangeArrowheads="1"/>
            </p:cNvSpPr>
            <p:nvPr/>
          </p:nvSpPr>
          <p:spPr bwMode="auto">
            <a:xfrm>
              <a:off x="2965" y="3366"/>
              <a:ext cx="62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S21-S30</a:t>
              </a:r>
            </a:p>
          </p:txBody>
        </p:sp>
        <p:sp>
          <p:nvSpPr>
            <p:cNvPr id="37901" name="Rectangle 17"/>
            <p:cNvSpPr>
              <a:spLocks noChangeArrowheads="1"/>
            </p:cNvSpPr>
            <p:nvPr/>
          </p:nvSpPr>
          <p:spPr bwMode="auto">
            <a:xfrm>
              <a:off x="3861" y="3358"/>
              <a:ext cx="62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S31-S40</a:t>
              </a:r>
            </a:p>
          </p:txBody>
        </p:sp>
        <p:sp>
          <p:nvSpPr>
            <p:cNvPr id="37902" name="Rectangle 19"/>
            <p:cNvSpPr>
              <a:spLocks noChangeArrowheads="1"/>
            </p:cNvSpPr>
            <p:nvPr/>
          </p:nvSpPr>
          <p:spPr bwMode="auto">
            <a:xfrm>
              <a:off x="2110" y="2566"/>
              <a:ext cx="5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cannot</a:t>
              </a:r>
            </a:p>
          </p:txBody>
        </p:sp>
        <p:sp>
          <p:nvSpPr>
            <p:cNvPr id="37903" name="Rectangle 20"/>
            <p:cNvSpPr>
              <a:spLocks noChangeArrowheads="1"/>
            </p:cNvSpPr>
            <p:nvPr/>
          </p:nvSpPr>
          <p:spPr bwMode="auto">
            <a:xfrm>
              <a:off x="2398" y="2566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  </a:t>
              </a:r>
            </a:p>
          </p:txBody>
        </p:sp>
        <p:sp>
          <p:nvSpPr>
            <p:cNvPr id="37904" name="Rectangle 21"/>
            <p:cNvSpPr>
              <a:spLocks noChangeArrowheads="1"/>
            </p:cNvSpPr>
            <p:nvPr/>
          </p:nvSpPr>
          <p:spPr bwMode="auto">
            <a:xfrm>
              <a:off x="2110" y="2678"/>
              <a:ext cx="7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touch type</a:t>
              </a:r>
            </a:p>
          </p:txBody>
        </p:sp>
        <p:sp>
          <p:nvSpPr>
            <p:cNvPr id="37905" name="Rectangle 22"/>
            <p:cNvSpPr>
              <a:spLocks noChangeArrowheads="1"/>
            </p:cNvSpPr>
            <p:nvPr/>
          </p:nvSpPr>
          <p:spPr bwMode="auto">
            <a:xfrm>
              <a:off x="2118" y="3302"/>
              <a:ext cx="3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can</a:t>
              </a:r>
            </a:p>
          </p:txBody>
        </p:sp>
        <p:sp>
          <p:nvSpPr>
            <p:cNvPr id="37906" name="Rectangle 23"/>
            <p:cNvSpPr>
              <a:spLocks noChangeArrowheads="1"/>
            </p:cNvSpPr>
            <p:nvPr/>
          </p:nvSpPr>
          <p:spPr bwMode="auto">
            <a:xfrm>
              <a:off x="2270" y="3302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  </a:t>
              </a:r>
            </a:p>
          </p:txBody>
        </p:sp>
        <p:sp>
          <p:nvSpPr>
            <p:cNvPr id="37907" name="Rectangle 24"/>
            <p:cNvSpPr>
              <a:spLocks noChangeArrowheads="1"/>
            </p:cNvSpPr>
            <p:nvPr/>
          </p:nvSpPr>
          <p:spPr bwMode="auto">
            <a:xfrm>
              <a:off x="2118" y="3413"/>
              <a:ext cx="7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solidFill>
                    <a:srgbClr val="000000"/>
                  </a:solidFill>
                  <a:latin typeface="Arial" charset="0"/>
                </a:rPr>
                <a:t>touch 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366225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32600" cy="6851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6875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32600" cy="6851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34472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32600" cy="6851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361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1405" cy="6849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899142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32600" cy="6851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01298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9132600" cy="6851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90524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ANOVA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4300" y="1600201"/>
            <a:ext cx="6882673" cy="1934984"/>
          </a:xfrm>
          <a:ln>
            <a:solidFill>
              <a:srgbClr val="4F81BD"/>
            </a:solidFill>
          </a:ln>
        </p:spPr>
        <p:txBody>
          <a:bodyPr/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/>
              <a:t>The Perceptual Structure </a:t>
            </a:r>
            <a:br>
              <a:rPr lang="en-US"/>
            </a:br>
            <a:r>
              <a:rPr lang="en-US"/>
              <a:t>of Multidimensional Input Device Selection</a:t>
            </a:r>
          </a:p>
        </p:txBody>
      </p:sp>
    </p:spTree>
    <p:extLst>
      <p:ext uri="{BB962C8B-B14F-4D97-AF65-F5344CB8AC3E}">
        <p14:creationId xmlns:p14="http://schemas.microsoft.com/office/powerpoint/2010/main" val="2997389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Type I and Type II Errors</a:t>
            </a:r>
          </a:p>
        </p:txBody>
      </p:sp>
      <p:graphicFrame>
        <p:nvGraphicFramePr>
          <p:cNvPr id="106499" name="Group 3"/>
          <p:cNvGraphicFramePr>
            <a:graphicFrameLocks noGrp="1"/>
          </p:cNvGraphicFramePr>
          <p:nvPr/>
        </p:nvGraphicFramePr>
        <p:xfrm>
          <a:off x="3505200" y="3632200"/>
          <a:ext cx="5562600" cy="3225801"/>
        </p:xfrm>
        <a:graphic>
          <a:graphicData uri="http://schemas.openxmlformats.org/drawingml/2006/table">
            <a:tbl>
              <a:tblPr/>
              <a:tblGrid>
                <a:gridCol w="185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4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False</a:t>
                      </a:r>
                      <a:endParaRPr kumimoji="0" lang="en-CA" sz="2000" b="1" i="1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True</a:t>
                      </a:r>
                      <a:endParaRPr kumimoji="0" lang="en-CA" sz="2000" b="1" i="1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6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True</a:t>
                      </a:r>
                      <a:endParaRPr kumimoji="0" lang="en-CA" sz="2000" b="1" i="1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Type I error</a:t>
                      </a:r>
                      <a:endParaRPr kumimoji="0" lang="en-CA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charset="0"/>
                          <a:ea typeface="ＭＳ Ｐゴシック" charset="0"/>
                          <a:sym typeface="Wingdings 2" charset="0"/>
                        </a:rPr>
                        <a:t>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4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False</a:t>
                      </a:r>
                      <a:endParaRPr kumimoji="0" lang="en-CA" sz="2000" b="1" i="1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charset="0"/>
                          <a:ea typeface="ＭＳ Ｐゴシック" charset="0"/>
                          <a:sym typeface="Wingdings 2" charset="0"/>
                        </a:rPr>
                        <a:t></a:t>
                      </a:r>
                      <a:endParaRPr kumimoji="0" lang="en-CA" sz="32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Type II error</a:t>
                      </a:r>
                      <a:endParaRPr kumimoji="0" lang="en-CA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952" name="Text Box 29"/>
          <p:cNvSpPr txBox="1">
            <a:spLocks noChangeArrowheads="1"/>
          </p:cNvSpPr>
          <p:nvPr/>
        </p:nvSpPr>
        <p:spPr bwMode="auto">
          <a:xfrm>
            <a:off x="5334000" y="2946400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>
              <a:latin typeface="Times New Roman" charset="0"/>
            </a:endParaRPr>
          </a:p>
        </p:txBody>
      </p:sp>
      <p:sp>
        <p:nvSpPr>
          <p:cNvPr id="39953" name="Text Box 30"/>
          <p:cNvSpPr txBox="1">
            <a:spLocks noChangeArrowheads="1"/>
          </p:cNvSpPr>
          <p:nvPr/>
        </p:nvSpPr>
        <p:spPr bwMode="auto">
          <a:xfrm>
            <a:off x="6516688" y="32845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Verdana" charset="0"/>
              </a:rPr>
              <a:t>Decision</a:t>
            </a:r>
            <a:endParaRPr lang="en-CA">
              <a:latin typeface="Verdana" charset="0"/>
            </a:endParaRPr>
          </a:p>
        </p:txBody>
      </p:sp>
      <p:sp>
        <p:nvSpPr>
          <p:cNvPr id="39954" name="Text Box 31"/>
          <p:cNvSpPr txBox="1">
            <a:spLocks noChangeArrowheads="1"/>
          </p:cNvSpPr>
          <p:nvPr/>
        </p:nvSpPr>
        <p:spPr bwMode="auto">
          <a:xfrm>
            <a:off x="1835150" y="5516563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>
                <a:latin typeface="Verdana" charset="0"/>
              </a:rPr>
              <a:t>“</a:t>
            </a:r>
            <a:r>
              <a:rPr lang="en-US" altLang="ja-JP">
                <a:latin typeface="Verdana" charset="0"/>
              </a:rPr>
              <a:t>Reality</a:t>
            </a:r>
            <a:r>
              <a:rPr lang="ja-JP" altLang="en-US">
                <a:latin typeface="Verdana" charset="0"/>
              </a:rPr>
              <a:t>”</a:t>
            </a:r>
            <a:endParaRPr lang="en-CA">
              <a:latin typeface="Verdana" charset="0"/>
            </a:endParaRPr>
          </a:p>
        </p:txBody>
      </p:sp>
      <p:sp>
        <p:nvSpPr>
          <p:cNvPr id="39955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80340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/>
            <a:r>
              <a:rPr lang="en-US" b="1">
                <a:latin typeface="Verdana" charset="0"/>
              </a:rPr>
              <a:t>Type 1 error</a:t>
            </a:r>
          </a:p>
          <a:p>
            <a:pPr lvl="1" eaLnBrk="1" hangingPunct="1"/>
            <a:r>
              <a:rPr lang="en-US">
                <a:latin typeface="Verdana" charset="0"/>
              </a:rPr>
              <a:t> reject the null hypothesis when it is, in fact, true</a:t>
            </a:r>
          </a:p>
          <a:p>
            <a:pPr marL="0" indent="0" eaLnBrk="1" hangingPunct="1"/>
            <a:r>
              <a:rPr lang="en-US" b="1">
                <a:latin typeface="Verdana" charset="0"/>
              </a:rPr>
              <a:t>Type 2 error</a:t>
            </a:r>
          </a:p>
          <a:p>
            <a:pPr lvl="1" eaLnBrk="1" hangingPunct="1"/>
            <a:r>
              <a:rPr lang="en-US">
                <a:latin typeface="Verdana" charset="0"/>
              </a:rPr>
              <a:t> accept the null hypothesis when it is, in fact, false</a:t>
            </a:r>
            <a:br>
              <a:rPr lang="en-US">
                <a:latin typeface="Verdana" charset="0"/>
              </a:rPr>
            </a:br>
            <a:endParaRPr lang="en-US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3206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Verdana" charset="0"/>
              </a:rPr>
              <a:t>Example: The SpamAssassin Spam Rater</a:t>
            </a:r>
            <a:endParaRPr lang="en-CA" sz="2400">
              <a:latin typeface="Verdana" charset="0"/>
            </a:endParaRP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908300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/>
            <a:r>
              <a:rPr lang="en-US">
                <a:latin typeface="Verdana" charset="0"/>
              </a:rPr>
              <a:t>A SPAM rater gives each email a SPAM likelihood </a:t>
            </a:r>
          </a:p>
          <a:p>
            <a:pPr marL="827088" lvl="1" indent="-285750" eaLnBrk="1" hangingPunct="1"/>
            <a:r>
              <a:rPr lang="en-US">
                <a:latin typeface="Verdana" charset="0"/>
              </a:rPr>
              <a:t>0: definitely valid email…</a:t>
            </a:r>
          </a:p>
          <a:p>
            <a:pPr marL="827088" lvl="1" indent="-285750" eaLnBrk="1" hangingPunct="1"/>
            <a:r>
              <a:rPr lang="en-US">
                <a:latin typeface="Verdana" charset="0"/>
              </a:rPr>
              <a:t>1:</a:t>
            </a:r>
          </a:p>
          <a:p>
            <a:pPr marL="827088" lvl="1" indent="-285750" eaLnBrk="1" hangingPunct="1"/>
            <a:r>
              <a:rPr lang="en-US">
                <a:latin typeface="Verdana" charset="0"/>
              </a:rPr>
              <a:t>2:</a:t>
            </a:r>
          </a:p>
          <a:p>
            <a:pPr marL="827088" lvl="1" indent="-285750" eaLnBrk="1" hangingPunct="1">
              <a:buFontTx/>
              <a:buNone/>
            </a:pPr>
            <a:r>
              <a:rPr lang="en-US">
                <a:latin typeface="Verdana" charset="0"/>
              </a:rPr>
              <a:t>    …</a:t>
            </a:r>
          </a:p>
          <a:p>
            <a:pPr marL="827088" lvl="1" indent="-285750" eaLnBrk="1" hangingPunct="1"/>
            <a:r>
              <a:rPr lang="en-US">
                <a:latin typeface="Verdana" charset="0"/>
              </a:rPr>
              <a:t>9:</a:t>
            </a:r>
          </a:p>
          <a:p>
            <a:pPr marL="827088" lvl="1" indent="-285750" eaLnBrk="1" hangingPunct="1"/>
            <a:r>
              <a:rPr lang="en-US">
                <a:latin typeface="Verdana" charset="0"/>
              </a:rPr>
              <a:t>10: definitely SPAM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8750300" y="3727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0964" name="Group 6"/>
          <p:cNvGrpSpPr>
            <a:grpSpLocks/>
          </p:cNvGrpSpPr>
          <p:nvPr/>
        </p:nvGrpSpPr>
        <p:grpSpPr bwMode="auto">
          <a:xfrm>
            <a:off x="971550" y="5229225"/>
            <a:ext cx="1066800" cy="457200"/>
            <a:chOff x="768" y="3456"/>
            <a:chExt cx="672" cy="288"/>
          </a:xfrm>
        </p:grpSpPr>
        <p:sp>
          <p:nvSpPr>
            <p:cNvPr id="41000" name="Text Box 7"/>
            <p:cNvSpPr txBox="1">
              <a:spLocks noChangeArrowheads="1"/>
            </p:cNvSpPr>
            <p:nvPr/>
          </p:nvSpPr>
          <p:spPr bwMode="auto">
            <a:xfrm>
              <a:off x="768" y="345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>
                  <a:latin typeface="Times New Roman" charset="0"/>
                  <a:sym typeface="Webdings" charset="0"/>
                </a:rPr>
                <a:t></a:t>
              </a:r>
              <a:endParaRPr lang="en-CA">
                <a:latin typeface="Times New Roman" charset="0"/>
              </a:endParaRPr>
            </a:p>
          </p:txBody>
        </p:sp>
        <p:sp>
          <p:nvSpPr>
            <p:cNvPr id="41001" name="Line 8"/>
            <p:cNvSpPr>
              <a:spLocks noChangeShapeType="1"/>
            </p:cNvSpPr>
            <p:nvPr/>
          </p:nvSpPr>
          <p:spPr bwMode="auto">
            <a:xfrm>
              <a:off x="1056" y="36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5" name="Group 15"/>
          <p:cNvGrpSpPr>
            <a:grpSpLocks/>
          </p:cNvGrpSpPr>
          <p:nvPr/>
        </p:nvGrpSpPr>
        <p:grpSpPr bwMode="auto">
          <a:xfrm>
            <a:off x="755650" y="5876925"/>
            <a:ext cx="1295400" cy="609600"/>
            <a:chOff x="240" y="3072"/>
            <a:chExt cx="816" cy="384"/>
          </a:xfrm>
        </p:grpSpPr>
        <p:pic>
          <p:nvPicPr>
            <p:cNvPr id="40998" name="Picture 16" descr="spam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3072"/>
              <a:ext cx="38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99" name="Line 17"/>
            <p:cNvSpPr>
              <a:spLocks noChangeShapeType="1"/>
            </p:cNvSpPr>
            <p:nvPr/>
          </p:nvSpPr>
          <p:spPr bwMode="auto">
            <a:xfrm>
              <a:off x="672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6" name="Line 18"/>
          <p:cNvSpPr>
            <a:spLocks noChangeShapeType="1"/>
          </p:cNvSpPr>
          <p:nvPr/>
        </p:nvSpPr>
        <p:spPr bwMode="auto">
          <a:xfrm>
            <a:off x="5435600" y="2133600"/>
            <a:ext cx="0" cy="19431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40967" name="Rectangle 19"/>
          <p:cNvSpPr>
            <a:spLocks noChangeArrowheads="1"/>
          </p:cNvSpPr>
          <p:nvPr/>
        </p:nvSpPr>
        <p:spPr bwMode="auto">
          <a:xfrm>
            <a:off x="5724525" y="2852738"/>
            <a:ext cx="2484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SPAM likelihood</a:t>
            </a:r>
          </a:p>
        </p:txBody>
      </p:sp>
      <p:sp>
        <p:nvSpPr>
          <p:cNvPr id="40968" name="Text Box 20"/>
          <p:cNvSpPr txBox="1">
            <a:spLocks noChangeArrowheads="1"/>
          </p:cNvSpPr>
          <p:nvPr/>
        </p:nvSpPr>
        <p:spPr bwMode="auto">
          <a:xfrm>
            <a:off x="2051050" y="4797425"/>
            <a:ext cx="1081088" cy="14398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92075" tIns="46038" rIns="92075" bIns="46038"/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br>
              <a:rPr lang="en-US"/>
            </a:br>
            <a:r>
              <a:rPr lang="en-US" b="1"/>
              <a:t>Spam Rater</a:t>
            </a:r>
          </a:p>
        </p:txBody>
      </p:sp>
      <p:sp>
        <p:nvSpPr>
          <p:cNvPr id="40969" name="Text Box 22"/>
          <p:cNvSpPr txBox="1">
            <a:spLocks noChangeArrowheads="1"/>
          </p:cNvSpPr>
          <p:nvPr/>
        </p:nvSpPr>
        <p:spPr bwMode="auto">
          <a:xfrm>
            <a:off x="3779838" y="450850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>
                <a:latin typeface="Times New Roman" charset="0"/>
                <a:sym typeface="Webdings" charset="0"/>
              </a:rPr>
              <a:t> </a:t>
            </a:r>
            <a:r>
              <a:rPr lang="en-CA" sz="1400">
                <a:latin typeface="Times New Roman" charset="0"/>
                <a:sym typeface="Webdings" charset="0"/>
              </a:rPr>
              <a:t>1</a:t>
            </a:r>
            <a:endParaRPr lang="en-CA" sz="1400">
              <a:latin typeface="Times New Roman" charset="0"/>
            </a:endParaRPr>
          </a:p>
        </p:txBody>
      </p:sp>
      <p:sp>
        <p:nvSpPr>
          <p:cNvPr id="40970" name="Line 23"/>
          <p:cNvSpPr>
            <a:spLocks noChangeShapeType="1"/>
          </p:cNvSpPr>
          <p:nvPr/>
        </p:nvSpPr>
        <p:spPr bwMode="auto">
          <a:xfrm flipV="1">
            <a:off x="3059113" y="4797425"/>
            <a:ext cx="72072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Line 14"/>
          <p:cNvSpPr>
            <a:spLocks noChangeShapeType="1"/>
          </p:cNvSpPr>
          <p:nvPr/>
        </p:nvSpPr>
        <p:spPr bwMode="auto">
          <a:xfrm>
            <a:off x="2987675" y="5949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72" name="Group 27"/>
          <p:cNvGrpSpPr>
            <a:grpSpLocks/>
          </p:cNvGrpSpPr>
          <p:nvPr/>
        </p:nvGrpSpPr>
        <p:grpSpPr bwMode="auto">
          <a:xfrm>
            <a:off x="1042988" y="4724400"/>
            <a:ext cx="1066800" cy="457200"/>
            <a:chOff x="768" y="3456"/>
            <a:chExt cx="672" cy="288"/>
          </a:xfrm>
        </p:grpSpPr>
        <p:sp>
          <p:nvSpPr>
            <p:cNvPr id="40996" name="Text Box 28"/>
            <p:cNvSpPr txBox="1">
              <a:spLocks noChangeArrowheads="1"/>
            </p:cNvSpPr>
            <p:nvPr/>
          </p:nvSpPr>
          <p:spPr bwMode="auto">
            <a:xfrm>
              <a:off x="768" y="345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>
                  <a:latin typeface="Times New Roman" charset="0"/>
                  <a:sym typeface="Webdings" charset="0"/>
                </a:rPr>
                <a:t></a:t>
              </a:r>
              <a:endParaRPr lang="en-CA">
                <a:latin typeface="Times New Roman" charset="0"/>
              </a:endParaRPr>
            </a:p>
          </p:txBody>
        </p:sp>
        <p:sp>
          <p:nvSpPr>
            <p:cNvPr id="40997" name="Line 29"/>
            <p:cNvSpPr>
              <a:spLocks noChangeShapeType="1"/>
            </p:cNvSpPr>
            <p:nvPr/>
          </p:nvSpPr>
          <p:spPr bwMode="auto">
            <a:xfrm>
              <a:off x="1056" y="36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73" name="Group 30"/>
          <p:cNvGrpSpPr>
            <a:grpSpLocks/>
          </p:cNvGrpSpPr>
          <p:nvPr/>
        </p:nvGrpSpPr>
        <p:grpSpPr bwMode="auto">
          <a:xfrm>
            <a:off x="971550" y="5445125"/>
            <a:ext cx="1066800" cy="457200"/>
            <a:chOff x="768" y="3456"/>
            <a:chExt cx="672" cy="288"/>
          </a:xfrm>
        </p:grpSpPr>
        <p:sp>
          <p:nvSpPr>
            <p:cNvPr id="40994" name="Text Box 31"/>
            <p:cNvSpPr txBox="1">
              <a:spLocks noChangeArrowheads="1"/>
            </p:cNvSpPr>
            <p:nvPr/>
          </p:nvSpPr>
          <p:spPr bwMode="auto">
            <a:xfrm>
              <a:off x="768" y="345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>
                  <a:latin typeface="Times New Roman" charset="0"/>
                  <a:sym typeface="Webdings" charset="0"/>
                </a:rPr>
                <a:t></a:t>
              </a:r>
              <a:endParaRPr lang="en-CA">
                <a:latin typeface="Times New Roman" charset="0"/>
              </a:endParaRPr>
            </a:p>
          </p:txBody>
        </p:sp>
        <p:sp>
          <p:nvSpPr>
            <p:cNvPr id="40995" name="Line 32"/>
            <p:cNvSpPr>
              <a:spLocks noChangeShapeType="1"/>
            </p:cNvSpPr>
            <p:nvPr/>
          </p:nvSpPr>
          <p:spPr bwMode="auto">
            <a:xfrm>
              <a:off x="1056" y="36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74" name="Group 33"/>
          <p:cNvGrpSpPr>
            <a:grpSpLocks/>
          </p:cNvGrpSpPr>
          <p:nvPr/>
        </p:nvGrpSpPr>
        <p:grpSpPr bwMode="auto">
          <a:xfrm>
            <a:off x="250825" y="4941888"/>
            <a:ext cx="1655763" cy="609600"/>
            <a:chOff x="240" y="3072"/>
            <a:chExt cx="816" cy="384"/>
          </a:xfrm>
        </p:grpSpPr>
        <p:pic>
          <p:nvPicPr>
            <p:cNvPr id="40992" name="Picture 34" descr="spam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3072"/>
              <a:ext cx="38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93" name="Line 35"/>
            <p:cNvSpPr>
              <a:spLocks noChangeShapeType="1"/>
            </p:cNvSpPr>
            <p:nvPr/>
          </p:nvSpPr>
          <p:spPr bwMode="auto">
            <a:xfrm>
              <a:off x="672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5" name="Text Box 36"/>
          <p:cNvSpPr txBox="1">
            <a:spLocks noChangeArrowheads="1"/>
          </p:cNvSpPr>
          <p:nvPr/>
        </p:nvSpPr>
        <p:spPr bwMode="auto">
          <a:xfrm>
            <a:off x="3779838" y="4797425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>
                <a:latin typeface="Times New Roman" charset="0"/>
                <a:sym typeface="Webdings" charset="0"/>
              </a:rPr>
              <a:t> </a:t>
            </a:r>
            <a:r>
              <a:rPr lang="en-CA" sz="1400">
                <a:latin typeface="Times New Roman" charset="0"/>
                <a:sym typeface="Webdings" charset="0"/>
              </a:rPr>
              <a:t>3</a:t>
            </a:r>
            <a:endParaRPr lang="en-CA" sz="1400">
              <a:latin typeface="Times New Roman" charset="0"/>
            </a:endParaRPr>
          </a:p>
        </p:txBody>
      </p:sp>
      <p:sp>
        <p:nvSpPr>
          <p:cNvPr id="40976" name="Text Box 37"/>
          <p:cNvSpPr txBox="1">
            <a:spLocks noChangeArrowheads="1"/>
          </p:cNvSpPr>
          <p:nvPr/>
        </p:nvSpPr>
        <p:spPr bwMode="auto">
          <a:xfrm>
            <a:off x="3851275" y="573405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>
                <a:latin typeface="Times New Roman" charset="0"/>
                <a:sym typeface="Webdings" charset="0"/>
              </a:rPr>
              <a:t> </a:t>
            </a:r>
            <a:r>
              <a:rPr lang="en-CA" sz="1400">
                <a:latin typeface="Times New Roman" charset="0"/>
                <a:sym typeface="Webdings" charset="0"/>
              </a:rPr>
              <a:t>7</a:t>
            </a:r>
            <a:endParaRPr lang="en-CA" sz="1400">
              <a:latin typeface="Times New Roman" charset="0"/>
            </a:endParaRPr>
          </a:p>
        </p:txBody>
      </p:sp>
      <p:grpSp>
        <p:nvGrpSpPr>
          <p:cNvPr id="40977" name="Group 40"/>
          <p:cNvGrpSpPr>
            <a:grpSpLocks/>
          </p:cNvGrpSpPr>
          <p:nvPr/>
        </p:nvGrpSpPr>
        <p:grpSpPr bwMode="auto">
          <a:xfrm>
            <a:off x="3924300" y="6248400"/>
            <a:ext cx="1368425" cy="609600"/>
            <a:chOff x="2426" y="3612"/>
            <a:chExt cx="862" cy="384"/>
          </a:xfrm>
        </p:grpSpPr>
        <p:pic>
          <p:nvPicPr>
            <p:cNvPr id="40990" name="Picture 25" descr="spam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3612"/>
              <a:ext cx="38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91" name="Text Box 39"/>
            <p:cNvSpPr txBox="1">
              <a:spLocks noChangeArrowheads="1"/>
            </p:cNvSpPr>
            <p:nvPr/>
          </p:nvSpPr>
          <p:spPr bwMode="auto">
            <a:xfrm>
              <a:off x="2744" y="3793"/>
              <a:ext cx="5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sz="1400">
                  <a:latin typeface="Times New Roman" charset="0"/>
                  <a:sym typeface="Webdings" charset="0"/>
                </a:rPr>
                <a:t>7</a:t>
              </a:r>
              <a:endParaRPr lang="en-CA" sz="1400">
                <a:latin typeface="Times New Roman" charset="0"/>
              </a:endParaRPr>
            </a:p>
          </p:txBody>
        </p:sp>
      </p:grpSp>
      <p:grpSp>
        <p:nvGrpSpPr>
          <p:cNvPr id="40978" name="Group 41"/>
          <p:cNvGrpSpPr>
            <a:grpSpLocks/>
          </p:cNvGrpSpPr>
          <p:nvPr/>
        </p:nvGrpSpPr>
        <p:grpSpPr bwMode="auto">
          <a:xfrm>
            <a:off x="3779838" y="5229225"/>
            <a:ext cx="1368425" cy="609600"/>
            <a:chOff x="2426" y="3612"/>
            <a:chExt cx="862" cy="384"/>
          </a:xfrm>
        </p:grpSpPr>
        <p:pic>
          <p:nvPicPr>
            <p:cNvPr id="40988" name="Picture 42" descr="spam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3612"/>
              <a:ext cx="38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89" name="Text Box 43"/>
            <p:cNvSpPr txBox="1">
              <a:spLocks noChangeArrowheads="1"/>
            </p:cNvSpPr>
            <p:nvPr/>
          </p:nvSpPr>
          <p:spPr bwMode="auto">
            <a:xfrm>
              <a:off x="2744" y="3793"/>
              <a:ext cx="5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sz="1400">
                  <a:latin typeface="Times New Roman" charset="0"/>
                  <a:sym typeface="Webdings" charset="0"/>
                </a:rPr>
                <a:t>5</a:t>
              </a:r>
              <a:endParaRPr lang="en-CA" sz="1400">
                <a:latin typeface="Times New Roman" charset="0"/>
              </a:endParaRPr>
            </a:p>
          </p:txBody>
        </p:sp>
      </p:grpSp>
      <p:sp>
        <p:nvSpPr>
          <p:cNvPr id="40979" name="Line 44"/>
          <p:cNvSpPr>
            <a:spLocks noChangeShapeType="1"/>
          </p:cNvSpPr>
          <p:nvPr/>
        </p:nvSpPr>
        <p:spPr bwMode="auto">
          <a:xfrm>
            <a:off x="2987675" y="6092825"/>
            <a:ext cx="7921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0" name="Line 45"/>
          <p:cNvSpPr>
            <a:spLocks noChangeShapeType="1"/>
          </p:cNvSpPr>
          <p:nvPr/>
        </p:nvSpPr>
        <p:spPr bwMode="auto">
          <a:xfrm flipV="1">
            <a:off x="3059113" y="5084763"/>
            <a:ext cx="7207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1" name="Line 46"/>
          <p:cNvSpPr>
            <a:spLocks noChangeShapeType="1"/>
          </p:cNvSpPr>
          <p:nvPr/>
        </p:nvSpPr>
        <p:spPr bwMode="auto">
          <a:xfrm flipV="1">
            <a:off x="3059113" y="5661025"/>
            <a:ext cx="720725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82" name="Group 47"/>
          <p:cNvGrpSpPr>
            <a:grpSpLocks/>
          </p:cNvGrpSpPr>
          <p:nvPr/>
        </p:nvGrpSpPr>
        <p:grpSpPr bwMode="auto">
          <a:xfrm>
            <a:off x="179388" y="5661025"/>
            <a:ext cx="1295400" cy="609600"/>
            <a:chOff x="240" y="3072"/>
            <a:chExt cx="816" cy="384"/>
          </a:xfrm>
        </p:grpSpPr>
        <p:pic>
          <p:nvPicPr>
            <p:cNvPr id="40986" name="Picture 48" descr="spam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3072"/>
              <a:ext cx="38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87" name="Line 49"/>
            <p:cNvSpPr>
              <a:spLocks noChangeShapeType="1"/>
            </p:cNvSpPr>
            <p:nvPr/>
          </p:nvSpPr>
          <p:spPr bwMode="auto">
            <a:xfrm>
              <a:off x="672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83" name="Group 50"/>
          <p:cNvGrpSpPr>
            <a:grpSpLocks/>
          </p:cNvGrpSpPr>
          <p:nvPr/>
        </p:nvGrpSpPr>
        <p:grpSpPr bwMode="auto">
          <a:xfrm>
            <a:off x="3059113" y="6248400"/>
            <a:ext cx="1368425" cy="609600"/>
            <a:chOff x="2426" y="3612"/>
            <a:chExt cx="862" cy="384"/>
          </a:xfrm>
        </p:grpSpPr>
        <p:pic>
          <p:nvPicPr>
            <p:cNvPr id="40984" name="Picture 51" descr="spam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3612"/>
              <a:ext cx="38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85" name="Text Box 52"/>
            <p:cNvSpPr txBox="1">
              <a:spLocks noChangeArrowheads="1"/>
            </p:cNvSpPr>
            <p:nvPr/>
          </p:nvSpPr>
          <p:spPr bwMode="auto">
            <a:xfrm>
              <a:off x="2744" y="3793"/>
              <a:ext cx="5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sz="1400">
                  <a:latin typeface="Times New Roman" charset="0"/>
                  <a:sym typeface="Webdings" charset="0"/>
                </a:rPr>
                <a:t>9</a:t>
              </a:r>
              <a:endParaRPr lang="en-CA" sz="1400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2687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Verdana" charset="0"/>
              </a:rPr>
              <a:t>Example: The SpamAssassin Spam Rater</a:t>
            </a:r>
            <a:endParaRPr lang="en-CA" sz="2400">
              <a:latin typeface="Verdana" charset="0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1625128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/>
            <a:r>
              <a:rPr lang="en-US">
                <a:latin typeface="Verdana" charset="0"/>
              </a:rPr>
              <a:t>A SPAM assassin deletes mail above a certain SPAM threshold </a:t>
            </a:r>
          </a:p>
          <a:p>
            <a:pPr marL="827088" lvl="1" indent="-285750" eaLnBrk="1" hangingPunct="1"/>
            <a:r>
              <a:rPr lang="en-US">
                <a:latin typeface="Verdana" charset="0"/>
              </a:rPr>
              <a:t>what should this threshold be?</a:t>
            </a:r>
          </a:p>
          <a:p>
            <a:pPr marL="827088" lvl="1" indent="-285750" eaLnBrk="1" hangingPunct="1"/>
            <a:r>
              <a:rPr lang="ja-JP" altLang="en-US">
                <a:latin typeface="Verdana" charset="0"/>
              </a:rPr>
              <a:t>‘</a:t>
            </a:r>
            <a:r>
              <a:rPr lang="en-US" altLang="ja-JP">
                <a:latin typeface="Verdana" charset="0"/>
              </a:rPr>
              <a:t>Null hypothesis</a:t>
            </a:r>
            <a:r>
              <a:rPr lang="ja-JP" altLang="en-US">
                <a:latin typeface="Verdana" charset="0"/>
              </a:rPr>
              <a:t>’</a:t>
            </a:r>
            <a:r>
              <a:rPr lang="en-US" altLang="ja-JP">
                <a:latin typeface="Verdana" charset="0"/>
              </a:rPr>
              <a:t>: the arriving mail is SPAM</a:t>
            </a:r>
            <a:endParaRPr lang="en-US">
              <a:latin typeface="Verdana" charset="0"/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8750300" y="3727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1988" name="Group 5"/>
          <p:cNvGrpSpPr>
            <a:grpSpLocks/>
          </p:cNvGrpSpPr>
          <p:nvPr/>
        </p:nvGrpSpPr>
        <p:grpSpPr bwMode="auto">
          <a:xfrm>
            <a:off x="971550" y="5229225"/>
            <a:ext cx="1066800" cy="457200"/>
            <a:chOff x="768" y="3456"/>
            <a:chExt cx="672" cy="288"/>
          </a:xfrm>
        </p:grpSpPr>
        <p:sp>
          <p:nvSpPr>
            <p:cNvPr id="42034" name="Text Box 6"/>
            <p:cNvSpPr txBox="1">
              <a:spLocks noChangeArrowheads="1"/>
            </p:cNvSpPr>
            <p:nvPr/>
          </p:nvSpPr>
          <p:spPr bwMode="auto">
            <a:xfrm>
              <a:off x="768" y="345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>
                  <a:latin typeface="Times New Roman" charset="0"/>
                  <a:sym typeface="Webdings" charset="0"/>
                </a:rPr>
                <a:t></a:t>
              </a:r>
              <a:endParaRPr lang="en-CA">
                <a:latin typeface="Times New Roman" charset="0"/>
              </a:endParaRPr>
            </a:p>
          </p:txBody>
        </p:sp>
        <p:sp>
          <p:nvSpPr>
            <p:cNvPr id="42035" name="Line 7"/>
            <p:cNvSpPr>
              <a:spLocks noChangeShapeType="1"/>
            </p:cNvSpPr>
            <p:nvPr/>
          </p:nvSpPr>
          <p:spPr bwMode="auto">
            <a:xfrm>
              <a:off x="1056" y="36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989" name="Group 8"/>
          <p:cNvGrpSpPr>
            <a:grpSpLocks/>
          </p:cNvGrpSpPr>
          <p:nvPr/>
        </p:nvGrpSpPr>
        <p:grpSpPr bwMode="auto">
          <a:xfrm>
            <a:off x="755650" y="5876925"/>
            <a:ext cx="1295400" cy="609600"/>
            <a:chOff x="240" y="3072"/>
            <a:chExt cx="816" cy="384"/>
          </a:xfrm>
        </p:grpSpPr>
        <p:pic>
          <p:nvPicPr>
            <p:cNvPr id="42032" name="Picture 9" descr="spam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3072"/>
              <a:ext cx="38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33" name="Line 10"/>
            <p:cNvSpPr>
              <a:spLocks noChangeShapeType="1"/>
            </p:cNvSpPr>
            <p:nvPr/>
          </p:nvSpPr>
          <p:spPr bwMode="auto">
            <a:xfrm>
              <a:off x="672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90" name="Text Box 13"/>
          <p:cNvSpPr txBox="1">
            <a:spLocks noChangeArrowheads="1"/>
          </p:cNvSpPr>
          <p:nvPr/>
        </p:nvSpPr>
        <p:spPr bwMode="auto">
          <a:xfrm>
            <a:off x="2051050" y="4797425"/>
            <a:ext cx="1081088" cy="14398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92075" tIns="46038" rIns="92075" bIns="46038"/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br>
              <a:rPr lang="en-US"/>
            </a:br>
            <a:r>
              <a:rPr lang="en-US" b="1"/>
              <a:t>Spam Rater</a:t>
            </a:r>
          </a:p>
        </p:txBody>
      </p:sp>
      <p:sp>
        <p:nvSpPr>
          <p:cNvPr id="41991" name="Text Box 14"/>
          <p:cNvSpPr txBox="1">
            <a:spLocks noChangeArrowheads="1"/>
          </p:cNvSpPr>
          <p:nvPr/>
        </p:nvSpPr>
        <p:spPr bwMode="auto">
          <a:xfrm>
            <a:off x="3779838" y="450850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>
                <a:latin typeface="Times New Roman" charset="0"/>
                <a:sym typeface="Webdings" charset="0"/>
              </a:rPr>
              <a:t> </a:t>
            </a:r>
            <a:r>
              <a:rPr lang="en-CA" sz="1400">
                <a:latin typeface="Times New Roman" charset="0"/>
                <a:sym typeface="Webdings" charset="0"/>
              </a:rPr>
              <a:t>1</a:t>
            </a:r>
            <a:endParaRPr lang="en-CA" sz="1400">
              <a:latin typeface="Times New Roman" charset="0"/>
            </a:endParaRPr>
          </a:p>
        </p:txBody>
      </p:sp>
      <p:sp>
        <p:nvSpPr>
          <p:cNvPr id="41992" name="Line 15"/>
          <p:cNvSpPr>
            <a:spLocks noChangeShapeType="1"/>
          </p:cNvSpPr>
          <p:nvPr/>
        </p:nvSpPr>
        <p:spPr bwMode="auto">
          <a:xfrm flipV="1">
            <a:off x="3059113" y="4797425"/>
            <a:ext cx="72072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Line 16"/>
          <p:cNvSpPr>
            <a:spLocks noChangeShapeType="1"/>
          </p:cNvSpPr>
          <p:nvPr/>
        </p:nvSpPr>
        <p:spPr bwMode="auto">
          <a:xfrm>
            <a:off x="2987675" y="5949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994" name="Group 17"/>
          <p:cNvGrpSpPr>
            <a:grpSpLocks/>
          </p:cNvGrpSpPr>
          <p:nvPr/>
        </p:nvGrpSpPr>
        <p:grpSpPr bwMode="auto">
          <a:xfrm>
            <a:off x="1042988" y="4724400"/>
            <a:ext cx="1066800" cy="457200"/>
            <a:chOff x="768" y="3456"/>
            <a:chExt cx="672" cy="288"/>
          </a:xfrm>
        </p:grpSpPr>
        <p:sp>
          <p:nvSpPr>
            <p:cNvPr id="42030" name="Text Box 18"/>
            <p:cNvSpPr txBox="1">
              <a:spLocks noChangeArrowheads="1"/>
            </p:cNvSpPr>
            <p:nvPr/>
          </p:nvSpPr>
          <p:spPr bwMode="auto">
            <a:xfrm>
              <a:off x="768" y="345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>
                  <a:latin typeface="Times New Roman" charset="0"/>
                  <a:sym typeface="Webdings" charset="0"/>
                </a:rPr>
                <a:t></a:t>
              </a:r>
              <a:endParaRPr lang="en-CA">
                <a:latin typeface="Times New Roman" charset="0"/>
              </a:endParaRPr>
            </a:p>
          </p:txBody>
        </p:sp>
        <p:sp>
          <p:nvSpPr>
            <p:cNvPr id="42031" name="Line 19"/>
            <p:cNvSpPr>
              <a:spLocks noChangeShapeType="1"/>
            </p:cNvSpPr>
            <p:nvPr/>
          </p:nvSpPr>
          <p:spPr bwMode="auto">
            <a:xfrm>
              <a:off x="1056" y="36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995" name="Group 20"/>
          <p:cNvGrpSpPr>
            <a:grpSpLocks/>
          </p:cNvGrpSpPr>
          <p:nvPr/>
        </p:nvGrpSpPr>
        <p:grpSpPr bwMode="auto">
          <a:xfrm>
            <a:off x="971550" y="5445125"/>
            <a:ext cx="1066800" cy="457200"/>
            <a:chOff x="768" y="3456"/>
            <a:chExt cx="672" cy="288"/>
          </a:xfrm>
        </p:grpSpPr>
        <p:sp>
          <p:nvSpPr>
            <p:cNvPr id="42028" name="Text Box 21"/>
            <p:cNvSpPr txBox="1">
              <a:spLocks noChangeArrowheads="1"/>
            </p:cNvSpPr>
            <p:nvPr/>
          </p:nvSpPr>
          <p:spPr bwMode="auto">
            <a:xfrm>
              <a:off x="768" y="345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>
                  <a:latin typeface="Times New Roman" charset="0"/>
                  <a:sym typeface="Webdings" charset="0"/>
                </a:rPr>
                <a:t></a:t>
              </a:r>
              <a:endParaRPr lang="en-CA">
                <a:latin typeface="Times New Roman" charset="0"/>
              </a:endParaRPr>
            </a:p>
          </p:txBody>
        </p:sp>
        <p:sp>
          <p:nvSpPr>
            <p:cNvPr id="42029" name="Line 22"/>
            <p:cNvSpPr>
              <a:spLocks noChangeShapeType="1"/>
            </p:cNvSpPr>
            <p:nvPr/>
          </p:nvSpPr>
          <p:spPr bwMode="auto">
            <a:xfrm>
              <a:off x="1056" y="36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996" name="Group 23"/>
          <p:cNvGrpSpPr>
            <a:grpSpLocks/>
          </p:cNvGrpSpPr>
          <p:nvPr/>
        </p:nvGrpSpPr>
        <p:grpSpPr bwMode="auto">
          <a:xfrm>
            <a:off x="250825" y="4941888"/>
            <a:ext cx="1655763" cy="609600"/>
            <a:chOff x="240" y="3072"/>
            <a:chExt cx="816" cy="384"/>
          </a:xfrm>
        </p:grpSpPr>
        <p:pic>
          <p:nvPicPr>
            <p:cNvPr id="42026" name="Picture 24" descr="spam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3072"/>
              <a:ext cx="38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27" name="Line 25"/>
            <p:cNvSpPr>
              <a:spLocks noChangeShapeType="1"/>
            </p:cNvSpPr>
            <p:nvPr/>
          </p:nvSpPr>
          <p:spPr bwMode="auto">
            <a:xfrm>
              <a:off x="672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97" name="Text Box 26"/>
          <p:cNvSpPr txBox="1">
            <a:spLocks noChangeArrowheads="1"/>
          </p:cNvSpPr>
          <p:nvPr/>
        </p:nvSpPr>
        <p:spPr bwMode="auto">
          <a:xfrm>
            <a:off x="3779838" y="4797425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>
                <a:latin typeface="Times New Roman" charset="0"/>
                <a:sym typeface="Webdings" charset="0"/>
              </a:rPr>
              <a:t> </a:t>
            </a:r>
            <a:r>
              <a:rPr lang="en-CA" sz="1400">
                <a:latin typeface="Times New Roman" charset="0"/>
                <a:sym typeface="Webdings" charset="0"/>
              </a:rPr>
              <a:t>3</a:t>
            </a:r>
            <a:endParaRPr lang="en-CA" sz="1400">
              <a:latin typeface="Times New Roman" charset="0"/>
            </a:endParaRPr>
          </a:p>
        </p:txBody>
      </p:sp>
      <p:sp>
        <p:nvSpPr>
          <p:cNvPr id="41998" name="Text Box 27"/>
          <p:cNvSpPr txBox="1">
            <a:spLocks noChangeArrowheads="1"/>
          </p:cNvSpPr>
          <p:nvPr/>
        </p:nvSpPr>
        <p:spPr bwMode="auto">
          <a:xfrm>
            <a:off x="3851275" y="573405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>
                <a:latin typeface="Times New Roman" charset="0"/>
                <a:sym typeface="Webdings" charset="0"/>
              </a:rPr>
              <a:t> </a:t>
            </a:r>
            <a:r>
              <a:rPr lang="en-CA" sz="1400">
                <a:latin typeface="Times New Roman" charset="0"/>
                <a:sym typeface="Webdings" charset="0"/>
              </a:rPr>
              <a:t>7</a:t>
            </a:r>
            <a:endParaRPr lang="en-CA" sz="1400">
              <a:latin typeface="Times New Roman" charset="0"/>
            </a:endParaRPr>
          </a:p>
        </p:txBody>
      </p:sp>
      <p:grpSp>
        <p:nvGrpSpPr>
          <p:cNvPr id="41999" name="Group 28"/>
          <p:cNvGrpSpPr>
            <a:grpSpLocks/>
          </p:cNvGrpSpPr>
          <p:nvPr/>
        </p:nvGrpSpPr>
        <p:grpSpPr bwMode="auto">
          <a:xfrm>
            <a:off x="3924300" y="6248400"/>
            <a:ext cx="1368425" cy="609600"/>
            <a:chOff x="2426" y="3612"/>
            <a:chExt cx="862" cy="384"/>
          </a:xfrm>
        </p:grpSpPr>
        <p:pic>
          <p:nvPicPr>
            <p:cNvPr id="42024" name="Picture 29" descr="spam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3612"/>
              <a:ext cx="38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25" name="Text Box 30"/>
            <p:cNvSpPr txBox="1">
              <a:spLocks noChangeArrowheads="1"/>
            </p:cNvSpPr>
            <p:nvPr/>
          </p:nvSpPr>
          <p:spPr bwMode="auto">
            <a:xfrm>
              <a:off x="2744" y="3793"/>
              <a:ext cx="5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sz="1400">
                  <a:latin typeface="Times New Roman" charset="0"/>
                  <a:sym typeface="Webdings" charset="0"/>
                </a:rPr>
                <a:t>7</a:t>
              </a:r>
              <a:endParaRPr lang="en-CA" sz="1400">
                <a:latin typeface="Times New Roman" charset="0"/>
              </a:endParaRPr>
            </a:p>
          </p:txBody>
        </p:sp>
      </p:grpSp>
      <p:grpSp>
        <p:nvGrpSpPr>
          <p:cNvPr id="42000" name="Group 31"/>
          <p:cNvGrpSpPr>
            <a:grpSpLocks/>
          </p:cNvGrpSpPr>
          <p:nvPr/>
        </p:nvGrpSpPr>
        <p:grpSpPr bwMode="auto">
          <a:xfrm>
            <a:off x="3779838" y="5229225"/>
            <a:ext cx="1368425" cy="609600"/>
            <a:chOff x="2426" y="3612"/>
            <a:chExt cx="862" cy="384"/>
          </a:xfrm>
        </p:grpSpPr>
        <p:pic>
          <p:nvPicPr>
            <p:cNvPr id="42022" name="Picture 32" descr="spam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3612"/>
              <a:ext cx="38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23" name="Text Box 33"/>
            <p:cNvSpPr txBox="1">
              <a:spLocks noChangeArrowheads="1"/>
            </p:cNvSpPr>
            <p:nvPr/>
          </p:nvSpPr>
          <p:spPr bwMode="auto">
            <a:xfrm>
              <a:off x="2744" y="3793"/>
              <a:ext cx="5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sz="1400">
                  <a:latin typeface="Times New Roman" charset="0"/>
                  <a:sym typeface="Webdings" charset="0"/>
                </a:rPr>
                <a:t>5</a:t>
              </a:r>
              <a:endParaRPr lang="en-CA" sz="1400">
                <a:latin typeface="Times New Roman" charset="0"/>
              </a:endParaRPr>
            </a:p>
          </p:txBody>
        </p:sp>
      </p:grpSp>
      <p:sp>
        <p:nvSpPr>
          <p:cNvPr id="42001" name="Line 34"/>
          <p:cNvSpPr>
            <a:spLocks noChangeShapeType="1"/>
          </p:cNvSpPr>
          <p:nvPr/>
        </p:nvSpPr>
        <p:spPr bwMode="auto">
          <a:xfrm>
            <a:off x="2987675" y="6092825"/>
            <a:ext cx="7921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35"/>
          <p:cNvSpPr>
            <a:spLocks noChangeShapeType="1"/>
          </p:cNvSpPr>
          <p:nvPr/>
        </p:nvSpPr>
        <p:spPr bwMode="auto">
          <a:xfrm flipV="1">
            <a:off x="3059113" y="5084763"/>
            <a:ext cx="7207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Line 36"/>
          <p:cNvSpPr>
            <a:spLocks noChangeShapeType="1"/>
          </p:cNvSpPr>
          <p:nvPr/>
        </p:nvSpPr>
        <p:spPr bwMode="auto">
          <a:xfrm flipV="1">
            <a:off x="3059113" y="5661025"/>
            <a:ext cx="720725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2004" name="Picture 37" descr="SpamAssassin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724400"/>
            <a:ext cx="2160588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5" name="Line 38"/>
          <p:cNvSpPr>
            <a:spLocks noChangeShapeType="1"/>
          </p:cNvSpPr>
          <p:nvPr/>
        </p:nvSpPr>
        <p:spPr bwMode="auto">
          <a:xfrm>
            <a:off x="4356100" y="4799013"/>
            <a:ext cx="576263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Line 39"/>
          <p:cNvSpPr>
            <a:spLocks noChangeShapeType="1"/>
          </p:cNvSpPr>
          <p:nvPr/>
        </p:nvSpPr>
        <p:spPr bwMode="auto">
          <a:xfrm>
            <a:off x="4427538" y="5084763"/>
            <a:ext cx="576262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Line 40"/>
          <p:cNvSpPr>
            <a:spLocks noChangeShapeType="1"/>
          </p:cNvSpPr>
          <p:nvPr/>
        </p:nvSpPr>
        <p:spPr bwMode="auto">
          <a:xfrm flipV="1">
            <a:off x="4500563" y="5516563"/>
            <a:ext cx="4318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Line 41"/>
          <p:cNvSpPr>
            <a:spLocks noChangeShapeType="1"/>
          </p:cNvSpPr>
          <p:nvPr/>
        </p:nvSpPr>
        <p:spPr bwMode="auto">
          <a:xfrm flipV="1">
            <a:off x="4500563" y="5734050"/>
            <a:ext cx="4318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Line 42"/>
          <p:cNvSpPr>
            <a:spLocks noChangeShapeType="1"/>
          </p:cNvSpPr>
          <p:nvPr/>
        </p:nvSpPr>
        <p:spPr bwMode="auto">
          <a:xfrm flipV="1">
            <a:off x="4716463" y="5876925"/>
            <a:ext cx="2159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Line 43"/>
          <p:cNvSpPr>
            <a:spLocks noChangeShapeType="1"/>
          </p:cNvSpPr>
          <p:nvPr/>
        </p:nvSpPr>
        <p:spPr bwMode="auto">
          <a:xfrm flipV="1">
            <a:off x="7092950" y="4221163"/>
            <a:ext cx="576263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2011" name="Picture 45" descr="j0078789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2924175"/>
            <a:ext cx="1566863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12" name="Picture 46" descr="j0229725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63" y="5224463"/>
            <a:ext cx="1836737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13" name="Line 47"/>
          <p:cNvSpPr>
            <a:spLocks noChangeShapeType="1"/>
          </p:cNvSpPr>
          <p:nvPr/>
        </p:nvSpPr>
        <p:spPr bwMode="auto">
          <a:xfrm>
            <a:off x="7164388" y="5734050"/>
            <a:ext cx="503237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4" name="Text Box 48"/>
          <p:cNvSpPr txBox="1">
            <a:spLocks noChangeArrowheads="1"/>
          </p:cNvSpPr>
          <p:nvPr/>
        </p:nvSpPr>
        <p:spPr bwMode="auto">
          <a:xfrm>
            <a:off x="6588125" y="4149725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>
                <a:latin typeface="Times New Roman" charset="0"/>
                <a:sym typeface="Webdings" charset="0"/>
              </a:rPr>
              <a:t>&lt;=X</a:t>
            </a:r>
            <a:endParaRPr lang="en-CA" sz="1400">
              <a:latin typeface="Times New Roman" charset="0"/>
            </a:endParaRPr>
          </a:p>
        </p:txBody>
      </p:sp>
      <p:sp>
        <p:nvSpPr>
          <p:cNvPr id="42015" name="Text Box 49"/>
          <p:cNvSpPr txBox="1">
            <a:spLocks noChangeArrowheads="1"/>
          </p:cNvSpPr>
          <p:nvPr/>
        </p:nvSpPr>
        <p:spPr bwMode="auto">
          <a:xfrm>
            <a:off x="6804025" y="5805488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>
                <a:latin typeface="Times New Roman" charset="0"/>
                <a:sym typeface="Webdings" charset="0"/>
              </a:rPr>
              <a:t>&gt;X</a:t>
            </a:r>
            <a:endParaRPr lang="en-CA" sz="1400">
              <a:latin typeface="Times New Roman" charset="0"/>
            </a:endParaRPr>
          </a:p>
        </p:txBody>
      </p:sp>
      <p:grpSp>
        <p:nvGrpSpPr>
          <p:cNvPr id="42016" name="Group 50"/>
          <p:cNvGrpSpPr>
            <a:grpSpLocks/>
          </p:cNvGrpSpPr>
          <p:nvPr/>
        </p:nvGrpSpPr>
        <p:grpSpPr bwMode="auto">
          <a:xfrm>
            <a:off x="179388" y="5661025"/>
            <a:ext cx="1295400" cy="609600"/>
            <a:chOff x="240" y="3072"/>
            <a:chExt cx="816" cy="384"/>
          </a:xfrm>
        </p:grpSpPr>
        <p:pic>
          <p:nvPicPr>
            <p:cNvPr id="42020" name="Picture 51" descr="spam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3072"/>
              <a:ext cx="38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21" name="Line 52"/>
            <p:cNvSpPr>
              <a:spLocks noChangeShapeType="1"/>
            </p:cNvSpPr>
            <p:nvPr/>
          </p:nvSpPr>
          <p:spPr bwMode="auto">
            <a:xfrm>
              <a:off x="672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017" name="Group 53"/>
          <p:cNvGrpSpPr>
            <a:grpSpLocks/>
          </p:cNvGrpSpPr>
          <p:nvPr/>
        </p:nvGrpSpPr>
        <p:grpSpPr bwMode="auto">
          <a:xfrm>
            <a:off x="3059113" y="6248400"/>
            <a:ext cx="1368425" cy="609600"/>
            <a:chOff x="2426" y="3612"/>
            <a:chExt cx="862" cy="384"/>
          </a:xfrm>
        </p:grpSpPr>
        <p:pic>
          <p:nvPicPr>
            <p:cNvPr id="42018" name="Picture 54" descr="spam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3612"/>
              <a:ext cx="38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19" name="Text Box 55"/>
            <p:cNvSpPr txBox="1">
              <a:spLocks noChangeArrowheads="1"/>
            </p:cNvSpPr>
            <p:nvPr/>
          </p:nvSpPr>
          <p:spPr bwMode="auto">
            <a:xfrm>
              <a:off x="2744" y="3793"/>
              <a:ext cx="5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sz="1400">
                  <a:latin typeface="Times New Roman" charset="0"/>
                  <a:sym typeface="Webdings" charset="0"/>
                </a:rPr>
                <a:t>9</a:t>
              </a:r>
              <a:endParaRPr lang="en-CA" sz="1400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1217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>
                <a:latin typeface="Verdana" charset="0"/>
              </a:rPr>
              <a:t>Example: The SpamAssassin Spam Rater</a:t>
            </a:r>
            <a:endParaRPr lang="en-CA" sz="2400">
              <a:latin typeface="Verdana" charset="0"/>
            </a:endParaRP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2744802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/>
            <a:r>
              <a:rPr lang="en-US">
                <a:latin typeface="Verdana" charset="0"/>
              </a:rPr>
              <a:t>Low threshold = many Type I errors</a:t>
            </a:r>
          </a:p>
          <a:p>
            <a:pPr marL="827088" lvl="1" indent="-285750" eaLnBrk="1" hangingPunct="1"/>
            <a:r>
              <a:rPr lang="en-US">
                <a:latin typeface="Verdana" charset="0"/>
              </a:rPr>
              <a:t>many legitimate emails classified as spam</a:t>
            </a:r>
          </a:p>
          <a:p>
            <a:pPr marL="827088" lvl="1" indent="-285750" eaLnBrk="1" hangingPunct="1"/>
            <a:r>
              <a:rPr lang="en-US">
                <a:latin typeface="Verdana" charset="0"/>
              </a:rPr>
              <a:t>but you receive very few actual spams</a:t>
            </a:r>
          </a:p>
          <a:p>
            <a:pPr marL="0" indent="0" eaLnBrk="1" hangingPunct="1"/>
            <a:r>
              <a:rPr lang="en-US">
                <a:latin typeface="Verdana" charset="0"/>
              </a:rPr>
              <a:t>High threshold = many Type II errors</a:t>
            </a:r>
          </a:p>
          <a:p>
            <a:pPr marL="827088" lvl="1" indent="-285750" eaLnBrk="1" hangingPunct="1"/>
            <a:r>
              <a:rPr lang="en-US">
                <a:latin typeface="Verdana" charset="0"/>
              </a:rPr>
              <a:t>many spams classified as email</a:t>
            </a:r>
          </a:p>
          <a:p>
            <a:pPr marL="827088" lvl="1" indent="-285750" eaLnBrk="1" hangingPunct="1"/>
            <a:r>
              <a:rPr lang="en-US">
                <a:latin typeface="Verdana" charset="0"/>
              </a:rPr>
              <a:t>but you receive almost all your valid emails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8750300" y="3727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43012" name="Group 5"/>
          <p:cNvGrpSpPr>
            <a:grpSpLocks/>
          </p:cNvGrpSpPr>
          <p:nvPr/>
        </p:nvGrpSpPr>
        <p:grpSpPr bwMode="auto">
          <a:xfrm>
            <a:off x="971550" y="5229225"/>
            <a:ext cx="1066800" cy="457200"/>
            <a:chOff x="768" y="3456"/>
            <a:chExt cx="672" cy="288"/>
          </a:xfrm>
        </p:grpSpPr>
        <p:sp>
          <p:nvSpPr>
            <p:cNvPr id="43058" name="Text Box 6"/>
            <p:cNvSpPr txBox="1">
              <a:spLocks noChangeArrowheads="1"/>
            </p:cNvSpPr>
            <p:nvPr/>
          </p:nvSpPr>
          <p:spPr bwMode="auto">
            <a:xfrm>
              <a:off x="768" y="345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>
                  <a:latin typeface="Times New Roman" charset="0"/>
                  <a:sym typeface="Webdings" charset="0"/>
                </a:rPr>
                <a:t></a:t>
              </a:r>
              <a:endParaRPr lang="en-CA">
                <a:latin typeface="Times New Roman" charset="0"/>
              </a:endParaRPr>
            </a:p>
          </p:txBody>
        </p:sp>
        <p:sp>
          <p:nvSpPr>
            <p:cNvPr id="43059" name="Line 7"/>
            <p:cNvSpPr>
              <a:spLocks noChangeShapeType="1"/>
            </p:cNvSpPr>
            <p:nvPr/>
          </p:nvSpPr>
          <p:spPr bwMode="auto">
            <a:xfrm>
              <a:off x="1056" y="36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13" name="Group 8"/>
          <p:cNvGrpSpPr>
            <a:grpSpLocks/>
          </p:cNvGrpSpPr>
          <p:nvPr/>
        </p:nvGrpSpPr>
        <p:grpSpPr bwMode="auto">
          <a:xfrm>
            <a:off x="755650" y="5876925"/>
            <a:ext cx="1295400" cy="609600"/>
            <a:chOff x="240" y="3072"/>
            <a:chExt cx="816" cy="384"/>
          </a:xfrm>
        </p:grpSpPr>
        <p:pic>
          <p:nvPicPr>
            <p:cNvPr id="43056" name="Picture 9" descr="spam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3072"/>
              <a:ext cx="38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57" name="Line 10"/>
            <p:cNvSpPr>
              <a:spLocks noChangeShapeType="1"/>
            </p:cNvSpPr>
            <p:nvPr/>
          </p:nvSpPr>
          <p:spPr bwMode="auto">
            <a:xfrm>
              <a:off x="672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4" name="Text Box 11"/>
          <p:cNvSpPr txBox="1">
            <a:spLocks noChangeArrowheads="1"/>
          </p:cNvSpPr>
          <p:nvPr/>
        </p:nvSpPr>
        <p:spPr bwMode="auto">
          <a:xfrm>
            <a:off x="2051050" y="4797425"/>
            <a:ext cx="1081088" cy="14398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lIns="92075" tIns="46038" rIns="92075" bIns="46038"/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br>
              <a:rPr lang="en-US"/>
            </a:br>
            <a:r>
              <a:rPr lang="en-US" b="1"/>
              <a:t>Spam Rater</a:t>
            </a:r>
          </a:p>
        </p:txBody>
      </p:sp>
      <p:sp>
        <p:nvSpPr>
          <p:cNvPr id="43015" name="Text Box 12"/>
          <p:cNvSpPr txBox="1">
            <a:spLocks noChangeArrowheads="1"/>
          </p:cNvSpPr>
          <p:nvPr/>
        </p:nvSpPr>
        <p:spPr bwMode="auto">
          <a:xfrm>
            <a:off x="3779838" y="450850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>
                <a:latin typeface="Times New Roman" charset="0"/>
                <a:sym typeface="Webdings" charset="0"/>
              </a:rPr>
              <a:t> </a:t>
            </a:r>
            <a:r>
              <a:rPr lang="en-CA" sz="1400">
                <a:latin typeface="Times New Roman" charset="0"/>
                <a:sym typeface="Webdings" charset="0"/>
              </a:rPr>
              <a:t>1</a:t>
            </a:r>
            <a:endParaRPr lang="en-CA" sz="1400">
              <a:latin typeface="Times New Roman" charset="0"/>
            </a:endParaRPr>
          </a:p>
        </p:txBody>
      </p:sp>
      <p:sp>
        <p:nvSpPr>
          <p:cNvPr id="43016" name="Line 13"/>
          <p:cNvSpPr>
            <a:spLocks noChangeShapeType="1"/>
          </p:cNvSpPr>
          <p:nvPr/>
        </p:nvSpPr>
        <p:spPr bwMode="auto">
          <a:xfrm flipV="1">
            <a:off x="3059113" y="4797425"/>
            <a:ext cx="720725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14"/>
          <p:cNvSpPr>
            <a:spLocks noChangeShapeType="1"/>
          </p:cNvSpPr>
          <p:nvPr/>
        </p:nvSpPr>
        <p:spPr bwMode="auto">
          <a:xfrm>
            <a:off x="2987675" y="594995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18" name="Group 15"/>
          <p:cNvGrpSpPr>
            <a:grpSpLocks/>
          </p:cNvGrpSpPr>
          <p:nvPr/>
        </p:nvGrpSpPr>
        <p:grpSpPr bwMode="auto">
          <a:xfrm>
            <a:off x="1042988" y="4724400"/>
            <a:ext cx="1066800" cy="457200"/>
            <a:chOff x="768" y="3456"/>
            <a:chExt cx="672" cy="288"/>
          </a:xfrm>
        </p:grpSpPr>
        <p:sp>
          <p:nvSpPr>
            <p:cNvPr id="43054" name="Text Box 16"/>
            <p:cNvSpPr txBox="1">
              <a:spLocks noChangeArrowheads="1"/>
            </p:cNvSpPr>
            <p:nvPr/>
          </p:nvSpPr>
          <p:spPr bwMode="auto">
            <a:xfrm>
              <a:off x="768" y="345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>
                  <a:latin typeface="Times New Roman" charset="0"/>
                  <a:sym typeface="Webdings" charset="0"/>
                </a:rPr>
                <a:t></a:t>
              </a:r>
              <a:endParaRPr lang="en-CA">
                <a:latin typeface="Times New Roman" charset="0"/>
              </a:endParaRPr>
            </a:p>
          </p:txBody>
        </p:sp>
        <p:sp>
          <p:nvSpPr>
            <p:cNvPr id="43055" name="Line 17"/>
            <p:cNvSpPr>
              <a:spLocks noChangeShapeType="1"/>
            </p:cNvSpPr>
            <p:nvPr/>
          </p:nvSpPr>
          <p:spPr bwMode="auto">
            <a:xfrm>
              <a:off x="1056" y="36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19" name="Group 18"/>
          <p:cNvGrpSpPr>
            <a:grpSpLocks/>
          </p:cNvGrpSpPr>
          <p:nvPr/>
        </p:nvGrpSpPr>
        <p:grpSpPr bwMode="auto">
          <a:xfrm>
            <a:off x="971550" y="5445125"/>
            <a:ext cx="1066800" cy="457200"/>
            <a:chOff x="768" y="3456"/>
            <a:chExt cx="672" cy="288"/>
          </a:xfrm>
        </p:grpSpPr>
        <p:sp>
          <p:nvSpPr>
            <p:cNvPr id="43052" name="Text Box 19"/>
            <p:cNvSpPr txBox="1">
              <a:spLocks noChangeArrowheads="1"/>
            </p:cNvSpPr>
            <p:nvPr/>
          </p:nvSpPr>
          <p:spPr bwMode="auto">
            <a:xfrm>
              <a:off x="768" y="345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>
                  <a:latin typeface="Times New Roman" charset="0"/>
                  <a:sym typeface="Webdings" charset="0"/>
                </a:rPr>
                <a:t></a:t>
              </a:r>
              <a:endParaRPr lang="en-CA">
                <a:latin typeface="Times New Roman" charset="0"/>
              </a:endParaRPr>
            </a:p>
          </p:txBody>
        </p:sp>
        <p:sp>
          <p:nvSpPr>
            <p:cNvPr id="43053" name="Line 20"/>
            <p:cNvSpPr>
              <a:spLocks noChangeShapeType="1"/>
            </p:cNvSpPr>
            <p:nvPr/>
          </p:nvSpPr>
          <p:spPr bwMode="auto">
            <a:xfrm>
              <a:off x="1056" y="36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20" name="Group 21"/>
          <p:cNvGrpSpPr>
            <a:grpSpLocks/>
          </p:cNvGrpSpPr>
          <p:nvPr/>
        </p:nvGrpSpPr>
        <p:grpSpPr bwMode="auto">
          <a:xfrm>
            <a:off x="250825" y="4941888"/>
            <a:ext cx="1655763" cy="609600"/>
            <a:chOff x="240" y="3072"/>
            <a:chExt cx="816" cy="384"/>
          </a:xfrm>
        </p:grpSpPr>
        <p:pic>
          <p:nvPicPr>
            <p:cNvPr id="43050" name="Picture 22" descr="spam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3072"/>
              <a:ext cx="38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51" name="Line 23"/>
            <p:cNvSpPr>
              <a:spLocks noChangeShapeType="1"/>
            </p:cNvSpPr>
            <p:nvPr/>
          </p:nvSpPr>
          <p:spPr bwMode="auto">
            <a:xfrm>
              <a:off x="672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21" name="Text Box 24"/>
          <p:cNvSpPr txBox="1">
            <a:spLocks noChangeArrowheads="1"/>
          </p:cNvSpPr>
          <p:nvPr/>
        </p:nvSpPr>
        <p:spPr bwMode="auto">
          <a:xfrm>
            <a:off x="3779838" y="4797425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>
                <a:latin typeface="Times New Roman" charset="0"/>
                <a:sym typeface="Webdings" charset="0"/>
              </a:rPr>
              <a:t> </a:t>
            </a:r>
            <a:r>
              <a:rPr lang="en-CA" sz="1400">
                <a:latin typeface="Times New Roman" charset="0"/>
                <a:sym typeface="Webdings" charset="0"/>
              </a:rPr>
              <a:t>3</a:t>
            </a:r>
            <a:endParaRPr lang="en-CA" sz="1400">
              <a:latin typeface="Times New Roman" charset="0"/>
            </a:endParaRPr>
          </a:p>
        </p:txBody>
      </p:sp>
      <p:sp>
        <p:nvSpPr>
          <p:cNvPr id="43022" name="Text Box 25"/>
          <p:cNvSpPr txBox="1">
            <a:spLocks noChangeArrowheads="1"/>
          </p:cNvSpPr>
          <p:nvPr/>
        </p:nvSpPr>
        <p:spPr bwMode="auto">
          <a:xfrm>
            <a:off x="3851275" y="573405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>
                <a:latin typeface="Times New Roman" charset="0"/>
                <a:sym typeface="Webdings" charset="0"/>
              </a:rPr>
              <a:t> </a:t>
            </a:r>
            <a:r>
              <a:rPr lang="en-CA" sz="1400">
                <a:latin typeface="Times New Roman" charset="0"/>
                <a:sym typeface="Webdings" charset="0"/>
              </a:rPr>
              <a:t>7</a:t>
            </a:r>
            <a:endParaRPr lang="en-CA" sz="1400">
              <a:latin typeface="Times New Roman" charset="0"/>
            </a:endParaRPr>
          </a:p>
        </p:txBody>
      </p:sp>
      <p:grpSp>
        <p:nvGrpSpPr>
          <p:cNvPr id="43023" name="Group 26"/>
          <p:cNvGrpSpPr>
            <a:grpSpLocks/>
          </p:cNvGrpSpPr>
          <p:nvPr/>
        </p:nvGrpSpPr>
        <p:grpSpPr bwMode="auto">
          <a:xfrm>
            <a:off x="3924300" y="6248400"/>
            <a:ext cx="1368425" cy="609600"/>
            <a:chOff x="2426" y="3612"/>
            <a:chExt cx="862" cy="384"/>
          </a:xfrm>
        </p:grpSpPr>
        <p:pic>
          <p:nvPicPr>
            <p:cNvPr id="43048" name="Picture 27" descr="spam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3612"/>
              <a:ext cx="38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49" name="Text Box 28"/>
            <p:cNvSpPr txBox="1">
              <a:spLocks noChangeArrowheads="1"/>
            </p:cNvSpPr>
            <p:nvPr/>
          </p:nvSpPr>
          <p:spPr bwMode="auto">
            <a:xfrm>
              <a:off x="2744" y="3793"/>
              <a:ext cx="5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sz="1400">
                  <a:latin typeface="Times New Roman" charset="0"/>
                  <a:sym typeface="Webdings" charset="0"/>
                </a:rPr>
                <a:t>7</a:t>
              </a:r>
              <a:endParaRPr lang="en-CA" sz="1400">
                <a:latin typeface="Times New Roman" charset="0"/>
              </a:endParaRPr>
            </a:p>
          </p:txBody>
        </p:sp>
      </p:grpSp>
      <p:grpSp>
        <p:nvGrpSpPr>
          <p:cNvPr id="43024" name="Group 29"/>
          <p:cNvGrpSpPr>
            <a:grpSpLocks/>
          </p:cNvGrpSpPr>
          <p:nvPr/>
        </p:nvGrpSpPr>
        <p:grpSpPr bwMode="auto">
          <a:xfrm>
            <a:off x="3779838" y="5229225"/>
            <a:ext cx="1368425" cy="609600"/>
            <a:chOff x="2426" y="3612"/>
            <a:chExt cx="862" cy="384"/>
          </a:xfrm>
        </p:grpSpPr>
        <p:pic>
          <p:nvPicPr>
            <p:cNvPr id="43046" name="Picture 30" descr="spam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3612"/>
              <a:ext cx="38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47" name="Text Box 31"/>
            <p:cNvSpPr txBox="1">
              <a:spLocks noChangeArrowheads="1"/>
            </p:cNvSpPr>
            <p:nvPr/>
          </p:nvSpPr>
          <p:spPr bwMode="auto">
            <a:xfrm>
              <a:off x="2744" y="3793"/>
              <a:ext cx="5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sz="1400">
                  <a:latin typeface="Times New Roman" charset="0"/>
                  <a:sym typeface="Webdings" charset="0"/>
                </a:rPr>
                <a:t>5</a:t>
              </a:r>
              <a:endParaRPr lang="en-CA" sz="1400">
                <a:latin typeface="Times New Roman" charset="0"/>
              </a:endParaRPr>
            </a:p>
          </p:txBody>
        </p:sp>
      </p:grpSp>
      <p:sp>
        <p:nvSpPr>
          <p:cNvPr id="43025" name="Line 32"/>
          <p:cNvSpPr>
            <a:spLocks noChangeShapeType="1"/>
          </p:cNvSpPr>
          <p:nvPr/>
        </p:nvSpPr>
        <p:spPr bwMode="auto">
          <a:xfrm>
            <a:off x="2987675" y="6092825"/>
            <a:ext cx="7921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Line 33"/>
          <p:cNvSpPr>
            <a:spLocks noChangeShapeType="1"/>
          </p:cNvSpPr>
          <p:nvPr/>
        </p:nvSpPr>
        <p:spPr bwMode="auto">
          <a:xfrm flipV="1">
            <a:off x="3059113" y="5084763"/>
            <a:ext cx="7207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Line 34"/>
          <p:cNvSpPr>
            <a:spLocks noChangeShapeType="1"/>
          </p:cNvSpPr>
          <p:nvPr/>
        </p:nvSpPr>
        <p:spPr bwMode="auto">
          <a:xfrm flipV="1">
            <a:off x="3059113" y="5661025"/>
            <a:ext cx="720725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3028" name="Picture 35" descr="SpamAssassin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4724400"/>
            <a:ext cx="2160588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9" name="Line 36"/>
          <p:cNvSpPr>
            <a:spLocks noChangeShapeType="1"/>
          </p:cNvSpPr>
          <p:nvPr/>
        </p:nvSpPr>
        <p:spPr bwMode="auto">
          <a:xfrm>
            <a:off x="4356100" y="4799013"/>
            <a:ext cx="576263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Line 37"/>
          <p:cNvSpPr>
            <a:spLocks noChangeShapeType="1"/>
          </p:cNvSpPr>
          <p:nvPr/>
        </p:nvSpPr>
        <p:spPr bwMode="auto">
          <a:xfrm>
            <a:off x="4427538" y="5084763"/>
            <a:ext cx="576262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Line 38"/>
          <p:cNvSpPr>
            <a:spLocks noChangeShapeType="1"/>
          </p:cNvSpPr>
          <p:nvPr/>
        </p:nvSpPr>
        <p:spPr bwMode="auto">
          <a:xfrm flipV="1">
            <a:off x="4500563" y="5516563"/>
            <a:ext cx="4318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Line 39"/>
          <p:cNvSpPr>
            <a:spLocks noChangeShapeType="1"/>
          </p:cNvSpPr>
          <p:nvPr/>
        </p:nvSpPr>
        <p:spPr bwMode="auto">
          <a:xfrm flipV="1">
            <a:off x="4500563" y="5734050"/>
            <a:ext cx="4318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Line 40"/>
          <p:cNvSpPr>
            <a:spLocks noChangeShapeType="1"/>
          </p:cNvSpPr>
          <p:nvPr/>
        </p:nvSpPr>
        <p:spPr bwMode="auto">
          <a:xfrm flipV="1">
            <a:off x="4716463" y="5876925"/>
            <a:ext cx="21590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4" name="Line 41"/>
          <p:cNvSpPr>
            <a:spLocks noChangeShapeType="1"/>
          </p:cNvSpPr>
          <p:nvPr/>
        </p:nvSpPr>
        <p:spPr bwMode="auto">
          <a:xfrm flipV="1">
            <a:off x="7092950" y="4221163"/>
            <a:ext cx="576263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3035" name="Picture 42" descr="j0078789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2924175"/>
            <a:ext cx="1566863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36" name="Picture 43" descr="j0229725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63" y="5224463"/>
            <a:ext cx="1836737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37" name="Line 44"/>
          <p:cNvSpPr>
            <a:spLocks noChangeShapeType="1"/>
          </p:cNvSpPr>
          <p:nvPr/>
        </p:nvSpPr>
        <p:spPr bwMode="auto">
          <a:xfrm>
            <a:off x="7164388" y="5734050"/>
            <a:ext cx="503237" cy="2159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Text Box 45"/>
          <p:cNvSpPr txBox="1">
            <a:spLocks noChangeArrowheads="1"/>
          </p:cNvSpPr>
          <p:nvPr/>
        </p:nvSpPr>
        <p:spPr bwMode="auto">
          <a:xfrm>
            <a:off x="6588125" y="4149725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>
                <a:latin typeface="Times New Roman" charset="0"/>
                <a:sym typeface="Webdings" charset="0"/>
              </a:rPr>
              <a:t>&lt;=X</a:t>
            </a:r>
            <a:endParaRPr lang="en-CA" sz="1400">
              <a:latin typeface="Times New Roman" charset="0"/>
            </a:endParaRPr>
          </a:p>
        </p:txBody>
      </p:sp>
      <p:sp>
        <p:nvSpPr>
          <p:cNvPr id="43039" name="Text Box 46"/>
          <p:cNvSpPr txBox="1">
            <a:spLocks noChangeArrowheads="1"/>
          </p:cNvSpPr>
          <p:nvPr/>
        </p:nvSpPr>
        <p:spPr bwMode="auto">
          <a:xfrm>
            <a:off x="6804025" y="5805488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>
                <a:latin typeface="Times New Roman" charset="0"/>
                <a:sym typeface="Webdings" charset="0"/>
              </a:rPr>
              <a:t>&gt;X</a:t>
            </a:r>
            <a:endParaRPr lang="en-CA" sz="1400">
              <a:latin typeface="Times New Roman" charset="0"/>
            </a:endParaRPr>
          </a:p>
        </p:txBody>
      </p:sp>
      <p:grpSp>
        <p:nvGrpSpPr>
          <p:cNvPr id="43040" name="Group 47"/>
          <p:cNvGrpSpPr>
            <a:grpSpLocks/>
          </p:cNvGrpSpPr>
          <p:nvPr/>
        </p:nvGrpSpPr>
        <p:grpSpPr bwMode="auto">
          <a:xfrm>
            <a:off x="179388" y="5661025"/>
            <a:ext cx="1295400" cy="609600"/>
            <a:chOff x="240" y="3072"/>
            <a:chExt cx="816" cy="384"/>
          </a:xfrm>
        </p:grpSpPr>
        <p:pic>
          <p:nvPicPr>
            <p:cNvPr id="43044" name="Picture 48" descr="spam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3072"/>
              <a:ext cx="38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45" name="Line 49"/>
            <p:cNvSpPr>
              <a:spLocks noChangeShapeType="1"/>
            </p:cNvSpPr>
            <p:nvPr/>
          </p:nvSpPr>
          <p:spPr bwMode="auto">
            <a:xfrm>
              <a:off x="672" y="32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41" name="Group 50"/>
          <p:cNvGrpSpPr>
            <a:grpSpLocks/>
          </p:cNvGrpSpPr>
          <p:nvPr/>
        </p:nvGrpSpPr>
        <p:grpSpPr bwMode="auto">
          <a:xfrm>
            <a:off x="3059113" y="6248400"/>
            <a:ext cx="1368425" cy="609600"/>
            <a:chOff x="2426" y="3612"/>
            <a:chExt cx="862" cy="384"/>
          </a:xfrm>
        </p:grpSpPr>
        <p:pic>
          <p:nvPicPr>
            <p:cNvPr id="43042" name="Picture 51" descr="spam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" y="3612"/>
              <a:ext cx="38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043" name="Text Box 52"/>
            <p:cNvSpPr txBox="1">
              <a:spLocks noChangeArrowheads="1"/>
            </p:cNvSpPr>
            <p:nvPr/>
          </p:nvSpPr>
          <p:spPr bwMode="auto">
            <a:xfrm>
              <a:off x="2744" y="3793"/>
              <a:ext cx="54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CA" sz="1400">
                  <a:latin typeface="Times New Roman" charset="0"/>
                  <a:sym typeface="Webdings" charset="0"/>
                </a:rPr>
                <a:t>9</a:t>
              </a:r>
              <a:endParaRPr lang="en-CA" sz="1400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95673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Significance levels and errors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7772400" cy="4751387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</a:pPr>
            <a:r>
              <a:rPr lang="en-US" sz="1600">
                <a:latin typeface="Verdana" charset="0"/>
              </a:rPr>
              <a:t>There is no difference between Pie and traditional pop-up menus</a:t>
            </a:r>
            <a:br>
              <a:rPr lang="en-US" sz="1600">
                <a:latin typeface="Verdana" charset="0"/>
              </a:rPr>
            </a:br>
            <a:endParaRPr lang="en-US" sz="1600">
              <a:latin typeface="Verdan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600">
                <a:latin typeface="Verdana" charset="0"/>
              </a:rPr>
              <a:t>What is the consequence of each error type?</a:t>
            </a:r>
          </a:p>
          <a:p>
            <a:pPr marL="762000" lvl="1" indent="-582613" eaLnBrk="1" hangingPunct="1">
              <a:lnSpc>
                <a:spcPct val="110000"/>
              </a:lnSpc>
            </a:pPr>
            <a:r>
              <a:rPr lang="en-US" sz="1400">
                <a:latin typeface="Verdana" charset="0"/>
              </a:rPr>
              <a:t>Type 1: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200">
                <a:latin typeface="Verdana" charset="0"/>
              </a:rPr>
              <a:t>extra work developing software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200">
                <a:latin typeface="Verdana" charset="0"/>
              </a:rPr>
              <a:t>people must learn a new idiom for no benefit</a:t>
            </a:r>
          </a:p>
          <a:p>
            <a:pPr marL="762000" lvl="1" indent="-582613" eaLnBrk="1" hangingPunct="1">
              <a:lnSpc>
                <a:spcPct val="110000"/>
              </a:lnSpc>
            </a:pPr>
            <a:r>
              <a:rPr lang="en-US" sz="1400">
                <a:latin typeface="Verdana" charset="0"/>
              </a:rPr>
              <a:t>Type 2: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sz="1200">
                <a:latin typeface="Verdana" charset="0"/>
              </a:rPr>
              <a:t>use a less efficient (but already familiar) menu  </a:t>
            </a:r>
          </a:p>
          <a:p>
            <a:pPr eaLnBrk="1" hangingPunct="1">
              <a:lnSpc>
                <a:spcPct val="110000"/>
              </a:lnSpc>
            </a:pPr>
            <a:endParaRPr lang="en-US" sz="1600">
              <a:latin typeface="Verdana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sz="1600">
                <a:latin typeface="Verdana" charset="0"/>
              </a:rPr>
              <a:t>Which error type is preferable?</a:t>
            </a:r>
          </a:p>
          <a:p>
            <a:pPr marL="762000" lvl="1" indent="-582613" eaLnBrk="1" hangingPunct="1">
              <a:lnSpc>
                <a:spcPct val="80000"/>
              </a:lnSpc>
              <a:buFontTx/>
              <a:buAutoNum type="arabicPeriod"/>
            </a:pPr>
            <a:r>
              <a:rPr lang="en-US" sz="1400">
                <a:latin typeface="Verdana" charset="0"/>
              </a:rPr>
              <a:t>Redesigning a traditional GUI interface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200">
                <a:latin typeface="Verdana" charset="0"/>
              </a:rPr>
              <a:t>Type 2 error is preferable to a Type 1 error</a:t>
            </a:r>
          </a:p>
          <a:p>
            <a:pPr marL="762000" lvl="1" indent="-582613" eaLnBrk="1" hangingPunct="1">
              <a:lnSpc>
                <a:spcPct val="80000"/>
              </a:lnSpc>
              <a:buFontTx/>
              <a:buNone/>
            </a:pPr>
            <a:endParaRPr lang="en-US" sz="1400">
              <a:latin typeface="Verdana" charset="0"/>
            </a:endParaRPr>
          </a:p>
          <a:p>
            <a:pPr marL="762000" lvl="1" indent="-582613" eaLnBrk="1" hangingPunct="1">
              <a:lnSpc>
                <a:spcPct val="80000"/>
              </a:lnSpc>
              <a:buFontTx/>
              <a:buAutoNum type="arabicPeriod" startAt="2"/>
            </a:pPr>
            <a:r>
              <a:rPr lang="en-US" sz="1400">
                <a:latin typeface="Verdana" charset="0"/>
              </a:rPr>
              <a:t>Designing a digital mapping application where experts perform extremely frequent menu selections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200">
                <a:latin typeface="Verdana" charset="0"/>
              </a:rPr>
              <a:t>Type 1 error preferable to a Type 2 error</a:t>
            </a:r>
          </a:p>
        </p:txBody>
      </p:sp>
      <p:grpSp>
        <p:nvGrpSpPr>
          <p:cNvPr id="44035" name="Group 24"/>
          <p:cNvGrpSpPr>
            <a:grpSpLocks/>
          </p:cNvGrpSpPr>
          <p:nvPr/>
        </p:nvGrpSpPr>
        <p:grpSpPr bwMode="auto">
          <a:xfrm>
            <a:off x="7667625" y="3644900"/>
            <a:ext cx="1039813" cy="1212850"/>
            <a:chOff x="3744" y="1680"/>
            <a:chExt cx="655" cy="764"/>
          </a:xfrm>
        </p:grpSpPr>
        <p:sp>
          <p:nvSpPr>
            <p:cNvPr id="44044" name="Rectangle 4"/>
            <p:cNvSpPr>
              <a:spLocks noChangeArrowheads="1"/>
            </p:cNvSpPr>
            <p:nvPr/>
          </p:nvSpPr>
          <p:spPr bwMode="auto">
            <a:xfrm>
              <a:off x="3744" y="1680"/>
              <a:ext cx="655" cy="1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5" name="Rectangle 5"/>
            <p:cNvSpPr>
              <a:spLocks noChangeArrowheads="1"/>
            </p:cNvSpPr>
            <p:nvPr/>
          </p:nvSpPr>
          <p:spPr bwMode="auto">
            <a:xfrm>
              <a:off x="3744" y="1872"/>
              <a:ext cx="655" cy="1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6" name="Rectangle 6"/>
            <p:cNvSpPr>
              <a:spLocks noChangeArrowheads="1"/>
            </p:cNvSpPr>
            <p:nvPr/>
          </p:nvSpPr>
          <p:spPr bwMode="auto">
            <a:xfrm>
              <a:off x="3744" y="2060"/>
              <a:ext cx="655" cy="1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7" name="Rectangle 7"/>
            <p:cNvSpPr>
              <a:spLocks noChangeArrowheads="1"/>
            </p:cNvSpPr>
            <p:nvPr/>
          </p:nvSpPr>
          <p:spPr bwMode="auto">
            <a:xfrm>
              <a:off x="3744" y="2255"/>
              <a:ext cx="655" cy="1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8" name="Rectangle 8"/>
            <p:cNvSpPr>
              <a:spLocks noChangeArrowheads="1"/>
            </p:cNvSpPr>
            <p:nvPr/>
          </p:nvSpPr>
          <p:spPr bwMode="auto">
            <a:xfrm>
              <a:off x="3863" y="1698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New</a:t>
              </a:r>
            </a:p>
          </p:txBody>
        </p:sp>
        <p:sp>
          <p:nvSpPr>
            <p:cNvPr id="44049" name="Rectangle 9"/>
            <p:cNvSpPr>
              <a:spLocks noChangeArrowheads="1"/>
            </p:cNvSpPr>
            <p:nvPr/>
          </p:nvSpPr>
          <p:spPr bwMode="auto">
            <a:xfrm>
              <a:off x="3857" y="1858"/>
              <a:ext cx="4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Open</a:t>
              </a:r>
            </a:p>
          </p:txBody>
        </p:sp>
        <p:sp>
          <p:nvSpPr>
            <p:cNvPr id="44050" name="Rectangle 10"/>
            <p:cNvSpPr>
              <a:spLocks noChangeArrowheads="1"/>
            </p:cNvSpPr>
            <p:nvPr/>
          </p:nvSpPr>
          <p:spPr bwMode="auto">
            <a:xfrm>
              <a:off x="3854" y="2067"/>
              <a:ext cx="4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Close</a:t>
              </a:r>
            </a:p>
          </p:txBody>
        </p:sp>
        <p:sp>
          <p:nvSpPr>
            <p:cNvPr id="44051" name="Rectangle 11"/>
            <p:cNvSpPr>
              <a:spLocks noChangeArrowheads="1"/>
            </p:cNvSpPr>
            <p:nvPr/>
          </p:nvSpPr>
          <p:spPr bwMode="auto">
            <a:xfrm>
              <a:off x="3858" y="2247"/>
              <a:ext cx="4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Save</a:t>
              </a:r>
            </a:p>
          </p:txBody>
        </p:sp>
      </p:grpSp>
      <p:grpSp>
        <p:nvGrpSpPr>
          <p:cNvPr id="44036" name="Group 23"/>
          <p:cNvGrpSpPr>
            <a:grpSpLocks/>
          </p:cNvGrpSpPr>
          <p:nvPr/>
        </p:nvGrpSpPr>
        <p:grpSpPr bwMode="auto">
          <a:xfrm>
            <a:off x="7397750" y="1844675"/>
            <a:ext cx="1746250" cy="1608138"/>
            <a:chOff x="1248" y="1725"/>
            <a:chExt cx="1250" cy="1015"/>
          </a:xfrm>
        </p:grpSpPr>
        <p:sp>
          <p:nvSpPr>
            <p:cNvPr id="44037" name="Rectangle 16"/>
            <p:cNvSpPr>
              <a:spLocks noChangeArrowheads="1"/>
            </p:cNvSpPr>
            <p:nvPr/>
          </p:nvSpPr>
          <p:spPr bwMode="auto">
            <a:xfrm>
              <a:off x="2112" y="2111"/>
              <a:ext cx="3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New</a:t>
              </a:r>
            </a:p>
          </p:txBody>
        </p:sp>
        <p:sp>
          <p:nvSpPr>
            <p:cNvPr id="44038" name="Rectangle 17"/>
            <p:cNvSpPr>
              <a:spLocks noChangeArrowheads="1"/>
            </p:cNvSpPr>
            <p:nvPr/>
          </p:nvSpPr>
          <p:spPr bwMode="auto">
            <a:xfrm>
              <a:off x="1248" y="2111"/>
              <a:ext cx="4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Open</a:t>
              </a:r>
            </a:p>
          </p:txBody>
        </p:sp>
        <p:sp>
          <p:nvSpPr>
            <p:cNvPr id="44039" name="Rectangle 18"/>
            <p:cNvSpPr>
              <a:spLocks noChangeArrowheads="1"/>
            </p:cNvSpPr>
            <p:nvPr/>
          </p:nvSpPr>
          <p:spPr bwMode="auto">
            <a:xfrm rot="-5400000">
              <a:off x="1593" y="1863"/>
              <a:ext cx="49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Close</a:t>
              </a:r>
            </a:p>
          </p:txBody>
        </p:sp>
        <p:sp>
          <p:nvSpPr>
            <p:cNvPr id="44040" name="Rectangle 19"/>
            <p:cNvSpPr>
              <a:spLocks noChangeArrowheads="1"/>
            </p:cNvSpPr>
            <p:nvPr/>
          </p:nvSpPr>
          <p:spPr bwMode="auto">
            <a:xfrm rot="-5400000">
              <a:off x="1600" y="2384"/>
              <a:ext cx="494" cy="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Save</a:t>
              </a:r>
            </a:p>
          </p:txBody>
        </p:sp>
        <p:sp>
          <p:nvSpPr>
            <p:cNvPr id="44041" name="Oval 20"/>
            <p:cNvSpPr>
              <a:spLocks noChangeArrowheads="1"/>
            </p:cNvSpPr>
            <p:nvPr/>
          </p:nvSpPr>
          <p:spPr bwMode="auto">
            <a:xfrm>
              <a:off x="1248" y="1776"/>
              <a:ext cx="1200" cy="9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44042" name="Line 21"/>
            <p:cNvSpPr>
              <a:spLocks noChangeShapeType="1"/>
            </p:cNvSpPr>
            <p:nvPr/>
          </p:nvSpPr>
          <p:spPr bwMode="auto">
            <a:xfrm>
              <a:off x="1488" y="1920"/>
              <a:ext cx="720" cy="72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44043" name="Line 22"/>
            <p:cNvSpPr>
              <a:spLocks noChangeShapeType="1"/>
            </p:cNvSpPr>
            <p:nvPr/>
          </p:nvSpPr>
          <p:spPr bwMode="auto">
            <a:xfrm flipH="1">
              <a:off x="1440" y="1920"/>
              <a:ext cx="768" cy="672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908948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Other tests: Correlation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>
            <a:normAutofit lnSpcReduction="10000"/>
          </a:bodyPr>
          <a:lstStyle/>
          <a:p>
            <a:pPr marL="0" indent="0" eaLnBrk="1" hangingPunct="1"/>
            <a:r>
              <a:rPr lang="en-US">
                <a:latin typeface="Verdana" charset="0"/>
              </a:rPr>
              <a:t>Measures the extent to which two concepts are related</a:t>
            </a:r>
          </a:p>
          <a:p>
            <a:pPr lvl="1" eaLnBrk="1" hangingPunct="1"/>
            <a:r>
              <a:rPr lang="en-US">
                <a:latin typeface="Verdana" charset="0"/>
              </a:rPr>
              <a:t>eg years of university training </a:t>
            </a:r>
            <a:r>
              <a:rPr lang="en-US" i="1">
                <a:latin typeface="Verdana" charset="0"/>
              </a:rPr>
              <a:t>vs</a:t>
            </a:r>
            <a:r>
              <a:rPr lang="en-US">
                <a:latin typeface="Verdana" charset="0"/>
              </a:rPr>
              <a:t> </a:t>
            </a:r>
            <a:br>
              <a:rPr lang="en-US">
                <a:latin typeface="Verdana" charset="0"/>
              </a:rPr>
            </a:br>
            <a:r>
              <a:rPr lang="en-US">
                <a:latin typeface="Verdana" charset="0"/>
              </a:rPr>
              <a:t>     computer ownership per capita</a:t>
            </a:r>
            <a:br>
              <a:rPr lang="en-US">
                <a:latin typeface="Verdana" charset="0"/>
              </a:rPr>
            </a:br>
            <a:endParaRPr lang="en-US">
              <a:latin typeface="Verdana" charset="0"/>
            </a:endParaRPr>
          </a:p>
          <a:p>
            <a:pPr marL="0" indent="0" eaLnBrk="1" hangingPunct="1"/>
            <a:r>
              <a:rPr lang="en-US">
                <a:latin typeface="Verdana" charset="0"/>
              </a:rPr>
              <a:t>How?</a:t>
            </a:r>
          </a:p>
          <a:p>
            <a:pPr lvl="1" eaLnBrk="1" hangingPunct="1"/>
            <a:r>
              <a:rPr lang="en-US">
                <a:latin typeface="Verdana" charset="0"/>
              </a:rPr>
              <a:t>obtain the two sets of measurements</a:t>
            </a:r>
          </a:p>
          <a:p>
            <a:pPr lvl="1" eaLnBrk="1" hangingPunct="1"/>
            <a:r>
              <a:rPr lang="en-US">
                <a:latin typeface="Verdana" charset="0"/>
              </a:rPr>
              <a:t>calculate correlation coefficient</a:t>
            </a:r>
          </a:p>
          <a:p>
            <a:pPr lvl="2" eaLnBrk="1" hangingPunct="1"/>
            <a:r>
              <a:rPr lang="en-US">
                <a:latin typeface="Verdana" charset="0"/>
              </a:rPr>
              <a:t>+1: positively correlated</a:t>
            </a:r>
          </a:p>
          <a:p>
            <a:pPr lvl="2" eaLnBrk="1" hangingPunct="1"/>
            <a:r>
              <a:rPr lang="en-US">
                <a:latin typeface="Verdana" charset="0"/>
              </a:rPr>
              <a:t>  0: no correlation (no relation)</a:t>
            </a:r>
          </a:p>
          <a:p>
            <a:pPr lvl="2" eaLnBrk="1" hangingPunct="1"/>
            <a:r>
              <a:rPr lang="en-US">
                <a:latin typeface="Verdana" charset="0"/>
              </a:rPr>
              <a:t>–1: negatively correlated</a:t>
            </a:r>
          </a:p>
        </p:txBody>
      </p:sp>
    </p:spTree>
    <p:extLst>
      <p:ext uri="{BB962C8B-B14F-4D97-AF65-F5344CB8AC3E}">
        <p14:creationId xmlns:p14="http://schemas.microsoft.com/office/powerpoint/2010/main" val="1767254342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Correlation</a:t>
            </a:r>
          </a:p>
        </p:txBody>
      </p:sp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1109663" y="25923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1566863" y="25923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1655763" y="25923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33" name="Rectangle 6"/>
          <p:cNvSpPr>
            <a:spLocks noChangeArrowheads="1"/>
          </p:cNvSpPr>
          <p:nvPr/>
        </p:nvSpPr>
        <p:spPr bwMode="auto">
          <a:xfrm>
            <a:off x="1109663" y="27701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8134" name="Rectangle 7"/>
          <p:cNvSpPr>
            <a:spLocks noChangeArrowheads="1"/>
          </p:cNvSpPr>
          <p:nvPr/>
        </p:nvSpPr>
        <p:spPr bwMode="auto">
          <a:xfrm>
            <a:off x="1566863" y="27701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8135" name="Rectangle 8"/>
          <p:cNvSpPr>
            <a:spLocks noChangeArrowheads="1"/>
          </p:cNvSpPr>
          <p:nvPr/>
        </p:nvSpPr>
        <p:spPr bwMode="auto">
          <a:xfrm>
            <a:off x="1655763" y="27701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36" name="Rectangle 9"/>
          <p:cNvSpPr>
            <a:spLocks noChangeArrowheads="1"/>
          </p:cNvSpPr>
          <p:nvPr/>
        </p:nvSpPr>
        <p:spPr bwMode="auto">
          <a:xfrm>
            <a:off x="1109663" y="29479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8137" name="Rectangle 10"/>
          <p:cNvSpPr>
            <a:spLocks noChangeArrowheads="1"/>
          </p:cNvSpPr>
          <p:nvPr/>
        </p:nvSpPr>
        <p:spPr bwMode="auto">
          <a:xfrm>
            <a:off x="1566863" y="29479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48138" name="Rectangle 11"/>
          <p:cNvSpPr>
            <a:spLocks noChangeArrowheads="1"/>
          </p:cNvSpPr>
          <p:nvPr/>
        </p:nvSpPr>
        <p:spPr bwMode="auto">
          <a:xfrm>
            <a:off x="1655763" y="29479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39" name="Rectangle 12"/>
          <p:cNvSpPr>
            <a:spLocks noChangeArrowheads="1"/>
          </p:cNvSpPr>
          <p:nvPr/>
        </p:nvSpPr>
        <p:spPr bwMode="auto">
          <a:xfrm>
            <a:off x="1109663" y="31257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8140" name="Rectangle 13"/>
          <p:cNvSpPr>
            <a:spLocks noChangeArrowheads="1"/>
          </p:cNvSpPr>
          <p:nvPr/>
        </p:nvSpPr>
        <p:spPr bwMode="auto">
          <a:xfrm>
            <a:off x="1566863" y="31257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8141" name="Rectangle 14"/>
          <p:cNvSpPr>
            <a:spLocks noChangeArrowheads="1"/>
          </p:cNvSpPr>
          <p:nvPr/>
        </p:nvSpPr>
        <p:spPr bwMode="auto">
          <a:xfrm>
            <a:off x="1655763" y="3125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2" name="Rectangle 15"/>
          <p:cNvSpPr>
            <a:spLocks noChangeArrowheads="1"/>
          </p:cNvSpPr>
          <p:nvPr/>
        </p:nvSpPr>
        <p:spPr bwMode="auto">
          <a:xfrm>
            <a:off x="1109663" y="33035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8143" name="Rectangle 16"/>
          <p:cNvSpPr>
            <a:spLocks noChangeArrowheads="1"/>
          </p:cNvSpPr>
          <p:nvPr/>
        </p:nvSpPr>
        <p:spPr bwMode="auto">
          <a:xfrm>
            <a:off x="1566863" y="33035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8144" name="Rectangle 17"/>
          <p:cNvSpPr>
            <a:spLocks noChangeArrowheads="1"/>
          </p:cNvSpPr>
          <p:nvPr/>
        </p:nvSpPr>
        <p:spPr bwMode="auto">
          <a:xfrm>
            <a:off x="1655763" y="33035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5" name="Rectangle 18"/>
          <p:cNvSpPr>
            <a:spLocks noChangeArrowheads="1"/>
          </p:cNvSpPr>
          <p:nvPr/>
        </p:nvSpPr>
        <p:spPr bwMode="auto">
          <a:xfrm>
            <a:off x="1109663" y="34813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8146" name="Rectangle 19"/>
          <p:cNvSpPr>
            <a:spLocks noChangeArrowheads="1"/>
          </p:cNvSpPr>
          <p:nvPr/>
        </p:nvSpPr>
        <p:spPr bwMode="auto">
          <a:xfrm>
            <a:off x="1566863" y="34813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8147" name="Rectangle 20"/>
          <p:cNvSpPr>
            <a:spLocks noChangeArrowheads="1"/>
          </p:cNvSpPr>
          <p:nvPr/>
        </p:nvSpPr>
        <p:spPr bwMode="auto">
          <a:xfrm>
            <a:off x="1655763" y="34813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48" name="Rectangle 21"/>
          <p:cNvSpPr>
            <a:spLocks noChangeArrowheads="1"/>
          </p:cNvSpPr>
          <p:nvPr/>
        </p:nvSpPr>
        <p:spPr bwMode="auto">
          <a:xfrm>
            <a:off x="1109663" y="36591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8149" name="Rectangle 22"/>
          <p:cNvSpPr>
            <a:spLocks noChangeArrowheads="1"/>
          </p:cNvSpPr>
          <p:nvPr/>
        </p:nvSpPr>
        <p:spPr bwMode="auto">
          <a:xfrm>
            <a:off x="1566863" y="36591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48150" name="Rectangle 23"/>
          <p:cNvSpPr>
            <a:spLocks noChangeArrowheads="1"/>
          </p:cNvSpPr>
          <p:nvPr/>
        </p:nvSpPr>
        <p:spPr bwMode="auto">
          <a:xfrm>
            <a:off x="1655763" y="36591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51" name="Rectangle 24"/>
          <p:cNvSpPr>
            <a:spLocks noChangeArrowheads="1"/>
          </p:cNvSpPr>
          <p:nvPr/>
        </p:nvSpPr>
        <p:spPr bwMode="auto">
          <a:xfrm>
            <a:off x="1109663" y="38369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8152" name="Rectangle 25"/>
          <p:cNvSpPr>
            <a:spLocks noChangeArrowheads="1"/>
          </p:cNvSpPr>
          <p:nvPr/>
        </p:nvSpPr>
        <p:spPr bwMode="auto">
          <a:xfrm>
            <a:off x="1566863" y="38369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8153" name="Rectangle 26"/>
          <p:cNvSpPr>
            <a:spLocks noChangeArrowheads="1"/>
          </p:cNvSpPr>
          <p:nvPr/>
        </p:nvSpPr>
        <p:spPr bwMode="auto">
          <a:xfrm>
            <a:off x="1655763" y="38369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54" name="Rectangle 27"/>
          <p:cNvSpPr>
            <a:spLocks noChangeArrowheads="1"/>
          </p:cNvSpPr>
          <p:nvPr/>
        </p:nvSpPr>
        <p:spPr bwMode="auto">
          <a:xfrm>
            <a:off x="1109663" y="40147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8155" name="Rectangle 28"/>
          <p:cNvSpPr>
            <a:spLocks noChangeArrowheads="1"/>
          </p:cNvSpPr>
          <p:nvPr/>
        </p:nvSpPr>
        <p:spPr bwMode="auto">
          <a:xfrm>
            <a:off x="1566863" y="40147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48156" name="Rectangle 29"/>
          <p:cNvSpPr>
            <a:spLocks noChangeArrowheads="1"/>
          </p:cNvSpPr>
          <p:nvPr/>
        </p:nvSpPr>
        <p:spPr bwMode="auto">
          <a:xfrm>
            <a:off x="1655763" y="4014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57" name="Rectangle 30"/>
          <p:cNvSpPr>
            <a:spLocks noChangeArrowheads="1"/>
          </p:cNvSpPr>
          <p:nvPr/>
        </p:nvSpPr>
        <p:spPr bwMode="auto">
          <a:xfrm>
            <a:off x="1109663" y="41925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8158" name="Rectangle 31"/>
          <p:cNvSpPr>
            <a:spLocks noChangeArrowheads="1"/>
          </p:cNvSpPr>
          <p:nvPr/>
        </p:nvSpPr>
        <p:spPr bwMode="auto">
          <a:xfrm>
            <a:off x="1566863" y="41925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48159" name="Rectangle 32"/>
          <p:cNvSpPr>
            <a:spLocks noChangeArrowheads="1"/>
          </p:cNvSpPr>
          <p:nvPr/>
        </p:nvSpPr>
        <p:spPr bwMode="auto">
          <a:xfrm>
            <a:off x="1655763" y="41925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60" name="Rectangle 33"/>
          <p:cNvSpPr>
            <a:spLocks noChangeArrowheads="1"/>
          </p:cNvSpPr>
          <p:nvPr/>
        </p:nvSpPr>
        <p:spPr bwMode="auto">
          <a:xfrm>
            <a:off x="1109663" y="43703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8161" name="Rectangle 34"/>
          <p:cNvSpPr>
            <a:spLocks noChangeArrowheads="1"/>
          </p:cNvSpPr>
          <p:nvPr/>
        </p:nvSpPr>
        <p:spPr bwMode="auto">
          <a:xfrm>
            <a:off x="1566863" y="43703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8162" name="Rectangle 35"/>
          <p:cNvSpPr>
            <a:spLocks noChangeArrowheads="1"/>
          </p:cNvSpPr>
          <p:nvPr/>
        </p:nvSpPr>
        <p:spPr bwMode="auto">
          <a:xfrm>
            <a:off x="1655763" y="43703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63" name="Rectangle 36"/>
          <p:cNvSpPr>
            <a:spLocks noChangeArrowheads="1"/>
          </p:cNvSpPr>
          <p:nvPr/>
        </p:nvSpPr>
        <p:spPr bwMode="auto">
          <a:xfrm>
            <a:off x="1109663" y="45481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48164" name="Rectangle 37"/>
          <p:cNvSpPr>
            <a:spLocks noChangeArrowheads="1"/>
          </p:cNvSpPr>
          <p:nvPr/>
        </p:nvSpPr>
        <p:spPr bwMode="auto">
          <a:xfrm>
            <a:off x="1566863" y="45481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48165" name="Rectangle 38"/>
          <p:cNvSpPr>
            <a:spLocks noChangeArrowheads="1"/>
          </p:cNvSpPr>
          <p:nvPr/>
        </p:nvSpPr>
        <p:spPr bwMode="auto">
          <a:xfrm>
            <a:off x="1655763" y="45481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66" name="Rectangle 39"/>
          <p:cNvSpPr>
            <a:spLocks noChangeArrowheads="1"/>
          </p:cNvSpPr>
          <p:nvPr/>
        </p:nvSpPr>
        <p:spPr bwMode="auto">
          <a:xfrm>
            <a:off x="1109663" y="47259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8167" name="Rectangle 40"/>
          <p:cNvSpPr>
            <a:spLocks noChangeArrowheads="1"/>
          </p:cNvSpPr>
          <p:nvPr/>
        </p:nvSpPr>
        <p:spPr bwMode="auto">
          <a:xfrm>
            <a:off x="1566863" y="47259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48168" name="Rectangle 41"/>
          <p:cNvSpPr>
            <a:spLocks noChangeArrowheads="1"/>
          </p:cNvSpPr>
          <p:nvPr/>
        </p:nvSpPr>
        <p:spPr bwMode="auto">
          <a:xfrm>
            <a:off x="1655763" y="47259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69" name="Rectangle 42"/>
          <p:cNvSpPr>
            <a:spLocks noChangeArrowheads="1"/>
          </p:cNvSpPr>
          <p:nvPr/>
        </p:nvSpPr>
        <p:spPr bwMode="auto">
          <a:xfrm>
            <a:off x="1109663" y="49037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48170" name="Rectangle 43"/>
          <p:cNvSpPr>
            <a:spLocks noChangeArrowheads="1"/>
          </p:cNvSpPr>
          <p:nvPr/>
        </p:nvSpPr>
        <p:spPr bwMode="auto">
          <a:xfrm>
            <a:off x="1566863" y="49037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48171" name="Rectangle 44"/>
          <p:cNvSpPr>
            <a:spLocks noChangeArrowheads="1"/>
          </p:cNvSpPr>
          <p:nvPr/>
        </p:nvSpPr>
        <p:spPr bwMode="auto">
          <a:xfrm>
            <a:off x="1655763" y="4903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8172" name="Rectangle 45"/>
          <p:cNvSpPr>
            <a:spLocks noChangeArrowheads="1"/>
          </p:cNvSpPr>
          <p:nvPr/>
        </p:nvSpPr>
        <p:spPr bwMode="auto">
          <a:xfrm>
            <a:off x="627063" y="2363788"/>
            <a:ext cx="18272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condition 1    condition 2</a:t>
            </a:r>
          </a:p>
        </p:txBody>
      </p:sp>
      <p:grpSp>
        <p:nvGrpSpPr>
          <p:cNvPr id="48173" name="Group 86"/>
          <p:cNvGrpSpPr>
            <a:grpSpLocks/>
          </p:cNvGrpSpPr>
          <p:nvPr/>
        </p:nvGrpSpPr>
        <p:grpSpPr bwMode="auto">
          <a:xfrm>
            <a:off x="3895725" y="1808163"/>
            <a:ext cx="4159250" cy="3830637"/>
            <a:chOff x="2454" y="1139"/>
            <a:chExt cx="2620" cy="2413"/>
          </a:xfrm>
        </p:grpSpPr>
        <p:sp>
          <p:nvSpPr>
            <p:cNvPr id="48245" name="Line 46"/>
            <p:cNvSpPr>
              <a:spLocks noChangeShapeType="1"/>
            </p:cNvSpPr>
            <p:nvPr/>
          </p:nvSpPr>
          <p:spPr bwMode="auto">
            <a:xfrm flipV="1">
              <a:off x="2634" y="1218"/>
              <a:ext cx="0" cy="2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6" name="Line 47"/>
            <p:cNvSpPr>
              <a:spLocks noChangeShapeType="1"/>
            </p:cNvSpPr>
            <p:nvPr/>
          </p:nvSpPr>
          <p:spPr bwMode="auto">
            <a:xfrm flipV="1">
              <a:off x="5058" y="1218"/>
              <a:ext cx="0" cy="2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7" name="Line 48"/>
            <p:cNvSpPr>
              <a:spLocks noChangeShapeType="1"/>
            </p:cNvSpPr>
            <p:nvPr/>
          </p:nvSpPr>
          <p:spPr bwMode="auto">
            <a:xfrm>
              <a:off x="2614" y="346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8" name="Line 49"/>
            <p:cNvSpPr>
              <a:spLocks noChangeShapeType="1"/>
            </p:cNvSpPr>
            <p:nvPr/>
          </p:nvSpPr>
          <p:spPr bwMode="auto">
            <a:xfrm flipH="1">
              <a:off x="5054" y="346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9" name="Rectangle 50"/>
            <p:cNvSpPr>
              <a:spLocks noChangeArrowheads="1"/>
            </p:cNvSpPr>
            <p:nvPr/>
          </p:nvSpPr>
          <p:spPr bwMode="auto">
            <a:xfrm>
              <a:off x="2504" y="3379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48250" name="Line 51"/>
            <p:cNvSpPr>
              <a:spLocks noChangeShapeType="1"/>
            </p:cNvSpPr>
            <p:nvPr/>
          </p:nvSpPr>
          <p:spPr bwMode="auto">
            <a:xfrm>
              <a:off x="2622" y="330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1" name="Line 52"/>
            <p:cNvSpPr>
              <a:spLocks noChangeShapeType="1"/>
            </p:cNvSpPr>
            <p:nvPr/>
          </p:nvSpPr>
          <p:spPr bwMode="auto">
            <a:xfrm>
              <a:off x="5058" y="329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2" name="Line 53"/>
            <p:cNvSpPr>
              <a:spLocks noChangeShapeType="1"/>
            </p:cNvSpPr>
            <p:nvPr/>
          </p:nvSpPr>
          <p:spPr bwMode="auto">
            <a:xfrm>
              <a:off x="2614" y="314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3" name="Line 54"/>
            <p:cNvSpPr>
              <a:spLocks noChangeShapeType="1"/>
            </p:cNvSpPr>
            <p:nvPr/>
          </p:nvSpPr>
          <p:spPr bwMode="auto">
            <a:xfrm flipH="1">
              <a:off x="5054" y="314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4" name="Rectangle 55"/>
            <p:cNvSpPr>
              <a:spLocks noChangeArrowheads="1"/>
            </p:cNvSpPr>
            <p:nvPr/>
          </p:nvSpPr>
          <p:spPr bwMode="auto">
            <a:xfrm>
              <a:off x="2504" y="3059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48255" name="Line 56"/>
            <p:cNvSpPr>
              <a:spLocks noChangeShapeType="1"/>
            </p:cNvSpPr>
            <p:nvPr/>
          </p:nvSpPr>
          <p:spPr bwMode="auto">
            <a:xfrm>
              <a:off x="2622" y="298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6" name="Line 57"/>
            <p:cNvSpPr>
              <a:spLocks noChangeShapeType="1"/>
            </p:cNvSpPr>
            <p:nvPr/>
          </p:nvSpPr>
          <p:spPr bwMode="auto">
            <a:xfrm>
              <a:off x="5058" y="297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7" name="Line 58"/>
            <p:cNvSpPr>
              <a:spLocks noChangeShapeType="1"/>
            </p:cNvSpPr>
            <p:nvPr/>
          </p:nvSpPr>
          <p:spPr bwMode="auto">
            <a:xfrm>
              <a:off x="2614" y="282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8" name="Line 59"/>
            <p:cNvSpPr>
              <a:spLocks noChangeShapeType="1"/>
            </p:cNvSpPr>
            <p:nvPr/>
          </p:nvSpPr>
          <p:spPr bwMode="auto">
            <a:xfrm flipH="1">
              <a:off x="5054" y="282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59" name="Rectangle 60"/>
            <p:cNvSpPr>
              <a:spLocks noChangeArrowheads="1"/>
            </p:cNvSpPr>
            <p:nvPr/>
          </p:nvSpPr>
          <p:spPr bwMode="auto">
            <a:xfrm>
              <a:off x="2504" y="2739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48260" name="Line 61"/>
            <p:cNvSpPr>
              <a:spLocks noChangeShapeType="1"/>
            </p:cNvSpPr>
            <p:nvPr/>
          </p:nvSpPr>
          <p:spPr bwMode="auto">
            <a:xfrm>
              <a:off x="2622" y="266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1" name="Line 62"/>
            <p:cNvSpPr>
              <a:spLocks noChangeShapeType="1"/>
            </p:cNvSpPr>
            <p:nvPr/>
          </p:nvSpPr>
          <p:spPr bwMode="auto">
            <a:xfrm>
              <a:off x="5058" y="265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2" name="Line 63"/>
            <p:cNvSpPr>
              <a:spLocks noChangeShapeType="1"/>
            </p:cNvSpPr>
            <p:nvPr/>
          </p:nvSpPr>
          <p:spPr bwMode="auto">
            <a:xfrm>
              <a:off x="2614" y="250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3" name="Line 64"/>
            <p:cNvSpPr>
              <a:spLocks noChangeShapeType="1"/>
            </p:cNvSpPr>
            <p:nvPr/>
          </p:nvSpPr>
          <p:spPr bwMode="auto">
            <a:xfrm flipH="1">
              <a:off x="5054" y="250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4" name="Rectangle 65"/>
            <p:cNvSpPr>
              <a:spLocks noChangeArrowheads="1"/>
            </p:cNvSpPr>
            <p:nvPr/>
          </p:nvSpPr>
          <p:spPr bwMode="auto">
            <a:xfrm>
              <a:off x="2504" y="2419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48265" name="Line 66"/>
            <p:cNvSpPr>
              <a:spLocks noChangeShapeType="1"/>
            </p:cNvSpPr>
            <p:nvPr/>
          </p:nvSpPr>
          <p:spPr bwMode="auto">
            <a:xfrm>
              <a:off x="2622" y="234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6" name="Line 67"/>
            <p:cNvSpPr>
              <a:spLocks noChangeShapeType="1"/>
            </p:cNvSpPr>
            <p:nvPr/>
          </p:nvSpPr>
          <p:spPr bwMode="auto">
            <a:xfrm>
              <a:off x="5058" y="233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7" name="Line 68"/>
            <p:cNvSpPr>
              <a:spLocks noChangeShapeType="1"/>
            </p:cNvSpPr>
            <p:nvPr/>
          </p:nvSpPr>
          <p:spPr bwMode="auto">
            <a:xfrm>
              <a:off x="2614" y="218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8" name="Line 69"/>
            <p:cNvSpPr>
              <a:spLocks noChangeShapeType="1"/>
            </p:cNvSpPr>
            <p:nvPr/>
          </p:nvSpPr>
          <p:spPr bwMode="auto">
            <a:xfrm flipH="1">
              <a:off x="5054" y="218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69" name="Rectangle 70"/>
            <p:cNvSpPr>
              <a:spLocks noChangeArrowheads="1"/>
            </p:cNvSpPr>
            <p:nvPr/>
          </p:nvSpPr>
          <p:spPr bwMode="auto">
            <a:xfrm>
              <a:off x="2504" y="2099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48270" name="Line 71"/>
            <p:cNvSpPr>
              <a:spLocks noChangeShapeType="1"/>
            </p:cNvSpPr>
            <p:nvPr/>
          </p:nvSpPr>
          <p:spPr bwMode="auto">
            <a:xfrm>
              <a:off x="2622" y="202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1" name="Line 72"/>
            <p:cNvSpPr>
              <a:spLocks noChangeShapeType="1"/>
            </p:cNvSpPr>
            <p:nvPr/>
          </p:nvSpPr>
          <p:spPr bwMode="auto">
            <a:xfrm>
              <a:off x="5058" y="201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2" name="Line 73"/>
            <p:cNvSpPr>
              <a:spLocks noChangeShapeType="1"/>
            </p:cNvSpPr>
            <p:nvPr/>
          </p:nvSpPr>
          <p:spPr bwMode="auto">
            <a:xfrm>
              <a:off x="2614" y="186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3" name="Line 74"/>
            <p:cNvSpPr>
              <a:spLocks noChangeShapeType="1"/>
            </p:cNvSpPr>
            <p:nvPr/>
          </p:nvSpPr>
          <p:spPr bwMode="auto">
            <a:xfrm flipH="1">
              <a:off x="5054" y="186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4" name="Rectangle 75"/>
            <p:cNvSpPr>
              <a:spLocks noChangeArrowheads="1"/>
            </p:cNvSpPr>
            <p:nvPr/>
          </p:nvSpPr>
          <p:spPr bwMode="auto">
            <a:xfrm>
              <a:off x="2504" y="1779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48275" name="Line 76"/>
            <p:cNvSpPr>
              <a:spLocks noChangeShapeType="1"/>
            </p:cNvSpPr>
            <p:nvPr/>
          </p:nvSpPr>
          <p:spPr bwMode="auto">
            <a:xfrm>
              <a:off x="2622" y="170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6" name="Line 77"/>
            <p:cNvSpPr>
              <a:spLocks noChangeShapeType="1"/>
            </p:cNvSpPr>
            <p:nvPr/>
          </p:nvSpPr>
          <p:spPr bwMode="auto">
            <a:xfrm>
              <a:off x="5058" y="169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7" name="Line 78"/>
            <p:cNvSpPr>
              <a:spLocks noChangeShapeType="1"/>
            </p:cNvSpPr>
            <p:nvPr/>
          </p:nvSpPr>
          <p:spPr bwMode="auto">
            <a:xfrm>
              <a:off x="2614" y="154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8" name="Line 79"/>
            <p:cNvSpPr>
              <a:spLocks noChangeShapeType="1"/>
            </p:cNvSpPr>
            <p:nvPr/>
          </p:nvSpPr>
          <p:spPr bwMode="auto">
            <a:xfrm flipH="1">
              <a:off x="5054" y="154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79" name="Rectangle 80"/>
            <p:cNvSpPr>
              <a:spLocks noChangeArrowheads="1"/>
            </p:cNvSpPr>
            <p:nvPr/>
          </p:nvSpPr>
          <p:spPr bwMode="auto">
            <a:xfrm>
              <a:off x="2504" y="1459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9</a:t>
              </a:r>
            </a:p>
          </p:txBody>
        </p:sp>
        <p:sp>
          <p:nvSpPr>
            <p:cNvPr id="48280" name="Line 81"/>
            <p:cNvSpPr>
              <a:spLocks noChangeShapeType="1"/>
            </p:cNvSpPr>
            <p:nvPr/>
          </p:nvSpPr>
          <p:spPr bwMode="auto">
            <a:xfrm>
              <a:off x="2622" y="138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1" name="Line 82"/>
            <p:cNvSpPr>
              <a:spLocks noChangeShapeType="1"/>
            </p:cNvSpPr>
            <p:nvPr/>
          </p:nvSpPr>
          <p:spPr bwMode="auto">
            <a:xfrm>
              <a:off x="5058" y="137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2" name="Line 83"/>
            <p:cNvSpPr>
              <a:spLocks noChangeShapeType="1"/>
            </p:cNvSpPr>
            <p:nvPr/>
          </p:nvSpPr>
          <p:spPr bwMode="auto">
            <a:xfrm>
              <a:off x="2614" y="122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3" name="Line 84"/>
            <p:cNvSpPr>
              <a:spLocks noChangeShapeType="1"/>
            </p:cNvSpPr>
            <p:nvPr/>
          </p:nvSpPr>
          <p:spPr bwMode="auto">
            <a:xfrm flipH="1">
              <a:off x="5054" y="122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84" name="Rectangle 85"/>
            <p:cNvSpPr>
              <a:spLocks noChangeArrowheads="1"/>
            </p:cNvSpPr>
            <p:nvPr/>
          </p:nvSpPr>
          <p:spPr bwMode="auto">
            <a:xfrm>
              <a:off x="2454" y="1139"/>
              <a:ext cx="22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10</a:t>
              </a:r>
            </a:p>
          </p:txBody>
        </p:sp>
      </p:grpSp>
      <p:grpSp>
        <p:nvGrpSpPr>
          <p:cNvPr id="48174" name="Group 142"/>
          <p:cNvGrpSpPr>
            <a:grpSpLocks/>
          </p:cNvGrpSpPr>
          <p:nvPr/>
        </p:nvGrpSpPr>
        <p:grpSpPr bwMode="auto">
          <a:xfrm>
            <a:off x="3986213" y="1908175"/>
            <a:ext cx="4237037" cy="3870325"/>
            <a:chOff x="2511" y="1202"/>
            <a:chExt cx="2669" cy="2438"/>
          </a:xfrm>
        </p:grpSpPr>
        <p:sp>
          <p:nvSpPr>
            <p:cNvPr id="48190" name="Line 87"/>
            <p:cNvSpPr>
              <a:spLocks noChangeShapeType="1"/>
            </p:cNvSpPr>
            <p:nvPr/>
          </p:nvSpPr>
          <p:spPr bwMode="auto">
            <a:xfrm>
              <a:off x="2630" y="3462"/>
              <a:ext cx="2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1" name="Line 88"/>
            <p:cNvSpPr>
              <a:spLocks noChangeShapeType="1"/>
            </p:cNvSpPr>
            <p:nvPr/>
          </p:nvSpPr>
          <p:spPr bwMode="auto">
            <a:xfrm>
              <a:off x="2630" y="1222"/>
              <a:ext cx="2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2" name="Line 89"/>
            <p:cNvSpPr>
              <a:spLocks noChangeShapeType="1"/>
            </p:cNvSpPr>
            <p:nvPr/>
          </p:nvSpPr>
          <p:spPr bwMode="auto">
            <a:xfrm flipV="1">
              <a:off x="2634" y="3458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3" name="Line 90"/>
            <p:cNvSpPr>
              <a:spLocks noChangeShapeType="1"/>
            </p:cNvSpPr>
            <p:nvPr/>
          </p:nvSpPr>
          <p:spPr bwMode="auto">
            <a:xfrm>
              <a:off x="2634" y="1202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4" name="Rectangle 91"/>
            <p:cNvSpPr>
              <a:spLocks noChangeArrowheads="1"/>
            </p:cNvSpPr>
            <p:nvPr/>
          </p:nvSpPr>
          <p:spPr bwMode="auto">
            <a:xfrm>
              <a:off x="2511" y="3467"/>
              <a:ext cx="2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2.5</a:t>
              </a:r>
            </a:p>
          </p:txBody>
        </p:sp>
        <p:sp>
          <p:nvSpPr>
            <p:cNvPr id="48195" name="Line 92"/>
            <p:cNvSpPr>
              <a:spLocks noChangeShapeType="1"/>
            </p:cNvSpPr>
            <p:nvPr/>
          </p:nvSpPr>
          <p:spPr bwMode="auto">
            <a:xfrm flipV="1">
              <a:off x="2754" y="345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6" name="Line 93"/>
            <p:cNvSpPr>
              <a:spLocks noChangeShapeType="1"/>
            </p:cNvSpPr>
            <p:nvPr/>
          </p:nvSpPr>
          <p:spPr bwMode="auto">
            <a:xfrm>
              <a:off x="2754" y="1210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7" name="Line 94"/>
            <p:cNvSpPr>
              <a:spLocks noChangeShapeType="1"/>
            </p:cNvSpPr>
            <p:nvPr/>
          </p:nvSpPr>
          <p:spPr bwMode="auto">
            <a:xfrm flipV="1">
              <a:off x="2874" y="3458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8" name="Line 95"/>
            <p:cNvSpPr>
              <a:spLocks noChangeShapeType="1"/>
            </p:cNvSpPr>
            <p:nvPr/>
          </p:nvSpPr>
          <p:spPr bwMode="auto">
            <a:xfrm>
              <a:off x="2874" y="1202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9" name="Rectangle 96"/>
            <p:cNvSpPr>
              <a:spLocks noChangeArrowheads="1"/>
            </p:cNvSpPr>
            <p:nvPr/>
          </p:nvSpPr>
          <p:spPr bwMode="auto">
            <a:xfrm>
              <a:off x="2788" y="3467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48200" name="Line 97"/>
            <p:cNvSpPr>
              <a:spLocks noChangeShapeType="1"/>
            </p:cNvSpPr>
            <p:nvPr/>
          </p:nvSpPr>
          <p:spPr bwMode="auto">
            <a:xfrm flipV="1">
              <a:off x="2994" y="345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1" name="Line 98"/>
            <p:cNvSpPr>
              <a:spLocks noChangeShapeType="1"/>
            </p:cNvSpPr>
            <p:nvPr/>
          </p:nvSpPr>
          <p:spPr bwMode="auto">
            <a:xfrm>
              <a:off x="2994" y="1210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2" name="Line 99"/>
            <p:cNvSpPr>
              <a:spLocks noChangeShapeType="1"/>
            </p:cNvSpPr>
            <p:nvPr/>
          </p:nvSpPr>
          <p:spPr bwMode="auto">
            <a:xfrm flipV="1">
              <a:off x="3114" y="3458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3" name="Line 100"/>
            <p:cNvSpPr>
              <a:spLocks noChangeShapeType="1"/>
            </p:cNvSpPr>
            <p:nvPr/>
          </p:nvSpPr>
          <p:spPr bwMode="auto">
            <a:xfrm>
              <a:off x="3114" y="1202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4" name="Rectangle 101"/>
            <p:cNvSpPr>
              <a:spLocks noChangeArrowheads="1"/>
            </p:cNvSpPr>
            <p:nvPr/>
          </p:nvSpPr>
          <p:spPr bwMode="auto">
            <a:xfrm>
              <a:off x="2994" y="3467"/>
              <a:ext cx="2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3.5</a:t>
              </a:r>
            </a:p>
          </p:txBody>
        </p:sp>
        <p:sp>
          <p:nvSpPr>
            <p:cNvPr id="48205" name="Line 102"/>
            <p:cNvSpPr>
              <a:spLocks noChangeShapeType="1"/>
            </p:cNvSpPr>
            <p:nvPr/>
          </p:nvSpPr>
          <p:spPr bwMode="auto">
            <a:xfrm flipV="1">
              <a:off x="3234" y="345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6" name="Line 103"/>
            <p:cNvSpPr>
              <a:spLocks noChangeShapeType="1"/>
            </p:cNvSpPr>
            <p:nvPr/>
          </p:nvSpPr>
          <p:spPr bwMode="auto">
            <a:xfrm>
              <a:off x="3234" y="1210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7" name="Line 104"/>
            <p:cNvSpPr>
              <a:spLocks noChangeShapeType="1"/>
            </p:cNvSpPr>
            <p:nvPr/>
          </p:nvSpPr>
          <p:spPr bwMode="auto">
            <a:xfrm flipV="1">
              <a:off x="3354" y="3458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8" name="Line 105"/>
            <p:cNvSpPr>
              <a:spLocks noChangeShapeType="1"/>
            </p:cNvSpPr>
            <p:nvPr/>
          </p:nvSpPr>
          <p:spPr bwMode="auto">
            <a:xfrm>
              <a:off x="3354" y="1202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9" name="Rectangle 106"/>
            <p:cNvSpPr>
              <a:spLocks noChangeArrowheads="1"/>
            </p:cNvSpPr>
            <p:nvPr/>
          </p:nvSpPr>
          <p:spPr bwMode="auto">
            <a:xfrm>
              <a:off x="3271" y="3467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48210" name="Line 107"/>
            <p:cNvSpPr>
              <a:spLocks noChangeShapeType="1"/>
            </p:cNvSpPr>
            <p:nvPr/>
          </p:nvSpPr>
          <p:spPr bwMode="auto">
            <a:xfrm flipV="1">
              <a:off x="3482" y="345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1" name="Line 108"/>
            <p:cNvSpPr>
              <a:spLocks noChangeShapeType="1"/>
            </p:cNvSpPr>
            <p:nvPr/>
          </p:nvSpPr>
          <p:spPr bwMode="auto">
            <a:xfrm>
              <a:off x="3482" y="1210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2" name="Line 109"/>
            <p:cNvSpPr>
              <a:spLocks noChangeShapeType="1"/>
            </p:cNvSpPr>
            <p:nvPr/>
          </p:nvSpPr>
          <p:spPr bwMode="auto">
            <a:xfrm flipV="1">
              <a:off x="3602" y="3458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3" name="Line 110"/>
            <p:cNvSpPr>
              <a:spLocks noChangeShapeType="1"/>
            </p:cNvSpPr>
            <p:nvPr/>
          </p:nvSpPr>
          <p:spPr bwMode="auto">
            <a:xfrm>
              <a:off x="3602" y="1202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4" name="Rectangle 111"/>
            <p:cNvSpPr>
              <a:spLocks noChangeArrowheads="1"/>
            </p:cNvSpPr>
            <p:nvPr/>
          </p:nvSpPr>
          <p:spPr bwMode="auto">
            <a:xfrm>
              <a:off x="3476" y="3467"/>
              <a:ext cx="2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4.5</a:t>
              </a:r>
            </a:p>
          </p:txBody>
        </p:sp>
        <p:sp>
          <p:nvSpPr>
            <p:cNvPr id="48215" name="Line 112"/>
            <p:cNvSpPr>
              <a:spLocks noChangeShapeType="1"/>
            </p:cNvSpPr>
            <p:nvPr/>
          </p:nvSpPr>
          <p:spPr bwMode="auto">
            <a:xfrm flipV="1">
              <a:off x="3722" y="345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6" name="Line 113"/>
            <p:cNvSpPr>
              <a:spLocks noChangeShapeType="1"/>
            </p:cNvSpPr>
            <p:nvPr/>
          </p:nvSpPr>
          <p:spPr bwMode="auto">
            <a:xfrm>
              <a:off x="3722" y="1210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7" name="Line 114"/>
            <p:cNvSpPr>
              <a:spLocks noChangeShapeType="1"/>
            </p:cNvSpPr>
            <p:nvPr/>
          </p:nvSpPr>
          <p:spPr bwMode="auto">
            <a:xfrm flipV="1">
              <a:off x="3842" y="3458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8" name="Line 115"/>
            <p:cNvSpPr>
              <a:spLocks noChangeShapeType="1"/>
            </p:cNvSpPr>
            <p:nvPr/>
          </p:nvSpPr>
          <p:spPr bwMode="auto">
            <a:xfrm>
              <a:off x="3842" y="1202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19" name="Rectangle 116"/>
            <p:cNvSpPr>
              <a:spLocks noChangeArrowheads="1"/>
            </p:cNvSpPr>
            <p:nvPr/>
          </p:nvSpPr>
          <p:spPr bwMode="auto">
            <a:xfrm>
              <a:off x="3753" y="3467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48220" name="Line 117"/>
            <p:cNvSpPr>
              <a:spLocks noChangeShapeType="1"/>
            </p:cNvSpPr>
            <p:nvPr/>
          </p:nvSpPr>
          <p:spPr bwMode="auto">
            <a:xfrm flipV="1">
              <a:off x="3962" y="345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1" name="Line 118"/>
            <p:cNvSpPr>
              <a:spLocks noChangeShapeType="1"/>
            </p:cNvSpPr>
            <p:nvPr/>
          </p:nvSpPr>
          <p:spPr bwMode="auto">
            <a:xfrm>
              <a:off x="3962" y="1210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2" name="Line 119"/>
            <p:cNvSpPr>
              <a:spLocks noChangeShapeType="1"/>
            </p:cNvSpPr>
            <p:nvPr/>
          </p:nvSpPr>
          <p:spPr bwMode="auto">
            <a:xfrm flipV="1">
              <a:off x="4090" y="3458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3" name="Line 120"/>
            <p:cNvSpPr>
              <a:spLocks noChangeShapeType="1"/>
            </p:cNvSpPr>
            <p:nvPr/>
          </p:nvSpPr>
          <p:spPr bwMode="auto">
            <a:xfrm>
              <a:off x="4090" y="1202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4" name="Rectangle 121"/>
            <p:cNvSpPr>
              <a:spLocks noChangeArrowheads="1"/>
            </p:cNvSpPr>
            <p:nvPr/>
          </p:nvSpPr>
          <p:spPr bwMode="auto">
            <a:xfrm>
              <a:off x="3966" y="3467"/>
              <a:ext cx="2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5.5</a:t>
              </a:r>
            </a:p>
          </p:txBody>
        </p:sp>
        <p:sp>
          <p:nvSpPr>
            <p:cNvPr id="48225" name="Line 122"/>
            <p:cNvSpPr>
              <a:spLocks noChangeShapeType="1"/>
            </p:cNvSpPr>
            <p:nvPr/>
          </p:nvSpPr>
          <p:spPr bwMode="auto">
            <a:xfrm flipV="1">
              <a:off x="4210" y="345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6" name="Line 123"/>
            <p:cNvSpPr>
              <a:spLocks noChangeShapeType="1"/>
            </p:cNvSpPr>
            <p:nvPr/>
          </p:nvSpPr>
          <p:spPr bwMode="auto">
            <a:xfrm>
              <a:off x="4210" y="1210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7" name="Line 124"/>
            <p:cNvSpPr>
              <a:spLocks noChangeShapeType="1"/>
            </p:cNvSpPr>
            <p:nvPr/>
          </p:nvSpPr>
          <p:spPr bwMode="auto">
            <a:xfrm flipV="1">
              <a:off x="4330" y="3458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8" name="Line 125"/>
            <p:cNvSpPr>
              <a:spLocks noChangeShapeType="1"/>
            </p:cNvSpPr>
            <p:nvPr/>
          </p:nvSpPr>
          <p:spPr bwMode="auto">
            <a:xfrm>
              <a:off x="4330" y="1202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29" name="Rectangle 126"/>
            <p:cNvSpPr>
              <a:spLocks noChangeArrowheads="1"/>
            </p:cNvSpPr>
            <p:nvPr/>
          </p:nvSpPr>
          <p:spPr bwMode="auto">
            <a:xfrm>
              <a:off x="4243" y="3467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48230" name="Line 127"/>
            <p:cNvSpPr>
              <a:spLocks noChangeShapeType="1"/>
            </p:cNvSpPr>
            <p:nvPr/>
          </p:nvSpPr>
          <p:spPr bwMode="auto">
            <a:xfrm flipV="1">
              <a:off x="4450" y="345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1" name="Line 128"/>
            <p:cNvSpPr>
              <a:spLocks noChangeShapeType="1"/>
            </p:cNvSpPr>
            <p:nvPr/>
          </p:nvSpPr>
          <p:spPr bwMode="auto">
            <a:xfrm>
              <a:off x="4450" y="1210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2" name="Line 129"/>
            <p:cNvSpPr>
              <a:spLocks noChangeShapeType="1"/>
            </p:cNvSpPr>
            <p:nvPr/>
          </p:nvSpPr>
          <p:spPr bwMode="auto">
            <a:xfrm flipV="1">
              <a:off x="4570" y="3458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3" name="Line 130"/>
            <p:cNvSpPr>
              <a:spLocks noChangeShapeType="1"/>
            </p:cNvSpPr>
            <p:nvPr/>
          </p:nvSpPr>
          <p:spPr bwMode="auto">
            <a:xfrm>
              <a:off x="4570" y="1202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4" name="Rectangle 131"/>
            <p:cNvSpPr>
              <a:spLocks noChangeArrowheads="1"/>
            </p:cNvSpPr>
            <p:nvPr/>
          </p:nvSpPr>
          <p:spPr bwMode="auto">
            <a:xfrm>
              <a:off x="4449" y="3467"/>
              <a:ext cx="2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6.5</a:t>
              </a:r>
            </a:p>
          </p:txBody>
        </p:sp>
        <p:sp>
          <p:nvSpPr>
            <p:cNvPr id="48235" name="Line 132"/>
            <p:cNvSpPr>
              <a:spLocks noChangeShapeType="1"/>
            </p:cNvSpPr>
            <p:nvPr/>
          </p:nvSpPr>
          <p:spPr bwMode="auto">
            <a:xfrm flipV="1">
              <a:off x="4690" y="345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6" name="Line 133"/>
            <p:cNvSpPr>
              <a:spLocks noChangeShapeType="1"/>
            </p:cNvSpPr>
            <p:nvPr/>
          </p:nvSpPr>
          <p:spPr bwMode="auto">
            <a:xfrm>
              <a:off x="4690" y="1210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7" name="Line 134"/>
            <p:cNvSpPr>
              <a:spLocks noChangeShapeType="1"/>
            </p:cNvSpPr>
            <p:nvPr/>
          </p:nvSpPr>
          <p:spPr bwMode="auto">
            <a:xfrm flipV="1">
              <a:off x="4810" y="3458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8" name="Line 135"/>
            <p:cNvSpPr>
              <a:spLocks noChangeShapeType="1"/>
            </p:cNvSpPr>
            <p:nvPr/>
          </p:nvSpPr>
          <p:spPr bwMode="auto">
            <a:xfrm>
              <a:off x="4810" y="1202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39" name="Rectangle 136"/>
            <p:cNvSpPr>
              <a:spLocks noChangeArrowheads="1"/>
            </p:cNvSpPr>
            <p:nvPr/>
          </p:nvSpPr>
          <p:spPr bwMode="auto">
            <a:xfrm>
              <a:off x="4725" y="3467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48240" name="Line 137"/>
            <p:cNvSpPr>
              <a:spLocks noChangeShapeType="1"/>
            </p:cNvSpPr>
            <p:nvPr/>
          </p:nvSpPr>
          <p:spPr bwMode="auto">
            <a:xfrm flipV="1">
              <a:off x="4930" y="345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1" name="Line 138"/>
            <p:cNvSpPr>
              <a:spLocks noChangeShapeType="1"/>
            </p:cNvSpPr>
            <p:nvPr/>
          </p:nvSpPr>
          <p:spPr bwMode="auto">
            <a:xfrm>
              <a:off x="4930" y="1210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2" name="Line 139"/>
            <p:cNvSpPr>
              <a:spLocks noChangeShapeType="1"/>
            </p:cNvSpPr>
            <p:nvPr/>
          </p:nvSpPr>
          <p:spPr bwMode="auto">
            <a:xfrm flipV="1">
              <a:off x="5058" y="3458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3" name="Line 140"/>
            <p:cNvSpPr>
              <a:spLocks noChangeShapeType="1"/>
            </p:cNvSpPr>
            <p:nvPr/>
          </p:nvSpPr>
          <p:spPr bwMode="auto">
            <a:xfrm>
              <a:off x="5058" y="1202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44" name="Rectangle 141"/>
            <p:cNvSpPr>
              <a:spLocks noChangeArrowheads="1"/>
            </p:cNvSpPr>
            <p:nvPr/>
          </p:nvSpPr>
          <p:spPr bwMode="auto">
            <a:xfrm>
              <a:off x="4931" y="3467"/>
              <a:ext cx="2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7.5</a:t>
              </a:r>
            </a:p>
          </p:txBody>
        </p:sp>
      </p:grpSp>
      <p:sp>
        <p:nvSpPr>
          <p:cNvPr id="48175" name="Oval 143"/>
          <p:cNvSpPr>
            <a:spLocks noChangeArrowheads="1"/>
          </p:cNvSpPr>
          <p:nvPr/>
        </p:nvSpPr>
        <p:spPr bwMode="auto">
          <a:xfrm>
            <a:off x="4594225" y="4333875"/>
            <a:ext cx="63500" cy="76200"/>
          </a:xfrm>
          <a:prstGeom prst="ellipse">
            <a:avLst/>
          </a:prstGeom>
          <a:solidFill>
            <a:srgbClr val="DD080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6" name="Oval 144"/>
          <p:cNvSpPr>
            <a:spLocks noChangeArrowheads="1"/>
          </p:cNvSpPr>
          <p:nvPr/>
        </p:nvSpPr>
        <p:spPr bwMode="auto">
          <a:xfrm>
            <a:off x="5292725" y="4918075"/>
            <a:ext cx="114300" cy="127000"/>
          </a:xfrm>
          <a:prstGeom prst="ellipse">
            <a:avLst/>
          </a:prstGeom>
          <a:solidFill>
            <a:srgbClr val="DD080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7" name="Oval 145"/>
          <p:cNvSpPr>
            <a:spLocks noChangeArrowheads="1"/>
          </p:cNvSpPr>
          <p:nvPr/>
        </p:nvSpPr>
        <p:spPr bwMode="auto">
          <a:xfrm>
            <a:off x="5318125" y="4333875"/>
            <a:ext cx="63500" cy="76200"/>
          </a:xfrm>
          <a:prstGeom prst="ellipse">
            <a:avLst/>
          </a:prstGeom>
          <a:solidFill>
            <a:srgbClr val="DD080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8" name="Oval 146"/>
          <p:cNvSpPr>
            <a:spLocks noChangeArrowheads="1"/>
          </p:cNvSpPr>
          <p:nvPr/>
        </p:nvSpPr>
        <p:spPr bwMode="auto">
          <a:xfrm>
            <a:off x="6016625" y="3902075"/>
            <a:ext cx="101600" cy="127000"/>
          </a:xfrm>
          <a:prstGeom prst="ellipse">
            <a:avLst/>
          </a:prstGeom>
          <a:solidFill>
            <a:srgbClr val="DD080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79" name="Oval 147"/>
          <p:cNvSpPr>
            <a:spLocks noChangeArrowheads="1"/>
          </p:cNvSpPr>
          <p:nvPr/>
        </p:nvSpPr>
        <p:spPr bwMode="auto">
          <a:xfrm>
            <a:off x="6016625" y="3292475"/>
            <a:ext cx="101600" cy="127000"/>
          </a:xfrm>
          <a:prstGeom prst="ellipse">
            <a:avLst/>
          </a:prstGeom>
          <a:solidFill>
            <a:srgbClr val="DD080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0" name="Oval 148"/>
          <p:cNvSpPr>
            <a:spLocks noChangeArrowheads="1"/>
          </p:cNvSpPr>
          <p:nvPr/>
        </p:nvSpPr>
        <p:spPr bwMode="auto">
          <a:xfrm>
            <a:off x="6753225" y="3927475"/>
            <a:ext cx="63500" cy="76200"/>
          </a:xfrm>
          <a:prstGeom prst="ellipse">
            <a:avLst/>
          </a:prstGeom>
          <a:solidFill>
            <a:srgbClr val="DD080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1" name="Oval 149"/>
          <p:cNvSpPr>
            <a:spLocks noChangeArrowheads="1"/>
          </p:cNvSpPr>
          <p:nvPr/>
        </p:nvSpPr>
        <p:spPr bwMode="auto">
          <a:xfrm>
            <a:off x="6727825" y="3292475"/>
            <a:ext cx="114300" cy="127000"/>
          </a:xfrm>
          <a:prstGeom prst="ellipse">
            <a:avLst/>
          </a:prstGeom>
          <a:solidFill>
            <a:srgbClr val="DD080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2" name="Oval 150"/>
          <p:cNvSpPr>
            <a:spLocks noChangeArrowheads="1"/>
          </p:cNvSpPr>
          <p:nvPr/>
        </p:nvSpPr>
        <p:spPr bwMode="auto">
          <a:xfrm>
            <a:off x="6753225" y="2911475"/>
            <a:ext cx="63500" cy="76200"/>
          </a:xfrm>
          <a:prstGeom prst="ellipse">
            <a:avLst/>
          </a:prstGeom>
          <a:solidFill>
            <a:srgbClr val="DD080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3" name="Oval 151"/>
          <p:cNvSpPr>
            <a:spLocks noChangeArrowheads="1"/>
          </p:cNvSpPr>
          <p:nvPr/>
        </p:nvSpPr>
        <p:spPr bwMode="auto">
          <a:xfrm>
            <a:off x="7654925" y="3317875"/>
            <a:ext cx="63500" cy="76200"/>
          </a:xfrm>
          <a:prstGeom prst="ellipse">
            <a:avLst/>
          </a:prstGeom>
          <a:solidFill>
            <a:srgbClr val="DD080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4" name="Oval 152"/>
          <p:cNvSpPr>
            <a:spLocks noChangeArrowheads="1"/>
          </p:cNvSpPr>
          <p:nvPr/>
        </p:nvSpPr>
        <p:spPr bwMode="auto">
          <a:xfrm>
            <a:off x="7654925" y="2301875"/>
            <a:ext cx="63500" cy="76200"/>
          </a:xfrm>
          <a:prstGeom prst="ellipse">
            <a:avLst/>
          </a:prstGeom>
          <a:solidFill>
            <a:srgbClr val="DD080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85" name="Rectangle 153"/>
          <p:cNvSpPr>
            <a:spLocks noChangeArrowheads="1"/>
          </p:cNvSpPr>
          <p:nvPr/>
        </p:nvSpPr>
        <p:spPr bwMode="auto">
          <a:xfrm>
            <a:off x="5619750" y="5707063"/>
            <a:ext cx="9556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Condition 1</a:t>
            </a:r>
          </a:p>
        </p:txBody>
      </p:sp>
      <p:sp>
        <p:nvSpPr>
          <p:cNvPr id="48186" name="Rectangle 154"/>
          <p:cNvSpPr>
            <a:spLocks noChangeArrowheads="1"/>
          </p:cNvSpPr>
          <p:nvPr/>
        </p:nvSpPr>
        <p:spPr bwMode="auto">
          <a:xfrm>
            <a:off x="5619750" y="5707063"/>
            <a:ext cx="9556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Condition 1</a:t>
            </a:r>
          </a:p>
        </p:txBody>
      </p:sp>
      <p:pic>
        <p:nvPicPr>
          <p:cNvPr id="48187" name="Picture 15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25" y="3267075"/>
            <a:ext cx="1778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88" name="Rectangle 156"/>
          <p:cNvSpPr>
            <a:spLocks noChangeArrowheads="1"/>
          </p:cNvSpPr>
          <p:nvPr/>
        </p:nvSpPr>
        <p:spPr bwMode="auto">
          <a:xfrm>
            <a:off x="5508625" y="2060575"/>
            <a:ext cx="1384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1800" b="1" baseline="3000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1800" b="1">
                <a:solidFill>
                  <a:srgbClr val="000000"/>
                </a:solidFill>
                <a:latin typeface="Arial" charset="0"/>
              </a:rPr>
              <a:t> = .668</a:t>
            </a:r>
          </a:p>
        </p:txBody>
      </p:sp>
      <p:sp>
        <p:nvSpPr>
          <p:cNvPr id="48189" name="Rectangle 157"/>
          <p:cNvSpPr>
            <a:spLocks noChangeArrowheads="1"/>
          </p:cNvSpPr>
          <p:nvPr/>
        </p:nvSpPr>
        <p:spPr bwMode="auto">
          <a:xfrm>
            <a:off x="5334000" y="1263650"/>
            <a:ext cx="20732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1666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1405" cy="6849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66509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Correlation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marL="0" indent="0" eaLnBrk="1" hangingPunct="1"/>
            <a:r>
              <a:rPr lang="en-US">
                <a:latin typeface="Verdana" charset="0"/>
              </a:rPr>
              <a:t>Dangers</a:t>
            </a:r>
          </a:p>
          <a:p>
            <a:pPr marL="742950" lvl="1" indent="-285750" eaLnBrk="1" hangingPunct="1"/>
            <a:r>
              <a:rPr lang="en-US">
                <a:latin typeface="Verdana" charset="0"/>
              </a:rPr>
              <a:t>attributing causality</a:t>
            </a:r>
          </a:p>
          <a:p>
            <a:pPr marL="1143000" lvl="2" indent="-228600" eaLnBrk="1" hangingPunct="1"/>
            <a:r>
              <a:rPr lang="en-US">
                <a:latin typeface="Verdana" charset="0"/>
              </a:rPr>
              <a:t>a correlation does not imply cause and effect</a:t>
            </a:r>
          </a:p>
          <a:p>
            <a:pPr marL="1143000" lvl="2" indent="-228600" eaLnBrk="1" hangingPunct="1"/>
            <a:r>
              <a:rPr lang="en-US">
                <a:latin typeface="Verdana" charset="0"/>
              </a:rPr>
              <a:t>cause may be due to a third </a:t>
            </a:r>
            <a:r>
              <a:rPr lang="ja-JP" altLang="en-US">
                <a:latin typeface="Verdana" charset="0"/>
              </a:rPr>
              <a:t>“</a:t>
            </a:r>
            <a:r>
              <a:rPr lang="en-US" altLang="ja-JP">
                <a:latin typeface="Verdana" charset="0"/>
              </a:rPr>
              <a:t>hidden</a:t>
            </a:r>
            <a:r>
              <a:rPr lang="ja-JP" altLang="en-US">
                <a:latin typeface="Verdana" charset="0"/>
              </a:rPr>
              <a:t>”</a:t>
            </a:r>
            <a:r>
              <a:rPr lang="en-US" altLang="ja-JP">
                <a:latin typeface="Verdana" charset="0"/>
              </a:rPr>
              <a:t> variable related to both other variables</a:t>
            </a:r>
          </a:p>
          <a:p>
            <a:pPr marL="1143000" lvl="2" indent="-228600" eaLnBrk="1" hangingPunct="1">
              <a:buFontTx/>
              <a:buNone/>
            </a:pPr>
            <a:endParaRPr lang="en-US">
              <a:latin typeface="Verdana" charset="0"/>
            </a:endParaRPr>
          </a:p>
          <a:p>
            <a:pPr marL="742950" lvl="1" indent="-285750" eaLnBrk="1" hangingPunct="1"/>
            <a:r>
              <a:rPr lang="en-US">
                <a:latin typeface="Verdana" charset="0"/>
              </a:rPr>
              <a:t>drawing strong conclusion from small numbers</a:t>
            </a:r>
          </a:p>
          <a:p>
            <a:pPr marL="1143000" lvl="2" indent="-228600" eaLnBrk="1" hangingPunct="1"/>
            <a:r>
              <a:rPr lang="en-US">
                <a:latin typeface="Verdana" charset="0"/>
              </a:rPr>
              <a:t>unreliable with small groups</a:t>
            </a:r>
          </a:p>
          <a:p>
            <a:pPr marL="1143000" lvl="2" indent="-228600" eaLnBrk="1" hangingPunct="1"/>
            <a:r>
              <a:rPr lang="en-US">
                <a:latin typeface="Verdana" charset="0"/>
              </a:rPr>
              <a:t>be wary of accepting anything more than the direction of correlation unless you have at least 40 subjects</a:t>
            </a:r>
          </a:p>
        </p:txBody>
      </p:sp>
    </p:spTree>
    <p:extLst>
      <p:ext uri="{BB962C8B-B14F-4D97-AF65-F5344CB8AC3E}">
        <p14:creationId xmlns:p14="http://schemas.microsoft.com/office/powerpoint/2010/main" val="1211196586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Correlation</a:t>
            </a:r>
          </a:p>
        </p:txBody>
      </p:sp>
      <p:sp>
        <p:nvSpPr>
          <p:cNvPr id="52226" name="Rectangle 3"/>
          <p:cNvSpPr>
            <a:spLocks noChangeArrowheads="1"/>
          </p:cNvSpPr>
          <p:nvPr/>
        </p:nvSpPr>
        <p:spPr bwMode="auto">
          <a:xfrm>
            <a:off x="1109663" y="25923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2106613" y="26035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2195513" y="26035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229" name="Rectangle 6"/>
          <p:cNvSpPr>
            <a:spLocks noChangeArrowheads="1"/>
          </p:cNvSpPr>
          <p:nvPr/>
        </p:nvSpPr>
        <p:spPr bwMode="auto">
          <a:xfrm>
            <a:off x="1109663" y="27701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2106613" y="27813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2231" name="Rectangle 8"/>
          <p:cNvSpPr>
            <a:spLocks noChangeArrowheads="1"/>
          </p:cNvSpPr>
          <p:nvPr/>
        </p:nvSpPr>
        <p:spPr bwMode="auto">
          <a:xfrm>
            <a:off x="2195513" y="2781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232" name="Rectangle 9"/>
          <p:cNvSpPr>
            <a:spLocks noChangeArrowheads="1"/>
          </p:cNvSpPr>
          <p:nvPr/>
        </p:nvSpPr>
        <p:spPr bwMode="auto">
          <a:xfrm>
            <a:off x="1109663" y="29479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52233" name="Rectangle 10"/>
          <p:cNvSpPr>
            <a:spLocks noChangeArrowheads="1"/>
          </p:cNvSpPr>
          <p:nvPr/>
        </p:nvSpPr>
        <p:spPr bwMode="auto">
          <a:xfrm>
            <a:off x="2106613" y="29591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52234" name="Rectangle 11"/>
          <p:cNvSpPr>
            <a:spLocks noChangeArrowheads="1"/>
          </p:cNvSpPr>
          <p:nvPr/>
        </p:nvSpPr>
        <p:spPr bwMode="auto">
          <a:xfrm>
            <a:off x="2195513" y="29591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235" name="Rectangle 12"/>
          <p:cNvSpPr>
            <a:spLocks noChangeArrowheads="1"/>
          </p:cNvSpPr>
          <p:nvPr/>
        </p:nvSpPr>
        <p:spPr bwMode="auto">
          <a:xfrm>
            <a:off x="1109663" y="31257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2236" name="Rectangle 13"/>
          <p:cNvSpPr>
            <a:spLocks noChangeArrowheads="1"/>
          </p:cNvSpPr>
          <p:nvPr/>
        </p:nvSpPr>
        <p:spPr bwMode="auto">
          <a:xfrm>
            <a:off x="2106613" y="31369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2237" name="Rectangle 14"/>
          <p:cNvSpPr>
            <a:spLocks noChangeArrowheads="1"/>
          </p:cNvSpPr>
          <p:nvPr/>
        </p:nvSpPr>
        <p:spPr bwMode="auto">
          <a:xfrm>
            <a:off x="2195513" y="31369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238" name="Rectangle 15"/>
          <p:cNvSpPr>
            <a:spLocks noChangeArrowheads="1"/>
          </p:cNvSpPr>
          <p:nvPr/>
        </p:nvSpPr>
        <p:spPr bwMode="auto">
          <a:xfrm>
            <a:off x="1109663" y="33035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2239" name="Rectangle 16"/>
          <p:cNvSpPr>
            <a:spLocks noChangeArrowheads="1"/>
          </p:cNvSpPr>
          <p:nvPr/>
        </p:nvSpPr>
        <p:spPr bwMode="auto">
          <a:xfrm>
            <a:off x="2106613" y="33147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52240" name="Rectangle 17"/>
          <p:cNvSpPr>
            <a:spLocks noChangeArrowheads="1"/>
          </p:cNvSpPr>
          <p:nvPr/>
        </p:nvSpPr>
        <p:spPr bwMode="auto">
          <a:xfrm>
            <a:off x="2195513" y="33147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241" name="Rectangle 18"/>
          <p:cNvSpPr>
            <a:spLocks noChangeArrowheads="1"/>
          </p:cNvSpPr>
          <p:nvPr/>
        </p:nvSpPr>
        <p:spPr bwMode="auto">
          <a:xfrm>
            <a:off x="1109663" y="34813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52242" name="Rectangle 19"/>
          <p:cNvSpPr>
            <a:spLocks noChangeArrowheads="1"/>
          </p:cNvSpPr>
          <p:nvPr/>
        </p:nvSpPr>
        <p:spPr bwMode="auto">
          <a:xfrm>
            <a:off x="2106613" y="34925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2243" name="Rectangle 20"/>
          <p:cNvSpPr>
            <a:spLocks noChangeArrowheads="1"/>
          </p:cNvSpPr>
          <p:nvPr/>
        </p:nvSpPr>
        <p:spPr bwMode="auto">
          <a:xfrm>
            <a:off x="2195513" y="34925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244" name="Rectangle 21"/>
          <p:cNvSpPr>
            <a:spLocks noChangeArrowheads="1"/>
          </p:cNvSpPr>
          <p:nvPr/>
        </p:nvSpPr>
        <p:spPr bwMode="auto">
          <a:xfrm>
            <a:off x="1109663" y="36591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2245" name="Rectangle 22"/>
          <p:cNvSpPr>
            <a:spLocks noChangeArrowheads="1"/>
          </p:cNvSpPr>
          <p:nvPr/>
        </p:nvSpPr>
        <p:spPr bwMode="auto">
          <a:xfrm>
            <a:off x="2106613" y="36703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52246" name="Rectangle 23"/>
          <p:cNvSpPr>
            <a:spLocks noChangeArrowheads="1"/>
          </p:cNvSpPr>
          <p:nvPr/>
        </p:nvSpPr>
        <p:spPr bwMode="auto">
          <a:xfrm>
            <a:off x="2195513" y="3670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247" name="Rectangle 24"/>
          <p:cNvSpPr>
            <a:spLocks noChangeArrowheads="1"/>
          </p:cNvSpPr>
          <p:nvPr/>
        </p:nvSpPr>
        <p:spPr bwMode="auto">
          <a:xfrm>
            <a:off x="1109663" y="38369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2248" name="Rectangle 25"/>
          <p:cNvSpPr>
            <a:spLocks noChangeArrowheads="1"/>
          </p:cNvSpPr>
          <p:nvPr/>
        </p:nvSpPr>
        <p:spPr bwMode="auto">
          <a:xfrm>
            <a:off x="2106613" y="38481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2249" name="Rectangle 26"/>
          <p:cNvSpPr>
            <a:spLocks noChangeArrowheads="1"/>
          </p:cNvSpPr>
          <p:nvPr/>
        </p:nvSpPr>
        <p:spPr bwMode="auto">
          <a:xfrm>
            <a:off x="2195513" y="38481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250" name="Rectangle 27"/>
          <p:cNvSpPr>
            <a:spLocks noChangeArrowheads="1"/>
          </p:cNvSpPr>
          <p:nvPr/>
        </p:nvSpPr>
        <p:spPr bwMode="auto">
          <a:xfrm>
            <a:off x="1109663" y="40147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2251" name="Rectangle 28"/>
          <p:cNvSpPr>
            <a:spLocks noChangeArrowheads="1"/>
          </p:cNvSpPr>
          <p:nvPr/>
        </p:nvSpPr>
        <p:spPr bwMode="auto">
          <a:xfrm>
            <a:off x="2106613" y="40259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52252" name="Rectangle 29"/>
          <p:cNvSpPr>
            <a:spLocks noChangeArrowheads="1"/>
          </p:cNvSpPr>
          <p:nvPr/>
        </p:nvSpPr>
        <p:spPr bwMode="auto">
          <a:xfrm>
            <a:off x="2195513" y="40259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253" name="Rectangle 30"/>
          <p:cNvSpPr>
            <a:spLocks noChangeArrowheads="1"/>
          </p:cNvSpPr>
          <p:nvPr/>
        </p:nvSpPr>
        <p:spPr bwMode="auto">
          <a:xfrm>
            <a:off x="1109663" y="41925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52254" name="Rectangle 31"/>
          <p:cNvSpPr>
            <a:spLocks noChangeArrowheads="1"/>
          </p:cNvSpPr>
          <p:nvPr/>
        </p:nvSpPr>
        <p:spPr bwMode="auto">
          <a:xfrm>
            <a:off x="2106613" y="42037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52255" name="Rectangle 32"/>
          <p:cNvSpPr>
            <a:spLocks noChangeArrowheads="1"/>
          </p:cNvSpPr>
          <p:nvPr/>
        </p:nvSpPr>
        <p:spPr bwMode="auto">
          <a:xfrm>
            <a:off x="2195513" y="42037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256" name="Rectangle 33"/>
          <p:cNvSpPr>
            <a:spLocks noChangeArrowheads="1"/>
          </p:cNvSpPr>
          <p:nvPr/>
        </p:nvSpPr>
        <p:spPr bwMode="auto">
          <a:xfrm>
            <a:off x="1109663" y="43703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52257" name="Rectangle 34"/>
          <p:cNvSpPr>
            <a:spLocks noChangeArrowheads="1"/>
          </p:cNvSpPr>
          <p:nvPr/>
        </p:nvSpPr>
        <p:spPr bwMode="auto">
          <a:xfrm>
            <a:off x="2106613" y="43815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52258" name="Rectangle 35"/>
          <p:cNvSpPr>
            <a:spLocks noChangeArrowheads="1"/>
          </p:cNvSpPr>
          <p:nvPr/>
        </p:nvSpPr>
        <p:spPr bwMode="auto">
          <a:xfrm>
            <a:off x="2195513" y="43815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259" name="Rectangle 36"/>
          <p:cNvSpPr>
            <a:spLocks noChangeArrowheads="1"/>
          </p:cNvSpPr>
          <p:nvPr/>
        </p:nvSpPr>
        <p:spPr bwMode="auto">
          <a:xfrm>
            <a:off x="1109663" y="45481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52260" name="Rectangle 37"/>
          <p:cNvSpPr>
            <a:spLocks noChangeArrowheads="1"/>
          </p:cNvSpPr>
          <p:nvPr/>
        </p:nvSpPr>
        <p:spPr bwMode="auto">
          <a:xfrm>
            <a:off x="2106613" y="45593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52261" name="Rectangle 38"/>
          <p:cNvSpPr>
            <a:spLocks noChangeArrowheads="1"/>
          </p:cNvSpPr>
          <p:nvPr/>
        </p:nvSpPr>
        <p:spPr bwMode="auto">
          <a:xfrm>
            <a:off x="2195513" y="45593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262" name="Rectangle 39"/>
          <p:cNvSpPr>
            <a:spLocks noChangeArrowheads="1"/>
          </p:cNvSpPr>
          <p:nvPr/>
        </p:nvSpPr>
        <p:spPr bwMode="auto">
          <a:xfrm>
            <a:off x="1109663" y="47259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52263" name="Rectangle 40"/>
          <p:cNvSpPr>
            <a:spLocks noChangeArrowheads="1"/>
          </p:cNvSpPr>
          <p:nvPr/>
        </p:nvSpPr>
        <p:spPr bwMode="auto">
          <a:xfrm>
            <a:off x="2106613" y="47371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52264" name="Rectangle 41"/>
          <p:cNvSpPr>
            <a:spLocks noChangeArrowheads="1"/>
          </p:cNvSpPr>
          <p:nvPr/>
        </p:nvSpPr>
        <p:spPr bwMode="auto">
          <a:xfrm>
            <a:off x="2195513" y="47371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265" name="Rectangle 42"/>
          <p:cNvSpPr>
            <a:spLocks noChangeArrowheads="1"/>
          </p:cNvSpPr>
          <p:nvPr/>
        </p:nvSpPr>
        <p:spPr bwMode="auto">
          <a:xfrm>
            <a:off x="1109663" y="4903788"/>
            <a:ext cx="268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52266" name="Rectangle 43"/>
          <p:cNvSpPr>
            <a:spLocks noChangeArrowheads="1"/>
          </p:cNvSpPr>
          <p:nvPr/>
        </p:nvSpPr>
        <p:spPr bwMode="auto">
          <a:xfrm>
            <a:off x="2106613" y="4914900"/>
            <a:ext cx="2682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52267" name="Rectangle 44"/>
          <p:cNvSpPr>
            <a:spLocks noChangeArrowheads="1"/>
          </p:cNvSpPr>
          <p:nvPr/>
        </p:nvSpPr>
        <p:spPr bwMode="auto">
          <a:xfrm>
            <a:off x="1655763" y="4903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endParaRPr lang="en-US" sz="12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52268" name="Group 46"/>
          <p:cNvGrpSpPr>
            <a:grpSpLocks/>
          </p:cNvGrpSpPr>
          <p:nvPr/>
        </p:nvGrpSpPr>
        <p:grpSpPr bwMode="auto">
          <a:xfrm>
            <a:off x="3895725" y="1808163"/>
            <a:ext cx="4159250" cy="3830637"/>
            <a:chOff x="2454" y="1139"/>
            <a:chExt cx="2620" cy="2413"/>
          </a:xfrm>
        </p:grpSpPr>
        <p:sp>
          <p:nvSpPr>
            <p:cNvPr id="52342" name="Line 47"/>
            <p:cNvSpPr>
              <a:spLocks noChangeShapeType="1"/>
            </p:cNvSpPr>
            <p:nvPr/>
          </p:nvSpPr>
          <p:spPr bwMode="auto">
            <a:xfrm flipV="1">
              <a:off x="2634" y="1218"/>
              <a:ext cx="0" cy="2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3" name="Line 48"/>
            <p:cNvSpPr>
              <a:spLocks noChangeShapeType="1"/>
            </p:cNvSpPr>
            <p:nvPr/>
          </p:nvSpPr>
          <p:spPr bwMode="auto">
            <a:xfrm flipV="1">
              <a:off x="5058" y="1218"/>
              <a:ext cx="0" cy="2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4" name="Line 49"/>
            <p:cNvSpPr>
              <a:spLocks noChangeShapeType="1"/>
            </p:cNvSpPr>
            <p:nvPr/>
          </p:nvSpPr>
          <p:spPr bwMode="auto">
            <a:xfrm>
              <a:off x="2614" y="346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5" name="Line 50"/>
            <p:cNvSpPr>
              <a:spLocks noChangeShapeType="1"/>
            </p:cNvSpPr>
            <p:nvPr/>
          </p:nvSpPr>
          <p:spPr bwMode="auto">
            <a:xfrm flipH="1">
              <a:off x="5054" y="346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6" name="Rectangle 51"/>
            <p:cNvSpPr>
              <a:spLocks noChangeArrowheads="1"/>
            </p:cNvSpPr>
            <p:nvPr/>
          </p:nvSpPr>
          <p:spPr bwMode="auto">
            <a:xfrm>
              <a:off x="2504" y="3379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52347" name="Line 52"/>
            <p:cNvSpPr>
              <a:spLocks noChangeShapeType="1"/>
            </p:cNvSpPr>
            <p:nvPr/>
          </p:nvSpPr>
          <p:spPr bwMode="auto">
            <a:xfrm>
              <a:off x="2622" y="330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8" name="Line 53"/>
            <p:cNvSpPr>
              <a:spLocks noChangeShapeType="1"/>
            </p:cNvSpPr>
            <p:nvPr/>
          </p:nvSpPr>
          <p:spPr bwMode="auto">
            <a:xfrm>
              <a:off x="5058" y="329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9" name="Line 54"/>
            <p:cNvSpPr>
              <a:spLocks noChangeShapeType="1"/>
            </p:cNvSpPr>
            <p:nvPr/>
          </p:nvSpPr>
          <p:spPr bwMode="auto">
            <a:xfrm>
              <a:off x="2614" y="314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50" name="Line 55"/>
            <p:cNvSpPr>
              <a:spLocks noChangeShapeType="1"/>
            </p:cNvSpPr>
            <p:nvPr/>
          </p:nvSpPr>
          <p:spPr bwMode="auto">
            <a:xfrm flipH="1">
              <a:off x="5054" y="314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51" name="Rectangle 56"/>
            <p:cNvSpPr>
              <a:spLocks noChangeArrowheads="1"/>
            </p:cNvSpPr>
            <p:nvPr/>
          </p:nvSpPr>
          <p:spPr bwMode="auto">
            <a:xfrm>
              <a:off x="2504" y="3059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52352" name="Line 57"/>
            <p:cNvSpPr>
              <a:spLocks noChangeShapeType="1"/>
            </p:cNvSpPr>
            <p:nvPr/>
          </p:nvSpPr>
          <p:spPr bwMode="auto">
            <a:xfrm>
              <a:off x="2622" y="298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53" name="Line 58"/>
            <p:cNvSpPr>
              <a:spLocks noChangeShapeType="1"/>
            </p:cNvSpPr>
            <p:nvPr/>
          </p:nvSpPr>
          <p:spPr bwMode="auto">
            <a:xfrm>
              <a:off x="5058" y="297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54" name="Line 59"/>
            <p:cNvSpPr>
              <a:spLocks noChangeShapeType="1"/>
            </p:cNvSpPr>
            <p:nvPr/>
          </p:nvSpPr>
          <p:spPr bwMode="auto">
            <a:xfrm>
              <a:off x="2614" y="282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55" name="Line 60"/>
            <p:cNvSpPr>
              <a:spLocks noChangeShapeType="1"/>
            </p:cNvSpPr>
            <p:nvPr/>
          </p:nvSpPr>
          <p:spPr bwMode="auto">
            <a:xfrm flipH="1">
              <a:off x="5054" y="282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56" name="Rectangle 61"/>
            <p:cNvSpPr>
              <a:spLocks noChangeArrowheads="1"/>
            </p:cNvSpPr>
            <p:nvPr/>
          </p:nvSpPr>
          <p:spPr bwMode="auto">
            <a:xfrm>
              <a:off x="2504" y="2739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52357" name="Line 62"/>
            <p:cNvSpPr>
              <a:spLocks noChangeShapeType="1"/>
            </p:cNvSpPr>
            <p:nvPr/>
          </p:nvSpPr>
          <p:spPr bwMode="auto">
            <a:xfrm>
              <a:off x="2622" y="266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58" name="Line 63"/>
            <p:cNvSpPr>
              <a:spLocks noChangeShapeType="1"/>
            </p:cNvSpPr>
            <p:nvPr/>
          </p:nvSpPr>
          <p:spPr bwMode="auto">
            <a:xfrm>
              <a:off x="5058" y="265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59" name="Line 64"/>
            <p:cNvSpPr>
              <a:spLocks noChangeShapeType="1"/>
            </p:cNvSpPr>
            <p:nvPr/>
          </p:nvSpPr>
          <p:spPr bwMode="auto">
            <a:xfrm>
              <a:off x="2614" y="250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0" name="Line 65"/>
            <p:cNvSpPr>
              <a:spLocks noChangeShapeType="1"/>
            </p:cNvSpPr>
            <p:nvPr/>
          </p:nvSpPr>
          <p:spPr bwMode="auto">
            <a:xfrm flipH="1">
              <a:off x="5054" y="250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1" name="Rectangle 66"/>
            <p:cNvSpPr>
              <a:spLocks noChangeArrowheads="1"/>
            </p:cNvSpPr>
            <p:nvPr/>
          </p:nvSpPr>
          <p:spPr bwMode="auto">
            <a:xfrm>
              <a:off x="2504" y="2419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52362" name="Line 67"/>
            <p:cNvSpPr>
              <a:spLocks noChangeShapeType="1"/>
            </p:cNvSpPr>
            <p:nvPr/>
          </p:nvSpPr>
          <p:spPr bwMode="auto">
            <a:xfrm>
              <a:off x="2622" y="234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3" name="Line 68"/>
            <p:cNvSpPr>
              <a:spLocks noChangeShapeType="1"/>
            </p:cNvSpPr>
            <p:nvPr/>
          </p:nvSpPr>
          <p:spPr bwMode="auto">
            <a:xfrm>
              <a:off x="5058" y="233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4" name="Line 69"/>
            <p:cNvSpPr>
              <a:spLocks noChangeShapeType="1"/>
            </p:cNvSpPr>
            <p:nvPr/>
          </p:nvSpPr>
          <p:spPr bwMode="auto">
            <a:xfrm>
              <a:off x="2614" y="218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5" name="Line 70"/>
            <p:cNvSpPr>
              <a:spLocks noChangeShapeType="1"/>
            </p:cNvSpPr>
            <p:nvPr/>
          </p:nvSpPr>
          <p:spPr bwMode="auto">
            <a:xfrm flipH="1">
              <a:off x="5054" y="218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6" name="Rectangle 71"/>
            <p:cNvSpPr>
              <a:spLocks noChangeArrowheads="1"/>
            </p:cNvSpPr>
            <p:nvPr/>
          </p:nvSpPr>
          <p:spPr bwMode="auto">
            <a:xfrm>
              <a:off x="2504" y="2099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52367" name="Line 72"/>
            <p:cNvSpPr>
              <a:spLocks noChangeShapeType="1"/>
            </p:cNvSpPr>
            <p:nvPr/>
          </p:nvSpPr>
          <p:spPr bwMode="auto">
            <a:xfrm>
              <a:off x="2622" y="202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8" name="Line 73"/>
            <p:cNvSpPr>
              <a:spLocks noChangeShapeType="1"/>
            </p:cNvSpPr>
            <p:nvPr/>
          </p:nvSpPr>
          <p:spPr bwMode="auto">
            <a:xfrm>
              <a:off x="5058" y="201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9" name="Line 74"/>
            <p:cNvSpPr>
              <a:spLocks noChangeShapeType="1"/>
            </p:cNvSpPr>
            <p:nvPr/>
          </p:nvSpPr>
          <p:spPr bwMode="auto">
            <a:xfrm>
              <a:off x="2614" y="186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70" name="Line 75"/>
            <p:cNvSpPr>
              <a:spLocks noChangeShapeType="1"/>
            </p:cNvSpPr>
            <p:nvPr/>
          </p:nvSpPr>
          <p:spPr bwMode="auto">
            <a:xfrm flipH="1">
              <a:off x="5054" y="186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71" name="Rectangle 76"/>
            <p:cNvSpPr>
              <a:spLocks noChangeArrowheads="1"/>
            </p:cNvSpPr>
            <p:nvPr/>
          </p:nvSpPr>
          <p:spPr bwMode="auto">
            <a:xfrm>
              <a:off x="2504" y="1779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52372" name="Line 77"/>
            <p:cNvSpPr>
              <a:spLocks noChangeShapeType="1"/>
            </p:cNvSpPr>
            <p:nvPr/>
          </p:nvSpPr>
          <p:spPr bwMode="auto">
            <a:xfrm>
              <a:off x="2622" y="170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73" name="Line 78"/>
            <p:cNvSpPr>
              <a:spLocks noChangeShapeType="1"/>
            </p:cNvSpPr>
            <p:nvPr/>
          </p:nvSpPr>
          <p:spPr bwMode="auto">
            <a:xfrm>
              <a:off x="5058" y="169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74" name="Line 79"/>
            <p:cNvSpPr>
              <a:spLocks noChangeShapeType="1"/>
            </p:cNvSpPr>
            <p:nvPr/>
          </p:nvSpPr>
          <p:spPr bwMode="auto">
            <a:xfrm>
              <a:off x="2614" y="154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75" name="Line 80"/>
            <p:cNvSpPr>
              <a:spLocks noChangeShapeType="1"/>
            </p:cNvSpPr>
            <p:nvPr/>
          </p:nvSpPr>
          <p:spPr bwMode="auto">
            <a:xfrm flipH="1">
              <a:off x="5054" y="154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76" name="Rectangle 81"/>
            <p:cNvSpPr>
              <a:spLocks noChangeArrowheads="1"/>
            </p:cNvSpPr>
            <p:nvPr/>
          </p:nvSpPr>
          <p:spPr bwMode="auto">
            <a:xfrm>
              <a:off x="2504" y="1459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9</a:t>
              </a:r>
            </a:p>
          </p:txBody>
        </p:sp>
        <p:sp>
          <p:nvSpPr>
            <p:cNvPr id="52377" name="Line 82"/>
            <p:cNvSpPr>
              <a:spLocks noChangeShapeType="1"/>
            </p:cNvSpPr>
            <p:nvPr/>
          </p:nvSpPr>
          <p:spPr bwMode="auto">
            <a:xfrm>
              <a:off x="2622" y="138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78" name="Line 83"/>
            <p:cNvSpPr>
              <a:spLocks noChangeShapeType="1"/>
            </p:cNvSpPr>
            <p:nvPr/>
          </p:nvSpPr>
          <p:spPr bwMode="auto">
            <a:xfrm>
              <a:off x="5058" y="137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79" name="Line 84"/>
            <p:cNvSpPr>
              <a:spLocks noChangeShapeType="1"/>
            </p:cNvSpPr>
            <p:nvPr/>
          </p:nvSpPr>
          <p:spPr bwMode="auto">
            <a:xfrm>
              <a:off x="2614" y="1222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0" name="Line 85"/>
            <p:cNvSpPr>
              <a:spLocks noChangeShapeType="1"/>
            </p:cNvSpPr>
            <p:nvPr/>
          </p:nvSpPr>
          <p:spPr bwMode="auto">
            <a:xfrm flipH="1">
              <a:off x="5054" y="1222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1" name="Rectangle 86"/>
            <p:cNvSpPr>
              <a:spLocks noChangeArrowheads="1"/>
            </p:cNvSpPr>
            <p:nvPr/>
          </p:nvSpPr>
          <p:spPr bwMode="auto">
            <a:xfrm>
              <a:off x="2454" y="1139"/>
              <a:ext cx="22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10</a:t>
              </a:r>
            </a:p>
          </p:txBody>
        </p:sp>
      </p:grpSp>
      <p:grpSp>
        <p:nvGrpSpPr>
          <p:cNvPr id="52269" name="Group 87"/>
          <p:cNvGrpSpPr>
            <a:grpSpLocks/>
          </p:cNvGrpSpPr>
          <p:nvPr/>
        </p:nvGrpSpPr>
        <p:grpSpPr bwMode="auto">
          <a:xfrm>
            <a:off x="3986213" y="1908175"/>
            <a:ext cx="4237037" cy="3870325"/>
            <a:chOff x="2511" y="1202"/>
            <a:chExt cx="2669" cy="2438"/>
          </a:xfrm>
        </p:grpSpPr>
        <p:sp>
          <p:nvSpPr>
            <p:cNvPr id="52287" name="Line 88"/>
            <p:cNvSpPr>
              <a:spLocks noChangeShapeType="1"/>
            </p:cNvSpPr>
            <p:nvPr/>
          </p:nvSpPr>
          <p:spPr bwMode="auto">
            <a:xfrm>
              <a:off x="2630" y="3462"/>
              <a:ext cx="2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8" name="Line 89"/>
            <p:cNvSpPr>
              <a:spLocks noChangeShapeType="1"/>
            </p:cNvSpPr>
            <p:nvPr/>
          </p:nvSpPr>
          <p:spPr bwMode="auto">
            <a:xfrm>
              <a:off x="2630" y="1222"/>
              <a:ext cx="2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9" name="Line 90"/>
            <p:cNvSpPr>
              <a:spLocks noChangeShapeType="1"/>
            </p:cNvSpPr>
            <p:nvPr/>
          </p:nvSpPr>
          <p:spPr bwMode="auto">
            <a:xfrm flipV="1">
              <a:off x="2634" y="3458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0" name="Line 91"/>
            <p:cNvSpPr>
              <a:spLocks noChangeShapeType="1"/>
            </p:cNvSpPr>
            <p:nvPr/>
          </p:nvSpPr>
          <p:spPr bwMode="auto">
            <a:xfrm>
              <a:off x="2634" y="1202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1" name="Rectangle 92"/>
            <p:cNvSpPr>
              <a:spLocks noChangeArrowheads="1"/>
            </p:cNvSpPr>
            <p:nvPr/>
          </p:nvSpPr>
          <p:spPr bwMode="auto">
            <a:xfrm>
              <a:off x="2511" y="3467"/>
              <a:ext cx="2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2.5</a:t>
              </a:r>
            </a:p>
          </p:txBody>
        </p:sp>
        <p:sp>
          <p:nvSpPr>
            <p:cNvPr id="52292" name="Line 93"/>
            <p:cNvSpPr>
              <a:spLocks noChangeShapeType="1"/>
            </p:cNvSpPr>
            <p:nvPr/>
          </p:nvSpPr>
          <p:spPr bwMode="auto">
            <a:xfrm flipV="1">
              <a:off x="2754" y="345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3" name="Line 94"/>
            <p:cNvSpPr>
              <a:spLocks noChangeShapeType="1"/>
            </p:cNvSpPr>
            <p:nvPr/>
          </p:nvSpPr>
          <p:spPr bwMode="auto">
            <a:xfrm>
              <a:off x="2754" y="1210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4" name="Line 95"/>
            <p:cNvSpPr>
              <a:spLocks noChangeShapeType="1"/>
            </p:cNvSpPr>
            <p:nvPr/>
          </p:nvSpPr>
          <p:spPr bwMode="auto">
            <a:xfrm flipV="1">
              <a:off x="2874" y="3458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5" name="Line 96"/>
            <p:cNvSpPr>
              <a:spLocks noChangeShapeType="1"/>
            </p:cNvSpPr>
            <p:nvPr/>
          </p:nvSpPr>
          <p:spPr bwMode="auto">
            <a:xfrm>
              <a:off x="2874" y="1202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6" name="Rectangle 97"/>
            <p:cNvSpPr>
              <a:spLocks noChangeArrowheads="1"/>
            </p:cNvSpPr>
            <p:nvPr/>
          </p:nvSpPr>
          <p:spPr bwMode="auto">
            <a:xfrm>
              <a:off x="2788" y="3467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52297" name="Line 98"/>
            <p:cNvSpPr>
              <a:spLocks noChangeShapeType="1"/>
            </p:cNvSpPr>
            <p:nvPr/>
          </p:nvSpPr>
          <p:spPr bwMode="auto">
            <a:xfrm flipV="1">
              <a:off x="2994" y="345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8" name="Line 99"/>
            <p:cNvSpPr>
              <a:spLocks noChangeShapeType="1"/>
            </p:cNvSpPr>
            <p:nvPr/>
          </p:nvSpPr>
          <p:spPr bwMode="auto">
            <a:xfrm>
              <a:off x="2994" y="1210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9" name="Line 100"/>
            <p:cNvSpPr>
              <a:spLocks noChangeShapeType="1"/>
            </p:cNvSpPr>
            <p:nvPr/>
          </p:nvSpPr>
          <p:spPr bwMode="auto">
            <a:xfrm flipV="1">
              <a:off x="3114" y="3458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0" name="Line 101"/>
            <p:cNvSpPr>
              <a:spLocks noChangeShapeType="1"/>
            </p:cNvSpPr>
            <p:nvPr/>
          </p:nvSpPr>
          <p:spPr bwMode="auto">
            <a:xfrm>
              <a:off x="3114" y="1202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1" name="Rectangle 102"/>
            <p:cNvSpPr>
              <a:spLocks noChangeArrowheads="1"/>
            </p:cNvSpPr>
            <p:nvPr/>
          </p:nvSpPr>
          <p:spPr bwMode="auto">
            <a:xfrm>
              <a:off x="2994" y="3467"/>
              <a:ext cx="2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3.5</a:t>
              </a:r>
            </a:p>
          </p:txBody>
        </p:sp>
        <p:sp>
          <p:nvSpPr>
            <p:cNvPr id="52302" name="Line 103"/>
            <p:cNvSpPr>
              <a:spLocks noChangeShapeType="1"/>
            </p:cNvSpPr>
            <p:nvPr/>
          </p:nvSpPr>
          <p:spPr bwMode="auto">
            <a:xfrm flipV="1">
              <a:off x="3234" y="345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3" name="Line 104"/>
            <p:cNvSpPr>
              <a:spLocks noChangeShapeType="1"/>
            </p:cNvSpPr>
            <p:nvPr/>
          </p:nvSpPr>
          <p:spPr bwMode="auto">
            <a:xfrm>
              <a:off x="3234" y="1210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4" name="Line 105"/>
            <p:cNvSpPr>
              <a:spLocks noChangeShapeType="1"/>
            </p:cNvSpPr>
            <p:nvPr/>
          </p:nvSpPr>
          <p:spPr bwMode="auto">
            <a:xfrm flipV="1">
              <a:off x="3354" y="3458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5" name="Line 106"/>
            <p:cNvSpPr>
              <a:spLocks noChangeShapeType="1"/>
            </p:cNvSpPr>
            <p:nvPr/>
          </p:nvSpPr>
          <p:spPr bwMode="auto">
            <a:xfrm>
              <a:off x="3354" y="1202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6" name="Rectangle 107"/>
            <p:cNvSpPr>
              <a:spLocks noChangeArrowheads="1"/>
            </p:cNvSpPr>
            <p:nvPr/>
          </p:nvSpPr>
          <p:spPr bwMode="auto">
            <a:xfrm>
              <a:off x="3271" y="3467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52307" name="Line 108"/>
            <p:cNvSpPr>
              <a:spLocks noChangeShapeType="1"/>
            </p:cNvSpPr>
            <p:nvPr/>
          </p:nvSpPr>
          <p:spPr bwMode="auto">
            <a:xfrm flipV="1">
              <a:off x="3482" y="345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8" name="Line 109"/>
            <p:cNvSpPr>
              <a:spLocks noChangeShapeType="1"/>
            </p:cNvSpPr>
            <p:nvPr/>
          </p:nvSpPr>
          <p:spPr bwMode="auto">
            <a:xfrm>
              <a:off x="3482" y="1210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9" name="Line 110"/>
            <p:cNvSpPr>
              <a:spLocks noChangeShapeType="1"/>
            </p:cNvSpPr>
            <p:nvPr/>
          </p:nvSpPr>
          <p:spPr bwMode="auto">
            <a:xfrm flipV="1">
              <a:off x="3602" y="3458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0" name="Line 111"/>
            <p:cNvSpPr>
              <a:spLocks noChangeShapeType="1"/>
            </p:cNvSpPr>
            <p:nvPr/>
          </p:nvSpPr>
          <p:spPr bwMode="auto">
            <a:xfrm>
              <a:off x="3602" y="1202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1" name="Rectangle 112"/>
            <p:cNvSpPr>
              <a:spLocks noChangeArrowheads="1"/>
            </p:cNvSpPr>
            <p:nvPr/>
          </p:nvSpPr>
          <p:spPr bwMode="auto">
            <a:xfrm>
              <a:off x="3476" y="3467"/>
              <a:ext cx="2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4.5</a:t>
              </a:r>
            </a:p>
          </p:txBody>
        </p:sp>
        <p:sp>
          <p:nvSpPr>
            <p:cNvPr id="52312" name="Line 113"/>
            <p:cNvSpPr>
              <a:spLocks noChangeShapeType="1"/>
            </p:cNvSpPr>
            <p:nvPr/>
          </p:nvSpPr>
          <p:spPr bwMode="auto">
            <a:xfrm flipV="1">
              <a:off x="3722" y="345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3" name="Line 114"/>
            <p:cNvSpPr>
              <a:spLocks noChangeShapeType="1"/>
            </p:cNvSpPr>
            <p:nvPr/>
          </p:nvSpPr>
          <p:spPr bwMode="auto">
            <a:xfrm>
              <a:off x="3722" y="1210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4" name="Line 115"/>
            <p:cNvSpPr>
              <a:spLocks noChangeShapeType="1"/>
            </p:cNvSpPr>
            <p:nvPr/>
          </p:nvSpPr>
          <p:spPr bwMode="auto">
            <a:xfrm flipV="1">
              <a:off x="3842" y="3458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5" name="Line 116"/>
            <p:cNvSpPr>
              <a:spLocks noChangeShapeType="1"/>
            </p:cNvSpPr>
            <p:nvPr/>
          </p:nvSpPr>
          <p:spPr bwMode="auto">
            <a:xfrm>
              <a:off x="3842" y="1202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6" name="Rectangle 117"/>
            <p:cNvSpPr>
              <a:spLocks noChangeArrowheads="1"/>
            </p:cNvSpPr>
            <p:nvPr/>
          </p:nvSpPr>
          <p:spPr bwMode="auto">
            <a:xfrm>
              <a:off x="3753" y="3467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52317" name="Line 118"/>
            <p:cNvSpPr>
              <a:spLocks noChangeShapeType="1"/>
            </p:cNvSpPr>
            <p:nvPr/>
          </p:nvSpPr>
          <p:spPr bwMode="auto">
            <a:xfrm flipV="1">
              <a:off x="3962" y="345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8" name="Line 119"/>
            <p:cNvSpPr>
              <a:spLocks noChangeShapeType="1"/>
            </p:cNvSpPr>
            <p:nvPr/>
          </p:nvSpPr>
          <p:spPr bwMode="auto">
            <a:xfrm>
              <a:off x="3962" y="1210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9" name="Line 120"/>
            <p:cNvSpPr>
              <a:spLocks noChangeShapeType="1"/>
            </p:cNvSpPr>
            <p:nvPr/>
          </p:nvSpPr>
          <p:spPr bwMode="auto">
            <a:xfrm flipV="1">
              <a:off x="4090" y="3458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0" name="Line 121"/>
            <p:cNvSpPr>
              <a:spLocks noChangeShapeType="1"/>
            </p:cNvSpPr>
            <p:nvPr/>
          </p:nvSpPr>
          <p:spPr bwMode="auto">
            <a:xfrm>
              <a:off x="4090" y="1202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1" name="Rectangle 122"/>
            <p:cNvSpPr>
              <a:spLocks noChangeArrowheads="1"/>
            </p:cNvSpPr>
            <p:nvPr/>
          </p:nvSpPr>
          <p:spPr bwMode="auto">
            <a:xfrm>
              <a:off x="3966" y="3467"/>
              <a:ext cx="2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5.5</a:t>
              </a:r>
            </a:p>
          </p:txBody>
        </p:sp>
        <p:sp>
          <p:nvSpPr>
            <p:cNvPr id="52322" name="Line 123"/>
            <p:cNvSpPr>
              <a:spLocks noChangeShapeType="1"/>
            </p:cNvSpPr>
            <p:nvPr/>
          </p:nvSpPr>
          <p:spPr bwMode="auto">
            <a:xfrm flipV="1">
              <a:off x="4210" y="345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3" name="Line 124"/>
            <p:cNvSpPr>
              <a:spLocks noChangeShapeType="1"/>
            </p:cNvSpPr>
            <p:nvPr/>
          </p:nvSpPr>
          <p:spPr bwMode="auto">
            <a:xfrm>
              <a:off x="4210" y="1210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4" name="Line 125"/>
            <p:cNvSpPr>
              <a:spLocks noChangeShapeType="1"/>
            </p:cNvSpPr>
            <p:nvPr/>
          </p:nvSpPr>
          <p:spPr bwMode="auto">
            <a:xfrm flipV="1">
              <a:off x="4330" y="3458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5" name="Line 126"/>
            <p:cNvSpPr>
              <a:spLocks noChangeShapeType="1"/>
            </p:cNvSpPr>
            <p:nvPr/>
          </p:nvSpPr>
          <p:spPr bwMode="auto">
            <a:xfrm>
              <a:off x="4330" y="1202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6" name="Rectangle 127"/>
            <p:cNvSpPr>
              <a:spLocks noChangeArrowheads="1"/>
            </p:cNvSpPr>
            <p:nvPr/>
          </p:nvSpPr>
          <p:spPr bwMode="auto">
            <a:xfrm>
              <a:off x="4243" y="3467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52327" name="Line 128"/>
            <p:cNvSpPr>
              <a:spLocks noChangeShapeType="1"/>
            </p:cNvSpPr>
            <p:nvPr/>
          </p:nvSpPr>
          <p:spPr bwMode="auto">
            <a:xfrm flipV="1">
              <a:off x="4450" y="345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8" name="Line 129"/>
            <p:cNvSpPr>
              <a:spLocks noChangeShapeType="1"/>
            </p:cNvSpPr>
            <p:nvPr/>
          </p:nvSpPr>
          <p:spPr bwMode="auto">
            <a:xfrm>
              <a:off x="4450" y="1210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9" name="Line 130"/>
            <p:cNvSpPr>
              <a:spLocks noChangeShapeType="1"/>
            </p:cNvSpPr>
            <p:nvPr/>
          </p:nvSpPr>
          <p:spPr bwMode="auto">
            <a:xfrm flipV="1">
              <a:off x="4570" y="3458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0" name="Line 131"/>
            <p:cNvSpPr>
              <a:spLocks noChangeShapeType="1"/>
            </p:cNvSpPr>
            <p:nvPr/>
          </p:nvSpPr>
          <p:spPr bwMode="auto">
            <a:xfrm>
              <a:off x="4570" y="1202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1" name="Rectangle 132"/>
            <p:cNvSpPr>
              <a:spLocks noChangeArrowheads="1"/>
            </p:cNvSpPr>
            <p:nvPr/>
          </p:nvSpPr>
          <p:spPr bwMode="auto">
            <a:xfrm>
              <a:off x="4449" y="3467"/>
              <a:ext cx="2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6.5</a:t>
              </a:r>
            </a:p>
          </p:txBody>
        </p:sp>
        <p:sp>
          <p:nvSpPr>
            <p:cNvPr id="52332" name="Line 133"/>
            <p:cNvSpPr>
              <a:spLocks noChangeShapeType="1"/>
            </p:cNvSpPr>
            <p:nvPr/>
          </p:nvSpPr>
          <p:spPr bwMode="auto">
            <a:xfrm flipV="1">
              <a:off x="4690" y="345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3" name="Line 134"/>
            <p:cNvSpPr>
              <a:spLocks noChangeShapeType="1"/>
            </p:cNvSpPr>
            <p:nvPr/>
          </p:nvSpPr>
          <p:spPr bwMode="auto">
            <a:xfrm>
              <a:off x="4690" y="1210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4" name="Line 135"/>
            <p:cNvSpPr>
              <a:spLocks noChangeShapeType="1"/>
            </p:cNvSpPr>
            <p:nvPr/>
          </p:nvSpPr>
          <p:spPr bwMode="auto">
            <a:xfrm flipV="1">
              <a:off x="4810" y="3458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5" name="Line 136"/>
            <p:cNvSpPr>
              <a:spLocks noChangeShapeType="1"/>
            </p:cNvSpPr>
            <p:nvPr/>
          </p:nvSpPr>
          <p:spPr bwMode="auto">
            <a:xfrm>
              <a:off x="4810" y="1202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6" name="Rectangle 137"/>
            <p:cNvSpPr>
              <a:spLocks noChangeArrowheads="1"/>
            </p:cNvSpPr>
            <p:nvPr/>
          </p:nvSpPr>
          <p:spPr bwMode="auto">
            <a:xfrm>
              <a:off x="4725" y="3467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52337" name="Line 138"/>
            <p:cNvSpPr>
              <a:spLocks noChangeShapeType="1"/>
            </p:cNvSpPr>
            <p:nvPr/>
          </p:nvSpPr>
          <p:spPr bwMode="auto">
            <a:xfrm flipV="1">
              <a:off x="4930" y="3458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8" name="Line 139"/>
            <p:cNvSpPr>
              <a:spLocks noChangeShapeType="1"/>
            </p:cNvSpPr>
            <p:nvPr/>
          </p:nvSpPr>
          <p:spPr bwMode="auto">
            <a:xfrm>
              <a:off x="4930" y="1210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9" name="Line 140"/>
            <p:cNvSpPr>
              <a:spLocks noChangeShapeType="1"/>
            </p:cNvSpPr>
            <p:nvPr/>
          </p:nvSpPr>
          <p:spPr bwMode="auto">
            <a:xfrm flipV="1">
              <a:off x="5058" y="3458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0" name="Line 141"/>
            <p:cNvSpPr>
              <a:spLocks noChangeShapeType="1"/>
            </p:cNvSpPr>
            <p:nvPr/>
          </p:nvSpPr>
          <p:spPr bwMode="auto">
            <a:xfrm>
              <a:off x="5058" y="1202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1" name="Rectangle 142"/>
            <p:cNvSpPr>
              <a:spLocks noChangeArrowheads="1"/>
            </p:cNvSpPr>
            <p:nvPr/>
          </p:nvSpPr>
          <p:spPr bwMode="auto">
            <a:xfrm>
              <a:off x="4931" y="3467"/>
              <a:ext cx="24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7.5</a:t>
              </a:r>
            </a:p>
          </p:txBody>
        </p:sp>
      </p:grpSp>
      <p:sp>
        <p:nvSpPr>
          <p:cNvPr id="52270" name="Oval 143"/>
          <p:cNvSpPr>
            <a:spLocks noChangeArrowheads="1"/>
          </p:cNvSpPr>
          <p:nvPr/>
        </p:nvSpPr>
        <p:spPr bwMode="auto">
          <a:xfrm>
            <a:off x="4594225" y="4333875"/>
            <a:ext cx="63500" cy="76200"/>
          </a:xfrm>
          <a:prstGeom prst="ellipse">
            <a:avLst/>
          </a:prstGeom>
          <a:solidFill>
            <a:srgbClr val="DD080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1" name="Oval 144"/>
          <p:cNvSpPr>
            <a:spLocks noChangeArrowheads="1"/>
          </p:cNvSpPr>
          <p:nvPr/>
        </p:nvSpPr>
        <p:spPr bwMode="auto">
          <a:xfrm>
            <a:off x="5292725" y="4918075"/>
            <a:ext cx="114300" cy="127000"/>
          </a:xfrm>
          <a:prstGeom prst="ellipse">
            <a:avLst/>
          </a:prstGeom>
          <a:solidFill>
            <a:srgbClr val="DD080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2" name="Oval 145"/>
          <p:cNvSpPr>
            <a:spLocks noChangeArrowheads="1"/>
          </p:cNvSpPr>
          <p:nvPr/>
        </p:nvSpPr>
        <p:spPr bwMode="auto">
          <a:xfrm>
            <a:off x="5318125" y="4333875"/>
            <a:ext cx="63500" cy="76200"/>
          </a:xfrm>
          <a:prstGeom prst="ellipse">
            <a:avLst/>
          </a:prstGeom>
          <a:solidFill>
            <a:srgbClr val="DD080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3" name="Oval 146"/>
          <p:cNvSpPr>
            <a:spLocks noChangeArrowheads="1"/>
          </p:cNvSpPr>
          <p:nvPr/>
        </p:nvSpPr>
        <p:spPr bwMode="auto">
          <a:xfrm>
            <a:off x="6016625" y="3902075"/>
            <a:ext cx="101600" cy="127000"/>
          </a:xfrm>
          <a:prstGeom prst="ellipse">
            <a:avLst/>
          </a:prstGeom>
          <a:solidFill>
            <a:srgbClr val="DD080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4" name="Oval 147"/>
          <p:cNvSpPr>
            <a:spLocks noChangeArrowheads="1"/>
          </p:cNvSpPr>
          <p:nvPr/>
        </p:nvSpPr>
        <p:spPr bwMode="auto">
          <a:xfrm>
            <a:off x="6016625" y="3292475"/>
            <a:ext cx="101600" cy="127000"/>
          </a:xfrm>
          <a:prstGeom prst="ellipse">
            <a:avLst/>
          </a:prstGeom>
          <a:solidFill>
            <a:srgbClr val="DD080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5" name="Oval 148"/>
          <p:cNvSpPr>
            <a:spLocks noChangeArrowheads="1"/>
          </p:cNvSpPr>
          <p:nvPr/>
        </p:nvSpPr>
        <p:spPr bwMode="auto">
          <a:xfrm>
            <a:off x="6753225" y="3927475"/>
            <a:ext cx="63500" cy="76200"/>
          </a:xfrm>
          <a:prstGeom prst="ellipse">
            <a:avLst/>
          </a:prstGeom>
          <a:solidFill>
            <a:srgbClr val="DD080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6" name="Oval 149"/>
          <p:cNvSpPr>
            <a:spLocks noChangeArrowheads="1"/>
          </p:cNvSpPr>
          <p:nvPr/>
        </p:nvSpPr>
        <p:spPr bwMode="auto">
          <a:xfrm>
            <a:off x="6727825" y="3292475"/>
            <a:ext cx="114300" cy="127000"/>
          </a:xfrm>
          <a:prstGeom prst="ellipse">
            <a:avLst/>
          </a:prstGeom>
          <a:solidFill>
            <a:srgbClr val="DD080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7" name="Oval 150"/>
          <p:cNvSpPr>
            <a:spLocks noChangeArrowheads="1"/>
          </p:cNvSpPr>
          <p:nvPr/>
        </p:nvSpPr>
        <p:spPr bwMode="auto">
          <a:xfrm>
            <a:off x="6753225" y="2911475"/>
            <a:ext cx="63500" cy="76200"/>
          </a:xfrm>
          <a:prstGeom prst="ellipse">
            <a:avLst/>
          </a:prstGeom>
          <a:solidFill>
            <a:srgbClr val="DD080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8" name="Oval 151"/>
          <p:cNvSpPr>
            <a:spLocks noChangeArrowheads="1"/>
          </p:cNvSpPr>
          <p:nvPr/>
        </p:nvSpPr>
        <p:spPr bwMode="auto">
          <a:xfrm>
            <a:off x="7654925" y="3317875"/>
            <a:ext cx="63500" cy="76200"/>
          </a:xfrm>
          <a:prstGeom prst="ellipse">
            <a:avLst/>
          </a:prstGeom>
          <a:solidFill>
            <a:srgbClr val="DD080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9" name="Oval 152"/>
          <p:cNvSpPr>
            <a:spLocks noChangeArrowheads="1"/>
          </p:cNvSpPr>
          <p:nvPr/>
        </p:nvSpPr>
        <p:spPr bwMode="auto">
          <a:xfrm>
            <a:off x="7654925" y="2301875"/>
            <a:ext cx="63500" cy="76200"/>
          </a:xfrm>
          <a:prstGeom prst="ellipse">
            <a:avLst/>
          </a:prstGeom>
          <a:solidFill>
            <a:srgbClr val="DD080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80" name="Rectangle 156"/>
          <p:cNvSpPr>
            <a:spLocks noChangeArrowheads="1"/>
          </p:cNvSpPr>
          <p:nvPr/>
        </p:nvSpPr>
        <p:spPr bwMode="auto">
          <a:xfrm>
            <a:off x="5508625" y="2060575"/>
            <a:ext cx="1384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1800" b="1" baseline="30000">
                <a:solidFill>
                  <a:srgbClr val="000000"/>
                </a:solidFill>
                <a:latin typeface="Arial" charset="0"/>
              </a:rPr>
              <a:t>2</a:t>
            </a:r>
            <a:r>
              <a:rPr lang="en-US" sz="1800" b="1">
                <a:solidFill>
                  <a:srgbClr val="000000"/>
                </a:solidFill>
                <a:latin typeface="Arial" charset="0"/>
              </a:rPr>
              <a:t> = .668</a:t>
            </a:r>
          </a:p>
        </p:txBody>
      </p:sp>
      <p:sp>
        <p:nvSpPr>
          <p:cNvPr id="52281" name="Rectangle 157"/>
          <p:cNvSpPr>
            <a:spLocks noChangeArrowheads="1"/>
          </p:cNvSpPr>
          <p:nvPr/>
        </p:nvSpPr>
        <p:spPr bwMode="auto">
          <a:xfrm>
            <a:off x="5334000" y="1263650"/>
            <a:ext cx="2073275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82" name="Rectangle 158"/>
          <p:cNvSpPr>
            <a:spLocks noChangeArrowheads="1"/>
          </p:cNvSpPr>
          <p:nvPr/>
        </p:nvSpPr>
        <p:spPr bwMode="auto">
          <a:xfrm>
            <a:off x="684213" y="2133600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Pickles eaten </a:t>
            </a:r>
            <a:br>
              <a:rPr lang="en-US" sz="1200">
                <a:solidFill>
                  <a:srgbClr val="000000"/>
                </a:solidFill>
                <a:latin typeface="Arial" charset="0"/>
              </a:rPr>
            </a:br>
            <a:r>
              <a:rPr lang="en-US" sz="1200">
                <a:solidFill>
                  <a:srgbClr val="000000"/>
                </a:solidFill>
                <a:latin typeface="Arial" charset="0"/>
              </a:rPr>
              <a:t>per month</a:t>
            </a:r>
          </a:p>
        </p:txBody>
      </p:sp>
      <p:sp>
        <p:nvSpPr>
          <p:cNvPr id="52283" name="Rectangle 159"/>
          <p:cNvSpPr>
            <a:spLocks noChangeArrowheads="1"/>
          </p:cNvSpPr>
          <p:nvPr/>
        </p:nvSpPr>
        <p:spPr bwMode="auto">
          <a:xfrm>
            <a:off x="1908175" y="2133600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Salary per year </a:t>
            </a:r>
            <a:br>
              <a:rPr lang="en-US" sz="1200">
                <a:solidFill>
                  <a:srgbClr val="000000"/>
                </a:solidFill>
                <a:latin typeface="Arial" charset="0"/>
              </a:rPr>
            </a:br>
            <a:r>
              <a:rPr lang="en-US" sz="1200">
                <a:solidFill>
                  <a:srgbClr val="000000"/>
                </a:solidFill>
                <a:latin typeface="Arial" charset="0"/>
              </a:rPr>
              <a:t>(*10,000)</a:t>
            </a:r>
          </a:p>
        </p:txBody>
      </p:sp>
      <p:sp>
        <p:nvSpPr>
          <p:cNvPr id="52284" name="Rectangle 160"/>
          <p:cNvSpPr>
            <a:spLocks noChangeArrowheads="1"/>
          </p:cNvSpPr>
          <p:nvPr/>
        </p:nvSpPr>
        <p:spPr bwMode="auto">
          <a:xfrm>
            <a:off x="5148263" y="5805488"/>
            <a:ext cx="18716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Pickles eaten per month</a:t>
            </a:r>
          </a:p>
        </p:txBody>
      </p:sp>
      <p:sp>
        <p:nvSpPr>
          <p:cNvPr id="52285" name="Rectangle 162"/>
          <p:cNvSpPr>
            <a:spLocks noChangeArrowheads="1"/>
          </p:cNvSpPr>
          <p:nvPr/>
        </p:nvSpPr>
        <p:spPr bwMode="auto">
          <a:xfrm rot="-5400000">
            <a:off x="2837656" y="3794919"/>
            <a:ext cx="2016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Salary per year  (*10,000)</a:t>
            </a:r>
          </a:p>
        </p:txBody>
      </p:sp>
      <p:sp>
        <p:nvSpPr>
          <p:cNvPr id="52286" name="Rectangle 163"/>
          <p:cNvSpPr>
            <a:spLocks noChangeArrowheads="1"/>
          </p:cNvSpPr>
          <p:nvPr/>
        </p:nvSpPr>
        <p:spPr bwMode="auto">
          <a:xfrm>
            <a:off x="323850" y="5445125"/>
            <a:ext cx="4176713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 b="1">
                <a:solidFill>
                  <a:srgbClr val="000000"/>
                </a:solidFill>
                <a:latin typeface="Arial" charset="0"/>
              </a:rPr>
              <a:t>Which conclusion could be correct?</a:t>
            </a:r>
            <a:br>
              <a:rPr lang="en-US" sz="1200" b="1">
                <a:solidFill>
                  <a:srgbClr val="000000"/>
                </a:solidFill>
                <a:latin typeface="Arial" charset="0"/>
              </a:rPr>
            </a:br>
            <a:r>
              <a:rPr lang="en-US" sz="1200">
                <a:solidFill>
                  <a:srgbClr val="000000"/>
                </a:solidFill>
                <a:latin typeface="Arial" charset="0"/>
              </a:rPr>
              <a:t>-Eating pickles </a:t>
            </a:r>
            <a:r>
              <a:rPr lang="en-US" sz="1200" i="1">
                <a:solidFill>
                  <a:srgbClr val="000000"/>
                </a:solidFill>
                <a:latin typeface="Arial" charset="0"/>
              </a:rPr>
              <a:t>causes</a:t>
            </a:r>
            <a:r>
              <a:rPr lang="en-US" sz="1200">
                <a:solidFill>
                  <a:srgbClr val="000000"/>
                </a:solidFill>
                <a:latin typeface="Arial" charset="0"/>
              </a:rPr>
              <a:t> your salary to increase</a:t>
            </a:r>
          </a:p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-Making more money </a:t>
            </a:r>
            <a:r>
              <a:rPr lang="en-US" sz="1200" i="1">
                <a:solidFill>
                  <a:srgbClr val="000000"/>
                </a:solidFill>
                <a:latin typeface="Arial" charset="0"/>
              </a:rPr>
              <a:t>causes</a:t>
            </a:r>
            <a:r>
              <a:rPr lang="en-US" sz="1200">
                <a:solidFill>
                  <a:srgbClr val="000000"/>
                </a:solidFill>
                <a:latin typeface="Arial" charset="0"/>
              </a:rPr>
              <a:t> you to eat more pickles</a:t>
            </a:r>
          </a:p>
          <a:p>
            <a:pPr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-Pickle consumption </a:t>
            </a:r>
            <a:r>
              <a:rPr lang="en-US" sz="1200" i="1">
                <a:solidFill>
                  <a:srgbClr val="000000"/>
                </a:solidFill>
                <a:latin typeface="Arial" charset="0"/>
              </a:rPr>
              <a:t>predicts</a:t>
            </a:r>
            <a:r>
              <a:rPr lang="en-US" sz="1200">
                <a:solidFill>
                  <a:srgbClr val="000000"/>
                </a:solidFill>
                <a:latin typeface="Arial" charset="0"/>
              </a:rPr>
              <a:t> higher salaries </a:t>
            </a:r>
            <a:r>
              <a:rPr lang="en-US" sz="1200" i="1">
                <a:solidFill>
                  <a:srgbClr val="000000"/>
                </a:solidFill>
                <a:latin typeface="Arial" charset="0"/>
              </a:rPr>
              <a:t>because</a:t>
            </a:r>
            <a:r>
              <a:rPr lang="en-US" sz="1200">
                <a:solidFill>
                  <a:srgbClr val="000000"/>
                </a:solidFill>
                <a:latin typeface="Arial" charset="0"/>
              </a:rPr>
              <a:t> </a:t>
            </a:r>
            <a:br>
              <a:rPr lang="en-US" sz="1200">
                <a:solidFill>
                  <a:srgbClr val="000000"/>
                </a:solidFill>
                <a:latin typeface="Arial" charset="0"/>
              </a:rPr>
            </a:br>
            <a:r>
              <a:rPr lang="en-US" sz="1200">
                <a:solidFill>
                  <a:srgbClr val="000000"/>
                </a:solidFill>
                <a:latin typeface="Arial" charset="0"/>
              </a:rPr>
              <a:t> older people tend to like pickles better than younger </a:t>
            </a:r>
            <a:br>
              <a:rPr lang="en-US" sz="1200">
                <a:solidFill>
                  <a:srgbClr val="000000"/>
                </a:solidFill>
                <a:latin typeface="Arial" charset="0"/>
              </a:rPr>
            </a:br>
            <a:r>
              <a:rPr lang="en-US" sz="1200">
                <a:solidFill>
                  <a:srgbClr val="000000"/>
                </a:solidFill>
                <a:latin typeface="Arial" charset="0"/>
              </a:rPr>
              <a:t> people, and older people tend to make more money than </a:t>
            </a:r>
            <a:br>
              <a:rPr lang="en-US" sz="1200">
                <a:solidFill>
                  <a:srgbClr val="000000"/>
                </a:solidFill>
                <a:latin typeface="Arial" charset="0"/>
              </a:rPr>
            </a:br>
            <a:r>
              <a:rPr lang="en-US" sz="1200">
                <a:solidFill>
                  <a:srgbClr val="000000"/>
                </a:solidFill>
                <a:latin typeface="Arial" charset="0"/>
              </a:rPr>
              <a:t> younger people</a:t>
            </a:r>
          </a:p>
        </p:txBody>
      </p:sp>
    </p:spTree>
    <p:extLst>
      <p:ext uri="{BB962C8B-B14F-4D97-AF65-F5344CB8AC3E}">
        <p14:creationId xmlns:p14="http://schemas.microsoft.com/office/powerpoint/2010/main" val="738560054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36295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Correlation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3960813" cy="4114800"/>
          </a:xfrm>
          <a:noFill/>
        </p:spPr>
        <p:txBody>
          <a:bodyPr lIns="92075" tIns="46038" rIns="92075" bIns="46038">
            <a:normAutofit fontScale="92500" lnSpcReduction="10000"/>
          </a:bodyPr>
          <a:lstStyle/>
          <a:p>
            <a:pPr marL="0" indent="0" eaLnBrk="1" hangingPunct="1"/>
            <a:r>
              <a:rPr lang="en-US" sz="1600" b="1">
                <a:latin typeface="Verdana" charset="0"/>
              </a:rPr>
              <a:t>Cigarette Consumption </a:t>
            </a:r>
          </a:p>
          <a:p>
            <a:pPr marL="0" indent="0" eaLnBrk="1" hangingPunct="1"/>
            <a:endParaRPr lang="en-US" sz="1600" b="1">
              <a:latin typeface="Verdana" charset="0"/>
            </a:endParaRPr>
          </a:p>
          <a:p>
            <a:pPr marL="0" indent="0" eaLnBrk="1" hangingPunct="1"/>
            <a:r>
              <a:rPr lang="en-US" sz="1600">
                <a:latin typeface="Verdana" charset="0"/>
              </a:rPr>
              <a:t>Crude Male death rate for lung cancer in 1950 per capita consumption of cigarettes in 1930 in various countries.</a:t>
            </a:r>
          </a:p>
          <a:p>
            <a:pPr marL="0" indent="0" eaLnBrk="1" hangingPunct="1"/>
            <a:endParaRPr lang="en-US" sz="1600">
              <a:latin typeface="Verdana" charset="0"/>
            </a:endParaRPr>
          </a:p>
          <a:p>
            <a:pPr marL="0" indent="0" eaLnBrk="1" hangingPunct="1"/>
            <a:r>
              <a:rPr lang="en-US" sz="1600">
                <a:latin typeface="Verdana" charset="0"/>
              </a:rPr>
              <a:t>While strong correlation (.73), can you </a:t>
            </a:r>
            <a:r>
              <a:rPr lang="en-US" sz="1600" i="1">
                <a:latin typeface="Verdana" charset="0"/>
              </a:rPr>
              <a:t>prove</a:t>
            </a:r>
            <a:r>
              <a:rPr lang="en-US" sz="1600">
                <a:latin typeface="Verdana" charset="0"/>
              </a:rPr>
              <a:t> that cigarrette smoking causes death from this data?</a:t>
            </a:r>
          </a:p>
          <a:p>
            <a:pPr marL="0" indent="0" eaLnBrk="1" hangingPunct="1"/>
            <a:endParaRPr lang="en-US" sz="1600">
              <a:latin typeface="Verdana" charset="0"/>
            </a:endParaRPr>
          </a:p>
          <a:p>
            <a:pPr marL="0" indent="0" eaLnBrk="1" hangingPunct="1"/>
            <a:r>
              <a:rPr lang="en-US" sz="1600">
                <a:latin typeface="Verdana" charset="0"/>
              </a:rPr>
              <a:t>Possible hidden variables:</a:t>
            </a:r>
          </a:p>
          <a:p>
            <a:pPr lvl="1" eaLnBrk="1" hangingPunct="1"/>
            <a:r>
              <a:rPr lang="en-US" sz="1400">
                <a:latin typeface="Verdana" charset="0"/>
              </a:rPr>
              <a:t>age</a:t>
            </a:r>
          </a:p>
          <a:p>
            <a:pPr lvl="1" eaLnBrk="1" hangingPunct="1"/>
            <a:r>
              <a:rPr lang="en-US" sz="1400">
                <a:latin typeface="Verdana" charset="0"/>
              </a:rPr>
              <a:t>poverty</a:t>
            </a:r>
          </a:p>
        </p:txBody>
      </p:sp>
      <p:pic>
        <p:nvPicPr>
          <p:cNvPr id="54275" name="Picture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700213"/>
            <a:ext cx="4248150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0968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Other tests: Regression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7772400" cy="4114800"/>
          </a:xfrm>
          <a:noFill/>
        </p:spPr>
        <p:txBody>
          <a:bodyPr lIns="92075" tIns="46038" rIns="92075" bIns="46038"/>
          <a:lstStyle/>
          <a:p>
            <a:pPr marL="0" indent="0" eaLnBrk="1" hangingPunct="1"/>
            <a:r>
              <a:rPr lang="en-US" sz="1600">
                <a:latin typeface="Verdana" charset="0"/>
              </a:rPr>
              <a:t>Calculates a line of </a:t>
            </a:r>
            <a:r>
              <a:rPr lang="ja-JP" altLang="en-US" sz="1600">
                <a:latin typeface="Verdana" charset="0"/>
              </a:rPr>
              <a:t>“</a:t>
            </a:r>
            <a:r>
              <a:rPr lang="en-US" altLang="ja-JP" sz="1600">
                <a:latin typeface="Verdana" charset="0"/>
              </a:rPr>
              <a:t>best fit</a:t>
            </a:r>
            <a:r>
              <a:rPr lang="ja-JP" altLang="en-US" sz="1600">
                <a:latin typeface="Verdana" charset="0"/>
              </a:rPr>
              <a:t>”</a:t>
            </a:r>
            <a:endParaRPr lang="en-US" altLang="ja-JP" sz="1600">
              <a:latin typeface="Verdana" charset="0"/>
            </a:endParaRPr>
          </a:p>
          <a:p>
            <a:pPr marL="0" indent="0" eaLnBrk="1" hangingPunct="1"/>
            <a:r>
              <a:rPr lang="en-US" sz="1600">
                <a:latin typeface="Verdana" charset="0"/>
              </a:rPr>
              <a:t>Use the value of one variable to predict the value of the other</a:t>
            </a:r>
          </a:p>
          <a:p>
            <a:pPr lvl="2" eaLnBrk="1" hangingPunct="1"/>
            <a:r>
              <a:rPr lang="en-US" sz="1400">
                <a:latin typeface="Verdana" charset="0"/>
              </a:rPr>
              <a:t>e.g., 60% of people with 3 years of university own a computer</a:t>
            </a:r>
          </a:p>
        </p:txBody>
      </p:sp>
      <p:grpSp>
        <p:nvGrpSpPr>
          <p:cNvPr id="55299" name="Group 178"/>
          <p:cNvGrpSpPr>
            <a:grpSpLocks/>
          </p:cNvGrpSpPr>
          <p:nvPr/>
        </p:nvGrpSpPr>
        <p:grpSpPr bwMode="auto">
          <a:xfrm>
            <a:off x="1258888" y="2420938"/>
            <a:ext cx="6861175" cy="4217987"/>
            <a:chOff x="768" y="1415"/>
            <a:chExt cx="4322" cy="2657"/>
          </a:xfrm>
        </p:grpSpPr>
        <p:sp>
          <p:nvSpPr>
            <p:cNvPr id="55300" name="Line 5"/>
            <p:cNvSpPr>
              <a:spLocks noChangeShapeType="1"/>
            </p:cNvSpPr>
            <p:nvPr/>
          </p:nvSpPr>
          <p:spPr bwMode="auto">
            <a:xfrm flipV="1">
              <a:off x="2662" y="1494"/>
              <a:ext cx="0" cy="2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1" name="Line 7"/>
            <p:cNvSpPr>
              <a:spLocks noChangeShapeType="1"/>
            </p:cNvSpPr>
            <p:nvPr/>
          </p:nvSpPr>
          <p:spPr bwMode="auto">
            <a:xfrm>
              <a:off x="2642" y="373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2" name="Rectangle 9"/>
            <p:cNvSpPr>
              <a:spLocks noChangeArrowheads="1"/>
            </p:cNvSpPr>
            <p:nvPr/>
          </p:nvSpPr>
          <p:spPr bwMode="auto">
            <a:xfrm>
              <a:off x="2532" y="3655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55303" name="Line 10"/>
            <p:cNvSpPr>
              <a:spLocks noChangeShapeType="1"/>
            </p:cNvSpPr>
            <p:nvPr/>
          </p:nvSpPr>
          <p:spPr bwMode="auto">
            <a:xfrm>
              <a:off x="2650" y="3578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4" name="Line 12"/>
            <p:cNvSpPr>
              <a:spLocks noChangeShapeType="1"/>
            </p:cNvSpPr>
            <p:nvPr/>
          </p:nvSpPr>
          <p:spPr bwMode="auto">
            <a:xfrm>
              <a:off x="2642" y="341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5" name="Rectangle 14"/>
            <p:cNvSpPr>
              <a:spLocks noChangeArrowheads="1"/>
            </p:cNvSpPr>
            <p:nvPr/>
          </p:nvSpPr>
          <p:spPr bwMode="auto">
            <a:xfrm>
              <a:off x="2532" y="3335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55306" name="Line 15"/>
            <p:cNvSpPr>
              <a:spLocks noChangeShapeType="1"/>
            </p:cNvSpPr>
            <p:nvPr/>
          </p:nvSpPr>
          <p:spPr bwMode="auto">
            <a:xfrm>
              <a:off x="2650" y="3258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7" name="Line 17"/>
            <p:cNvSpPr>
              <a:spLocks noChangeShapeType="1"/>
            </p:cNvSpPr>
            <p:nvPr/>
          </p:nvSpPr>
          <p:spPr bwMode="auto">
            <a:xfrm>
              <a:off x="2642" y="309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08" name="Rectangle 19"/>
            <p:cNvSpPr>
              <a:spLocks noChangeArrowheads="1"/>
            </p:cNvSpPr>
            <p:nvPr/>
          </p:nvSpPr>
          <p:spPr bwMode="auto">
            <a:xfrm>
              <a:off x="2532" y="3015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55309" name="Line 20"/>
            <p:cNvSpPr>
              <a:spLocks noChangeShapeType="1"/>
            </p:cNvSpPr>
            <p:nvPr/>
          </p:nvSpPr>
          <p:spPr bwMode="auto">
            <a:xfrm>
              <a:off x="2650" y="2938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0" name="Line 22"/>
            <p:cNvSpPr>
              <a:spLocks noChangeShapeType="1"/>
            </p:cNvSpPr>
            <p:nvPr/>
          </p:nvSpPr>
          <p:spPr bwMode="auto">
            <a:xfrm>
              <a:off x="2642" y="277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1" name="Rectangle 24"/>
            <p:cNvSpPr>
              <a:spLocks noChangeArrowheads="1"/>
            </p:cNvSpPr>
            <p:nvPr/>
          </p:nvSpPr>
          <p:spPr bwMode="auto">
            <a:xfrm>
              <a:off x="2532" y="2695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55312" name="Line 25"/>
            <p:cNvSpPr>
              <a:spLocks noChangeShapeType="1"/>
            </p:cNvSpPr>
            <p:nvPr/>
          </p:nvSpPr>
          <p:spPr bwMode="auto">
            <a:xfrm>
              <a:off x="2650" y="2618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3" name="Line 27"/>
            <p:cNvSpPr>
              <a:spLocks noChangeShapeType="1"/>
            </p:cNvSpPr>
            <p:nvPr/>
          </p:nvSpPr>
          <p:spPr bwMode="auto">
            <a:xfrm>
              <a:off x="2642" y="245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4" name="Rectangle 29"/>
            <p:cNvSpPr>
              <a:spLocks noChangeArrowheads="1"/>
            </p:cNvSpPr>
            <p:nvPr/>
          </p:nvSpPr>
          <p:spPr bwMode="auto">
            <a:xfrm>
              <a:off x="2532" y="2375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55315" name="Line 30"/>
            <p:cNvSpPr>
              <a:spLocks noChangeShapeType="1"/>
            </p:cNvSpPr>
            <p:nvPr/>
          </p:nvSpPr>
          <p:spPr bwMode="auto">
            <a:xfrm>
              <a:off x="2650" y="2298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6" name="Line 32"/>
            <p:cNvSpPr>
              <a:spLocks noChangeShapeType="1"/>
            </p:cNvSpPr>
            <p:nvPr/>
          </p:nvSpPr>
          <p:spPr bwMode="auto">
            <a:xfrm>
              <a:off x="2642" y="213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7" name="Rectangle 34"/>
            <p:cNvSpPr>
              <a:spLocks noChangeArrowheads="1"/>
            </p:cNvSpPr>
            <p:nvPr/>
          </p:nvSpPr>
          <p:spPr bwMode="auto">
            <a:xfrm>
              <a:off x="2532" y="2055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8</a:t>
              </a:r>
            </a:p>
          </p:txBody>
        </p:sp>
        <p:sp>
          <p:nvSpPr>
            <p:cNvPr id="55318" name="Line 35"/>
            <p:cNvSpPr>
              <a:spLocks noChangeShapeType="1"/>
            </p:cNvSpPr>
            <p:nvPr/>
          </p:nvSpPr>
          <p:spPr bwMode="auto">
            <a:xfrm>
              <a:off x="2650" y="1978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9" name="Line 37"/>
            <p:cNvSpPr>
              <a:spLocks noChangeShapeType="1"/>
            </p:cNvSpPr>
            <p:nvPr/>
          </p:nvSpPr>
          <p:spPr bwMode="auto">
            <a:xfrm>
              <a:off x="2642" y="181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0" name="Rectangle 39"/>
            <p:cNvSpPr>
              <a:spLocks noChangeArrowheads="1"/>
            </p:cNvSpPr>
            <p:nvPr/>
          </p:nvSpPr>
          <p:spPr bwMode="auto">
            <a:xfrm>
              <a:off x="2532" y="1735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9</a:t>
              </a:r>
            </a:p>
          </p:txBody>
        </p:sp>
        <p:sp>
          <p:nvSpPr>
            <p:cNvPr id="55321" name="Line 40"/>
            <p:cNvSpPr>
              <a:spLocks noChangeShapeType="1"/>
            </p:cNvSpPr>
            <p:nvPr/>
          </p:nvSpPr>
          <p:spPr bwMode="auto">
            <a:xfrm>
              <a:off x="2650" y="1658"/>
              <a:ext cx="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2" name="Line 42"/>
            <p:cNvSpPr>
              <a:spLocks noChangeShapeType="1"/>
            </p:cNvSpPr>
            <p:nvPr/>
          </p:nvSpPr>
          <p:spPr bwMode="auto">
            <a:xfrm>
              <a:off x="2642" y="1498"/>
              <a:ext cx="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3" name="Rectangle 44"/>
            <p:cNvSpPr>
              <a:spLocks noChangeArrowheads="1"/>
            </p:cNvSpPr>
            <p:nvPr/>
          </p:nvSpPr>
          <p:spPr bwMode="auto">
            <a:xfrm>
              <a:off x="2482" y="1415"/>
              <a:ext cx="2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55324" name="Line 46"/>
            <p:cNvSpPr>
              <a:spLocks noChangeShapeType="1"/>
            </p:cNvSpPr>
            <p:nvPr/>
          </p:nvSpPr>
          <p:spPr bwMode="auto">
            <a:xfrm>
              <a:off x="2658" y="3738"/>
              <a:ext cx="242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5" name="Line 48"/>
            <p:cNvSpPr>
              <a:spLocks noChangeShapeType="1"/>
            </p:cNvSpPr>
            <p:nvPr/>
          </p:nvSpPr>
          <p:spPr bwMode="auto">
            <a:xfrm flipV="1">
              <a:off x="2662" y="373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6" name="Line 51"/>
            <p:cNvSpPr>
              <a:spLocks noChangeShapeType="1"/>
            </p:cNvSpPr>
            <p:nvPr/>
          </p:nvSpPr>
          <p:spPr bwMode="auto">
            <a:xfrm flipV="1">
              <a:off x="2782" y="3734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7" name="Line 53"/>
            <p:cNvSpPr>
              <a:spLocks noChangeShapeType="1"/>
            </p:cNvSpPr>
            <p:nvPr/>
          </p:nvSpPr>
          <p:spPr bwMode="auto">
            <a:xfrm flipV="1">
              <a:off x="2902" y="373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28" name="Rectangle 55"/>
            <p:cNvSpPr>
              <a:spLocks noChangeArrowheads="1"/>
            </p:cNvSpPr>
            <p:nvPr/>
          </p:nvSpPr>
          <p:spPr bwMode="auto">
            <a:xfrm>
              <a:off x="2816" y="3743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55329" name="Line 56"/>
            <p:cNvSpPr>
              <a:spLocks noChangeShapeType="1"/>
            </p:cNvSpPr>
            <p:nvPr/>
          </p:nvSpPr>
          <p:spPr bwMode="auto">
            <a:xfrm flipV="1">
              <a:off x="3022" y="3734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0" name="Line 58"/>
            <p:cNvSpPr>
              <a:spLocks noChangeShapeType="1"/>
            </p:cNvSpPr>
            <p:nvPr/>
          </p:nvSpPr>
          <p:spPr bwMode="auto">
            <a:xfrm flipV="1">
              <a:off x="3142" y="373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1" name="Line 61"/>
            <p:cNvSpPr>
              <a:spLocks noChangeShapeType="1"/>
            </p:cNvSpPr>
            <p:nvPr/>
          </p:nvSpPr>
          <p:spPr bwMode="auto">
            <a:xfrm flipV="1">
              <a:off x="3262" y="3734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2" name="Line 63"/>
            <p:cNvSpPr>
              <a:spLocks noChangeShapeType="1"/>
            </p:cNvSpPr>
            <p:nvPr/>
          </p:nvSpPr>
          <p:spPr bwMode="auto">
            <a:xfrm flipV="1">
              <a:off x="3382" y="373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3" name="Rectangle 65"/>
            <p:cNvSpPr>
              <a:spLocks noChangeArrowheads="1"/>
            </p:cNvSpPr>
            <p:nvPr/>
          </p:nvSpPr>
          <p:spPr bwMode="auto">
            <a:xfrm>
              <a:off x="3299" y="3743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4</a:t>
              </a:r>
            </a:p>
          </p:txBody>
        </p:sp>
        <p:sp>
          <p:nvSpPr>
            <p:cNvPr id="55334" name="Line 66"/>
            <p:cNvSpPr>
              <a:spLocks noChangeShapeType="1"/>
            </p:cNvSpPr>
            <p:nvPr/>
          </p:nvSpPr>
          <p:spPr bwMode="auto">
            <a:xfrm flipV="1">
              <a:off x="3510" y="3734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5" name="Line 68"/>
            <p:cNvSpPr>
              <a:spLocks noChangeShapeType="1"/>
            </p:cNvSpPr>
            <p:nvPr/>
          </p:nvSpPr>
          <p:spPr bwMode="auto">
            <a:xfrm flipV="1">
              <a:off x="3630" y="373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6" name="Line 71"/>
            <p:cNvSpPr>
              <a:spLocks noChangeShapeType="1"/>
            </p:cNvSpPr>
            <p:nvPr/>
          </p:nvSpPr>
          <p:spPr bwMode="auto">
            <a:xfrm flipV="1">
              <a:off x="3750" y="3734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7" name="Line 73"/>
            <p:cNvSpPr>
              <a:spLocks noChangeShapeType="1"/>
            </p:cNvSpPr>
            <p:nvPr/>
          </p:nvSpPr>
          <p:spPr bwMode="auto">
            <a:xfrm flipV="1">
              <a:off x="3870" y="373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38" name="Rectangle 75"/>
            <p:cNvSpPr>
              <a:spLocks noChangeArrowheads="1"/>
            </p:cNvSpPr>
            <p:nvPr/>
          </p:nvSpPr>
          <p:spPr bwMode="auto">
            <a:xfrm>
              <a:off x="3781" y="3743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5</a:t>
              </a:r>
            </a:p>
          </p:txBody>
        </p:sp>
        <p:sp>
          <p:nvSpPr>
            <p:cNvPr id="55339" name="Line 76"/>
            <p:cNvSpPr>
              <a:spLocks noChangeShapeType="1"/>
            </p:cNvSpPr>
            <p:nvPr/>
          </p:nvSpPr>
          <p:spPr bwMode="auto">
            <a:xfrm flipV="1">
              <a:off x="3990" y="3734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0" name="Line 78"/>
            <p:cNvSpPr>
              <a:spLocks noChangeShapeType="1"/>
            </p:cNvSpPr>
            <p:nvPr/>
          </p:nvSpPr>
          <p:spPr bwMode="auto">
            <a:xfrm flipV="1">
              <a:off x="4118" y="373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1" name="Line 81"/>
            <p:cNvSpPr>
              <a:spLocks noChangeShapeType="1"/>
            </p:cNvSpPr>
            <p:nvPr/>
          </p:nvSpPr>
          <p:spPr bwMode="auto">
            <a:xfrm flipV="1">
              <a:off x="4238" y="3734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2" name="Line 83"/>
            <p:cNvSpPr>
              <a:spLocks noChangeShapeType="1"/>
            </p:cNvSpPr>
            <p:nvPr/>
          </p:nvSpPr>
          <p:spPr bwMode="auto">
            <a:xfrm flipV="1">
              <a:off x="4358" y="373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3" name="Rectangle 85"/>
            <p:cNvSpPr>
              <a:spLocks noChangeArrowheads="1"/>
            </p:cNvSpPr>
            <p:nvPr/>
          </p:nvSpPr>
          <p:spPr bwMode="auto">
            <a:xfrm>
              <a:off x="4271" y="3743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6</a:t>
              </a:r>
            </a:p>
          </p:txBody>
        </p:sp>
        <p:sp>
          <p:nvSpPr>
            <p:cNvPr id="55344" name="Line 86"/>
            <p:cNvSpPr>
              <a:spLocks noChangeShapeType="1"/>
            </p:cNvSpPr>
            <p:nvPr/>
          </p:nvSpPr>
          <p:spPr bwMode="auto">
            <a:xfrm flipV="1">
              <a:off x="4478" y="3734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5" name="Line 88"/>
            <p:cNvSpPr>
              <a:spLocks noChangeShapeType="1"/>
            </p:cNvSpPr>
            <p:nvPr/>
          </p:nvSpPr>
          <p:spPr bwMode="auto">
            <a:xfrm flipV="1">
              <a:off x="4598" y="373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6" name="Line 91"/>
            <p:cNvSpPr>
              <a:spLocks noChangeShapeType="1"/>
            </p:cNvSpPr>
            <p:nvPr/>
          </p:nvSpPr>
          <p:spPr bwMode="auto">
            <a:xfrm flipV="1">
              <a:off x="4718" y="3734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7" name="Line 93"/>
            <p:cNvSpPr>
              <a:spLocks noChangeShapeType="1"/>
            </p:cNvSpPr>
            <p:nvPr/>
          </p:nvSpPr>
          <p:spPr bwMode="auto">
            <a:xfrm flipV="1">
              <a:off x="4838" y="373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8" name="Rectangle 95"/>
            <p:cNvSpPr>
              <a:spLocks noChangeArrowheads="1"/>
            </p:cNvSpPr>
            <p:nvPr/>
          </p:nvSpPr>
          <p:spPr bwMode="auto">
            <a:xfrm>
              <a:off x="4753" y="3743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55349" name="Line 96"/>
            <p:cNvSpPr>
              <a:spLocks noChangeShapeType="1"/>
            </p:cNvSpPr>
            <p:nvPr/>
          </p:nvSpPr>
          <p:spPr bwMode="auto">
            <a:xfrm flipV="1">
              <a:off x="4958" y="3734"/>
              <a:ext cx="0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0" name="Line 98"/>
            <p:cNvSpPr>
              <a:spLocks noChangeShapeType="1"/>
            </p:cNvSpPr>
            <p:nvPr/>
          </p:nvSpPr>
          <p:spPr bwMode="auto">
            <a:xfrm flipV="1">
              <a:off x="5086" y="3734"/>
              <a:ext cx="0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1" name="Oval 102"/>
            <p:cNvSpPr>
              <a:spLocks noChangeArrowheads="1"/>
            </p:cNvSpPr>
            <p:nvPr/>
          </p:nvSpPr>
          <p:spPr bwMode="auto">
            <a:xfrm>
              <a:off x="2922" y="3006"/>
              <a:ext cx="40" cy="48"/>
            </a:xfrm>
            <a:prstGeom prst="ellipse">
              <a:avLst/>
            </a:prstGeom>
            <a:solidFill>
              <a:srgbClr val="DD08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2" name="Oval 103"/>
            <p:cNvSpPr>
              <a:spLocks noChangeArrowheads="1"/>
            </p:cNvSpPr>
            <p:nvPr/>
          </p:nvSpPr>
          <p:spPr bwMode="auto">
            <a:xfrm>
              <a:off x="3362" y="3374"/>
              <a:ext cx="72" cy="80"/>
            </a:xfrm>
            <a:prstGeom prst="ellipse">
              <a:avLst/>
            </a:prstGeom>
            <a:solidFill>
              <a:srgbClr val="DD08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3" name="Oval 104"/>
            <p:cNvSpPr>
              <a:spLocks noChangeArrowheads="1"/>
            </p:cNvSpPr>
            <p:nvPr/>
          </p:nvSpPr>
          <p:spPr bwMode="auto">
            <a:xfrm>
              <a:off x="3378" y="3006"/>
              <a:ext cx="40" cy="48"/>
            </a:xfrm>
            <a:prstGeom prst="ellipse">
              <a:avLst/>
            </a:prstGeom>
            <a:solidFill>
              <a:srgbClr val="DD08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4" name="Oval 105"/>
            <p:cNvSpPr>
              <a:spLocks noChangeArrowheads="1"/>
            </p:cNvSpPr>
            <p:nvPr/>
          </p:nvSpPr>
          <p:spPr bwMode="auto">
            <a:xfrm>
              <a:off x="3818" y="2734"/>
              <a:ext cx="64" cy="80"/>
            </a:xfrm>
            <a:prstGeom prst="ellipse">
              <a:avLst/>
            </a:prstGeom>
            <a:solidFill>
              <a:srgbClr val="DD08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5" name="Oval 106"/>
            <p:cNvSpPr>
              <a:spLocks noChangeArrowheads="1"/>
            </p:cNvSpPr>
            <p:nvPr/>
          </p:nvSpPr>
          <p:spPr bwMode="auto">
            <a:xfrm>
              <a:off x="3818" y="2350"/>
              <a:ext cx="64" cy="80"/>
            </a:xfrm>
            <a:prstGeom prst="ellipse">
              <a:avLst/>
            </a:prstGeom>
            <a:solidFill>
              <a:srgbClr val="DD08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6" name="Oval 107"/>
            <p:cNvSpPr>
              <a:spLocks noChangeArrowheads="1"/>
            </p:cNvSpPr>
            <p:nvPr/>
          </p:nvSpPr>
          <p:spPr bwMode="auto">
            <a:xfrm>
              <a:off x="4282" y="2750"/>
              <a:ext cx="40" cy="48"/>
            </a:xfrm>
            <a:prstGeom prst="ellipse">
              <a:avLst/>
            </a:prstGeom>
            <a:solidFill>
              <a:srgbClr val="DD08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7" name="Oval 108"/>
            <p:cNvSpPr>
              <a:spLocks noChangeArrowheads="1"/>
            </p:cNvSpPr>
            <p:nvPr/>
          </p:nvSpPr>
          <p:spPr bwMode="auto">
            <a:xfrm>
              <a:off x="4266" y="2350"/>
              <a:ext cx="72" cy="80"/>
            </a:xfrm>
            <a:prstGeom prst="ellipse">
              <a:avLst/>
            </a:prstGeom>
            <a:solidFill>
              <a:srgbClr val="DD08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8" name="Oval 109"/>
            <p:cNvSpPr>
              <a:spLocks noChangeArrowheads="1"/>
            </p:cNvSpPr>
            <p:nvPr/>
          </p:nvSpPr>
          <p:spPr bwMode="auto">
            <a:xfrm>
              <a:off x="4282" y="2110"/>
              <a:ext cx="40" cy="48"/>
            </a:xfrm>
            <a:prstGeom prst="ellipse">
              <a:avLst/>
            </a:prstGeom>
            <a:solidFill>
              <a:srgbClr val="DD08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9" name="Oval 110"/>
            <p:cNvSpPr>
              <a:spLocks noChangeArrowheads="1"/>
            </p:cNvSpPr>
            <p:nvPr/>
          </p:nvSpPr>
          <p:spPr bwMode="auto">
            <a:xfrm>
              <a:off x="4850" y="2366"/>
              <a:ext cx="40" cy="48"/>
            </a:xfrm>
            <a:prstGeom prst="ellipse">
              <a:avLst/>
            </a:prstGeom>
            <a:solidFill>
              <a:srgbClr val="DD08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0" name="Oval 111"/>
            <p:cNvSpPr>
              <a:spLocks noChangeArrowheads="1"/>
            </p:cNvSpPr>
            <p:nvPr/>
          </p:nvSpPr>
          <p:spPr bwMode="auto">
            <a:xfrm>
              <a:off x="4850" y="1726"/>
              <a:ext cx="40" cy="48"/>
            </a:xfrm>
            <a:prstGeom prst="ellipse">
              <a:avLst/>
            </a:prstGeom>
            <a:solidFill>
              <a:srgbClr val="DD08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1" name="Line 112"/>
            <p:cNvSpPr>
              <a:spLocks noChangeShapeType="1"/>
            </p:cNvSpPr>
            <p:nvPr/>
          </p:nvSpPr>
          <p:spPr bwMode="auto">
            <a:xfrm flipV="1">
              <a:off x="2658" y="1958"/>
              <a:ext cx="2432" cy="1592"/>
            </a:xfrm>
            <a:prstGeom prst="line">
              <a:avLst/>
            </a:prstGeom>
            <a:noFill/>
            <a:ln w="28575">
              <a:solidFill>
                <a:srgbClr val="DD0806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2" name="Rectangle 114"/>
            <p:cNvSpPr>
              <a:spLocks noChangeArrowheads="1"/>
            </p:cNvSpPr>
            <p:nvPr/>
          </p:nvSpPr>
          <p:spPr bwMode="auto">
            <a:xfrm>
              <a:off x="3533" y="3899"/>
              <a:ext cx="64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Condition 1</a:t>
              </a:r>
            </a:p>
          </p:txBody>
        </p:sp>
        <p:sp>
          <p:nvSpPr>
            <p:cNvPr id="55363" name="Rectangle 116"/>
            <p:cNvSpPr>
              <a:spLocks noChangeArrowheads="1"/>
            </p:cNvSpPr>
            <p:nvPr/>
          </p:nvSpPr>
          <p:spPr bwMode="auto">
            <a:xfrm>
              <a:off x="3306" y="1530"/>
              <a:ext cx="13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y = .988x + 1.132, r2 = .668</a:t>
              </a:r>
            </a:p>
          </p:txBody>
        </p:sp>
        <p:sp>
          <p:nvSpPr>
            <p:cNvPr id="55364" name="Rectangle 117"/>
            <p:cNvSpPr>
              <a:spLocks noChangeArrowheads="1"/>
            </p:cNvSpPr>
            <p:nvPr/>
          </p:nvSpPr>
          <p:spPr bwMode="auto">
            <a:xfrm>
              <a:off x="3306" y="1530"/>
              <a:ext cx="13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y = .988x + 1.132, r2 = .668</a:t>
              </a:r>
            </a:p>
          </p:txBody>
        </p:sp>
        <p:grpSp>
          <p:nvGrpSpPr>
            <p:cNvPr id="55365" name="Group 176"/>
            <p:cNvGrpSpPr>
              <a:grpSpLocks/>
            </p:cNvGrpSpPr>
            <p:nvPr/>
          </p:nvGrpSpPr>
          <p:grpSpPr bwMode="auto">
            <a:xfrm>
              <a:off x="768" y="1920"/>
              <a:ext cx="1252" cy="1888"/>
              <a:chOff x="911" y="2018"/>
              <a:chExt cx="1252" cy="1888"/>
            </a:xfrm>
          </p:grpSpPr>
          <p:sp>
            <p:nvSpPr>
              <p:cNvPr id="55367" name="Rectangle 120"/>
              <p:cNvSpPr>
                <a:spLocks noChangeArrowheads="1"/>
              </p:cNvSpPr>
              <p:nvPr/>
            </p:nvSpPr>
            <p:spPr bwMode="auto">
              <a:xfrm>
                <a:off x="1503" y="2162"/>
                <a:ext cx="16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200">
                    <a:solidFill>
                      <a:srgbClr val="000000"/>
                    </a:solidFill>
                    <a:latin typeface="Arial" charset="0"/>
                  </a:rPr>
                  <a:t>6</a:t>
                </a:r>
              </a:p>
            </p:txBody>
          </p:sp>
          <p:grpSp>
            <p:nvGrpSpPr>
              <p:cNvPr id="55368" name="Group 175"/>
              <p:cNvGrpSpPr>
                <a:grpSpLocks/>
              </p:cNvGrpSpPr>
              <p:nvPr/>
            </p:nvGrpSpPr>
            <p:grpSpPr bwMode="auto">
              <a:xfrm>
                <a:off x="911" y="2018"/>
                <a:ext cx="1252" cy="1888"/>
                <a:chOff x="911" y="2018"/>
                <a:chExt cx="1252" cy="1888"/>
              </a:xfrm>
            </p:grpSpPr>
            <p:sp>
              <p:nvSpPr>
                <p:cNvPr id="55369" name="Rectangle 118"/>
                <p:cNvSpPr>
                  <a:spLocks noChangeArrowheads="1"/>
                </p:cNvSpPr>
                <p:nvPr/>
              </p:nvSpPr>
              <p:spPr bwMode="auto">
                <a:xfrm>
                  <a:off x="1215" y="2162"/>
                  <a:ext cx="169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sz="1200">
                      <a:solidFill>
                        <a:srgbClr val="000000"/>
                      </a:solidFill>
                      <a:latin typeface="Arial" charset="0"/>
                    </a:rPr>
                    <a:t>5</a:t>
                  </a:r>
                </a:p>
              </p:txBody>
            </p:sp>
            <p:sp>
              <p:nvSpPr>
                <p:cNvPr id="55370" name="Rectangle 121"/>
                <p:cNvSpPr>
                  <a:spLocks noChangeArrowheads="1"/>
                </p:cNvSpPr>
                <p:nvPr/>
              </p:nvSpPr>
              <p:spPr bwMode="auto">
                <a:xfrm>
                  <a:off x="1559" y="2162"/>
                  <a:ext cx="11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endParaRPr lang="en-US" sz="1200">
                    <a:solidFill>
                      <a:srgbClr val="000000"/>
                    </a:solidFill>
                    <a:latin typeface="Arial" charset="0"/>
                  </a:endParaRPr>
                </a:p>
                <a:p>
                  <a:pPr eaLnBrk="0" hangingPunct="0"/>
                  <a:endParaRPr lang="en-US" sz="12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grpSp>
              <p:nvGrpSpPr>
                <p:cNvPr id="55371" name="Group 174"/>
                <p:cNvGrpSpPr>
                  <a:grpSpLocks/>
                </p:cNvGrpSpPr>
                <p:nvPr/>
              </p:nvGrpSpPr>
              <p:grpSpPr bwMode="auto">
                <a:xfrm>
                  <a:off x="911" y="2018"/>
                  <a:ext cx="1252" cy="1888"/>
                  <a:chOff x="911" y="2018"/>
                  <a:chExt cx="1252" cy="1888"/>
                </a:xfrm>
              </p:grpSpPr>
              <p:sp>
                <p:nvSpPr>
                  <p:cNvPr id="55372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1215" y="2274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>
                        <a:solidFill>
                          <a:srgbClr val="000000"/>
                        </a:solidFill>
                        <a:latin typeface="Arial" charset="0"/>
                      </a:rPr>
                      <a:t>4</a:t>
                    </a:r>
                  </a:p>
                </p:txBody>
              </p:sp>
              <p:sp>
                <p:nvSpPr>
                  <p:cNvPr id="55373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274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>
                        <a:solidFill>
                          <a:srgbClr val="000000"/>
                        </a:solidFill>
                        <a:latin typeface="Arial" charset="0"/>
                      </a:rPr>
                      <a:t>5</a:t>
                    </a:r>
                  </a:p>
                </p:txBody>
              </p:sp>
              <p:sp>
                <p:nvSpPr>
                  <p:cNvPr id="55374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1559" y="2274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endParaRPr lang="en-US" sz="1200">
                      <a:solidFill>
                        <a:srgbClr val="000000"/>
                      </a:solidFill>
                      <a:latin typeface="Arial" charset="0"/>
                    </a:endParaRPr>
                  </a:p>
                  <a:p>
                    <a:pPr eaLnBrk="0" hangingPunct="0"/>
                    <a:endParaRPr lang="en-US" sz="120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5375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1215" y="2386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>
                        <a:solidFill>
                          <a:srgbClr val="000000"/>
                        </a:solidFill>
                        <a:latin typeface="Arial" charset="0"/>
                      </a:rPr>
                      <a:t>6</a:t>
                    </a:r>
                  </a:p>
                </p:txBody>
              </p:sp>
              <p:sp>
                <p:nvSpPr>
                  <p:cNvPr id="55376" name="Rectangle 128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386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>
                        <a:solidFill>
                          <a:srgbClr val="000000"/>
                        </a:solidFill>
                        <a:latin typeface="Arial" charset="0"/>
                      </a:rPr>
                      <a:t>7</a:t>
                    </a:r>
                  </a:p>
                </p:txBody>
              </p:sp>
              <p:sp>
                <p:nvSpPr>
                  <p:cNvPr id="55377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1559" y="2386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endParaRPr lang="en-US" sz="1200">
                      <a:solidFill>
                        <a:srgbClr val="000000"/>
                      </a:solidFill>
                      <a:latin typeface="Arial" charset="0"/>
                    </a:endParaRPr>
                  </a:p>
                  <a:p>
                    <a:pPr eaLnBrk="0" hangingPunct="0"/>
                    <a:endParaRPr lang="en-US" sz="120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5378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1215" y="2498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>
                        <a:solidFill>
                          <a:srgbClr val="000000"/>
                        </a:solidFill>
                        <a:latin typeface="Arial" charset="0"/>
                      </a:rPr>
                      <a:t>4</a:t>
                    </a:r>
                  </a:p>
                </p:txBody>
              </p:sp>
              <p:sp>
                <p:nvSpPr>
                  <p:cNvPr id="55379" name="Rectangle 132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498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>
                        <a:solidFill>
                          <a:srgbClr val="000000"/>
                        </a:solidFill>
                        <a:latin typeface="Arial" charset="0"/>
                      </a:rPr>
                      <a:t>4</a:t>
                    </a:r>
                  </a:p>
                </p:txBody>
              </p:sp>
              <p:sp>
                <p:nvSpPr>
                  <p:cNvPr id="55380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1559" y="2498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endParaRPr lang="en-US" sz="1200">
                      <a:solidFill>
                        <a:srgbClr val="000000"/>
                      </a:solidFill>
                      <a:latin typeface="Arial" charset="0"/>
                    </a:endParaRPr>
                  </a:p>
                  <a:p>
                    <a:pPr eaLnBrk="0" hangingPunct="0"/>
                    <a:endParaRPr lang="en-US" sz="120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5381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1215" y="2610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>
                        <a:solidFill>
                          <a:srgbClr val="000000"/>
                        </a:solidFill>
                        <a:latin typeface="Arial" charset="0"/>
                      </a:rPr>
                      <a:t>5</a:t>
                    </a:r>
                  </a:p>
                </p:txBody>
              </p:sp>
              <p:sp>
                <p:nvSpPr>
                  <p:cNvPr id="55382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610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>
                        <a:solidFill>
                          <a:srgbClr val="000000"/>
                        </a:solidFill>
                        <a:latin typeface="Arial" charset="0"/>
                      </a:rPr>
                      <a:t>6</a:t>
                    </a:r>
                  </a:p>
                </p:txBody>
              </p:sp>
              <p:sp>
                <p:nvSpPr>
                  <p:cNvPr id="55383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1559" y="2610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endParaRPr lang="en-US" sz="1200">
                      <a:solidFill>
                        <a:srgbClr val="000000"/>
                      </a:solidFill>
                      <a:latin typeface="Arial" charset="0"/>
                    </a:endParaRPr>
                  </a:p>
                  <a:p>
                    <a:pPr eaLnBrk="0" hangingPunct="0"/>
                    <a:endParaRPr lang="en-US" sz="120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5384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1215" y="2722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>
                        <a:solidFill>
                          <a:srgbClr val="000000"/>
                        </a:solidFill>
                        <a:latin typeface="Arial" charset="0"/>
                      </a:rPr>
                      <a:t>3</a:t>
                    </a:r>
                  </a:p>
                </p:txBody>
              </p:sp>
              <p:sp>
                <p:nvSpPr>
                  <p:cNvPr id="55385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722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>
                        <a:solidFill>
                          <a:srgbClr val="000000"/>
                        </a:solidFill>
                        <a:latin typeface="Arial" charset="0"/>
                      </a:rPr>
                      <a:t>5</a:t>
                    </a:r>
                  </a:p>
                </p:txBody>
              </p:sp>
              <p:sp>
                <p:nvSpPr>
                  <p:cNvPr id="55386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1559" y="2722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endParaRPr lang="en-US" sz="1200">
                      <a:solidFill>
                        <a:srgbClr val="000000"/>
                      </a:solidFill>
                      <a:latin typeface="Arial" charset="0"/>
                    </a:endParaRPr>
                  </a:p>
                  <a:p>
                    <a:pPr eaLnBrk="0" hangingPunct="0"/>
                    <a:endParaRPr lang="en-US" sz="120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5387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1215" y="2834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>
                        <a:solidFill>
                          <a:srgbClr val="000000"/>
                        </a:solidFill>
                        <a:latin typeface="Arial" charset="0"/>
                      </a:rPr>
                      <a:t>5</a:t>
                    </a:r>
                  </a:p>
                </p:txBody>
              </p:sp>
              <p:sp>
                <p:nvSpPr>
                  <p:cNvPr id="55388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834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>
                        <a:solidFill>
                          <a:srgbClr val="000000"/>
                        </a:solidFill>
                        <a:latin typeface="Arial" charset="0"/>
                      </a:rPr>
                      <a:t>7</a:t>
                    </a:r>
                  </a:p>
                </p:txBody>
              </p:sp>
              <p:sp>
                <p:nvSpPr>
                  <p:cNvPr id="55389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1559" y="2834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endParaRPr lang="en-US" sz="1200">
                      <a:solidFill>
                        <a:srgbClr val="000000"/>
                      </a:solidFill>
                      <a:latin typeface="Arial" charset="0"/>
                    </a:endParaRPr>
                  </a:p>
                  <a:p>
                    <a:pPr eaLnBrk="0" hangingPunct="0"/>
                    <a:endParaRPr lang="en-US" sz="120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5390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1215" y="2946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>
                        <a:solidFill>
                          <a:srgbClr val="000000"/>
                        </a:solidFill>
                        <a:latin typeface="Arial" charset="0"/>
                      </a:rPr>
                      <a:t>4</a:t>
                    </a:r>
                  </a:p>
                </p:txBody>
              </p:sp>
              <p:sp>
                <p:nvSpPr>
                  <p:cNvPr id="55391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2946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>
                        <a:solidFill>
                          <a:srgbClr val="000000"/>
                        </a:solidFill>
                        <a:latin typeface="Arial" charset="0"/>
                      </a:rPr>
                      <a:t>4</a:t>
                    </a:r>
                  </a:p>
                </p:txBody>
              </p:sp>
              <p:sp>
                <p:nvSpPr>
                  <p:cNvPr id="55392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1559" y="2946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endParaRPr lang="en-US" sz="1200">
                      <a:solidFill>
                        <a:srgbClr val="000000"/>
                      </a:solidFill>
                      <a:latin typeface="Arial" charset="0"/>
                    </a:endParaRPr>
                  </a:p>
                  <a:p>
                    <a:pPr eaLnBrk="0" hangingPunct="0"/>
                    <a:endParaRPr lang="en-US" sz="120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5393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1215" y="3058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>
                        <a:solidFill>
                          <a:srgbClr val="000000"/>
                        </a:solidFill>
                        <a:latin typeface="Arial" charset="0"/>
                      </a:rPr>
                      <a:t>5</a:t>
                    </a:r>
                  </a:p>
                </p:txBody>
              </p:sp>
              <p:sp>
                <p:nvSpPr>
                  <p:cNvPr id="55394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3058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>
                        <a:solidFill>
                          <a:srgbClr val="000000"/>
                        </a:solidFill>
                        <a:latin typeface="Arial" charset="0"/>
                      </a:rPr>
                      <a:t>7</a:t>
                    </a:r>
                  </a:p>
                </p:txBody>
              </p:sp>
              <p:sp>
                <p:nvSpPr>
                  <p:cNvPr id="55395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1559" y="3058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endParaRPr lang="en-US" sz="1200">
                      <a:solidFill>
                        <a:srgbClr val="000000"/>
                      </a:solidFill>
                      <a:latin typeface="Arial" charset="0"/>
                    </a:endParaRPr>
                  </a:p>
                  <a:p>
                    <a:pPr eaLnBrk="0" hangingPunct="0"/>
                    <a:endParaRPr lang="en-US" sz="120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5396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1215" y="3170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>
                        <a:solidFill>
                          <a:srgbClr val="000000"/>
                        </a:solidFill>
                        <a:latin typeface="Arial" charset="0"/>
                      </a:rPr>
                      <a:t>6</a:t>
                    </a:r>
                  </a:p>
                </p:txBody>
              </p:sp>
              <p:sp>
                <p:nvSpPr>
                  <p:cNvPr id="55397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3170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>
                        <a:solidFill>
                          <a:srgbClr val="000000"/>
                        </a:solidFill>
                        <a:latin typeface="Arial" charset="0"/>
                      </a:rPr>
                      <a:t>7</a:t>
                    </a:r>
                  </a:p>
                </p:txBody>
              </p:sp>
              <p:sp>
                <p:nvSpPr>
                  <p:cNvPr id="55398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1559" y="3170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endParaRPr lang="en-US" sz="1200">
                      <a:solidFill>
                        <a:srgbClr val="000000"/>
                      </a:solidFill>
                      <a:latin typeface="Arial" charset="0"/>
                    </a:endParaRPr>
                  </a:p>
                  <a:p>
                    <a:pPr eaLnBrk="0" hangingPunct="0"/>
                    <a:endParaRPr lang="en-US" sz="120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5399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1215" y="3282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>
                        <a:solidFill>
                          <a:srgbClr val="000000"/>
                        </a:solidFill>
                        <a:latin typeface="Arial" charset="0"/>
                      </a:rPr>
                      <a:t>6</a:t>
                    </a:r>
                  </a:p>
                </p:txBody>
              </p:sp>
              <p:sp>
                <p:nvSpPr>
                  <p:cNvPr id="55400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3282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>
                        <a:solidFill>
                          <a:srgbClr val="000000"/>
                        </a:solidFill>
                        <a:latin typeface="Arial" charset="0"/>
                      </a:rPr>
                      <a:t>6</a:t>
                    </a:r>
                  </a:p>
                </p:txBody>
              </p:sp>
              <p:sp>
                <p:nvSpPr>
                  <p:cNvPr id="55401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1559" y="3282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endParaRPr lang="en-US" sz="1200">
                      <a:solidFill>
                        <a:srgbClr val="000000"/>
                      </a:solidFill>
                      <a:latin typeface="Arial" charset="0"/>
                    </a:endParaRPr>
                  </a:p>
                  <a:p>
                    <a:pPr eaLnBrk="0" hangingPunct="0"/>
                    <a:endParaRPr lang="en-US" sz="120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5402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1215" y="3394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>
                        <a:solidFill>
                          <a:srgbClr val="000000"/>
                        </a:solidFill>
                        <a:latin typeface="Arial" charset="0"/>
                      </a:rPr>
                      <a:t>7</a:t>
                    </a:r>
                  </a:p>
                </p:txBody>
              </p:sp>
              <p:sp>
                <p:nvSpPr>
                  <p:cNvPr id="55403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3394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>
                        <a:solidFill>
                          <a:srgbClr val="000000"/>
                        </a:solidFill>
                        <a:latin typeface="Arial" charset="0"/>
                      </a:rPr>
                      <a:t>7</a:t>
                    </a:r>
                  </a:p>
                </p:txBody>
              </p:sp>
              <p:sp>
                <p:nvSpPr>
                  <p:cNvPr id="55404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1559" y="3394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endParaRPr lang="en-US" sz="1200">
                      <a:solidFill>
                        <a:srgbClr val="000000"/>
                      </a:solidFill>
                      <a:latin typeface="Arial" charset="0"/>
                    </a:endParaRPr>
                  </a:p>
                  <a:p>
                    <a:pPr eaLnBrk="0" hangingPunct="0"/>
                    <a:endParaRPr lang="en-US" sz="120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5405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1215" y="3506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>
                        <a:solidFill>
                          <a:srgbClr val="000000"/>
                        </a:solidFill>
                        <a:latin typeface="Arial" charset="0"/>
                      </a:rPr>
                      <a:t>6</a:t>
                    </a:r>
                  </a:p>
                </p:txBody>
              </p:sp>
              <p:sp>
                <p:nvSpPr>
                  <p:cNvPr id="55406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3506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>
                        <a:solidFill>
                          <a:srgbClr val="000000"/>
                        </a:solidFill>
                        <a:latin typeface="Arial" charset="0"/>
                      </a:rPr>
                      <a:t>8</a:t>
                    </a:r>
                  </a:p>
                </p:txBody>
              </p:sp>
              <p:sp>
                <p:nvSpPr>
                  <p:cNvPr id="55407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1559" y="3506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endParaRPr lang="en-US" sz="1200">
                      <a:solidFill>
                        <a:srgbClr val="000000"/>
                      </a:solidFill>
                      <a:latin typeface="Arial" charset="0"/>
                    </a:endParaRPr>
                  </a:p>
                  <a:p>
                    <a:pPr eaLnBrk="0" hangingPunct="0"/>
                    <a:endParaRPr lang="en-US" sz="120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5408" name="Rectangle 169"/>
                  <p:cNvSpPr>
                    <a:spLocks noChangeArrowheads="1"/>
                  </p:cNvSpPr>
                  <p:nvPr/>
                </p:nvSpPr>
                <p:spPr bwMode="auto">
                  <a:xfrm>
                    <a:off x="1215" y="3618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>
                        <a:solidFill>
                          <a:srgbClr val="000000"/>
                        </a:solidFill>
                        <a:latin typeface="Arial" charset="0"/>
                      </a:rPr>
                      <a:t>7</a:t>
                    </a:r>
                  </a:p>
                </p:txBody>
              </p:sp>
              <p:sp>
                <p:nvSpPr>
                  <p:cNvPr id="55409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1503" y="3618"/>
                    <a:ext cx="169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>
                        <a:solidFill>
                          <a:srgbClr val="000000"/>
                        </a:solidFill>
                        <a:latin typeface="Arial" charset="0"/>
                      </a:rPr>
                      <a:t>9</a:t>
                    </a:r>
                  </a:p>
                </p:txBody>
              </p:sp>
              <p:sp>
                <p:nvSpPr>
                  <p:cNvPr id="55410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1559" y="3618"/>
                    <a:ext cx="116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endParaRPr lang="en-US" sz="1200">
                      <a:solidFill>
                        <a:srgbClr val="000000"/>
                      </a:solidFill>
                      <a:latin typeface="Arial" charset="0"/>
                    </a:endParaRPr>
                  </a:p>
                  <a:p>
                    <a:pPr eaLnBrk="0" hangingPunct="0"/>
                    <a:endParaRPr lang="en-US" sz="1200">
                      <a:solidFill>
                        <a:srgbClr val="000000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55411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911" y="2018"/>
                    <a:ext cx="1252" cy="17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eaLnBrk="0" hangingPunct="0"/>
                    <a:r>
                      <a:rPr lang="en-US" sz="1200" b="1">
                        <a:solidFill>
                          <a:srgbClr val="000000"/>
                        </a:solidFill>
                        <a:latin typeface="Arial" charset="0"/>
                      </a:rPr>
                      <a:t>condition 1    condition 2</a:t>
                    </a:r>
                  </a:p>
                </p:txBody>
              </p:sp>
            </p:grpSp>
          </p:grpSp>
        </p:grpSp>
        <p:sp>
          <p:nvSpPr>
            <p:cNvPr id="55366" name="Rectangle 177"/>
            <p:cNvSpPr>
              <a:spLocks noChangeArrowheads="1"/>
            </p:cNvSpPr>
            <p:nvPr/>
          </p:nvSpPr>
          <p:spPr bwMode="auto">
            <a:xfrm rot="-5400000">
              <a:off x="2116" y="2540"/>
              <a:ext cx="64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  <a:latin typeface="Arial" charset="0"/>
                </a:rPr>
                <a:t>Condition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964367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Nominal Scale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eaLnBrk="1" hangingPunct="1"/>
            <a:r>
              <a:rPr lang="en-US">
                <a:latin typeface="Verdana" charset="0"/>
              </a:rPr>
              <a:t>Classification into named or numbered </a:t>
            </a:r>
            <a:r>
              <a:rPr lang="en-US" b="1">
                <a:latin typeface="Verdana" charset="0"/>
              </a:rPr>
              <a:t>unordered</a:t>
            </a:r>
            <a:r>
              <a:rPr lang="en-US">
                <a:latin typeface="Verdana" charset="0"/>
              </a:rPr>
              <a:t> categories</a:t>
            </a:r>
          </a:p>
          <a:p>
            <a:pPr lvl="1" eaLnBrk="1" hangingPunct="1"/>
            <a:r>
              <a:rPr lang="en-US">
                <a:latin typeface="Verdana" charset="0"/>
              </a:rPr>
              <a:t>country of birth, user groups, gender…</a:t>
            </a:r>
          </a:p>
          <a:p>
            <a:pPr marL="0" indent="0" eaLnBrk="1" hangingPunct="1"/>
            <a:endParaRPr lang="en-US">
              <a:latin typeface="Verdana" charset="0"/>
            </a:endParaRPr>
          </a:p>
          <a:p>
            <a:pPr marL="0" indent="0" eaLnBrk="1" hangingPunct="1"/>
            <a:r>
              <a:rPr lang="en-US">
                <a:latin typeface="Verdana" charset="0"/>
              </a:rPr>
              <a:t>Allowable manipulations</a:t>
            </a:r>
          </a:p>
          <a:p>
            <a:pPr lvl="1" eaLnBrk="1" hangingPunct="1"/>
            <a:r>
              <a:rPr lang="en-US">
                <a:latin typeface="Verdana" charset="0"/>
              </a:rPr>
              <a:t>whether an item belongs in a category</a:t>
            </a:r>
          </a:p>
          <a:p>
            <a:pPr lvl="1" eaLnBrk="1" hangingPunct="1"/>
            <a:r>
              <a:rPr lang="en-US">
                <a:latin typeface="Verdana" charset="0"/>
              </a:rPr>
              <a:t>counting items in a category</a:t>
            </a:r>
          </a:p>
          <a:p>
            <a:pPr marL="0" indent="0" eaLnBrk="1" hangingPunct="1"/>
            <a:endParaRPr lang="en-US">
              <a:latin typeface="Verdana" charset="0"/>
            </a:endParaRPr>
          </a:p>
          <a:p>
            <a:pPr marL="0" indent="0" eaLnBrk="1" hangingPunct="1"/>
            <a:r>
              <a:rPr lang="en-US">
                <a:latin typeface="Verdana" charset="0"/>
              </a:rPr>
              <a:t>Statistics</a:t>
            </a:r>
          </a:p>
          <a:p>
            <a:pPr lvl="1" eaLnBrk="1" hangingPunct="1"/>
            <a:r>
              <a:rPr lang="en-US">
                <a:latin typeface="Verdana" charset="0"/>
              </a:rPr>
              <a:t>number of cases in each category</a:t>
            </a:r>
          </a:p>
          <a:p>
            <a:pPr lvl="1" eaLnBrk="1" hangingPunct="1"/>
            <a:r>
              <a:rPr lang="en-US">
                <a:latin typeface="Verdana" charset="0"/>
              </a:rPr>
              <a:t>most frequent category</a:t>
            </a:r>
          </a:p>
          <a:p>
            <a:pPr lvl="1" eaLnBrk="1" hangingPunct="1"/>
            <a:r>
              <a:rPr lang="en-US" i="1">
                <a:latin typeface="Verdana" charset="0"/>
              </a:rPr>
              <a:t>no means, medians…</a:t>
            </a:r>
          </a:p>
          <a:p>
            <a:pPr marL="0" indent="0" eaLnBrk="1" hangingPunct="1"/>
            <a:endParaRPr lang="en-US">
              <a:latin typeface="Verdana" charset="0"/>
            </a:endParaRPr>
          </a:p>
        </p:txBody>
      </p:sp>
      <p:pic>
        <p:nvPicPr>
          <p:cNvPr id="57347" name="Picture 4" descr="MPj0386440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71438"/>
            <a:ext cx="803275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Picture 5" descr="MPj0387892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5" t="15755" r="14478" b="13368"/>
          <a:stretch>
            <a:fillRect/>
          </a:stretch>
        </p:blipFill>
        <p:spPr bwMode="auto">
          <a:xfrm>
            <a:off x="6656388" y="404813"/>
            <a:ext cx="55086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6" descr="MPj0314007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89" t="11798" r="27344" b="11005"/>
          <a:stretch>
            <a:fillRect/>
          </a:stretch>
        </p:blipFill>
        <p:spPr bwMode="auto">
          <a:xfrm>
            <a:off x="7235825" y="404813"/>
            <a:ext cx="7143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0" y="6669088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chemeClr val="folHlink"/>
                </a:solidFill>
                <a:latin typeface="Verdana" charset="0"/>
              </a:rPr>
              <a:t>With permission of Ron Wardell</a:t>
            </a:r>
          </a:p>
        </p:txBody>
      </p:sp>
    </p:spTree>
    <p:extLst>
      <p:ext uri="{BB962C8B-B14F-4D97-AF65-F5344CB8AC3E}">
        <p14:creationId xmlns:p14="http://schemas.microsoft.com/office/powerpoint/2010/main" val="312792115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Ordinal Scale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35938" cy="5040312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/>
            <a:r>
              <a:rPr lang="en-US" sz="2000">
                <a:latin typeface="Verdana" charset="0"/>
              </a:rPr>
              <a:t>Classification into named or numbered </a:t>
            </a:r>
            <a:r>
              <a:rPr lang="en-US" sz="2000" b="1">
                <a:latin typeface="Verdana" charset="0"/>
              </a:rPr>
              <a:t>ordered</a:t>
            </a:r>
            <a:r>
              <a:rPr lang="en-US" sz="2000">
                <a:latin typeface="Verdana" charset="0"/>
              </a:rPr>
              <a:t> categories</a:t>
            </a:r>
          </a:p>
          <a:p>
            <a:pPr lvl="1" eaLnBrk="1" hangingPunct="1"/>
            <a:r>
              <a:rPr lang="en-US" sz="1800">
                <a:latin typeface="Verdana" charset="0"/>
              </a:rPr>
              <a:t>no information on magnitude of differences between categories</a:t>
            </a:r>
          </a:p>
          <a:p>
            <a:pPr lvl="1" eaLnBrk="1" hangingPunct="1"/>
            <a:r>
              <a:rPr lang="en-US" sz="1800">
                <a:latin typeface="Verdana" charset="0"/>
              </a:rPr>
              <a:t>e.g. preference, social status, gold/silver/bronze medals</a:t>
            </a:r>
          </a:p>
          <a:p>
            <a:pPr marL="0" indent="0" eaLnBrk="1" hangingPunct="1"/>
            <a:endParaRPr lang="en-US" sz="2000">
              <a:latin typeface="Verdana" charset="0"/>
            </a:endParaRPr>
          </a:p>
          <a:p>
            <a:pPr marL="0" indent="0" eaLnBrk="1" hangingPunct="1"/>
            <a:r>
              <a:rPr lang="en-US" sz="2000">
                <a:latin typeface="Verdana" charset="0"/>
              </a:rPr>
              <a:t>Allowable manipulations</a:t>
            </a:r>
          </a:p>
          <a:p>
            <a:pPr lvl="1" eaLnBrk="1" hangingPunct="1"/>
            <a:r>
              <a:rPr lang="en-US" sz="1800">
                <a:latin typeface="Verdana" charset="0"/>
              </a:rPr>
              <a:t>as with interval scale, plus</a:t>
            </a:r>
          </a:p>
          <a:p>
            <a:pPr lvl="1" eaLnBrk="1" hangingPunct="1"/>
            <a:r>
              <a:rPr lang="en-US" sz="1800">
                <a:latin typeface="Verdana" charset="0"/>
              </a:rPr>
              <a:t>merge adjacent classes</a:t>
            </a:r>
          </a:p>
          <a:p>
            <a:pPr lvl="1" eaLnBrk="1" hangingPunct="1"/>
            <a:r>
              <a:rPr lang="en-US" sz="1800">
                <a:latin typeface="Verdana" charset="0"/>
              </a:rPr>
              <a:t>transitive: if A &gt; B &gt; C, then A &gt; C</a:t>
            </a:r>
          </a:p>
          <a:p>
            <a:pPr marL="0" indent="0" eaLnBrk="1" hangingPunct="1"/>
            <a:endParaRPr lang="en-US" sz="2000">
              <a:latin typeface="Verdana" charset="0"/>
            </a:endParaRPr>
          </a:p>
          <a:p>
            <a:pPr marL="0" indent="0" eaLnBrk="1" hangingPunct="1"/>
            <a:r>
              <a:rPr lang="en-US" sz="2000">
                <a:latin typeface="Verdana" charset="0"/>
              </a:rPr>
              <a:t>Statistics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800">
                <a:latin typeface="Verdana" charset="0"/>
              </a:rPr>
              <a:t>median (central value)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800">
                <a:latin typeface="Verdana" charset="0"/>
              </a:rPr>
              <a:t>percentiles, e.g., 30% were less than B</a:t>
            </a:r>
          </a:p>
          <a:p>
            <a:pPr lvl="1" eaLnBrk="1" hangingPunct="1">
              <a:spcBef>
                <a:spcPct val="0"/>
              </a:spcBef>
            </a:pPr>
            <a:endParaRPr lang="en-US" sz="1800">
              <a:latin typeface="Verdana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en-US" sz="2000">
                <a:latin typeface="Verdana" charset="0"/>
              </a:rPr>
              <a:t>Sources of error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800">
                <a:latin typeface="Verdana" charset="0"/>
              </a:rPr>
              <a:t>as in nominal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0" y="6669088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chemeClr val="folHlink"/>
                </a:solidFill>
                <a:latin typeface="Verdana" charset="0"/>
              </a:rPr>
              <a:t>With permission of Ron Wardell</a:t>
            </a:r>
          </a:p>
        </p:txBody>
      </p:sp>
      <p:pic>
        <p:nvPicPr>
          <p:cNvPr id="59396" name="Picture 5" descr="MPj0396104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0"/>
            <a:ext cx="766763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6" descr="MPj0396105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139700"/>
            <a:ext cx="6731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68046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Interval Scale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35938" cy="5040312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/>
            <a:r>
              <a:rPr lang="en-US" sz="2000">
                <a:latin typeface="Verdana" charset="0"/>
              </a:rPr>
              <a:t>Classification into </a:t>
            </a:r>
            <a:r>
              <a:rPr lang="en-US" sz="2000" b="1">
                <a:latin typeface="Verdana" charset="0"/>
              </a:rPr>
              <a:t>ordered</a:t>
            </a:r>
            <a:r>
              <a:rPr lang="en-US" sz="2000">
                <a:latin typeface="Verdana" charset="0"/>
              </a:rPr>
              <a:t> categories with equal differences between categories</a:t>
            </a:r>
          </a:p>
          <a:p>
            <a:pPr lvl="1" eaLnBrk="1" hangingPunct="1"/>
            <a:r>
              <a:rPr lang="en-US" sz="1800">
                <a:latin typeface="Verdana" charset="0"/>
              </a:rPr>
              <a:t>zero only by convention</a:t>
            </a:r>
          </a:p>
          <a:p>
            <a:pPr lvl="1" eaLnBrk="1" hangingPunct="1"/>
            <a:r>
              <a:rPr lang="en-US" sz="1800">
                <a:latin typeface="Verdana" charset="0"/>
              </a:rPr>
              <a:t>e.g. temperature (C or F), time of day</a:t>
            </a:r>
          </a:p>
          <a:p>
            <a:pPr marL="0" indent="0" eaLnBrk="1" hangingPunct="1"/>
            <a:endParaRPr lang="en-US" sz="2000">
              <a:latin typeface="Verdana" charset="0"/>
            </a:endParaRPr>
          </a:p>
          <a:p>
            <a:pPr marL="0" indent="0" eaLnBrk="1" hangingPunct="1"/>
            <a:r>
              <a:rPr lang="en-US" sz="2000">
                <a:latin typeface="Verdana" charset="0"/>
              </a:rPr>
              <a:t>Allowable manipulations</a:t>
            </a:r>
          </a:p>
          <a:p>
            <a:pPr lvl="1" eaLnBrk="1" hangingPunct="1"/>
            <a:r>
              <a:rPr lang="en-US" sz="1800">
                <a:latin typeface="Verdana" charset="0"/>
              </a:rPr>
              <a:t>add, subtract </a:t>
            </a:r>
          </a:p>
          <a:p>
            <a:pPr lvl="1" eaLnBrk="1" hangingPunct="1"/>
            <a:r>
              <a:rPr lang="en-US" sz="1800">
                <a:latin typeface="Verdana" charset="0"/>
              </a:rPr>
              <a:t>cannot multiply as this needs an absolute zero</a:t>
            </a:r>
          </a:p>
          <a:p>
            <a:pPr marL="0" indent="0" eaLnBrk="1" hangingPunct="1"/>
            <a:endParaRPr lang="en-US" sz="2000">
              <a:latin typeface="Verdana" charset="0"/>
            </a:endParaRPr>
          </a:p>
          <a:p>
            <a:pPr marL="0" indent="0" eaLnBrk="1" hangingPunct="1"/>
            <a:r>
              <a:rPr lang="en-US" sz="2000">
                <a:latin typeface="Verdana" charset="0"/>
              </a:rPr>
              <a:t>Statistics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800">
                <a:latin typeface="Verdana" charset="0"/>
              </a:rPr>
              <a:t>mean, standard deviation, range, variance</a:t>
            </a:r>
          </a:p>
          <a:p>
            <a:pPr lvl="1" eaLnBrk="1" hangingPunct="1">
              <a:spcBef>
                <a:spcPct val="0"/>
              </a:spcBef>
            </a:pPr>
            <a:endParaRPr lang="en-US" sz="1800">
              <a:latin typeface="Verdana" charset="0"/>
            </a:endParaRPr>
          </a:p>
          <a:p>
            <a:pPr marL="0" indent="0" eaLnBrk="1" hangingPunct="1">
              <a:spcBef>
                <a:spcPct val="0"/>
              </a:spcBef>
            </a:pPr>
            <a:r>
              <a:rPr lang="en-US" sz="2000">
                <a:latin typeface="Verdana" charset="0"/>
              </a:rPr>
              <a:t>Sources of error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800">
                <a:latin typeface="Verdana" charset="0"/>
              </a:rPr>
              <a:t>instrument calibration, reproducibility and readability 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1800">
                <a:latin typeface="Verdana" charset="0"/>
              </a:rPr>
              <a:t>human error, skill…</a:t>
            </a:r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0" y="6669088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chemeClr val="folHlink"/>
                </a:solidFill>
                <a:latin typeface="Verdana" charset="0"/>
              </a:rPr>
              <a:t>With permission of Ron Wardell</a:t>
            </a:r>
          </a:p>
        </p:txBody>
      </p:sp>
      <p:pic>
        <p:nvPicPr>
          <p:cNvPr id="61444" name="Picture 5" descr="MPj0390123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0"/>
            <a:ext cx="158432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6" descr="MPj0390122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0"/>
            <a:ext cx="1609725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45328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Ratio Scale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35938" cy="5040312"/>
          </a:xfrm>
        </p:spPr>
        <p:txBody>
          <a:bodyPr/>
          <a:lstStyle/>
          <a:p>
            <a:pPr marL="0" indent="0" eaLnBrk="1" hangingPunct="1"/>
            <a:r>
              <a:rPr lang="en-US">
                <a:latin typeface="Verdana" charset="0"/>
              </a:rPr>
              <a:t>Interval scale with absolute, non-arbitrary zero</a:t>
            </a:r>
          </a:p>
          <a:p>
            <a:pPr lvl="1" eaLnBrk="1" hangingPunct="1"/>
            <a:r>
              <a:rPr lang="en-US">
                <a:latin typeface="Verdana" charset="0"/>
              </a:rPr>
              <a:t>e.g. temperature (K), length, weight, time periods</a:t>
            </a:r>
          </a:p>
          <a:p>
            <a:pPr marL="0" indent="0" eaLnBrk="1" hangingPunct="1"/>
            <a:endParaRPr lang="en-US">
              <a:latin typeface="Verdana" charset="0"/>
            </a:endParaRPr>
          </a:p>
          <a:p>
            <a:pPr marL="0" indent="0" eaLnBrk="1" hangingPunct="1"/>
            <a:r>
              <a:rPr lang="en-US">
                <a:latin typeface="Verdana" charset="0"/>
              </a:rPr>
              <a:t>Allowable manipulations</a:t>
            </a:r>
          </a:p>
          <a:p>
            <a:pPr lvl="1" eaLnBrk="1" hangingPunct="1"/>
            <a:r>
              <a:rPr lang="en-US">
                <a:latin typeface="Verdana" charset="0"/>
              </a:rPr>
              <a:t>multiply, divide </a:t>
            </a:r>
          </a:p>
          <a:p>
            <a:pPr marL="0" indent="0" eaLnBrk="1" hangingPunct="1"/>
            <a:endParaRPr lang="en-US">
              <a:latin typeface="Verdana" charset="0"/>
            </a:endParaRPr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0" y="6669088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chemeClr val="folHlink"/>
                </a:solidFill>
                <a:latin typeface="Verdana" charset="0"/>
              </a:rPr>
              <a:t>With permission of Ron Wardell</a:t>
            </a:r>
          </a:p>
        </p:txBody>
      </p:sp>
    </p:spTree>
    <p:extLst>
      <p:ext uri="{BB962C8B-B14F-4D97-AF65-F5344CB8AC3E}">
        <p14:creationId xmlns:p14="http://schemas.microsoft.com/office/powerpoint/2010/main" val="1135053284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Example: Apples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35938" cy="5040312"/>
          </a:xfrm>
        </p:spPr>
        <p:txBody>
          <a:bodyPr>
            <a:normAutofit lnSpcReduction="10000"/>
          </a:bodyPr>
          <a:lstStyle/>
          <a:p>
            <a:pPr marL="0" indent="0" eaLnBrk="1" hangingPunct="1"/>
            <a:r>
              <a:rPr lang="en-US">
                <a:latin typeface="Verdana" charset="0"/>
              </a:rPr>
              <a:t>Nominal:</a:t>
            </a:r>
          </a:p>
          <a:p>
            <a:pPr lvl="1" eaLnBrk="1" hangingPunct="1"/>
            <a:r>
              <a:rPr lang="en-US">
                <a:latin typeface="Verdana" charset="0"/>
              </a:rPr>
              <a:t>apple variety </a:t>
            </a:r>
          </a:p>
          <a:p>
            <a:pPr lvl="2" eaLnBrk="1" hangingPunct="1"/>
            <a:r>
              <a:rPr lang="en-US">
                <a:latin typeface="Verdana" charset="0"/>
              </a:rPr>
              <a:t>Macintosh, Delicious, Gala…</a:t>
            </a:r>
          </a:p>
          <a:p>
            <a:pPr lvl="1" eaLnBrk="1" hangingPunct="1">
              <a:buFontTx/>
              <a:buNone/>
            </a:pPr>
            <a:endParaRPr lang="en-US">
              <a:latin typeface="Verdana" charset="0"/>
            </a:endParaRPr>
          </a:p>
          <a:p>
            <a:pPr marL="0" indent="0" eaLnBrk="1" hangingPunct="1"/>
            <a:r>
              <a:rPr lang="en-US">
                <a:latin typeface="Verdana" charset="0"/>
              </a:rPr>
              <a:t>Ordinal:</a:t>
            </a:r>
          </a:p>
          <a:p>
            <a:pPr lvl="1" eaLnBrk="1" hangingPunct="1"/>
            <a:r>
              <a:rPr lang="en-US">
                <a:latin typeface="Verdana" charset="0"/>
              </a:rPr>
              <a:t>apple quality</a:t>
            </a:r>
          </a:p>
          <a:p>
            <a:pPr lvl="2" eaLnBrk="1" hangingPunct="1"/>
            <a:r>
              <a:rPr lang="en-US">
                <a:latin typeface="Verdana" charset="0"/>
              </a:rPr>
              <a:t>US. Extra Fancy </a:t>
            </a:r>
          </a:p>
          <a:p>
            <a:pPr lvl="2" eaLnBrk="1" hangingPunct="1"/>
            <a:r>
              <a:rPr lang="en-US">
                <a:latin typeface="Verdana" charset="0"/>
              </a:rPr>
              <a:t>U.S. Fancy, </a:t>
            </a:r>
          </a:p>
          <a:p>
            <a:pPr lvl="2" eaLnBrk="1" hangingPunct="1"/>
            <a:r>
              <a:rPr lang="en-US">
                <a:latin typeface="Verdana" charset="0"/>
              </a:rPr>
              <a:t>U.S. Combination Extra Fancy / Fancy</a:t>
            </a:r>
          </a:p>
          <a:p>
            <a:pPr lvl="2" eaLnBrk="1" hangingPunct="1"/>
            <a:r>
              <a:rPr lang="en-US">
                <a:latin typeface="Verdana" charset="0"/>
              </a:rPr>
              <a:t>U.S. No. 1</a:t>
            </a:r>
          </a:p>
          <a:p>
            <a:pPr lvl="2" eaLnBrk="1" hangingPunct="1"/>
            <a:r>
              <a:rPr lang="en-US">
                <a:latin typeface="Verdana" charset="0"/>
              </a:rPr>
              <a:t>U.S. Early</a:t>
            </a:r>
          </a:p>
          <a:p>
            <a:pPr lvl="2" eaLnBrk="1" hangingPunct="1"/>
            <a:r>
              <a:rPr lang="en-US">
                <a:latin typeface="Verdana" charset="0"/>
              </a:rPr>
              <a:t>U.S. Utility</a:t>
            </a:r>
          </a:p>
          <a:p>
            <a:pPr lvl="2" eaLnBrk="1" hangingPunct="1"/>
            <a:r>
              <a:rPr lang="en-US">
                <a:latin typeface="Verdana" charset="0"/>
              </a:rPr>
              <a:t>U.S. Hail</a:t>
            </a: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0" y="6669088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chemeClr val="folHlink"/>
                </a:solidFill>
                <a:latin typeface="Verdana" charset="0"/>
              </a:rPr>
              <a:t>With permission of Ron Wardell</a:t>
            </a:r>
          </a:p>
        </p:txBody>
      </p:sp>
      <p:pic>
        <p:nvPicPr>
          <p:cNvPr id="65540" name="Picture 5" descr="MPPH02803J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6" t="15096" r="19618" b="22372"/>
          <a:stretch>
            <a:fillRect/>
          </a:stretch>
        </p:blipFill>
        <p:spPr bwMode="auto">
          <a:xfrm>
            <a:off x="6443663" y="4783138"/>
            <a:ext cx="2700337" cy="20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6" descr="MPPH02838J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6" t="9294" r="9499" b="15096"/>
          <a:stretch>
            <a:fillRect/>
          </a:stretch>
        </p:blipFill>
        <p:spPr bwMode="auto">
          <a:xfrm>
            <a:off x="6443663" y="2563813"/>
            <a:ext cx="2700337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124238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Example: Apples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135938" cy="5040312"/>
          </a:xfrm>
        </p:spPr>
        <p:txBody>
          <a:bodyPr>
            <a:normAutofit lnSpcReduction="10000"/>
          </a:bodyPr>
          <a:lstStyle/>
          <a:p>
            <a:pPr marL="0" indent="0" eaLnBrk="1" hangingPunct="1"/>
            <a:r>
              <a:rPr lang="en-US">
                <a:latin typeface="Verdana" charset="0"/>
              </a:rPr>
              <a:t>Interval:</a:t>
            </a:r>
          </a:p>
          <a:p>
            <a:pPr lvl="1" eaLnBrk="1" hangingPunct="1"/>
            <a:r>
              <a:rPr lang="en-US">
                <a:latin typeface="Verdana" charset="0"/>
              </a:rPr>
              <a:t>apple </a:t>
            </a:r>
            <a:r>
              <a:rPr lang="ja-JP" altLang="en-US">
                <a:latin typeface="Verdana" charset="0"/>
              </a:rPr>
              <a:t>‘</a:t>
            </a:r>
            <a:r>
              <a:rPr lang="en-US" altLang="ja-JP">
                <a:latin typeface="Verdana" charset="0"/>
              </a:rPr>
              <a:t>Liking scale</a:t>
            </a:r>
            <a:r>
              <a:rPr lang="ja-JP" altLang="en-US">
                <a:latin typeface="Verdana" charset="0"/>
              </a:rPr>
              <a:t>’</a:t>
            </a:r>
            <a:r>
              <a:rPr lang="en-US" altLang="ja-JP">
                <a:latin typeface="Verdana" charset="0"/>
              </a:rPr>
              <a:t> </a:t>
            </a:r>
            <a:br>
              <a:rPr lang="en-US" altLang="ja-JP">
                <a:latin typeface="Verdana" charset="0"/>
              </a:rPr>
            </a:br>
            <a:r>
              <a:rPr lang="en-US" altLang="ja-JP" sz="1000">
                <a:latin typeface="Verdana" charset="0"/>
              </a:rPr>
              <a:t>Marin, A. Consumers</a:t>
            </a:r>
            <a:r>
              <a:rPr lang="ja-JP" altLang="en-US" sz="1000">
                <a:latin typeface="Verdana" charset="0"/>
              </a:rPr>
              <a:t>’</a:t>
            </a:r>
            <a:r>
              <a:rPr lang="en-US" altLang="ja-JP" sz="1000">
                <a:latin typeface="Verdana" charset="0"/>
              </a:rPr>
              <a:t> evaluation of apple quality. Washington Tree Postharvest Conference 2002.</a:t>
            </a:r>
          </a:p>
          <a:p>
            <a:pPr lvl="1" eaLnBrk="1" hangingPunct="1">
              <a:buFontTx/>
              <a:buNone/>
            </a:pPr>
            <a:endParaRPr lang="en-US">
              <a:latin typeface="Verdana" charset="0"/>
            </a:endParaRPr>
          </a:p>
          <a:p>
            <a:pPr lvl="2" eaLnBrk="1" hangingPunct="1">
              <a:buFontTx/>
              <a:buNone/>
            </a:pPr>
            <a:r>
              <a:rPr lang="en-US">
                <a:latin typeface="Verdana" charset="0"/>
              </a:rPr>
              <a:t>After taking at least 2 bites how much do you like the apple?</a:t>
            </a:r>
          </a:p>
          <a:p>
            <a:pPr lvl="2" eaLnBrk="1" hangingPunct="1">
              <a:buFontTx/>
              <a:buNone/>
            </a:pPr>
            <a:r>
              <a:rPr lang="en-US" sz="1400">
                <a:latin typeface="Verdana" charset="0"/>
              </a:rPr>
              <a:t>Dislike extremely	Neither like or dislike	Like extremely</a:t>
            </a:r>
          </a:p>
          <a:p>
            <a:pPr lvl="2" eaLnBrk="1" hangingPunct="1">
              <a:buFontTx/>
              <a:buNone/>
            </a:pPr>
            <a:endParaRPr lang="en-US" sz="1400">
              <a:latin typeface="Verdana" charset="0"/>
            </a:endParaRPr>
          </a:p>
          <a:p>
            <a:pPr lvl="2" eaLnBrk="1" hangingPunct="1">
              <a:buFontTx/>
              <a:buNone/>
            </a:pPr>
            <a:endParaRPr lang="en-US" sz="1400">
              <a:latin typeface="Verdana" charset="0"/>
            </a:endParaRPr>
          </a:p>
          <a:p>
            <a:pPr lvl="2" eaLnBrk="1" hangingPunct="1">
              <a:buFontTx/>
              <a:buNone/>
            </a:pPr>
            <a:endParaRPr lang="en-US" sz="1400">
              <a:latin typeface="Verdana" charset="0"/>
            </a:endParaRPr>
          </a:p>
          <a:p>
            <a:pPr lvl="2" eaLnBrk="1" hangingPunct="1">
              <a:buFontTx/>
              <a:buNone/>
            </a:pPr>
            <a:endParaRPr lang="en-US" sz="1400">
              <a:latin typeface="Verdana" charset="0"/>
            </a:endParaRPr>
          </a:p>
          <a:p>
            <a:pPr lvl="2" eaLnBrk="1" hangingPunct="1">
              <a:buFontTx/>
              <a:buNone/>
            </a:pPr>
            <a:endParaRPr lang="en-US" sz="1400">
              <a:latin typeface="Verdana" charset="0"/>
            </a:endParaRPr>
          </a:p>
          <a:p>
            <a:pPr lvl="2" eaLnBrk="1" hangingPunct="1">
              <a:buFontTx/>
              <a:buNone/>
            </a:pPr>
            <a:endParaRPr lang="en-US" sz="1400">
              <a:latin typeface="Verdana" charset="0"/>
            </a:endParaRPr>
          </a:p>
          <a:p>
            <a:pPr marL="0" indent="0" eaLnBrk="1" hangingPunct="1"/>
            <a:r>
              <a:rPr lang="en-US">
                <a:latin typeface="Verdana" charset="0"/>
              </a:rPr>
              <a:t>Ratio:</a:t>
            </a:r>
          </a:p>
          <a:p>
            <a:pPr lvl="1" eaLnBrk="1" hangingPunct="1"/>
            <a:r>
              <a:rPr lang="en-US">
                <a:latin typeface="Verdana" charset="0"/>
              </a:rPr>
              <a:t>apple weight, size, …</a:t>
            </a:r>
          </a:p>
          <a:p>
            <a:pPr marL="0" indent="0" eaLnBrk="1" hangingPunct="1"/>
            <a:endParaRPr lang="en-US" sz="1800">
              <a:latin typeface="Verdana" charset="0"/>
            </a:endParaRPr>
          </a:p>
          <a:p>
            <a:pPr lvl="1" eaLnBrk="1" hangingPunct="1">
              <a:buFontTx/>
              <a:buNone/>
            </a:pPr>
            <a:endParaRPr lang="en-US">
              <a:latin typeface="Verdana" charset="0"/>
            </a:endParaRPr>
          </a:p>
        </p:txBody>
      </p:sp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0" y="6669088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000">
                <a:solidFill>
                  <a:schemeClr val="folHlink"/>
                </a:solidFill>
                <a:latin typeface="Verdana" charset="0"/>
              </a:rPr>
              <a:t>With permission of Ron Wardell</a:t>
            </a:r>
          </a:p>
        </p:txBody>
      </p:sp>
      <p:pic>
        <p:nvPicPr>
          <p:cNvPr id="67588" name="Picture 5" descr="Rul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650846"/>
            <a:ext cx="6048375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80873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Lucid and testable hypothesis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363" y="1646238"/>
            <a:ext cx="7531100" cy="4637087"/>
          </a:xfrm>
          <a:noFill/>
        </p:spPr>
        <p:txBody>
          <a:bodyPr lIns="92075" tIns="46038" rIns="92075" bIns="46038"/>
          <a:lstStyle/>
          <a:p>
            <a:pPr marL="0" indent="0" eaLnBrk="1" hangingPunct="1"/>
            <a:r>
              <a:rPr lang="en-US">
                <a:latin typeface="Verdana" charset="0"/>
              </a:rPr>
              <a:t>State a lucid, testable hypothesis</a:t>
            </a:r>
          </a:p>
          <a:p>
            <a:pPr lvl="1" eaLnBrk="1" hangingPunct="1"/>
            <a:r>
              <a:rPr lang="en-US">
                <a:latin typeface="Verdana" charset="0"/>
              </a:rPr>
              <a:t>this is a precise problem statement</a:t>
            </a:r>
          </a:p>
          <a:p>
            <a:pPr marL="0" indent="0" eaLnBrk="1" hangingPunct="1"/>
            <a:endParaRPr lang="en-US">
              <a:latin typeface="Verdana" charset="0"/>
            </a:endParaRPr>
          </a:p>
          <a:p>
            <a:pPr marL="0" indent="0" eaLnBrk="1" hangingPunct="1"/>
            <a:r>
              <a:rPr lang="en-US">
                <a:latin typeface="Verdana" charset="0"/>
              </a:rPr>
              <a:t>Example 1:</a:t>
            </a:r>
          </a:p>
          <a:p>
            <a:pPr lvl="1" eaLnBrk="1" hangingPunct="1">
              <a:buFontTx/>
              <a:buNone/>
            </a:pPr>
            <a:r>
              <a:rPr lang="en-US">
                <a:latin typeface="Verdana" charset="0"/>
              </a:rPr>
              <a:t>	There is no difference in the number of cavities in children and teenagers using crest and no-teeth toothpaste when brushing daily over a one month period</a:t>
            </a:r>
          </a:p>
        </p:txBody>
      </p:sp>
      <p:pic>
        <p:nvPicPr>
          <p:cNvPr id="6147" name="Picture 44" descr="BRUSH_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050" y="5010150"/>
            <a:ext cx="239395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53533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Lucid and testable hypothesis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7772400" cy="3638550"/>
          </a:xfrm>
        </p:spPr>
        <p:txBody>
          <a:bodyPr/>
          <a:lstStyle/>
          <a:p>
            <a:pPr marL="0" indent="0" eaLnBrk="1" hangingPunct="1"/>
            <a:r>
              <a:rPr lang="en-US">
                <a:latin typeface="Verdana" charset="0"/>
              </a:rPr>
              <a:t>Example 2:</a:t>
            </a:r>
          </a:p>
          <a:p>
            <a:pPr lvl="1" eaLnBrk="1" hangingPunct="1">
              <a:buFontTx/>
              <a:buNone/>
            </a:pPr>
            <a:r>
              <a:rPr lang="en-US">
                <a:latin typeface="Verdana" charset="0"/>
              </a:rPr>
              <a:t>	There is no difference in user performance (time and error rate) when selecting a single item from a pop-up or a pull down menu of 4 items, regardless of the subject</a:t>
            </a:r>
            <a:r>
              <a:rPr lang="ja-JP" altLang="en-US">
                <a:latin typeface="Verdana" charset="0"/>
              </a:rPr>
              <a:t>’</a:t>
            </a:r>
            <a:r>
              <a:rPr lang="en-US" altLang="ja-JP">
                <a:latin typeface="Verdana" charset="0"/>
              </a:rPr>
              <a:t>s previous expertise in using a mouse or using the different menu types</a:t>
            </a:r>
            <a:br>
              <a:rPr lang="en-US" altLang="ja-JP">
                <a:latin typeface="Verdana" charset="0"/>
              </a:rPr>
            </a:br>
            <a:endParaRPr lang="en-US">
              <a:latin typeface="Verdana" charset="0"/>
            </a:endParaRPr>
          </a:p>
        </p:txBody>
      </p:sp>
      <p:grpSp>
        <p:nvGrpSpPr>
          <p:cNvPr id="8195" name="Group 4"/>
          <p:cNvGrpSpPr>
            <a:grpSpLocks/>
          </p:cNvGrpSpPr>
          <p:nvPr/>
        </p:nvGrpSpPr>
        <p:grpSpPr bwMode="auto">
          <a:xfrm>
            <a:off x="1258888" y="4652963"/>
            <a:ext cx="3308350" cy="1514475"/>
            <a:chOff x="1339" y="3037"/>
            <a:chExt cx="2084" cy="954"/>
          </a:xfrm>
        </p:grpSpPr>
        <p:sp>
          <p:nvSpPr>
            <p:cNvPr id="8216" name="Rectangle 5"/>
            <p:cNvSpPr>
              <a:spLocks noChangeArrowheads="1"/>
            </p:cNvSpPr>
            <p:nvPr/>
          </p:nvSpPr>
          <p:spPr bwMode="auto">
            <a:xfrm>
              <a:off x="1341" y="3227"/>
              <a:ext cx="655" cy="1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Rectangle 6"/>
            <p:cNvSpPr>
              <a:spLocks noChangeArrowheads="1"/>
            </p:cNvSpPr>
            <p:nvPr/>
          </p:nvSpPr>
          <p:spPr bwMode="auto">
            <a:xfrm>
              <a:off x="1341" y="3415"/>
              <a:ext cx="655" cy="1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Rectangle 7"/>
            <p:cNvSpPr>
              <a:spLocks noChangeArrowheads="1"/>
            </p:cNvSpPr>
            <p:nvPr/>
          </p:nvSpPr>
          <p:spPr bwMode="auto">
            <a:xfrm>
              <a:off x="1341" y="3607"/>
              <a:ext cx="655" cy="1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Rectangle 8"/>
            <p:cNvSpPr>
              <a:spLocks noChangeArrowheads="1"/>
            </p:cNvSpPr>
            <p:nvPr/>
          </p:nvSpPr>
          <p:spPr bwMode="auto">
            <a:xfrm>
              <a:off x="1341" y="3802"/>
              <a:ext cx="655" cy="18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Rectangle 9"/>
            <p:cNvSpPr>
              <a:spLocks noChangeArrowheads="1"/>
            </p:cNvSpPr>
            <p:nvPr/>
          </p:nvSpPr>
          <p:spPr bwMode="auto">
            <a:xfrm>
              <a:off x="1339" y="3037"/>
              <a:ext cx="2084" cy="18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1" name="Rectangle 10"/>
            <p:cNvSpPr>
              <a:spLocks noChangeArrowheads="1"/>
            </p:cNvSpPr>
            <p:nvPr/>
          </p:nvSpPr>
          <p:spPr bwMode="auto">
            <a:xfrm>
              <a:off x="1368" y="3041"/>
              <a:ext cx="160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File     Edit       View       Insert</a:t>
              </a:r>
            </a:p>
          </p:txBody>
        </p:sp>
        <p:sp>
          <p:nvSpPr>
            <p:cNvPr id="8222" name="Rectangle 11"/>
            <p:cNvSpPr>
              <a:spLocks noChangeArrowheads="1"/>
            </p:cNvSpPr>
            <p:nvPr/>
          </p:nvSpPr>
          <p:spPr bwMode="auto">
            <a:xfrm>
              <a:off x="1460" y="3245"/>
              <a:ext cx="3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New</a:t>
              </a:r>
            </a:p>
          </p:txBody>
        </p:sp>
        <p:sp>
          <p:nvSpPr>
            <p:cNvPr id="8223" name="Rectangle 12"/>
            <p:cNvSpPr>
              <a:spLocks noChangeArrowheads="1"/>
            </p:cNvSpPr>
            <p:nvPr/>
          </p:nvSpPr>
          <p:spPr bwMode="auto">
            <a:xfrm>
              <a:off x="1454" y="3405"/>
              <a:ext cx="4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Open</a:t>
              </a:r>
            </a:p>
          </p:txBody>
        </p:sp>
        <p:sp>
          <p:nvSpPr>
            <p:cNvPr id="8224" name="Rectangle 13"/>
            <p:cNvSpPr>
              <a:spLocks noChangeArrowheads="1"/>
            </p:cNvSpPr>
            <p:nvPr/>
          </p:nvSpPr>
          <p:spPr bwMode="auto">
            <a:xfrm>
              <a:off x="1451" y="3614"/>
              <a:ext cx="4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Close</a:t>
              </a:r>
            </a:p>
          </p:txBody>
        </p:sp>
        <p:sp>
          <p:nvSpPr>
            <p:cNvPr id="8225" name="Rectangle 14"/>
            <p:cNvSpPr>
              <a:spLocks noChangeArrowheads="1"/>
            </p:cNvSpPr>
            <p:nvPr/>
          </p:nvSpPr>
          <p:spPr bwMode="auto">
            <a:xfrm>
              <a:off x="1455" y="3794"/>
              <a:ext cx="49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400">
                  <a:latin typeface="Arial" charset="0"/>
                </a:rPr>
                <a:t>Save</a:t>
              </a:r>
            </a:p>
          </p:txBody>
        </p:sp>
      </p:grpSp>
      <p:sp>
        <p:nvSpPr>
          <p:cNvPr id="8196" name="Rectangle 16"/>
          <p:cNvSpPr>
            <a:spLocks noChangeArrowheads="1"/>
          </p:cNvSpPr>
          <p:nvPr/>
        </p:nvSpPr>
        <p:spPr bwMode="auto">
          <a:xfrm>
            <a:off x="5508625" y="4652963"/>
            <a:ext cx="1039813" cy="3000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Rectangle 17"/>
          <p:cNvSpPr>
            <a:spLocks noChangeArrowheads="1"/>
          </p:cNvSpPr>
          <p:nvPr/>
        </p:nvSpPr>
        <p:spPr bwMode="auto">
          <a:xfrm>
            <a:off x="5508625" y="4951413"/>
            <a:ext cx="1039813" cy="3000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18"/>
          <p:cNvSpPr>
            <a:spLocks noChangeArrowheads="1"/>
          </p:cNvSpPr>
          <p:nvPr/>
        </p:nvSpPr>
        <p:spPr bwMode="auto">
          <a:xfrm>
            <a:off x="5508625" y="5256213"/>
            <a:ext cx="1039813" cy="3000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19"/>
          <p:cNvSpPr>
            <a:spLocks noChangeArrowheads="1"/>
          </p:cNvSpPr>
          <p:nvPr/>
        </p:nvSpPr>
        <p:spPr bwMode="auto">
          <a:xfrm>
            <a:off x="5508625" y="5565775"/>
            <a:ext cx="1039813" cy="3000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Rectangle 20"/>
          <p:cNvSpPr>
            <a:spLocks noChangeArrowheads="1"/>
          </p:cNvSpPr>
          <p:nvPr/>
        </p:nvSpPr>
        <p:spPr bwMode="auto">
          <a:xfrm>
            <a:off x="5697538" y="4681538"/>
            <a:ext cx="469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File</a:t>
            </a:r>
          </a:p>
        </p:txBody>
      </p:sp>
      <p:sp>
        <p:nvSpPr>
          <p:cNvPr id="8201" name="Rectangle 21"/>
          <p:cNvSpPr>
            <a:spLocks noChangeArrowheads="1"/>
          </p:cNvSpPr>
          <p:nvPr/>
        </p:nvSpPr>
        <p:spPr bwMode="auto">
          <a:xfrm>
            <a:off x="5688013" y="4935538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Edit</a:t>
            </a:r>
          </a:p>
        </p:txBody>
      </p:sp>
      <p:sp>
        <p:nvSpPr>
          <p:cNvPr id="8202" name="Rectangle 22"/>
          <p:cNvSpPr>
            <a:spLocks noChangeArrowheads="1"/>
          </p:cNvSpPr>
          <p:nvPr/>
        </p:nvSpPr>
        <p:spPr bwMode="auto">
          <a:xfrm>
            <a:off x="5683250" y="5267325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View</a:t>
            </a:r>
          </a:p>
        </p:txBody>
      </p:sp>
      <p:sp>
        <p:nvSpPr>
          <p:cNvPr id="8203" name="Rectangle 23"/>
          <p:cNvSpPr>
            <a:spLocks noChangeArrowheads="1"/>
          </p:cNvSpPr>
          <p:nvPr/>
        </p:nvSpPr>
        <p:spPr bwMode="auto">
          <a:xfrm>
            <a:off x="5689600" y="5553075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Insert</a:t>
            </a:r>
          </a:p>
        </p:txBody>
      </p:sp>
      <p:sp>
        <p:nvSpPr>
          <p:cNvPr id="8204" name="AutoShape 24"/>
          <p:cNvSpPr>
            <a:spLocks noChangeArrowheads="1"/>
          </p:cNvSpPr>
          <p:nvPr/>
        </p:nvSpPr>
        <p:spPr bwMode="auto">
          <a:xfrm>
            <a:off x="6270625" y="4783138"/>
            <a:ext cx="114300" cy="69850"/>
          </a:xfrm>
          <a:prstGeom prst="rightArrow">
            <a:avLst>
              <a:gd name="adj1" fmla="val 50000"/>
              <a:gd name="adj2" fmla="val 81826"/>
            </a:avLst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AutoShape 25"/>
          <p:cNvSpPr>
            <a:spLocks noChangeArrowheads="1"/>
          </p:cNvSpPr>
          <p:nvPr/>
        </p:nvSpPr>
        <p:spPr bwMode="auto">
          <a:xfrm>
            <a:off x="6245225" y="5332413"/>
            <a:ext cx="177800" cy="133350"/>
          </a:xfrm>
          <a:prstGeom prst="rightArrow">
            <a:avLst>
              <a:gd name="adj1" fmla="val 50000"/>
              <a:gd name="adj2" fmla="val 6667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AutoShape 26"/>
          <p:cNvSpPr>
            <a:spLocks noChangeArrowheads="1"/>
          </p:cNvSpPr>
          <p:nvPr/>
        </p:nvSpPr>
        <p:spPr bwMode="auto">
          <a:xfrm>
            <a:off x="6264275" y="5037138"/>
            <a:ext cx="177800" cy="133350"/>
          </a:xfrm>
          <a:prstGeom prst="rightArrow">
            <a:avLst>
              <a:gd name="adj1" fmla="val 50000"/>
              <a:gd name="adj2" fmla="val 6667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7" name="AutoShape 27"/>
          <p:cNvSpPr>
            <a:spLocks noChangeArrowheads="1"/>
          </p:cNvSpPr>
          <p:nvPr/>
        </p:nvSpPr>
        <p:spPr bwMode="auto">
          <a:xfrm>
            <a:off x="6286500" y="5630863"/>
            <a:ext cx="177800" cy="133350"/>
          </a:xfrm>
          <a:prstGeom prst="rightArrow">
            <a:avLst>
              <a:gd name="adj1" fmla="val 50000"/>
              <a:gd name="adj2" fmla="val 6667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Rectangle 28"/>
          <p:cNvSpPr>
            <a:spLocks noChangeArrowheads="1"/>
          </p:cNvSpPr>
          <p:nvPr/>
        </p:nvSpPr>
        <p:spPr bwMode="auto">
          <a:xfrm>
            <a:off x="6496050" y="4765675"/>
            <a:ext cx="1039813" cy="30003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Rectangle 29"/>
          <p:cNvSpPr>
            <a:spLocks noChangeArrowheads="1"/>
          </p:cNvSpPr>
          <p:nvPr/>
        </p:nvSpPr>
        <p:spPr bwMode="auto">
          <a:xfrm>
            <a:off x="6496050" y="5064125"/>
            <a:ext cx="1039813" cy="30003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Rectangle 30"/>
          <p:cNvSpPr>
            <a:spLocks noChangeArrowheads="1"/>
          </p:cNvSpPr>
          <p:nvPr/>
        </p:nvSpPr>
        <p:spPr bwMode="auto">
          <a:xfrm>
            <a:off x="6496050" y="5368925"/>
            <a:ext cx="1039813" cy="30003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Rectangle 31"/>
          <p:cNvSpPr>
            <a:spLocks noChangeArrowheads="1"/>
          </p:cNvSpPr>
          <p:nvPr/>
        </p:nvSpPr>
        <p:spPr bwMode="auto">
          <a:xfrm>
            <a:off x="6496050" y="5678488"/>
            <a:ext cx="1039813" cy="300037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Rectangle 32"/>
          <p:cNvSpPr>
            <a:spLocks noChangeArrowheads="1"/>
          </p:cNvSpPr>
          <p:nvPr/>
        </p:nvSpPr>
        <p:spPr bwMode="auto">
          <a:xfrm>
            <a:off x="6684963" y="4794250"/>
            <a:ext cx="539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New</a:t>
            </a:r>
          </a:p>
        </p:txBody>
      </p:sp>
      <p:sp>
        <p:nvSpPr>
          <p:cNvPr id="8213" name="Rectangle 33"/>
          <p:cNvSpPr>
            <a:spLocks noChangeArrowheads="1"/>
          </p:cNvSpPr>
          <p:nvPr/>
        </p:nvSpPr>
        <p:spPr bwMode="auto">
          <a:xfrm>
            <a:off x="6675438" y="5048250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Open</a:t>
            </a:r>
          </a:p>
        </p:txBody>
      </p:sp>
      <p:sp>
        <p:nvSpPr>
          <p:cNvPr id="8214" name="Rectangle 34"/>
          <p:cNvSpPr>
            <a:spLocks noChangeArrowheads="1"/>
          </p:cNvSpPr>
          <p:nvPr/>
        </p:nvSpPr>
        <p:spPr bwMode="auto">
          <a:xfrm>
            <a:off x="6670675" y="5380038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Close</a:t>
            </a:r>
          </a:p>
        </p:txBody>
      </p:sp>
      <p:sp>
        <p:nvSpPr>
          <p:cNvPr id="8215" name="Rectangle 35"/>
          <p:cNvSpPr>
            <a:spLocks noChangeArrowheads="1"/>
          </p:cNvSpPr>
          <p:nvPr/>
        </p:nvSpPr>
        <p:spPr bwMode="auto">
          <a:xfrm>
            <a:off x="6677025" y="5665788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400">
                <a:latin typeface="Arial" charset="0"/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379934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>
                <a:latin typeface="Verdana" charset="0"/>
              </a:rPr>
              <a:t>Independent variables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81200"/>
            <a:ext cx="7847012" cy="4471988"/>
          </a:xfrm>
          <a:noFill/>
        </p:spPr>
        <p:txBody>
          <a:bodyPr lIns="92075" tIns="46038" rIns="92075" bIns="46038"/>
          <a:lstStyle/>
          <a:p>
            <a:pPr marL="0" indent="0" eaLnBrk="1" hangingPunct="1"/>
            <a:r>
              <a:rPr lang="en-US" sz="2000" i="1">
                <a:latin typeface="Verdana" charset="0"/>
              </a:rPr>
              <a:t>    in toothpaste experiment</a:t>
            </a:r>
            <a:endParaRPr lang="en-US" sz="2000">
              <a:latin typeface="Verdana" charset="0"/>
            </a:endParaRPr>
          </a:p>
          <a:p>
            <a:pPr marL="1143000" lvl="2" indent="-228600" eaLnBrk="1" hangingPunct="1"/>
            <a:r>
              <a:rPr lang="en-US">
                <a:latin typeface="Verdana" charset="0"/>
              </a:rPr>
              <a:t>toothpaste type: uses Crest or No-teeth toothpaste</a:t>
            </a:r>
          </a:p>
          <a:p>
            <a:pPr marL="1143000" lvl="2" indent="-228600" eaLnBrk="1" hangingPunct="1"/>
            <a:r>
              <a:rPr lang="en-US">
                <a:latin typeface="Verdana" charset="0"/>
              </a:rPr>
              <a:t>age:	 &lt;= 11 years </a:t>
            </a:r>
            <a:r>
              <a:rPr lang="en-US" i="1">
                <a:latin typeface="Verdana" charset="0"/>
              </a:rPr>
              <a:t>or</a:t>
            </a:r>
            <a:r>
              <a:rPr lang="en-US">
                <a:latin typeface="Verdana" charset="0"/>
              </a:rPr>
              <a:t>  &gt; 11 years</a:t>
            </a:r>
            <a:br>
              <a:rPr lang="en-US">
                <a:latin typeface="Verdana" charset="0"/>
              </a:rPr>
            </a:br>
            <a:endParaRPr lang="en-US">
              <a:latin typeface="Verdana" charset="0"/>
            </a:endParaRPr>
          </a:p>
          <a:p>
            <a:pPr marL="0" indent="0" eaLnBrk="1" hangingPunct="1"/>
            <a:r>
              <a:rPr lang="en-US" sz="2000" i="1">
                <a:latin typeface="Verdana" charset="0"/>
              </a:rPr>
              <a:t>    in menu experiment</a:t>
            </a:r>
            <a:endParaRPr lang="en-US" sz="2000">
              <a:latin typeface="Verdana" charset="0"/>
            </a:endParaRPr>
          </a:p>
          <a:p>
            <a:pPr marL="1143000" lvl="2" indent="-228600" eaLnBrk="1" hangingPunct="1"/>
            <a:r>
              <a:rPr lang="en-US">
                <a:latin typeface="Verdana" charset="0"/>
              </a:rPr>
              <a:t>menu type: pop-up or pull-down</a:t>
            </a:r>
          </a:p>
          <a:p>
            <a:pPr marL="1143000" lvl="2" indent="-228600" eaLnBrk="1" hangingPunct="1"/>
            <a:r>
              <a:rPr lang="en-US">
                <a:latin typeface="Verdana" charset="0"/>
              </a:rPr>
              <a:t>menu length: 3, 6, 9, 12, 15</a:t>
            </a:r>
          </a:p>
          <a:p>
            <a:pPr marL="1143000" lvl="2" indent="-228600" eaLnBrk="1" hangingPunct="1"/>
            <a:r>
              <a:rPr lang="en-US">
                <a:latin typeface="Verdana" charset="0"/>
              </a:rPr>
              <a:t>subject type (expert or novice)</a:t>
            </a:r>
            <a:br>
              <a:rPr lang="en-US" sz="1600">
                <a:latin typeface="Verdana" charset="0"/>
              </a:rPr>
            </a:br>
            <a:endParaRPr lang="en-US" sz="160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0134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2286</Words>
  <Application>Microsoft Macintosh PowerPoint</Application>
  <PresentationFormat>On-screen Show (4:3)</PresentationFormat>
  <Paragraphs>608</Paragraphs>
  <Slides>69</Slides>
  <Notes>61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Calibri</vt:lpstr>
      <vt:lpstr>Comic Sans MS</vt:lpstr>
      <vt:lpstr>Helvetica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Controlled experiments</vt:lpstr>
      <vt:lpstr>PowerPoint Presentation</vt:lpstr>
      <vt:lpstr>PowerPoint Presentation</vt:lpstr>
      <vt:lpstr>Lucid and testable hypothesis</vt:lpstr>
      <vt:lpstr>Lucid and testable hypothesis</vt:lpstr>
      <vt:lpstr>Independent variables</vt:lpstr>
      <vt:lpstr>Dependent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Subject Selection</vt:lpstr>
      <vt:lpstr>PowerPoint Presentation</vt:lpstr>
      <vt:lpstr>Controlling bias</vt:lpstr>
      <vt:lpstr>Sampling Bias: “Dewey Defeats Truman”</vt:lpstr>
      <vt:lpstr>PowerPoint Presentation</vt:lpstr>
      <vt:lpstr>PowerPoint Presentation</vt:lpstr>
      <vt:lpstr>PowerPoint Presentation</vt:lpstr>
      <vt:lpstr>PowerPoint Presentation</vt:lpstr>
      <vt:lpstr>Statistical analysis</vt:lpstr>
      <vt:lpstr>Interpretation</vt:lpstr>
      <vt:lpstr>Example: Differences between means</vt:lpstr>
      <vt:lpstr>Example: </vt:lpstr>
      <vt:lpstr>Problem with visual inspection of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Statistical vs practical significance</vt:lpstr>
      <vt:lpstr>T-test</vt:lpstr>
      <vt:lpstr>Different types of T-tests</vt:lpstr>
      <vt:lpstr>Different types of T-tests</vt:lpstr>
      <vt:lpstr>T-test...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of Variance (Anova)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ANOVA Example</vt:lpstr>
      <vt:lpstr>Type I and Type II Errors</vt:lpstr>
      <vt:lpstr>Example: The SpamAssassin Spam Rater</vt:lpstr>
      <vt:lpstr>Example: The SpamAssassin Spam Rater</vt:lpstr>
      <vt:lpstr>Example: The SpamAssassin Spam Rater</vt:lpstr>
      <vt:lpstr>Significance levels and errors</vt:lpstr>
      <vt:lpstr>Other tests: Correlation</vt:lpstr>
      <vt:lpstr>Correlation</vt:lpstr>
      <vt:lpstr>Correlation</vt:lpstr>
      <vt:lpstr>Correlation</vt:lpstr>
      <vt:lpstr>Correlation</vt:lpstr>
      <vt:lpstr>Other tests: Regression</vt:lpstr>
      <vt:lpstr>Nominal Scale</vt:lpstr>
      <vt:lpstr>Ordinal Scale</vt:lpstr>
      <vt:lpstr>Interval Scale</vt:lpstr>
      <vt:lpstr>Ratio Scale</vt:lpstr>
      <vt:lpstr>Example: Apples</vt:lpstr>
      <vt:lpstr>Example: Apples</vt:lpstr>
    </vt:vector>
  </TitlesOfParts>
  <Company>Tufts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Jacob</dc:creator>
  <cp:lastModifiedBy>Dr. Umar Qasim</cp:lastModifiedBy>
  <cp:revision>104</cp:revision>
  <dcterms:created xsi:type="dcterms:W3CDTF">2015-05-31T20:48:04Z</dcterms:created>
  <dcterms:modified xsi:type="dcterms:W3CDTF">2021-12-13T16:19:21Z</dcterms:modified>
</cp:coreProperties>
</file>