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>
      <p:cViewPr varScale="1">
        <p:scale>
          <a:sx n="90" d="100"/>
          <a:sy n="90" d="100"/>
        </p:scale>
        <p:origin x="174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8257" y="312166"/>
            <a:ext cx="66474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27532" y="6452615"/>
            <a:ext cx="7488935" cy="2164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983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467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843783" y="981455"/>
            <a:ext cx="3528695" cy="0"/>
          </a:xfrm>
          <a:custGeom>
            <a:avLst/>
            <a:gdLst/>
            <a:ahLst/>
            <a:cxnLst/>
            <a:rect l="l" t="t" r="r" b="b"/>
            <a:pathLst>
              <a:path w="3528695">
                <a:moveTo>
                  <a:pt x="0" y="0"/>
                </a:moveTo>
                <a:lnTo>
                  <a:pt x="3528441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90419" y="313690"/>
            <a:ext cx="3963161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D0D0D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513" y="1116228"/>
            <a:ext cx="7684973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6576" y="6495084"/>
            <a:ext cx="287591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5" dirty="0"/>
              <a:t>02 – The Psychology of Usable Things | HCI Spring</a:t>
            </a:r>
            <a:r>
              <a:rPr spc="4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0181" y="649508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.wagner@sylvania.sev.org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://www.enemy.org/gallery/devices.s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967DF28D-1102-404A-889A-0512DEA8BF3B}"/>
              </a:ext>
            </a:extLst>
          </p:cNvPr>
          <p:cNvSpPr txBox="1"/>
          <p:nvPr/>
        </p:nvSpPr>
        <p:spPr>
          <a:xfrm>
            <a:off x="1611249" y="2546349"/>
            <a:ext cx="5920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20" dirty="0">
                <a:solidFill>
                  <a:srgbClr val="0D0D0D"/>
                </a:solidFill>
                <a:latin typeface="Arial Black"/>
                <a:cs typeface="Arial Black"/>
              </a:rPr>
              <a:t>The </a:t>
            </a:r>
            <a:r>
              <a:rPr sz="2800" spc="-355" dirty="0">
                <a:solidFill>
                  <a:srgbClr val="0D0D0D"/>
                </a:solidFill>
                <a:latin typeface="Arial Black"/>
                <a:cs typeface="Arial Black"/>
              </a:rPr>
              <a:t>Psychology </a:t>
            </a:r>
            <a:r>
              <a:rPr sz="2800" spc="-225" dirty="0">
                <a:solidFill>
                  <a:srgbClr val="0D0D0D"/>
                </a:solidFill>
                <a:latin typeface="Arial Black"/>
                <a:cs typeface="Arial Black"/>
              </a:rPr>
              <a:t>of </a:t>
            </a:r>
            <a:r>
              <a:rPr sz="2800" spc="-385" dirty="0">
                <a:solidFill>
                  <a:srgbClr val="0D0D0D"/>
                </a:solidFill>
                <a:latin typeface="Arial Black"/>
                <a:cs typeface="Arial Black"/>
              </a:rPr>
              <a:t>Usable</a:t>
            </a:r>
            <a:r>
              <a:rPr sz="2800" spc="-1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800" spc="-355" dirty="0">
                <a:solidFill>
                  <a:srgbClr val="0D0D0D"/>
                </a:solidFill>
                <a:latin typeface="Arial Black"/>
                <a:cs typeface="Arial Black"/>
              </a:rPr>
              <a:t>Things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Ambiguous </a:t>
            </a:r>
            <a:r>
              <a:rPr spc="-240" dirty="0"/>
              <a:t>door</a:t>
            </a:r>
            <a:r>
              <a:rPr spc="-8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569912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knob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5" dirty="0">
                <a:latin typeface="Carlito"/>
                <a:cs typeface="Carlito"/>
              </a:rPr>
              <a:t>turning,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push </a:t>
            </a:r>
            <a:r>
              <a:rPr sz="1600" spc="-5" dirty="0">
                <a:latin typeface="Carlito"/>
                <a:cs typeface="Carlito"/>
              </a:rPr>
              <a:t>or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pull?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horizontal </a:t>
            </a:r>
            <a:r>
              <a:rPr sz="1600" spc="-5" dirty="0">
                <a:latin typeface="Carlito"/>
                <a:cs typeface="Carlito"/>
              </a:rPr>
              <a:t>bar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5" dirty="0">
                <a:latin typeface="Carlito"/>
                <a:cs typeface="Carlito"/>
              </a:rPr>
              <a:t>pushing,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5" dirty="0">
                <a:latin typeface="Carlito"/>
                <a:cs typeface="Carlito"/>
              </a:rPr>
              <a:t>which side do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push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on?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0783" y="2217400"/>
            <a:ext cx="5722446" cy="3515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Ambiguous </a:t>
            </a:r>
            <a:r>
              <a:rPr spc="-240" dirty="0"/>
              <a:t>door</a:t>
            </a:r>
            <a:r>
              <a:rPr spc="-8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7305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example </a:t>
            </a:r>
            <a:r>
              <a:rPr sz="1600" spc="-5" dirty="0">
                <a:latin typeface="Carlito"/>
                <a:cs typeface="Carlito"/>
              </a:rPr>
              <a:t>of ambiguous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5" dirty="0">
                <a:latin typeface="Carlito"/>
                <a:cs typeface="Carlito"/>
              </a:rPr>
              <a:t>in door design. The </a:t>
            </a:r>
            <a:r>
              <a:rPr sz="1600" spc="-10" dirty="0">
                <a:latin typeface="Carlito"/>
                <a:cs typeface="Carlito"/>
              </a:rPr>
              <a:t>vertical </a:t>
            </a:r>
            <a:r>
              <a:rPr sz="1600" spc="-5" dirty="0">
                <a:latin typeface="Carlito"/>
                <a:cs typeface="Carlito"/>
              </a:rPr>
              <a:t>handles </a:t>
            </a:r>
            <a:r>
              <a:rPr sz="1600" spc="-10" dirty="0">
                <a:latin typeface="Carlito"/>
                <a:cs typeface="Carlito"/>
              </a:rPr>
              <a:t>mounted </a:t>
            </a:r>
            <a:r>
              <a:rPr sz="1600" spc="-5" dirty="0">
                <a:latin typeface="Carlito"/>
                <a:cs typeface="Carlito"/>
              </a:rPr>
              <a:t>on both  sides of the </a:t>
            </a:r>
            <a:r>
              <a:rPr sz="1600" spc="-10" dirty="0">
                <a:latin typeface="Carlito"/>
                <a:cs typeface="Carlito"/>
              </a:rPr>
              <a:t>door </a:t>
            </a:r>
            <a:r>
              <a:rPr sz="1600" spc="-5" dirty="0">
                <a:latin typeface="Carlito"/>
                <a:cs typeface="Carlito"/>
              </a:rPr>
              <a:t>suggest </a:t>
            </a:r>
            <a:r>
              <a:rPr sz="1600" spc="-10" dirty="0">
                <a:latin typeface="Carlito"/>
                <a:cs typeface="Carlito"/>
              </a:rPr>
              <a:t>grasping </a:t>
            </a:r>
            <a:r>
              <a:rPr sz="1600" spc="-5" dirty="0">
                <a:latin typeface="Carlito"/>
                <a:cs typeface="Carlito"/>
              </a:rPr>
              <a:t>and pulling. </a:t>
            </a: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5" dirty="0">
                <a:latin typeface="Carlito"/>
                <a:cs typeface="Carlito"/>
              </a:rPr>
              <a:t>side,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door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 </a:t>
            </a:r>
            <a:r>
              <a:rPr sz="1600" spc="-5" dirty="0">
                <a:latin typeface="Carlito"/>
                <a:cs typeface="Carlito"/>
              </a:rPr>
              <a:t>be pushed! Note the signs </a:t>
            </a:r>
            <a:r>
              <a:rPr sz="1600" spc="-10" dirty="0">
                <a:latin typeface="Carlito"/>
                <a:cs typeface="Carlito"/>
              </a:rPr>
              <a:t>above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handles.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2" y="2345392"/>
            <a:ext cx="7385154" cy="376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22" y="313690"/>
            <a:ext cx="639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Good </a:t>
            </a:r>
            <a:r>
              <a:rPr spc="-405" dirty="0"/>
              <a:t>use </a:t>
            </a:r>
            <a:r>
              <a:rPr spc="-220" dirty="0"/>
              <a:t>of </a:t>
            </a:r>
            <a:r>
              <a:rPr spc="-350" dirty="0"/>
              <a:t>affordances </a:t>
            </a:r>
            <a:r>
              <a:rPr spc="-275" dirty="0"/>
              <a:t>in </a:t>
            </a:r>
            <a:r>
              <a:rPr spc="-240" dirty="0"/>
              <a:t>door</a:t>
            </a:r>
            <a:r>
              <a:rPr spc="-9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6609080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vertical </a:t>
            </a:r>
            <a:r>
              <a:rPr sz="1600" spc="-5" dirty="0">
                <a:latin typeface="Carlito"/>
                <a:cs typeface="Carlito"/>
              </a:rPr>
              <a:t>handle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10" dirty="0">
                <a:latin typeface="Carlito"/>
                <a:cs typeface="Carlito"/>
              </a:rPr>
              <a:t>grasping </a:t>
            </a:r>
            <a:r>
              <a:rPr sz="1600" spc="-5" dirty="0">
                <a:latin typeface="Carlito"/>
                <a:cs typeface="Carlito"/>
              </a:rPr>
              <a:t>and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pulling.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flat panel </a:t>
            </a:r>
            <a:r>
              <a:rPr sz="1600" spc="-20" dirty="0">
                <a:latin typeface="Carlito"/>
                <a:cs typeface="Carlito"/>
              </a:rPr>
              <a:t>affords </a:t>
            </a:r>
            <a:r>
              <a:rPr sz="1600" spc="-5" dirty="0">
                <a:latin typeface="Carlito"/>
                <a:cs typeface="Carlito"/>
              </a:rPr>
              <a:t>pushing and the </a:t>
            </a:r>
            <a:r>
              <a:rPr sz="1600" spc="-10" dirty="0">
                <a:latin typeface="Carlito"/>
                <a:cs typeface="Carlito"/>
              </a:rPr>
              <a:t>broadness indicates </a:t>
            </a:r>
            <a:r>
              <a:rPr sz="1600" spc="-5" dirty="0">
                <a:latin typeface="Carlito"/>
                <a:cs typeface="Carlito"/>
              </a:rPr>
              <a:t>which side </a:t>
            </a:r>
            <a:r>
              <a:rPr sz="1600" spc="-10" dirty="0">
                <a:latin typeface="Carlito"/>
                <a:cs typeface="Carlito"/>
              </a:rPr>
              <a:t>to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push.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1367" y="2356184"/>
            <a:ext cx="5521138" cy="3377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22" y="313690"/>
            <a:ext cx="638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Good </a:t>
            </a:r>
            <a:r>
              <a:rPr spc="-405" dirty="0"/>
              <a:t>use </a:t>
            </a:r>
            <a:r>
              <a:rPr spc="-220" dirty="0"/>
              <a:t>of </a:t>
            </a:r>
            <a:r>
              <a:rPr spc="-350" dirty="0"/>
              <a:t>affordances </a:t>
            </a:r>
            <a:r>
              <a:rPr spc="-275" dirty="0"/>
              <a:t>in </a:t>
            </a:r>
            <a:r>
              <a:rPr spc="-240" dirty="0"/>
              <a:t>door</a:t>
            </a:r>
            <a:r>
              <a:rPr spc="-105" dirty="0"/>
              <a:t> </a:t>
            </a:r>
            <a:r>
              <a:rPr spc="-350" dirty="0"/>
              <a:t>designs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7495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Good </a:t>
            </a: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some </a:t>
            </a:r>
            <a:r>
              <a:rPr sz="1600" spc="-5" dirty="0">
                <a:latin typeface="Carlito"/>
                <a:cs typeface="Carlito"/>
              </a:rPr>
              <a:t>hotel. This </a:t>
            </a:r>
            <a:r>
              <a:rPr sz="1600" spc="-10" dirty="0">
                <a:latin typeface="Carlito"/>
                <a:cs typeface="Carlito"/>
              </a:rPr>
              <a:t>door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well designed.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vertical </a:t>
            </a:r>
            <a:r>
              <a:rPr sz="1600" spc="-5" dirty="0">
                <a:latin typeface="Carlito"/>
                <a:cs typeface="Carlito"/>
              </a:rPr>
              <a:t>handle  </a:t>
            </a:r>
            <a:r>
              <a:rPr sz="1600" spc="-10" dirty="0">
                <a:latin typeface="Carlito"/>
                <a:cs typeface="Carlito"/>
              </a:rPr>
              <a:t>correctly </a:t>
            </a:r>
            <a:r>
              <a:rPr sz="1600" spc="-5" dirty="0">
                <a:latin typeface="Carlito"/>
                <a:cs typeface="Carlito"/>
              </a:rPr>
              <a:t>suggests pulling, the flat bar </a:t>
            </a:r>
            <a:r>
              <a:rPr sz="1600" spc="-10" dirty="0">
                <a:latin typeface="Carlito"/>
                <a:cs typeface="Carlito"/>
              </a:rPr>
              <a:t>correctly </a:t>
            </a:r>
            <a:r>
              <a:rPr sz="1600" spc="-5" dirty="0">
                <a:latin typeface="Carlito"/>
                <a:cs typeface="Carlito"/>
              </a:rPr>
              <a:t>suggests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pushing.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883" y="1801405"/>
            <a:ext cx="6598891" cy="4265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64" y="312166"/>
            <a:ext cx="2769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Arial"/>
                <a:cs typeface="Arial"/>
              </a:rPr>
              <a:t>GUI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Affordances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978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679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screen-based interfaces,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computer </a:t>
            </a:r>
            <a:r>
              <a:rPr sz="1600" spc="-15" dirty="0">
                <a:latin typeface="Carlito"/>
                <a:cs typeface="Carlito"/>
              </a:rPr>
              <a:t>hardware </a:t>
            </a:r>
            <a:r>
              <a:rPr sz="1600" spc="-10" dirty="0">
                <a:latin typeface="Carlito"/>
                <a:cs typeface="Carlito"/>
              </a:rPr>
              <a:t>already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dirty="0">
                <a:latin typeface="Carlito"/>
                <a:cs typeface="Carlito"/>
              </a:rPr>
              <a:t>built-in </a:t>
            </a:r>
            <a:r>
              <a:rPr sz="1600" spc="-10" dirty="0">
                <a:latin typeface="Carlito"/>
                <a:cs typeface="Carlito"/>
              </a:rPr>
              <a:t>physical  </a:t>
            </a:r>
            <a:r>
              <a:rPr sz="1600" spc="-15" dirty="0">
                <a:latin typeface="Carlito"/>
                <a:cs typeface="Carlito"/>
              </a:rPr>
              <a:t>affordances: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Screen affords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touching.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Mouse </a:t>
            </a:r>
            <a:r>
              <a:rPr sz="1400" spc="-10" dirty="0">
                <a:latin typeface="Carlito"/>
                <a:cs typeface="Carlito"/>
              </a:rPr>
              <a:t>affords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pointing.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Mouse </a:t>
            </a:r>
            <a:r>
              <a:rPr sz="1400" spc="-10" dirty="0">
                <a:latin typeface="Carlito"/>
                <a:cs typeface="Carlito"/>
              </a:rPr>
              <a:t>buttons afford</a:t>
            </a:r>
            <a:r>
              <a:rPr sz="1400" spc="-5" dirty="0">
                <a:latin typeface="Carlito"/>
                <a:cs typeface="Carlito"/>
              </a:rPr>
              <a:t> clicking.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Keyboard affords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typing.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Changing the shape of the </a:t>
            </a:r>
            <a:r>
              <a:rPr sz="1600" spc="-10" dirty="0">
                <a:latin typeface="Carlito"/>
                <a:cs typeface="Carlito"/>
              </a:rPr>
              <a:t>cursor to indicate </a:t>
            </a:r>
            <a:r>
              <a:rPr sz="1600" spc="-5" dirty="0">
                <a:latin typeface="Carlito"/>
                <a:cs typeface="Carlito"/>
              </a:rPr>
              <a:t>a clickable link is not an </a:t>
            </a:r>
            <a:r>
              <a:rPr sz="1600" spc="-15" dirty="0">
                <a:latin typeface="Carlito"/>
                <a:cs typeface="Carlito"/>
              </a:rPr>
              <a:t>affordance (you </a:t>
            </a:r>
            <a:r>
              <a:rPr sz="1600" spc="-10" dirty="0">
                <a:latin typeface="Carlito"/>
                <a:cs typeface="Carlito"/>
              </a:rPr>
              <a:t>can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still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click </a:t>
            </a:r>
            <a:r>
              <a:rPr sz="1600" spc="-10" dirty="0">
                <a:latin typeface="Carlito"/>
                <a:cs typeface="Carlito"/>
              </a:rPr>
              <a:t>anywhere), but </a:t>
            </a:r>
            <a:r>
              <a:rPr sz="1600" spc="-5" dirty="0">
                <a:latin typeface="Carlito"/>
                <a:cs typeface="Carlito"/>
              </a:rPr>
              <a:t>visual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feedback.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Physically locking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mouse button </a:t>
            </a:r>
            <a:r>
              <a:rPr sz="1600" spc="-5" dirty="0">
                <a:latin typeface="Carlito"/>
                <a:cs typeface="Carlito"/>
              </a:rPr>
              <a:t>on non-clickable </a:t>
            </a:r>
            <a:r>
              <a:rPr sz="1600" spc="-10" dirty="0">
                <a:latin typeface="Carlito"/>
                <a:cs typeface="Carlito"/>
              </a:rPr>
              <a:t>areas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real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affordance.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377" y="313690"/>
            <a:ext cx="1589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90" dirty="0"/>
              <a:t>Mappings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118350" cy="2940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Mappings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relationships between </a:t>
            </a:r>
            <a:r>
              <a:rPr sz="1600" spc="-15" dirty="0">
                <a:latin typeface="Carlito"/>
                <a:cs typeface="Carlito"/>
              </a:rPr>
              <a:t>controls </a:t>
            </a:r>
            <a:r>
              <a:rPr sz="1600" spc="-5" dirty="0">
                <a:latin typeface="Carlito"/>
                <a:cs typeface="Carlito"/>
              </a:rPr>
              <a:t>and their </a:t>
            </a:r>
            <a:r>
              <a:rPr sz="1600" spc="-15" dirty="0">
                <a:latin typeface="Carlito"/>
                <a:cs typeface="Carlito"/>
              </a:rPr>
              <a:t>effects </a:t>
            </a:r>
            <a:r>
              <a:rPr sz="1600" spc="-5" dirty="0">
                <a:latin typeface="Carlito"/>
                <a:cs typeface="Carlito"/>
              </a:rPr>
              <a:t>on a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Natural </a:t>
            </a:r>
            <a:r>
              <a:rPr sz="1600" spc="-5" dirty="0">
                <a:latin typeface="Carlito"/>
                <a:cs typeface="Carlito"/>
              </a:rPr>
              <a:t>mappings </a:t>
            </a:r>
            <a:r>
              <a:rPr sz="1600" spc="-20" dirty="0">
                <a:latin typeface="Carlito"/>
                <a:cs typeface="Carlito"/>
              </a:rPr>
              <a:t>take </a:t>
            </a:r>
            <a:r>
              <a:rPr sz="1600" spc="-10" dirty="0">
                <a:latin typeface="Carlito"/>
                <a:cs typeface="Carlito"/>
              </a:rPr>
              <a:t>advantage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physical </a:t>
            </a:r>
            <a:r>
              <a:rPr sz="1600" spc="-5" dirty="0">
                <a:latin typeface="Carlito"/>
                <a:cs typeface="Carlito"/>
              </a:rPr>
              <a:t>analogies and </a:t>
            </a:r>
            <a:r>
              <a:rPr sz="1600" spc="-10" dirty="0">
                <a:latin typeface="Carlito"/>
                <a:cs typeface="Carlito"/>
              </a:rPr>
              <a:t>cultural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standards.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Examples: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25" dirty="0">
                <a:latin typeface="Carlito"/>
                <a:cs typeface="Carlito"/>
              </a:rPr>
              <a:t>Turn </a:t>
            </a:r>
            <a:r>
              <a:rPr sz="1400" spc="-5" dirty="0">
                <a:latin typeface="Carlito"/>
                <a:cs typeface="Carlito"/>
              </a:rPr>
              <a:t>steering wheel clockwise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turn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car right. </a:t>
            </a:r>
            <a:r>
              <a:rPr sz="1400" spc="-15" dirty="0">
                <a:latin typeface="Carlito"/>
                <a:cs typeface="Carlito"/>
              </a:rPr>
              <a:t>Actually, </a:t>
            </a:r>
            <a:r>
              <a:rPr sz="1400" spc="-10" dirty="0">
                <a:latin typeface="Carlito"/>
                <a:cs typeface="Carlito"/>
              </a:rPr>
              <a:t>there are </a:t>
            </a:r>
            <a:r>
              <a:rPr sz="1400" spc="-5" dirty="0">
                <a:latin typeface="Carlito"/>
                <a:cs typeface="Carlito"/>
              </a:rPr>
              <a:t>two mappings</a:t>
            </a:r>
            <a:r>
              <a:rPr sz="1400" spc="2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here: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Carlito"/>
                <a:cs typeface="Carlito"/>
              </a:rPr>
              <a:t>which </a:t>
            </a:r>
            <a:r>
              <a:rPr sz="1200" spc="-10" dirty="0">
                <a:latin typeface="Carlito"/>
                <a:cs typeface="Carlito"/>
              </a:rPr>
              <a:t>control affects</a:t>
            </a:r>
            <a:r>
              <a:rPr sz="1200" spc="1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steering,</a:t>
            </a:r>
            <a:endParaRPr sz="12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Carlito"/>
                <a:cs typeface="Carlito"/>
              </a:rPr>
              <a:t>which direction to </a:t>
            </a:r>
            <a:r>
              <a:rPr sz="1200" dirty="0">
                <a:latin typeface="Carlito"/>
                <a:cs typeface="Carlito"/>
              </a:rPr>
              <a:t>turn</a:t>
            </a:r>
            <a:r>
              <a:rPr sz="1200" spc="-3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it.</a:t>
            </a:r>
            <a:endParaRPr sz="1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Move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control </a:t>
            </a:r>
            <a:r>
              <a:rPr sz="1400" spc="-5" dirty="0">
                <a:latin typeface="Carlito"/>
                <a:cs typeface="Carlito"/>
              </a:rPr>
              <a:t>up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move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5" dirty="0">
                <a:latin typeface="Carlito"/>
                <a:cs typeface="Carlito"/>
              </a:rPr>
              <a:t>object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up.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Use a </a:t>
            </a:r>
            <a:r>
              <a:rPr sz="1400" spc="-5" dirty="0">
                <a:latin typeface="Carlito"/>
                <a:cs typeface="Carlito"/>
              </a:rPr>
              <a:t>louder sound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mean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greater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amount.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970" y="312166"/>
            <a:ext cx="4779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45" dirty="0">
                <a:latin typeface="Arial"/>
                <a:cs typeface="Arial"/>
              </a:rPr>
              <a:t>Mapping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55" dirty="0">
                <a:latin typeface="Arial"/>
                <a:cs typeface="Arial"/>
              </a:rPr>
              <a:t>Cooker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5306060" cy="10877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How </a:t>
            </a:r>
            <a:r>
              <a:rPr sz="1600" spc="-5" dirty="0">
                <a:latin typeface="Carlito"/>
                <a:cs typeface="Carlito"/>
              </a:rPr>
              <a:t>should </a:t>
            </a:r>
            <a:r>
              <a:rPr sz="1600" spc="-10" dirty="0">
                <a:latin typeface="Carlito"/>
                <a:cs typeface="Carlito"/>
              </a:rPr>
              <a:t>one arrange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hot plate </a:t>
            </a:r>
            <a:r>
              <a:rPr sz="1600" spc="-15" dirty="0">
                <a:latin typeface="Carlito"/>
                <a:cs typeface="Carlito"/>
              </a:rPr>
              <a:t>controls </a:t>
            </a:r>
            <a:r>
              <a:rPr sz="1600" spc="-5" dirty="0">
                <a:latin typeface="Carlito"/>
                <a:cs typeface="Carlito"/>
              </a:rPr>
              <a:t>on a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cooker?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Arbitrary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Mapping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Paired </a:t>
            </a:r>
            <a:r>
              <a:rPr sz="1400" spc="-5" dirty="0">
                <a:latin typeface="Carlito"/>
                <a:cs typeface="Carlito"/>
              </a:rPr>
              <a:t>Mapping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Full </a:t>
            </a:r>
            <a:r>
              <a:rPr sz="1400" spc="-10" dirty="0">
                <a:latin typeface="Carlito"/>
                <a:cs typeface="Carlito"/>
              </a:rPr>
              <a:t>Natural</a:t>
            </a:r>
            <a:r>
              <a:rPr sz="1400" spc="-5" dirty="0">
                <a:latin typeface="Carlito"/>
                <a:cs typeface="Carlito"/>
              </a:rPr>
              <a:t> Mapping</a:t>
            </a:r>
            <a:endParaRPr sz="1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4758" y="2789935"/>
          <a:ext cx="7524115" cy="434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169">
                <a:tc>
                  <a:txBody>
                    <a:bodyPr/>
                    <a:lstStyle/>
                    <a:p>
                      <a:pPr marL="31750">
                        <a:lnSpc>
                          <a:spcPts val="133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Arbitrary</a:t>
                      </a:r>
                      <a:r>
                        <a:rPr sz="14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Mapping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35355">
                        <a:lnSpc>
                          <a:spcPts val="1335"/>
                        </a:lnSpc>
                      </a:pPr>
                      <a:r>
                        <a:rPr sz="1400" spc="-10" dirty="0">
                          <a:latin typeface="Carlito"/>
                          <a:cs typeface="Carlito"/>
                        </a:rPr>
                        <a:t>Paired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Mapping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ts val="1335"/>
                        </a:lnSpc>
                      </a:pPr>
                      <a:r>
                        <a:rPr sz="1400" spc="-5" dirty="0">
                          <a:latin typeface="Carlito"/>
                          <a:cs typeface="Carlito"/>
                        </a:rPr>
                        <a:t>Full 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Natural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Mapping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marL="31750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24</a:t>
                      </a:r>
                      <a:r>
                        <a:rPr sz="14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Possibilities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93535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4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 dirty="0">
                          <a:latin typeface="Carlito"/>
                          <a:cs typeface="Carlito"/>
                        </a:rPr>
                        <a:t>Possibilities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80200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rlito"/>
                          <a:cs typeface="Carlito"/>
                        </a:rPr>
                        <a:t>No</a:t>
                      </a:r>
                      <a:r>
                        <a:rPr sz="14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latin typeface="Carlito"/>
                          <a:cs typeface="Carlito"/>
                        </a:rPr>
                        <a:t>Ambiguity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8204" y="3357391"/>
            <a:ext cx="2598419" cy="2877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2444" y="3357391"/>
            <a:ext cx="2291590" cy="2877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31507" y="3357386"/>
            <a:ext cx="2196139" cy="2880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6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792" y="313690"/>
            <a:ext cx="1788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31784" cy="3165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9916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difficulty of dealing with a </a:t>
            </a:r>
            <a:r>
              <a:rPr sz="1600" spc="-10" dirty="0">
                <a:latin typeface="Carlito"/>
                <a:cs typeface="Carlito"/>
              </a:rPr>
              <a:t>novel </a:t>
            </a:r>
            <a:r>
              <a:rPr sz="1600" spc="-5" dirty="0">
                <a:latin typeface="Carlito"/>
                <a:cs typeface="Carlito"/>
              </a:rPr>
              <a:t>situation is </a:t>
            </a:r>
            <a:r>
              <a:rPr sz="1600" spc="-10" dirty="0">
                <a:latin typeface="Carlito"/>
                <a:cs typeface="Carlito"/>
              </a:rPr>
              <a:t>directly related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number of  </a:t>
            </a:r>
            <a:r>
              <a:rPr sz="1600" spc="-5" dirty="0">
                <a:latin typeface="Carlito"/>
                <a:cs typeface="Carlito"/>
              </a:rPr>
              <a:t>possibilities.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Constraints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physical, semantic, cultural, </a:t>
            </a:r>
            <a:r>
              <a:rPr sz="1600" spc="-5" dirty="0">
                <a:latin typeface="Carlito"/>
                <a:cs typeface="Carlito"/>
              </a:rPr>
              <a:t>and logical limits on the </a:t>
            </a:r>
            <a:r>
              <a:rPr sz="1600" spc="-10" dirty="0">
                <a:latin typeface="Carlito"/>
                <a:cs typeface="Carlito"/>
              </a:rPr>
              <a:t>number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possibilities.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Carlito"/>
                <a:cs typeface="Carlito"/>
              </a:rPr>
              <a:t>Physical </a:t>
            </a:r>
            <a:r>
              <a:rPr sz="1400" b="1" spc="-5" dirty="0">
                <a:latin typeface="Carlito"/>
                <a:cs typeface="Carlito"/>
              </a:rPr>
              <a:t>constraints </a:t>
            </a:r>
            <a:r>
              <a:rPr sz="1400" spc="-5" dirty="0">
                <a:latin typeface="Carlito"/>
                <a:cs typeface="Carlito"/>
              </a:rPr>
              <a:t>such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spc="-5" dirty="0">
                <a:latin typeface="Carlito"/>
                <a:cs typeface="Carlito"/>
              </a:rPr>
              <a:t>pegs and holes </a:t>
            </a:r>
            <a:r>
              <a:rPr sz="1400" dirty="0">
                <a:latin typeface="Carlito"/>
                <a:cs typeface="Carlito"/>
              </a:rPr>
              <a:t>limit </a:t>
            </a:r>
            <a:r>
              <a:rPr sz="1400" spc="-5" dirty="0">
                <a:latin typeface="Carlito"/>
                <a:cs typeface="Carlito"/>
              </a:rPr>
              <a:t>possible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operations.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dirty="0">
                <a:latin typeface="Carlito"/>
                <a:cs typeface="Carlito"/>
              </a:rPr>
              <a:t>Semantic </a:t>
            </a:r>
            <a:r>
              <a:rPr sz="1400" b="1" spc="-5" dirty="0">
                <a:latin typeface="Carlito"/>
                <a:cs typeface="Carlito"/>
              </a:rPr>
              <a:t>constraints </a:t>
            </a:r>
            <a:r>
              <a:rPr sz="1400" spc="-5" dirty="0">
                <a:latin typeface="Carlito"/>
                <a:cs typeface="Carlito"/>
              </a:rPr>
              <a:t>rely upon our knowledge of the situation and of the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world.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Cultural constraints </a:t>
            </a:r>
            <a:r>
              <a:rPr sz="1400" spc="-5" dirty="0">
                <a:latin typeface="Carlito"/>
                <a:cs typeface="Carlito"/>
              </a:rPr>
              <a:t>rely upon accepted </a:t>
            </a:r>
            <a:r>
              <a:rPr sz="1400" spc="-10" dirty="0">
                <a:latin typeface="Carlito"/>
                <a:cs typeface="Carlito"/>
              </a:rPr>
              <a:t>cultural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conventions.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Logical constraints </a:t>
            </a:r>
            <a:r>
              <a:rPr sz="1400" spc="-10" dirty="0">
                <a:latin typeface="Carlito"/>
                <a:cs typeface="Carlito"/>
              </a:rPr>
              <a:t>exploit </a:t>
            </a:r>
            <a:r>
              <a:rPr sz="1400" spc="-5" dirty="0">
                <a:latin typeface="Carlito"/>
                <a:cs typeface="Carlito"/>
              </a:rPr>
              <a:t>logical relationships. </a:t>
            </a:r>
            <a:r>
              <a:rPr sz="1400" spc="-10" dirty="0">
                <a:latin typeface="Carlito"/>
                <a:cs typeface="Carlito"/>
              </a:rPr>
              <a:t>For example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natural </a:t>
            </a:r>
            <a:r>
              <a:rPr sz="1400" spc="-5" dirty="0">
                <a:latin typeface="Carlito"/>
                <a:cs typeface="Carlito"/>
              </a:rPr>
              <a:t>mapping between the</a:t>
            </a:r>
            <a:r>
              <a:rPr sz="1400" spc="2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spatial</a:t>
            </a:r>
            <a:endParaRPr sz="14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rlito"/>
                <a:cs typeface="Carlito"/>
              </a:rPr>
              <a:t>layout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components </a:t>
            </a:r>
            <a:r>
              <a:rPr sz="1400" spc="-5" dirty="0">
                <a:latin typeface="Carlito"/>
                <a:cs typeface="Carlito"/>
              </a:rPr>
              <a:t>and their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controls.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marR="624205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5" dirty="0">
                <a:latin typeface="Carlito"/>
                <a:cs typeface="Carlito"/>
              </a:rPr>
              <a:t>suggest the </a:t>
            </a:r>
            <a:r>
              <a:rPr sz="1600" spc="-15" dirty="0">
                <a:latin typeface="Carlito"/>
                <a:cs typeface="Carlito"/>
              </a:rPr>
              <a:t>range </a:t>
            </a:r>
            <a:r>
              <a:rPr sz="1600" spc="-5" dirty="0">
                <a:latin typeface="Carlito"/>
                <a:cs typeface="Carlito"/>
              </a:rPr>
              <a:t>of possibilities, </a:t>
            </a:r>
            <a:r>
              <a:rPr sz="1600" spc="-15" dirty="0">
                <a:latin typeface="Carlito"/>
                <a:cs typeface="Carlito"/>
              </a:rPr>
              <a:t>constraints </a:t>
            </a:r>
            <a:r>
              <a:rPr sz="1600" spc="-5" dirty="0">
                <a:latin typeface="Carlito"/>
                <a:cs typeface="Carlito"/>
              </a:rPr>
              <a:t>limit the </a:t>
            </a:r>
            <a:r>
              <a:rPr sz="1600" spc="-10" dirty="0">
                <a:latin typeface="Carlito"/>
                <a:cs typeface="Carlito"/>
              </a:rPr>
              <a:t>number of  </a:t>
            </a:r>
            <a:r>
              <a:rPr sz="1600" spc="-5" dirty="0">
                <a:latin typeface="Carlito"/>
                <a:cs typeface="Carlito"/>
              </a:rPr>
              <a:t>alternatives.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019" y="313690"/>
            <a:ext cx="4775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5" dirty="0"/>
              <a:t>Constraints </a:t>
            </a:r>
            <a:r>
              <a:rPr spc="-275" dirty="0"/>
              <a:t>in </a:t>
            </a:r>
            <a:r>
              <a:rPr spc="-355" dirty="0"/>
              <a:t>Lego</a:t>
            </a:r>
            <a:r>
              <a:rPr spc="75" dirty="0"/>
              <a:t> </a:t>
            </a:r>
            <a:r>
              <a:rPr spc="-280" dirty="0"/>
              <a:t>Motorbike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7499350" cy="1343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Motorbike </a:t>
            </a:r>
            <a:r>
              <a:rPr sz="1600" spc="-15" dirty="0">
                <a:latin typeface="Carlito"/>
                <a:cs typeface="Carlito"/>
              </a:rPr>
              <a:t>toy </a:t>
            </a:r>
            <a:r>
              <a:rPr sz="1600" spc="-5" dirty="0">
                <a:latin typeface="Carlito"/>
                <a:cs typeface="Carlito"/>
              </a:rPr>
              <a:t>with 12 parts. </a:t>
            </a:r>
            <a:r>
              <a:rPr sz="1600" spc="-10" dirty="0">
                <a:latin typeface="Carlito"/>
                <a:cs typeface="Carlito"/>
              </a:rPr>
              <a:t>Constraints </a:t>
            </a:r>
            <a:r>
              <a:rPr sz="1600" spc="-20" dirty="0">
                <a:latin typeface="Carlito"/>
                <a:cs typeface="Carlito"/>
              </a:rPr>
              <a:t>make </a:t>
            </a:r>
            <a:r>
              <a:rPr sz="1600" spc="-5" dirty="0">
                <a:latin typeface="Carlito"/>
                <a:cs typeface="Carlito"/>
              </a:rPr>
              <a:t>its </a:t>
            </a:r>
            <a:r>
              <a:rPr sz="1600" spc="-10" dirty="0">
                <a:latin typeface="Carlito"/>
                <a:cs typeface="Carlito"/>
              </a:rPr>
              <a:t>construction </a:t>
            </a:r>
            <a:r>
              <a:rPr sz="1600" spc="-5" dirty="0">
                <a:latin typeface="Carlito"/>
                <a:cs typeface="Carlito"/>
              </a:rPr>
              <a:t>simple, </a:t>
            </a:r>
            <a:r>
              <a:rPr sz="1600" spc="-15" dirty="0">
                <a:latin typeface="Carlito"/>
                <a:cs typeface="Carlito"/>
              </a:rPr>
              <a:t>even for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adults!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10" dirty="0">
                <a:latin typeface="Carlito"/>
                <a:cs typeface="Carlito"/>
              </a:rPr>
              <a:t>Physical: </a:t>
            </a:r>
            <a:r>
              <a:rPr sz="1400" spc="-10" dirty="0">
                <a:latin typeface="Carlito"/>
                <a:cs typeface="Carlito"/>
              </a:rPr>
              <a:t>Front </a:t>
            </a:r>
            <a:r>
              <a:rPr sz="1400" dirty="0">
                <a:latin typeface="Carlito"/>
                <a:cs typeface="Carlito"/>
              </a:rPr>
              <a:t>wheel </a:t>
            </a:r>
            <a:r>
              <a:rPr sz="1400" spc="-5" dirty="0">
                <a:latin typeface="Carlito"/>
                <a:cs typeface="Carlito"/>
              </a:rPr>
              <a:t>only </a:t>
            </a:r>
            <a:r>
              <a:rPr sz="1400" dirty="0">
                <a:latin typeface="Carlito"/>
                <a:cs typeface="Carlito"/>
              </a:rPr>
              <a:t>fits in </a:t>
            </a:r>
            <a:r>
              <a:rPr sz="1400" spc="-5" dirty="0">
                <a:latin typeface="Carlito"/>
                <a:cs typeface="Carlito"/>
              </a:rPr>
              <a:t>one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place.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dirty="0">
                <a:latin typeface="Carlito"/>
                <a:cs typeface="Carlito"/>
              </a:rPr>
              <a:t>Semantic: </a:t>
            </a:r>
            <a:r>
              <a:rPr sz="1400" spc="-5" dirty="0">
                <a:latin typeface="Carlito"/>
                <a:cs typeface="Carlito"/>
              </a:rPr>
              <a:t>The rider sits on the seat facing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forward.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Cultural: </a:t>
            </a:r>
            <a:r>
              <a:rPr sz="1400" spc="-5" dirty="0">
                <a:latin typeface="Carlito"/>
                <a:cs typeface="Carlito"/>
              </a:rPr>
              <a:t>Red </a:t>
            </a:r>
            <a:r>
              <a:rPr sz="1400" dirty="0">
                <a:latin typeface="Carlito"/>
                <a:cs typeface="Carlito"/>
              </a:rPr>
              <a:t>is a </a:t>
            </a:r>
            <a:r>
              <a:rPr sz="1400" spc="-5" dirty="0">
                <a:latin typeface="Carlito"/>
                <a:cs typeface="Carlito"/>
              </a:rPr>
              <a:t>rear light, yellow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front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light.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b="1" spc="-5" dirty="0">
                <a:latin typeface="Carlito"/>
                <a:cs typeface="Carlito"/>
              </a:rPr>
              <a:t>Logical: </a:t>
            </a:r>
            <a:r>
              <a:rPr sz="1400" spc="-25" dirty="0">
                <a:latin typeface="Carlito"/>
                <a:cs typeface="Carlito"/>
              </a:rPr>
              <a:t>Two </a:t>
            </a:r>
            <a:r>
              <a:rPr sz="1400" spc="-5" dirty="0">
                <a:latin typeface="Carlito"/>
                <a:cs typeface="Carlito"/>
              </a:rPr>
              <a:t>blue lights, two white pieces, </a:t>
            </a:r>
            <a:r>
              <a:rPr sz="1400" spc="-10" dirty="0">
                <a:latin typeface="Carlito"/>
                <a:cs typeface="Carlito"/>
              </a:rPr>
              <a:t>probably go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together.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5071" y="2555887"/>
            <a:ext cx="8754110" cy="3850004"/>
            <a:chOff x="195071" y="2555887"/>
            <a:chExt cx="8754110" cy="3850004"/>
          </a:xfrm>
        </p:grpSpPr>
        <p:sp>
          <p:nvSpPr>
            <p:cNvPr id="5" name="object 5"/>
            <p:cNvSpPr/>
            <p:nvPr/>
          </p:nvSpPr>
          <p:spPr>
            <a:xfrm>
              <a:off x="3852671" y="2555887"/>
              <a:ext cx="5096252" cy="38205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071" y="3665267"/>
              <a:ext cx="3657619" cy="27401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304" y="313690"/>
            <a:ext cx="1978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Con</a:t>
            </a:r>
            <a:r>
              <a:rPr spc="-295" dirty="0"/>
              <a:t>v</a:t>
            </a:r>
            <a:r>
              <a:rPr spc="-330" dirty="0"/>
              <a:t>entions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538084" cy="131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Conventions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cultural constraints. They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initially </a:t>
            </a:r>
            <a:r>
              <a:rPr sz="1600" spc="-20" dirty="0">
                <a:latin typeface="Carlito"/>
                <a:cs typeface="Carlito"/>
              </a:rPr>
              <a:t>arbitrary,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15" dirty="0">
                <a:latin typeface="Carlito"/>
                <a:cs typeface="Carlito"/>
              </a:rPr>
              <a:t>evolve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become  accepted over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They can </a:t>
            </a:r>
            <a:r>
              <a:rPr sz="1600" spc="-15" dirty="0">
                <a:latin typeface="Carlito"/>
                <a:cs typeface="Carlito"/>
              </a:rPr>
              <a:t>however </a:t>
            </a:r>
            <a:r>
              <a:rPr sz="1600" spc="-5" dirty="0">
                <a:latin typeface="Carlito"/>
                <a:cs typeface="Carlito"/>
              </a:rPr>
              <a:t>still </a:t>
            </a:r>
            <a:r>
              <a:rPr sz="1600" spc="-10" dirty="0">
                <a:latin typeface="Carlito"/>
                <a:cs typeface="Carlito"/>
              </a:rPr>
              <a:t>vary </a:t>
            </a:r>
            <a:r>
              <a:rPr sz="1600" spc="-5" dirty="0">
                <a:latin typeface="Carlito"/>
                <a:cs typeface="Carlito"/>
              </a:rPr>
              <a:t>enormously </a:t>
            </a:r>
            <a:r>
              <a:rPr sz="1600" spc="-10" dirty="0">
                <a:latin typeface="Carlito"/>
                <a:cs typeface="Carlito"/>
              </a:rPr>
              <a:t>across </a:t>
            </a:r>
            <a:r>
              <a:rPr sz="1600" spc="-15" dirty="0">
                <a:latin typeface="Carlito"/>
                <a:cs typeface="Carlito"/>
              </a:rPr>
              <a:t>different </a:t>
            </a:r>
            <a:r>
              <a:rPr sz="1600" spc="-5" dirty="0">
                <a:latin typeface="Carlito"/>
                <a:cs typeface="Carlito"/>
              </a:rPr>
              <a:t>cultures,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example: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10" dirty="0">
                <a:latin typeface="Carlito"/>
                <a:cs typeface="Carlito"/>
              </a:rPr>
              <a:t>Light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switches: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008" y="2461386"/>
            <a:ext cx="76454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Ameri</a:t>
            </a:r>
            <a:r>
              <a:rPr sz="1200" spc="-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Britain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061" y="2461386"/>
            <a:ext cx="71247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down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off  down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808" y="3232785"/>
            <a:ext cx="1150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15" dirty="0">
                <a:latin typeface="Carlito"/>
                <a:cs typeface="Carlito"/>
              </a:rPr>
              <a:t>Water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taps: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008" y="3449192"/>
            <a:ext cx="764540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Ameri</a:t>
            </a:r>
            <a:r>
              <a:rPr sz="1200" spc="-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Britain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90061" y="3449192"/>
            <a:ext cx="1244600" cy="46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anti-clockwise </a:t>
            </a:r>
            <a:r>
              <a:rPr sz="1200" dirty="0">
                <a:latin typeface="Carlito"/>
                <a:cs typeface="Carlito"/>
              </a:rPr>
              <a:t>is </a:t>
            </a:r>
            <a:r>
              <a:rPr sz="1200" spc="-5" dirty="0">
                <a:latin typeface="Carlito"/>
                <a:cs typeface="Carlito"/>
              </a:rPr>
              <a:t>on  anti-clockwise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off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808" y="4110609"/>
            <a:ext cx="1407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The colour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red: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1008" y="4326635"/>
            <a:ext cx="764540" cy="9042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Ameri</a:t>
            </a:r>
            <a:r>
              <a:rPr sz="1200" spc="-1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spc="-5" dirty="0">
                <a:latin typeface="Carlito"/>
                <a:cs typeface="Carlito"/>
              </a:rPr>
              <a:t>Egypt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India</a:t>
            </a:r>
            <a:endParaRPr sz="1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200" dirty="0">
                <a:latin typeface="Carlito"/>
                <a:cs typeface="Carlito"/>
              </a:rPr>
              <a:t>China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0061" y="4326635"/>
            <a:ext cx="65024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5580">
              <a:lnSpc>
                <a:spcPct val="1201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da</a:t>
            </a:r>
            <a:r>
              <a:rPr sz="1200" spc="5" dirty="0">
                <a:latin typeface="Carlito"/>
                <a:cs typeface="Carlito"/>
              </a:rPr>
              <a:t>n</a:t>
            </a:r>
            <a:r>
              <a:rPr sz="1200" spc="-15" dirty="0">
                <a:latin typeface="Carlito"/>
                <a:cs typeface="Carlito"/>
              </a:rPr>
              <a:t>g</a:t>
            </a:r>
            <a:r>
              <a:rPr sz="1200" dirty="0">
                <a:latin typeface="Carlito"/>
                <a:cs typeface="Carlito"/>
              </a:rPr>
              <a:t>er  </a:t>
            </a:r>
            <a:r>
              <a:rPr sz="1200" spc="-5" dirty="0">
                <a:latin typeface="Carlito"/>
                <a:cs typeface="Carlito"/>
              </a:rPr>
              <a:t>death  life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rlito"/>
                <a:cs typeface="Carlito"/>
              </a:rPr>
              <a:t>happiness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196" y="313690"/>
            <a:ext cx="2183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30" dirty="0"/>
              <a:t>Nature </a:t>
            </a:r>
            <a:r>
              <a:rPr spc="-225" dirty="0"/>
              <a:t>of</a:t>
            </a:r>
            <a:r>
              <a:rPr spc="-65" dirty="0"/>
              <a:t> </a:t>
            </a:r>
            <a:r>
              <a:rPr spc="-390" dirty="0"/>
              <a:t>HCI</a:t>
            </a:r>
          </a:p>
        </p:txBody>
      </p:sp>
      <p:sp>
        <p:nvSpPr>
          <p:cNvPr id="3" name="object 3"/>
          <p:cNvSpPr/>
          <p:nvPr/>
        </p:nvSpPr>
        <p:spPr>
          <a:xfrm>
            <a:off x="1322832" y="1144643"/>
            <a:ext cx="6498359" cy="494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325" y="313690"/>
            <a:ext cx="3943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40" dirty="0"/>
              <a:t>Principle </a:t>
            </a:r>
            <a:r>
              <a:rPr spc="-220" dirty="0"/>
              <a:t>of</a:t>
            </a:r>
            <a:r>
              <a:rPr spc="-300" dirty="0"/>
              <a:t> </a:t>
            </a:r>
            <a:r>
              <a:rPr spc="-375" dirty="0"/>
              <a:t>Causality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78140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Causality is the </a:t>
            </a:r>
            <a:r>
              <a:rPr sz="1600" spc="-10" dirty="0">
                <a:latin typeface="Carlito"/>
                <a:cs typeface="Carlito"/>
              </a:rPr>
              <a:t>relation between two events, cause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effect, </a:t>
            </a: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second </a:t>
            </a:r>
            <a:r>
              <a:rPr sz="1600" spc="-15" dirty="0">
                <a:latin typeface="Carlito"/>
                <a:cs typeface="Carlito"/>
              </a:rPr>
              <a:t>occurs </a:t>
            </a:r>
            <a:r>
              <a:rPr sz="1600" spc="-5" dirty="0">
                <a:latin typeface="Carlito"/>
                <a:cs typeface="Carlito"/>
              </a:rPr>
              <a:t>as a  </a:t>
            </a:r>
            <a:r>
              <a:rPr sz="1600" spc="-10" dirty="0">
                <a:latin typeface="Carlito"/>
                <a:cs typeface="Carlito"/>
              </a:rPr>
              <a:t>consequence </a:t>
            </a:r>
            <a:r>
              <a:rPr sz="1600" spc="-5" dirty="0">
                <a:latin typeface="Carlito"/>
                <a:cs typeface="Carlito"/>
              </a:rPr>
              <a:t>of the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first.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132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Apparent </a:t>
            </a:r>
            <a:r>
              <a:rPr sz="1600" spc="-5" dirty="0">
                <a:latin typeface="Carlito"/>
                <a:cs typeface="Carlito"/>
              </a:rPr>
              <a:t>causality is when </a:t>
            </a:r>
            <a:r>
              <a:rPr sz="1600" spc="-10" dirty="0">
                <a:latin typeface="Carlito"/>
                <a:cs typeface="Carlito"/>
              </a:rPr>
              <a:t>something </a:t>
            </a: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0" dirty="0">
                <a:latin typeface="Carlito"/>
                <a:cs typeface="Carlito"/>
              </a:rPr>
              <a:t>happens </a:t>
            </a:r>
            <a:r>
              <a:rPr sz="1600" spc="-5" dirty="0">
                <a:latin typeface="Carlito"/>
                <a:cs typeface="Carlito"/>
              </a:rPr>
              <a:t>immediately </a:t>
            </a:r>
            <a:r>
              <a:rPr sz="1600" spc="-10" dirty="0">
                <a:latin typeface="Carlito"/>
                <a:cs typeface="Carlito"/>
              </a:rPr>
              <a:t>after </a:t>
            </a:r>
            <a:r>
              <a:rPr sz="1600" spc="-5" dirty="0">
                <a:latin typeface="Carlito"/>
                <a:cs typeface="Carlito"/>
              </a:rPr>
              <a:t>an action, </a:t>
            </a:r>
            <a:r>
              <a:rPr sz="1600" spc="-10" dirty="0">
                <a:latin typeface="Carlito"/>
                <a:cs typeface="Carlito"/>
              </a:rPr>
              <a:t>appears  to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10" dirty="0">
                <a:latin typeface="Carlito"/>
                <a:cs typeface="Carlito"/>
              </a:rPr>
              <a:t>been caused by that </a:t>
            </a:r>
            <a:r>
              <a:rPr sz="1600" spc="-5" dirty="0">
                <a:latin typeface="Carlito"/>
                <a:cs typeface="Carlito"/>
              </a:rPr>
              <a:t>action. </a:t>
            </a:r>
            <a:r>
              <a:rPr sz="1600" spc="-40" dirty="0">
                <a:latin typeface="Carlito"/>
                <a:cs typeface="Carlito"/>
              </a:rPr>
              <a:t>We </a:t>
            </a:r>
            <a:r>
              <a:rPr sz="1600" spc="-5" dirty="0">
                <a:latin typeface="Carlito"/>
                <a:cs typeface="Carlito"/>
              </a:rPr>
              <a:t>associate the </a:t>
            </a:r>
            <a:r>
              <a:rPr sz="1600" spc="-15" dirty="0">
                <a:latin typeface="Carlito"/>
                <a:cs typeface="Carlito"/>
              </a:rPr>
              <a:t>effect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0" dirty="0">
                <a:latin typeface="Carlito"/>
                <a:cs typeface="Carlito"/>
              </a:rPr>
              <a:t>apparent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cause.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two kinds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false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causality: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Coincidental </a:t>
            </a:r>
            <a:r>
              <a:rPr sz="1400" spc="-10" dirty="0">
                <a:latin typeface="Carlito"/>
                <a:cs typeface="Carlito"/>
              </a:rPr>
              <a:t>effects </a:t>
            </a:r>
            <a:r>
              <a:rPr sz="1400" dirty="0">
                <a:latin typeface="Carlito"/>
                <a:cs typeface="Carlito"/>
              </a:rPr>
              <a:t>lead </a:t>
            </a:r>
            <a:r>
              <a:rPr sz="1400" spc="-10" dirty="0">
                <a:latin typeface="Carlito"/>
                <a:cs typeface="Carlito"/>
              </a:rPr>
              <a:t>to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superstition: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25" dirty="0">
                <a:latin typeface="Carlito"/>
                <a:cs typeface="Carlito"/>
              </a:rPr>
              <a:t>Touch </a:t>
            </a:r>
            <a:r>
              <a:rPr sz="1200" dirty="0">
                <a:latin typeface="Carlito"/>
                <a:cs typeface="Carlito"/>
              </a:rPr>
              <a:t>a </a:t>
            </a:r>
            <a:r>
              <a:rPr sz="1200" spc="-5" dirty="0">
                <a:latin typeface="Carlito"/>
                <a:cs typeface="Carlito"/>
              </a:rPr>
              <a:t>computer terminal just </a:t>
            </a:r>
            <a:r>
              <a:rPr sz="1200" spc="-10" dirty="0">
                <a:latin typeface="Carlito"/>
                <a:cs typeface="Carlito"/>
              </a:rPr>
              <a:t>before </a:t>
            </a:r>
            <a:r>
              <a:rPr sz="1200" dirty="0">
                <a:latin typeface="Carlito"/>
                <a:cs typeface="Carlito"/>
              </a:rPr>
              <a:t>it </a:t>
            </a:r>
            <a:r>
              <a:rPr sz="1200" spc="-5" dirty="0">
                <a:latin typeface="Carlito"/>
                <a:cs typeface="Carlito"/>
              </a:rPr>
              <a:t>fails,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spc="-10" dirty="0">
                <a:latin typeface="Carlito"/>
                <a:cs typeface="Carlito"/>
              </a:rPr>
              <a:t>you </a:t>
            </a:r>
            <a:r>
              <a:rPr sz="1200" spc="-5" dirty="0">
                <a:latin typeface="Carlito"/>
                <a:cs typeface="Carlito"/>
              </a:rPr>
              <a:t>are </a:t>
            </a:r>
            <a:r>
              <a:rPr sz="1200" dirty="0">
                <a:latin typeface="Carlito"/>
                <a:cs typeface="Carlito"/>
              </a:rPr>
              <a:t>apt </a:t>
            </a:r>
            <a:r>
              <a:rPr sz="1200" spc="-5" dirty="0">
                <a:latin typeface="Carlito"/>
                <a:cs typeface="Carlito"/>
              </a:rPr>
              <a:t>to believe </a:t>
            </a:r>
            <a:r>
              <a:rPr sz="1200" spc="-10" dirty="0">
                <a:latin typeface="Carlito"/>
                <a:cs typeface="Carlito"/>
              </a:rPr>
              <a:t>you </a:t>
            </a:r>
            <a:r>
              <a:rPr sz="1200" spc="-5" dirty="0">
                <a:latin typeface="Carlito"/>
                <a:cs typeface="Carlito"/>
              </a:rPr>
              <a:t>caused </a:t>
            </a:r>
            <a:r>
              <a:rPr sz="1200" dirty="0">
                <a:latin typeface="Carlito"/>
                <a:cs typeface="Carlito"/>
              </a:rPr>
              <a:t>the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failure.</a:t>
            </a:r>
            <a:endParaRPr sz="12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5" dirty="0">
                <a:latin typeface="Carlito"/>
                <a:cs typeface="Carlito"/>
              </a:rPr>
              <a:t>Start </a:t>
            </a:r>
            <a:r>
              <a:rPr sz="1200" dirty="0">
                <a:latin typeface="Carlito"/>
                <a:cs typeface="Carlito"/>
              </a:rPr>
              <a:t>an </a:t>
            </a:r>
            <a:r>
              <a:rPr sz="1200" spc="-5" dirty="0">
                <a:latin typeface="Carlito"/>
                <a:cs typeface="Carlito"/>
              </a:rPr>
              <a:t>unfamiliar application, just </a:t>
            </a:r>
            <a:r>
              <a:rPr sz="1200" spc="-10" dirty="0">
                <a:latin typeface="Carlito"/>
                <a:cs typeface="Carlito"/>
              </a:rPr>
              <a:t>before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computer</a:t>
            </a:r>
            <a:r>
              <a:rPr sz="1200" spc="-1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crashes.</a:t>
            </a:r>
            <a:endParaRPr sz="1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Invisible </a:t>
            </a:r>
            <a:r>
              <a:rPr sz="1400" spc="-10" dirty="0">
                <a:latin typeface="Carlito"/>
                <a:cs typeface="Carlito"/>
              </a:rPr>
              <a:t>effects </a:t>
            </a:r>
            <a:r>
              <a:rPr sz="1400" dirty="0">
                <a:latin typeface="Carlito"/>
                <a:cs typeface="Carlito"/>
              </a:rPr>
              <a:t>lead </a:t>
            </a:r>
            <a:r>
              <a:rPr sz="1400" spc="-10" dirty="0">
                <a:latin typeface="Carlito"/>
                <a:cs typeface="Carlito"/>
              </a:rPr>
              <a:t>to</a:t>
            </a:r>
            <a:r>
              <a:rPr sz="1400" spc="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confusion: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Carlito"/>
                <a:cs typeface="Carlito"/>
              </a:rPr>
              <a:t>When an action has no </a:t>
            </a:r>
            <a:r>
              <a:rPr sz="1200" spc="-5" dirty="0">
                <a:latin typeface="Carlito"/>
                <a:cs typeface="Carlito"/>
              </a:rPr>
              <a:t>apparent result, </a:t>
            </a:r>
            <a:r>
              <a:rPr sz="1200" spc="-10" dirty="0">
                <a:latin typeface="Carlito"/>
                <a:cs typeface="Carlito"/>
              </a:rPr>
              <a:t>you may </a:t>
            </a:r>
            <a:r>
              <a:rPr sz="1200" spc="-5" dirty="0">
                <a:latin typeface="Carlito"/>
                <a:cs typeface="Carlito"/>
              </a:rPr>
              <a:t>conclude </a:t>
            </a:r>
            <a:r>
              <a:rPr sz="1200" dirty="0">
                <a:latin typeface="Carlito"/>
                <a:cs typeface="Carlito"/>
              </a:rPr>
              <a:t>it </a:t>
            </a:r>
            <a:r>
              <a:rPr sz="1200" spc="-10" dirty="0">
                <a:latin typeface="Carlito"/>
                <a:cs typeface="Carlito"/>
              </a:rPr>
              <a:t>was </a:t>
            </a:r>
            <a:r>
              <a:rPr sz="1200" spc="-5" dirty="0">
                <a:latin typeface="Carlito"/>
                <a:cs typeface="Carlito"/>
              </a:rPr>
              <a:t>ineffective (and repeat</a:t>
            </a:r>
            <a:r>
              <a:rPr sz="1200" spc="-7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it).</a:t>
            </a:r>
            <a:endParaRPr sz="12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example, repeatedly clicking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5" dirty="0">
                <a:latin typeface="Carlito"/>
                <a:cs typeface="Carlito"/>
              </a:rPr>
              <a:t>“Stop” button when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5" dirty="0">
                <a:latin typeface="Carlito"/>
                <a:cs typeface="Carlito"/>
              </a:rPr>
              <a:t>system </a:t>
            </a:r>
            <a:r>
              <a:rPr sz="1200" dirty="0">
                <a:latin typeface="Carlito"/>
                <a:cs typeface="Carlito"/>
              </a:rPr>
              <a:t>is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unresponsive.</a:t>
            </a:r>
            <a:endParaRPr sz="1200">
              <a:latin typeface="Carlito"/>
              <a:cs typeface="Carlito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5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need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feedback!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230" y="313690"/>
            <a:ext cx="5191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60" dirty="0"/>
              <a:t>Structure </a:t>
            </a:r>
            <a:r>
              <a:rPr spc="-220" dirty="0"/>
              <a:t>of </a:t>
            </a:r>
            <a:r>
              <a:rPr spc="-355" dirty="0"/>
              <a:t>Human</a:t>
            </a:r>
            <a:r>
              <a:rPr spc="-245" dirty="0"/>
              <a:t> </a:t>
            </a:r>
            <a:r>
              <a:rPr spc="-300" dirty="0"/>
              <a:t>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8028305" cy="35998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0" dirty="0">
                <a:latin typeface="Carlito"/>
                <a:cs typeface="Carlito"/>
              </a:rPr>
              <a:t>Short-Term </a:t>
            </a:r>
            <a:r>
              <a:rPr sz="1600" b="1" spc="-5" dirty="0">
                <a:latin typeface="Carlito"/>
                <a:cs typeface="Carlito"/>
              </a:rPr>
              <a:t>Memory</a:t>
            </a:r>
            <a:r>
              <a:rPr sz="1600" b="1" spc="6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(STM)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Short-term </a:t>
            </a:r>
            <a:r>
              <a:rPr sz="1600" spc="-5" dirty="0">
                <a:latin typeface="Carlito"/>
                <a:cs typeface="Carlito"/>
              </a:rPr>
              <a:t>memory is the memory of the </a:t>
            </a:r>
            <a:r>
              <a:rPr sz="1600" spc="-10" dirty="0">
                <a:latin typeface="Carlito"/>
                <a:cs typeface="Carlito"/>
              </a:rPr>
              <a:t>present, used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working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temporary</a:t>
            </a:r>
            <a:r>
              <a:rPr sz="1600" spc="245" dirty="0">
                <a:latin typeface="Carlito"/>
                <a:cs typeface="Carlito"/>
              </a:rPr>
              <a:t> </a:t>
            </a:r>
            <a:r>
              <a:rPr sz="1600" spc="-20" dirty="0">
                <a:latin typeface="Carlito"/>
                <a:cs typeface="Carlito"/>
              </a:rPr>
              <a:t>memory.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Information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retained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STM automatically and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retrieved </a:t>
            </a:r>
            <a:r>
              <a:rPr sz="1400" dirty="0">
                <a:latin typeface="Carlito"/>
                <a:cs typeface="Carlito"/>
              </a:rPr>
              <a:t>without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effort.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20" dirty="0">
                <a:latin typeface="Carlito"/>
                <a:cs typeface="Carlito"/>
              </a:rPr>
              <a:t>However, </a:t>
            </a:r>
            <a:r>
              <a:rPr sz="1400" spc="-5" dirty="0">
                <a:latin typeface="Carlito"/>
                <a:cs typeface="Carlito"/>
              </a:rPr>
              <a:t>the amount of information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STM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severely </a:t>
            </a:r>
            <a:r>
              <a:rPr sz="1400" spc="-5" dirty="0">
                <a:latin typeface="Carlito"/>
                <a:cs typeface="Carlito"/>
              </a:rPr>
              <a:t>limited: </a:t>
            </a:r>
            <a:r>
              <a:rPr sz="1400" dirty="0">
                <a:latin typeface="Carlito"/>
                <a:cs typeface="Carlito"/>
              </a:rPr>
              <a:t>7 </a:t>
            </a:r>
            <a:r>
              <a:rPr sz="1400" spc="-5" dirty="0">
                <a:latin typeface="Carlito"/>
                <a:cs typeface="Carlito"/>
              </a:rPr>
              <a:t>+/- </a:t>
            </a:r>
            <a:r>
              <a:rPr sz="1400" dirty="0">
                <a:latin typeface="Carlito"/>
                <a:cs typeface="Carlito"/>
              </a:rPr>
              <a:t>2 </a:t>
            </a:r>
            <a:r>
              <a:rPr sz="1400" spc="-5" dirty="0">
                <a:latin typeface="Carlito"/>
                <a:cs typeface="Carlito"/>
              </a:rPr>
              <a:t>items </a:t>
            </a:r>
            <a:r>
              <a:rPr sz="1400" spc="-15" dirty="0">
                <a:latin typeface="Carlito"/>
                <a:cs typeface="Carlito"/>
              </a:rPr>
              <a:t>[Miller,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1956]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STM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extremely </a:t>
            </a:r>
            <a:r>
              <a:rPr sz="1400" spc="-5" dirty="0">
                <a:latin typeface="Carlito"/>
                <a:cs typeface="Carlito"/>
              </a:rPr>
              <a:t>fragile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 slightest distraction and </a:t>
            </a:r>
            <a:r>
              <a:rPr sz="1400" dirty="0">
                <a:latin typeface="Carlito"/>
                <a:cs typeface="Carlito"/>
              </a:rPr>
              <a:t>its </a:t>
            </a:r>
            <a:r>
              <a:rPr sz="1400" spc="-10" dirty="0">
                <a:latin typeface="Carlito"/>
                <a:cs typeface="Carlito"/>
              </a:rPr>
              <a:t>contents are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gone.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example, STM can </a:t>
            </a:r>
            <a:r>
              <a:rPr sz="1600" spc="-5" dirty="0">
                <a:latin typeface="Carlito"/>
                <a:cs typeface="Carlito"/>
              </a:rPr>
              <a:t>hold a </a:t>
            </a:r>
            <a:r>
              <a:rPr sz="1600" spc="-10" dirty="0">
                <a:latin typeface="Carlito"/>
                <a:cs typeface="Carlito"/>
              </a:rPr>
              <a:t>seven </a:t>
            </a:r>
            <a:r>
              <a:rPr sz="1600" spc="-5" dirty="0">
                <a:latin typeface="Carlito"/>
                <a:cs typeface="Carlito"/>
              </a:rPr>
              <a:t>digit </a:t>
            </a:r>
            <a:r>
              <a:rPr sz="1600" spc="-10" dirty="0">
                <a:latin typeface="Carlito"/>
                <a:cs typeface="Carlito"/>
              </a:rPr>
              <a:t>phone number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the time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look it up until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time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use </a:t>
            </a:r>
            <a:r>
              <a:rPr sz="1600" dirty="0">
                <a:latin typeface="Carlito"/>
                <a:cs typeface="Carlito"/>
              </a:rPr>
              <a:t>it, </a:t>
            </a:r>
            <a:r>
              <a:rPr sz="1600" spc="-5" dirty="0">
                <a:latin typeface="Carlito"/>
                <a:cs typeface="Carlito"/>
              </a:rPr>
              <a:t>as long as no </a:t>
            </a:r>
            <a:r>
              <a:rPr sz="1600" spc="-10" dirty="0">
                <a:latin typeface="Carlito"/>
                <a:cs typeface="Carlito"/>
              </a:rPr>
              <a:t>distractions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occur.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Long </a:t>
            </a:r>
            <a:r>
              <a:rPr sz="1600" b="1" spc="-45" dirty="0">
                <a:latin typeface="Carlito"/>
                <a:cs typeface="Carlito"/>
              </a:rPr>
              <a:t>Term </a:t>
            </a:r>
            <a:r>
              <a:rPr sz="1600" b="1" spc="-5" dirty="0">
                <a:latin typeface="Carlito"/>
                <a:cs typeface="Carlito"/>
              </a:rPr>
              <a:t>Memory</a:t>
            </a:r>
            <a:r>
              <a:rPr sz="1600" b="1" spc="80" dirty="0">
                <a:latin typeface="Carlito"/>
                <a:cs typeface="Carlito"/>
              </a:rPr>
              <a:t> </a:t>
            </a:r>
            <a:r>
              <a:rPr sz="1600" b="1" spc="-35" dirty="0">
                <a:latin typeface="Carlito"/>
                <a:cs typeface="Carlito"/>
              </a:rPr>
              <a:t>(LTM)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Long-term </a:t>
            </a:r>
            <a:r>
              <a:rPr sz="1600" spc="-5" dirty="0">
                <a:latin typeface="Carlito"/>
                <a:cs typeface="Carlito"/>
              </a:rPr>
              <a:t>memory is the memory of the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past.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spc="-15" dirty="0">
                <a:latin typeface="Carlito"/>
                <a:cs typeface="Carlito"/>
              </a:rPr>
              <a:t>takes </a:t>
            </a:r>
            <a:r>
              <a:rPr sz="1400" spc="-5" dirty="0">
                <a:latin typeface="Carlito"/>
                <a:cs typeface="Carlito"/>
              </a:rPr>
              <a:t>time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put stuff </a:t>
            </a:r>
            <a:r>
              <a:rPr sz="1400" spc="-10" dirty="0">
                <a:latin typeface="Carlito"/>
                <a:cs typeface="Carlito"/>
              </a:rPr>
              <a:t>into </a:t>
            </a:r>
            <a:r>
              <a:rPr sz="1400" spc="-40" dirty="0">
                <a:latin typeface="Carlito"/>
                <a:cs typeface="Carlito"/>
              </a:rPr>
              <a:t>LTM </a:t>
            </a:r>
            <a:r>
              <a:rPr sz="1400" spc="-5" dirty="0">
                <a:latin typeface="Carlito"/>
                <a:cs typeface="Carlito"/>
              </a:rPr>
              <a:t>and time </a:t>
            </a:r>
            <a:r>
              <a:rPr sz="1400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effort to get </a:t>
            </a:r>
            <a:r>
              <a:rPr sz="1400" spc="-5" dirty="0">
                <a:latin typeface="Carlito"/>
                <a:cs typeface="Carlito"/>
              </a:rPr>
              <a:t>stuff</a:t>
            </a:r>
            <a:r>
              <a:rPr sz="1400" spc="114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out.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Capacity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estimated at about 100 </a:t>
            </a:r>
            <a:r>
              <a:rPr sz="1400" dirty="0">
                <a:latin typeface="Carlito"/>
                <a:cs typeface="Carlito"/>
              </a:rPr>
              <a:t>million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items.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058" y="313690"/>
            <a:ext cx="6425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80" dirty="0"/>
              <a:t>Knowledge </a:t>
            </a:r>
            <a:r>
              <a:rPr spc="-275" dirty="0"/>
              <a:t>in </a:t>
            </a:r>
            <a:r>
              <a:rPr spc="-330" dirty="0"/>
              <a:t>the </a:t>
            </a:r>
            <a:r>
              <a:rPr spc="-360" dirty="0"/>
              <a:t>Head </a:t>
            </a:r>
            <a:r>
              <a:rPr spc="-320" dirty="0"/>
              <a:t>and </a:t>
            </a:r>
            <a:r>
              <a:rPr spc="-275" dirty="0"/>
              <a:t>in </a:t>
            </a:r>
            <a:r>
              <a:rPr spc="-330" dirty="0"/>
              <a:t>the</a:t>
            </a:r>
            <a:r>
              <a:rPr spc="-355" dirty="0"/>
              <a:t> </a:t>
            </a:r>
            <a:r>
              <a:rPr spc="-23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419340" cy="1282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Not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0" dirty="0">
                <a:latin typeface="Carlito"/>
                <a:cs typeface="Carlito"/>
              </a:rPr>
              <a:t>knowledge required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precise behavior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in the head. It </a:t>
            </a:r>
            <a:r>
              <a:rPr sz="1600" spc="-10" dirty="0">
                <a:latin typeface="Carlito"/>
                <a:cs typeface="Carlito"/>
              </a:rPr>
              <a:t>can be  distributed: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partly </a:t>
            </a:r>
            <a:r>
              <a:rPr sz="1400" dirty="0">
                <a:latin typeface="Carlito"/>
                <a:cs typeface="Carlito"/>
              </a:rPr>
              <a:t>in the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head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partly </a:t>
            </a:r>
            <a:r>
              <a:rPr sz="1400" dirty="0">
                <a:latin typeface="Carlito"/>
                <a:cs typeface="Carlito"/>
              </a:rPr>
              <a:t>in the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world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and partly </a:t>
            </a:r>
            <a:r>
              <a:rPr sz="1400" dirty="0">
                <a:latin typeface="Carlito"/>
                <a:cs typeface="Carlito"/>
              </a:rPr>
              <a:t>in the </a:t>
            </a:r>
            <a:r>
              <a:rPr sz="1400" spc="-10" dirty="0">
                <a:latin typeface="Carlito"/>
                <a:cs typeface="Carlito"/>
              </a:rPr>
              <a:t>constraints </a:t>
            </a:r>
            <a:r>
              <a:rPr sz="1400" spc="-5" dirty="0">
                <a:latin typeface="Carlito"/>
                <a:cs typeface="Carlito"/>
              </a:rPr>
              <a:t>of the</a:t>
            </a:r>
            <a:r>
              <a:rPr sz="1400" spc="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world.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430" y="313690"/>
            <a:ext cx="5041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60" dirty="0"/>
              <a:t>Placing </a:t>
            </a:r>
            <a:r>
              <a:rPr spc="-380" dirty="0"/>
              <a:t>Knowledge </a:t>
            </a:r>
            <a:r>
              <a:rPr spc="-275" dirty="0"/>
              <a:t>in </a:t>
            </a:r>
            <a:r>
              <a:rPr spc="-330" dirty="0"/>
              <a:t>the</a:t>
            </a:r>
            <a:r>
              <a:rPr spc="-240" dirty="0"/>
              <a:t> </a:t>
            </a:r>
            <a:r>
              <a:rPr spc="-23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8014970" cy="3531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Having knowledge </a:t>
            </a:r>
            <a:r>
              <a:rPr sz="1600" spc="-5" dirty="0">
                <a:latin typeface="Carlito"/>
                <a:cs typeface="Carlito"/>
              </a:rPr>
              <a:t>in the </a:t>
            </a:r>
            <a:r>
              <a:rPr sz="1600" spc="-10" dirty="0">
                <a:latin typeface="Carlito"/>
                <a:cs typeface="Carlito"/>
              </a:rPr>
              <a:t>world reduces </a:t>
            </a:r>
            <a:r>
              <a:rPr sz="1600" spc="-5" dirty="0">
                <a:latin typeface="Carlito"/>
                <a:cs typeface="Carlito"/>
              </a:rPr>
              <a:t>the load on </a:t>
            </a:r>
            <a:r>
              <a:rPr sz="1600" spc="-10" dirty="0">
                <a:latin typeface="Carlito"/>
                <a:cs typeface="Carlito"/>
              </a:rPr>
              <a:t>human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memory: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example </a:t>
            </a:r>
            <a:r>
              <a:rPr sz="1400" spc="-5" dirty="0">
                <a:latin typeface="Carlito"/>
                <a:cs typeface="Carlito"/>
              </a:rPr>
              <a:t>of the input </a:t>
            </a:r>
            <a:r>
              <a:rPr sz="1400" spc="-10" dirty="0">
                <a:latin typeface="Carlito"/>
                <a:cs typeface="Carlito"/>
              </a:rPr>
              <a:t>format </a:t>
            </a:r>
            <a:r>
              <a:rPr sz="1400" spc="-5" dirty="0">
                <a:latin typeface="Carlito"/>
                <a:cs typeface="Carlito"/>
              </a:rPr>
              <a:t>can be provided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interface:</a:t>
            </a:r>
            <a:endParaRPr sz="1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200" dirty="0">
                <a:latin typeface="Carlito"/>
                <a:cs typeface="Carlito"/>
              </a:rPr>
              <a:t>Please </a:t>
            </a:r>
            <a:r>
              <a:rPr sz="1200" spc="-5" dirty="0">
                <a:latin typeface="Carlito"/>
                <a:cs typeface="Carlito"/>
              </a:rPr>
              <a:t>enter </a:t>
            </a:r>
            <a:r>
              <a:rPr sz="1200" dirty="0">
                <a:latin typeface="Carlito"/>
                <a:cs typeface="Carlito"/>
              </a:rPr>
              <a:t>the </a:t>
            </a:r>
            <a:r>
              <a:rPr sz="1200" spc="-10" dirty="0">
                <a:latin typeface="Carlito"/>
                <a:cs typeface="Carlito"/>
              </a:rPr>
              <a:t>date</a:t>
            </a:r>
            <a:r>
              <a:rPr sz="1200" spc="-4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(yyyy/mm/dd):</a:t>
            </a:r>
            <a:endParaRPr sz="12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Previously </a:t>
            </a:r>
            <a:r>
              <a:rPr sz="1400" spc="-10" dirty="0">
                <a:latin typeface="Carlito"/>
                <a:cs typeface="Carlito"/>
              </a:rPr>
              <a:t>entered </a:t>
            </a:r>
            <a:r>
              <a:rPr sz="1400" spc="-5" dirty="0">
                <a:latin typeface="Carlito"/>
                <a:cs typeface="Carlito"/>
              </a:rPr>
              <a:t>values can be used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spc="-5" dirty="0">
                <a:latin typeface="Carlito"/>
                <a:cs typeface="Carlito"/>
              </a:rPr>
              <a:t>defaults, so </a:t>
            </a:r>
            <a:r>
              <a:rPr sz="1400" spc="-10" dirty="0">
                <a:latin typeface="Carlito"/>
                <a:cs typeface="Carlito"/>
              </a:rPr>
              <a:t>users </a:t>
            </a:r>
            <a:r>
              <a:rPr sz="1400" spc="-5" dirty="0">
                <a:latin typeface="Carlito"/>
                <a:cs typeface="Carlito"/>
              </a:rPr>
              <a:t>do not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remember items between  </a:t>
            </a:r>
            <a:r>
              <a:rPr sz="1400" spc="-10" dirty="0">
                <a:latin typeface="Carlito"/>
                <a:cs typeface="Carlito"/>
              </a:rPr>
              <a:t>screens.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It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better </a:t>
            </a:r>
            <a:r>
              <a:rPr sz="1400" dirty="0">
                <a:latin typeface="Carlito"/>
                <a:cs typeface="Carlito"/>
              </a:rPr>
              <a:t>if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designers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interface </a:t>
            </a:r>
            <a:r>
              <a:rPr sz="1400" spc="-5" dirty="0">
                <a:latin typeface="Carlito"/>
                <a:cs typeface="Carlito"/>
              </a:rPr>
              <a:t>place knowledge </a:t>
            </a:r>
            <a:r>
              <a:rPr sz="1400" dirty="0">
                <a:latin typeface="Carlito"/>
                <a:cs typeface="Carlito"/>
              </a:rPr>
              <a:t>in the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world.</a:t>
            </a:r>
            <a:endParaRPr sz="1400">
              <a:latin typeface="Carlito"/>
              <a:cs typeface="Carlito"/>
            </a:endParaRPr>
          </a:p>
          <a:p>
            <a:pPr marL="756285" marR="59499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20" dirty="0">
                <a:latin typeface="Carlito"/>
                <a:cs typeface="Carlito"/>
              </a:rPr>
              <a:t>However, </a:t>
            </a:r>
            <a:r>
              <a:rPr sz="1400" spc="-5" dirty="0">
                <a:latin typeface="Carlito"/>
                <a:cs typeface="Carlito"/>
              </a:rPr>
              <a:t>sometimes, </a:t>
            </a:r>
            <a:r>
              <a:rPr sz="1400" spc="-10" dirty="0">
                <a:latin typeface="Carlito"/>
                <a:cs typeface="Carlito"/>
              </a:rPr>
              <a:t>users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place knowledge </a:t>
            </a:r>
            <a:r>
              <a:rPr sz="1400" dirty="0">
                <a:latin typeface="Carlito"/>
                <a:cs typeface="Carlito"/>
              </a:rPr>
              <a:t>in the </a:t>
            </a:r>
            <a:r>
              <a:rPr sz="1400" spc="-5" dirty="0">
                <a:latin typeface="Carlito"/>
                <a:cs typeface="Carlito"/>
              </a:rPr>
              <a:t>world themselves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fix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5" dirty="0">
                <a:latin typeface="Carlito"/>
                <a:cs typeface="Carlito"/>
              </a:rPr>
              <a:t>broken  </a:t>
            </a:r>
            <a:r>
              <a:rPr sz="1400" spc="-5" dirty="0">
                <a:latin typeface="Carlito"/>
                <a:cs typeface="Carlito"/>
              </a:rPr>
              <a:t>interface.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Control-room operators </a:t>
            </a:r>
            <a:r>
              <a:rPr sz="1400" spc="-5" dirty="0">
                <a:latin typeface="Carlito"/>
                <a:cs typeface="Carlito"/>
              </a:rPr>
              <a:t>at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nuclear power plant </a:t>
            </a:r>
            <a:r>
              <a:rPr sz="1400" spc="-10" dirty="0">
                <a:latin typeface="Carlito"/>
                <a:cs typeface="Carlito"/>
              </a:rPr>
              <a:t>fixed </a:t>
            </a:r>
            <a:r>
              <a:rPr sz="1400" spc="-5" dirty="0">
                <a:latin typeface="Carlito"/>
                <a:cs typeface="Carlito"/>
              </a:rPr>
              <a:t>beer-tap handles </a:t>
            </a:r>
            <a:r>
              <a:rPr sz="1400" spc="-10" dirty="0">
                <a:latin typeface="Carlito"/>
                <a:cs typeface="Carlito"/>
              </a:rPr>
              <a:t>to </a:t>
            </a:r>
            <a:r>
              <a:rPr sz="1400" dirty="0">
                <a:latin typeface="Carlito"/>
                <a:cs typeface="Carlito"/>
              </a:rPr>
              <a:t>similar-looking </a:t>
            </a:r>
            <a:r>
              <a:rPr sz="1400" spc="-5" dirty="0">
                <a:latin typeface="Carlito"/>
                <a:cs typeface="Carlito"/>
              </a:rPr>
              <a:t>knobs,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so</a:t>
            </a:r>
            <a:endParaRPr sz="1400">
              <a:latin typeface="Carlito"/>
              <a:cs typeface="Carlito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rlito"/>
                <a:cs typeface="Carlito"/>
              </a:rPr>
              <a:t>as </a:t>
            </a:r>
            <a:r>
              <a:rPr sz="1400" spc="-10" dirty="0">
                <a:latin typeface="Carlito"/>
                <a:cs typeface="Carlito"/>
              </a:rPr>
              <a:t>to better </a:t>
            </a:r>
            <a:r>
              <a:rPr sz="1400" spc="-5" dirty="0">
                <a:latin typeface="Carlito"/>
                <a:cs typeface="Carlito"/>
              </a:rPr>
              <a:t>distinguish between</a:t>
            </a:r>
            <a:r>
              <a:rPr sz="1400" spc="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them.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marR="421005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Wherever </a:t>
            </a:r>
            <a:r>
              <a:rPr sz="1600" spc="-5" dirty="0">
                <a:latin typeface="Carlito"/>
                <a:cs typeface="Carlito"/>
              </a:rPr>
              <a:t>possible, also allow </a:t>
            </a:r>
            <a:r>
              <a:rPr sz="1600" spc="-15" dirty="0">
                <a:latin typeface="Carlito"/>
                <a:cs typeface="Carlito"/>
              </a:rPr>
              <a:t>expert users </a:t>
            </a:r>
            <a:r>
              <a:rPr sz="1600" spc="-10" dirty="0">
                <a:latin typeface="Carlito"/>
                <a:cs typeface="Carlito"/>
              </a:rPr>
              <a:t>to internalize knowledge </a:t>
            </a:r>
            <a:r>
              <a:rPr sz="1600" spc="-15" dirty="0">
                <a:latin typeface="Carlito"/>
                <a:cs typeface="Carlito"/>
              </a:rPr>
              <a:t>for faster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more  </a:t>
            </a:r>
            <a:r>
              <a:rPr sz="1600" spc="-10" dirty="0">
                <a:latin typeface="Carlito"/>
                <a:cs typeface="Carlito"/>
              </a:rPr>
              <a:t>efficient performance (say by </a:t>
            </a:r>
            <a:r>
              <a:rPr sz="1600" spc="-5" dirty="0">
                <a:latin typeface="Carlito"/>
                <a:cs typeface="Carlito"/>
              </a:rPr>
              <a:t>learning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type a </a:t>
            </a:r>
            <a:r>
              <a:rPr sz="1600" spc="-10" dirty="0">
                <a:latin typeface="Carlito"/>
                <a:cs typeface="Carlito"/>
              </a:rPr>
              <a:t>date </a:t>
            </a:r>
            <a:r>
              <a:rPr sz="1600" spc="-5" dirty="0">
                <a:latin typeface="Carlito"/>
                <a:cs typeface="Carlito"/>
              </a:rPr>
              <a:t>in a particular </a:t>
            </a:r>
            <a:r>
              <a:rPr sz="1600" spc="-15" dirty="0">
                <a:latin typeface="Carlito"/>
                <a:cs typeface="Carlito"/>
              </a:rPr>
              <a:t>format, rather </a:t>
            </a:r>
            <a:r>
              <a:rPr sz="1600" spc="-5" dirty="0">
                <a:latin typeface="Carlito"/>
                <a:cs typeface="Carlito"/>
              </a:rPr>
              <a:t>than  </a:t>
            </a:r>
            <a:r>
              <a:rPr sz="1600" spc="-10" dirty="0">
                <a:latin typeface="Carlito"/>
                <a:cs typeface="Carlito"/>
              </a:rPr>
              <a:t>having to </a:t>
            </a:r>
            <a:r>
              <a:rPr sz="1600" spc="-5" dirty="0">
                <a:latin typeface="Carlito"/>
                <a:cs typeface="Carlito"/>
              </a:rPr>
              <a:t>use the </a:t>
            </a:r>
            <a:r>
              <a:rPr sz="1600" spc="-10" dirty="0">
                <a:latin typeface="Carlito"/>
                <a:cs typeface="Carlito"/>
              </a:rPr>
              <a:t>provided </a:t>
            </a:r>
            <a:r>
              <a:rPr sz="1600" spc="-5" dirty="0">
                <a:latin typeface="Carlito"/>
                <a:cs typeface="Carlito"/>
              </a:rPr>
              <a:t>calendar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widget).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080" y="313690"/>
            <a:ext cx="251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95" dirty="0"/>
              <a:t>To </a:t>
            </a:r>
            <a:r>
              <a:rPr spc="-385" dirty="0"/>
              <a:t>Err </a:t>
            </a:r>
            <a:r>
              <a:rPr spc="-395" dirty="0"/>
              <a:t>is</a:t>
            </a:r>
            <a:r>
              <a:rPr spc="-345" dirty="0"/>
              <a:t> </a:t>
            </a:r>
            <a:r>
              <a:rPr spc="-355" dirty="0"/>
              <a:t>Human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754620" cy="22948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People </a:t>
            </a:r>
            <a:r>
              <a:rPr sz="1600" spc="-20" dirty="0">
                <a:latin typeface="Carlito"/>
                <a:cs typeface="Carlito"/>
              </a:rPr>
              <a:t>make </a:t>
            </a:r>
            <a:r>
              <a:rPr sz="1600" spc="-15" dirty="0">
                <a:latin typeface="Carlito"/>
                <a:cs typeface="Carlito"/>
              </a:rPr>
              <a:t>errors </a:t>
            </a:r>
            <a:r>
              <a:rPr sz="1600" spc="-20" dirty="0">
                <a:latin typeface="Carlito"/>
                <a:cs typeface="Carlito"/>
              </a:rPr>
              <a:t>routinely,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must </a:t>
            </a:r>
            <a:r>
              <a:rPr sz="1600" spc="-5" dirty="0">
                <a:latin typeface="Carlito"/>
                <a:cs typeface="Carlito"/>
              </a:rPr>
              <a:t>design </a:t>
            </a:r>
            <a:r>
              <a:rPr sz="1600" spc="-15" dirty="0">
                <a:latin typeface="Carlito"/>
                <a:cs typeface="Carlito"/>
              </a:rPr>
              <a:t>for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error.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Assume </a:t>
            </a:r>
            <a:r>
              <a:rPr sz="1600" spc="-10" dirty="0">
                <a:latin typeface="Carlito"/>
                <a:cs typeface="Carlito"/>
              </a:rPr>
              <a:t>that any </a:t>
            </a:r>
            <a:r>
              <a:rPr sz="1600" spc="-35" dirty="0">
                <a:latin typeface="Carlito"/>
                <a:cs typeface="Carlito"/>
              </a:rPr>
              <a:t>error, </a:t>
            </a:r>
            <a:r>
              <a:rPr sz="1600" spc="-10" dirty="0">
                <a:latin typeface="Carlito"/>
                <a:cs typeface="Carlito"/>
              </a:rPr>
              <a:t>that can </a:t>
            </a:r>
            <a:r>
              <a:rPr sz="1600" spc="-5" dirty="0">
                <a:latin typeface="Carlito"/>
                <a:cs typeface="Carlito"/>
              </a:rPr>
              <a:t>be made, will be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made!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Design </a:t>
            </a:r>
            <a:r>
              <a:rPr sz="1600" spc="-10" dirty="0">
                <a:latin typeface="Carlito"/>
                <a:cs typeface="Carlito"/>
              </a:rPr>
              <a:t>explorable </a:t>
            </a:r>
            <a:r>
              <a:rPr sz="1600" spc="-15" dirty="0">
                <a:latin typeface="Carlito"/>
                <a:cs typeface="Carlito"/>
              </a:rPr>
              <a:t>systems, </a:t>
            </a:r>
            <a:r>
              <a:rPr sz="1600" spc="-10" dirty="0">
                <a:latin typeface="Carlito"/>
                <a:cs typeface="Carlito"/>
              </a:rPr>
              <a:t>where operations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easy to</a:t>
            </a:r>
            <a:r>
              <a:rPr sz="1600" spc="1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reverse.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Categories </a:t>
            </a:r>
            <a:r>
              <a:rPr sz="1600" b="1" spc="-5" dirty="0">
                <a:latin typeface="Carlito"/>
                <a:cs typeface="Carlito"/>
              </a:rPr>
              <a:t>of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Error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35" dirty="0">
                <a:latin typeface="Carlito"/>
                <a:cs typeface="Carlito"/>
              </a:rPr>
              <a:t>Two </a:t>
            </a:r>
            <a:r>
              <a:rPr sz="1600" spc="-10" dirty="0">
                <a:latin typeface="Carlito"/>
                <a:cs typeface="Carlito"/>
              </a:rPr>
              <a:t>fundamental categories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4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error: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Slips result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automatic </a:t>
            </a:r>
            <a:r>
              <a:rPr sz="1400" spc="-20" dirty="0">
                <a:latin typeface="Carlito"/>
                <a:cs typeface="Carlito"/>
              </a:rPr>
              <a:t>behavior, </a:t>
            </a:r>
            <a:r>
              <a:rPr sz="1400" dirty="0">
                <a:latin typeface="Carlito"/>
                <a:cs typeface="Carlito"/>
              </a:rPr>
              <a:t>when </a:t>
            </a:r>
            <a:r>
              <a:rPr sz="1400" spc="-5" dirty="0">
                <a:latin typeface="Carlito"/>
                <a:cs typeface="Carlito"/>
              </a:rPr>
              <a:t>subconscious </a:t>
            </a:r>
            <a:r>
              <a:rPr sz="1400" dirty="0">
                <a:latin typeface="Carlito"/>
                <a:cs typeface="Carlito"/>
              </a:rPr>
              <a:t>actions </a:t>
            </a:r>
            <a:r>
              <a:rPr sz="1400" spc="-10" dirty="0">
                <a:latin typeface="Carlito"/>
                <a:cs typeface="Carlito"/>
              </a:rPr>
              <a:t>toward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correct </a:t>
            </a:r>
            <a:r>
              <a:rPr sz="1400" spc="-5" dirty="0">
                <a:latin typeface="Carlito"/>
                <a:cs typeface="Carlito"/>
              </a:rPr>
              <a:t>goal </a:t>
            </a:r>
            <a:r>
              <a:rPr sz="1400" spc="-10" dirty="0">
                <a:latin typeface="Carlito"/>
                <a:cs typeface="Carlito"/>
              </a:rPr>
              <a:t>go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wrong.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Mistakes </a:t>
            </a:r>
            <a:r>
              <a:rPr sz="1400" spc="-5" dirty="0">
                <a:latin typeface="Carlito"/>
                <a:cs typeface="Carlito"/>
              </a:rPr>
              <a:t>result from conscious deliberations, </a:t>
            </a:r>
            <a:r>
              <a:rPr sz="1400" dirty="0">
                <a:latin typeface="Carlito"/>
                <a:cs typeface="Carlito"/>
              </a:rPr>
              <a:t>which </a:t>
            </a:r>
            <a:r>
              <a:rPr sz="1400" spc="-10" dirty="0">
                <a:latin typeface="Carlito"/>
                <a:cs typeface="Carlito"/>
              </a:rPr>
              <a:t>formed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inappropriate </a:t>
            </a:r>
            <a:r>
              <a:rPr sz="1400" spc="-5" dirty="0">
                <a:latin typeface="Carlito"/>
                <a:cs typeface="Carlito"/>
              </a:rPr>
              <a:t>goal.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808" y="313690"/>
            <a:ext cx="305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0" dirty="0"/>
              <a:t>Conceptual</a:t>
            </a:r>
            <a:r>
              <a:rPr spc="-204" dirty="0"/>
              <a:t> </a:t>
            </a:r>
            <a:r>
              <a:rPr spc="-29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334250" cy="37325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conceptual </a:t>
            </a:r>
            <a:r>
              <a:rPr sz="1600" spc="-5" dirty="0">
                <a:latin typeface="Carlito"/>
                <a:cs typeface="Carlito"/>
              </a:rPr>
              <a:t>model is a </a:t>
            </a:r>
            <a:r>
              <a:rPr sz="1600" spc="-10" dirty="0">
                <a:latin typeface="Carlito"/>
                <a:cs typeface="Carlito"/>
              </a:rPr>
              <a:t>mental model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how something </a:t>
            </a:r>
            <a:r>
              <a:rPr sz="1600" spc="-15" dirty="0">
                <a:latin typeface="Carlito"/>
                <a:cs typeface="Carlito"/>
              </a:rPr>
              <a:t>works, </a:t>
            </a:r>
            <a:r>
              <a:rPr sz="1600" spc="-5" dirty="0">
                <a:latin typeface="Carlito"/>
                <a:cs typeface="Carlito"/>
              </a:rPr>
              <a:t>which is </a:t>
            </a:r>
            <a:r>
              <a:rPr sz="1600" spc="-15" dirty="0">
                <a:latin typeface="Carlito"/>
                <a:cs typeface="Carlito"/>
              </a:rPr>
              <a:t>formed </a:t>
            </a:r>
            <a:r>
              <a:rPr sz="1600" spc="-5" dirty="0">
                <a:latin typeface="Carlito"/>
                <a:cs typeface="Carlito"/>
              </a:rPr>
              <a:t>inside a  </a:t>
            </a:r>
            <a:r>
              <a:rPr sz="1600" spc="-25" dirty="0">
                <a:latin typeface="Carlito"/>
                <a:cs typeface="Carlito"/>
              </a:rPr>
              <a:t>person’s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head.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user’s </a:t>
            </a:r>
            <a:r>
              <a:rPr sz="1600" spc="-10" dirty="0">
                <a:latin typeface="Carlito"/>
                <a:cs typeface="Carlito"/>
              </a:rPr>
              <a:t>conceptual </a:t>
            </a:r>
            <a:r>
              <a:rPr sz="1600" spc="-5" dirty="0">
                <a:latin typeface="Carlito"/>
                <a:cs typeface="Carlito"/>
              </a:rPr>
              <a:t>model built up and </a:t>
            </a:r>
            <a:r>
              <a:rPr sz="1600" spc="-10" dirty="0">
                <a:latin typeface="Carlito"/>
                <a:cs typeface="Carlito"/>
              </a:rPr>
              <a:t>influenced by </a:t>
            </a:r>
            <a:r>
              <a:rPr sz="1600" spc="-15" dirty="0">
                <a:latin typeface="Carlito"/>
                <a:cs typeface="Carlito"/>
              </a:rPr>
              <a:t>numerous factors,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including: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familiarity with similar devices </a:t>
            </a:r>
            <a:r>
              <a:rPr sz="1600" spc="-15" dirty="0">
                <a:latin typeface="Carlito"/>
                <a:cs typeface="Carlito"/>
              </a:rPr>
              <a:t>(transfer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previous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experience)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affordances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mapping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constraints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causality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instructions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interacting </a:t>
            </a:r>
            <a:r>
              <a:rPr sz="1600" spc="-5" dirty="0">
                <a:latin typeface="Carlito"/>
                <a:cs typeface="Carlito"/>
              </a:rPr>
              <a:t>with the</a:t>
            </a:r>
            <a:r>
              <a:rPr sz="1600" spc="-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device.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Conceptual </a:t>
            </a:r>
            <a:r>
              <a:rPr sz="1600" spc="-5" dirty="0">
                <a:latin typeface="Carlito"/>
                <a:cs typeface="Carlito"/>
              </a:rPr>
              <a:t>models </a:t>
            </a:r>
            <a:r>
              <a:rPr sz="1600" spc="-15" dirty="0">
                <a:latin typeface="Carlito"/>
                <a:cs typeface="Carlito"/>
              </a:rPr>
              <a:t>may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wrong, </a:t>
            </a:r>
            <a:r>
              <a:rPr sz="1600" spc="-5" dirty="0">
                <a:latin typeface="Carlito"/>
                <a:cs typeface="Carlito"/>
              </a:rPr>
              <a:t>particularly if the </a:t>
            </a:r>
            <a:r>
              <a:rPr sz="1600" spc="-10" dirty="0">
                <a:latin typeface="Carlito"/>
                <a:cs typeface="Carlito"/>
              </a:rPr>
              <a:t>above </a:t>
            </a:r>
            <a:r>
              <a:rPr sz="1600" spc="-15" dirty="0">
                <a:latin typeface="Carlito"/>
                <a:cs typeface="Carlito"/>
              </a:rPr>
              <a:t>factors are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misleading.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3783" y="908303"/>
            <a:ext cx="3528695" cy="0"/>
          </a:xfrm>
          <a:custGeom>
            <a:avLst/>
            <a:gdLst/>
            <a:ahLst/>
            <a:cxnLst/>
            <a:rect l="l" t="t" r="r" b="b"/>
            <a:pathLst>
              <a:path w="3528695">
                <a:moveTo>
                  <a:pt x="0" y="0"/>
                </a:moveTo>
                <a:lnTo>
                  <a:pt x="3528441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6452615"/>
            <a:ext cx="7488935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67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8562" y="307593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0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Conceptual </a:t>
            </a:r>
            <a:r>
              <a:rPr b="1" spc="60" dirty="0">
                <a:latin typeface="Arial"/>
                <a:cs typeface="Arial"/>
              </a:rPr>
              <a:t>Model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55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Fridge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Freezer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6794"/>
            <a:ext cx="3850640" cy="304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4800">
              <a:lnSpc>
                <a:spcPct val="1201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fridge-freezer </a:t>
            </a:r>
            <a:r>
              <a:rPr sz="1600" spc="-5" dirty="0">
                <a:latin typeface="Carlito"/>
                <a:cs typeface="Carlito"/>
              </a:rPr>
              <a:t>with </a:t>
            </a:r>
            <a:r>
              <a:rPr sz="1600" spc="-10" dirty="0">
                <a:latin typeface="Carlito"/>
                <a:cs typeface="Carlito"/>
              </a:rPr>
              <a:t>two compartments: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fridge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fresh </a:t>
            </a:r>
            <a:r>
              <a:rPr sz="1600" spc="-15" dirty="0">
                <a:latin typeface="Carlito"/>
                <a:cs typeface="Carlito"/>
              </a:rPr>
              <a:t>food </a:t>
            </a:r>
            <a:r>
              <a:rPr sz="1600" spc="-10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bottom </a:t>
            </a:r>
            <a:r>
              <a:rPr sz="1600" spc="-5" dirty="0">
                <a:latin typeface="Carlito"/>
                <a:cs typeface="Carlito"/>
              </a:rPr>
              <a:t>and  the </a:t>
            </a:r>
            <a:r>
              <a:rPr sz="1600" spc="-15" dirty="0">
                <a:latin typeface="Carlito"/>
                <a:cs typeface="Carlito"/>
              </a:rPr>
              <a:t>freezer for </a:t>
            </a:r>
            <a:r>
              <a:rPr sz="1600" spc="-20" dirty="0">
                <a:latin typeface="Carlito"/>
                <a:cs typeface="Carlito"/>
              </a:rPr>
              <a:t>frozen </a:t>
            </a:r>
            <a:r>
              <a:rPr sz="1600" spc="-10" dirty="0">
                <a:latin typeface="Carlito"/>
                <a:cs typeface="Carlito"/>
              </a:rPr>
              <a:t>goods at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top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dials </a:t>
            </a:r>
            <a:r>
              <a:rPr sz="1600" spc="-10" dirty="0">
                <a:latin typeface="Carlito"/>
                <a:cs typeface="Carlito"/>
              </a:rPr>
              <a:t>(Figure </a:t>
            </a:r>
            <a:r>
              <a:rPr sz="1600" spc="-5" dirty="0">
                <a:latin typeface="Carlito"/>
                <a:cs typeface="Carlito"/>
              </a:rPr>
              <a:t>2.33) suggest  a particular </a:t>
            </a:r>
            <a:r>
              <a:rPr sz="1600" spc="-10" dirty="0">
                <a:latin typeface="Carlito"/>
                <a:cs typeface="Carlito"/>
              </a:rPr>
              <a:t>conceptual model (Figure  2.34)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operating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fridge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freezer.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8636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apparent conceptual  </a:t>
            </a:r>
            <a:r>
              <a:rPr sz="1600" spc="-5" dirty="0">
                <a:latin typeface="Carlito"/>
                <a:cs typeface="Carlito"/>
              </a:rPr>
              <a:t>model </a:t>
            </a:r>
            <a:r>
              <a:rPr sz="1600" spc="-10" dirty="0">
                <a:latin typeface="Carlito"/>
                <a:cs typeface="Carlito"/>
              </a:rPr>
              <a:t>does not match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way </a:t>
            </a:r>
            <a:r>
              <a:rPr sz="1600" spc="-5" dirty="0">
                <a:latin typeface="Carlito"/>
                <a:cs typeface="Carlito"/>
              </a:rPr>
              <a:t>the fridge  </a:t>
            </a:r>
            <a:r>
              <a:rPr sz="1600" spc="-15" dirty="0">
                <a:latin typeface="Carlito"/>
                <a:cs typeface="Carlito"/>
              </a:rPr>
              <a:t>freezer </a:t>
            </a:r>
            <a:r>
              <a:rPr sz="1600" spc="-5" dirty="0">
                <a:latin typeface="Carlito"/>
                <a:cs typeface="Carlito"/>
              </a:rPr>
              <a:t>actually </a:t>
            </a:r>
            <a:r>
              <a:rPr sz="1600" spc="-15" dirty="0">
                <a:latin typeface="Carlito"/>
                <a:cs typeface="Carlito"/>
              </a:rPr>
              <a:t>works </a:t>
            </a:r>
            <a:r>
              <a:rPr sz="1600" spc="-10" dirty="0">
                <a:latin typeface="Carlito"/>
                <a:cs typeface="Carlito"/>
              </a:rPr>
              <a:t>(Figure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2.35).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81015" y="1106495"/>
            <a:ext cx="3155937" cy="50426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257" y="312166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Conceptual </a:t>
            </a:r>
            <a:r>
              <a:rPr sz="2800" b="1" spc="60" dirty="0">
                <a:solidFill>
                  <a:srgbClr val="0D0D0D"/>
                </a:solidFill>
                <a:latin typeface="Arial"/>
                <a:cs typeface="Arial"/>
              </a:rPr>
              <a:t>Model </a:t>
            </a:r>
            <a:r>
              <a:rPr sz="2800" b="1" spc="6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b="1" spc="-5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Fridge</a:t>
            </a:r>
            <a:r>
              <a:rPr sz="2800" b="1" spc="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D0D0D"/>
                </a:solidFill>
                <a:latin typeface="Arial"/>
                <a:cs typeface="Arial"/>
              </a:rPr>
              <a:t>Freezer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8282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dials suggest a particular </a:t>
            </a:r>
            <a:r>
              <a:rPr sz="1600" spc="-10" dirty="0">
                <a:latin typeface="Carlito"/>
                <a:cs typeface="Carlito"/>
              </a:rPr>
              <a:t>conceptual model (Figure </a:t>
            </a:r>
            <a:r>
              <a:rPr sz="1600" spc="-5" dirty="0">
                <a:latin typeface="Carlito"/>
                <a:cs typeface="Carlito"/>
              </a:rPr>
              <a:t>on </a:t>
            </a:r>
            <a:r>
              <a:rPr sz="1600" spc="-10" dirty="0">
                <a:latin typeface="Carlito"/>
                <a:cs typeface="Carlito"/>
              </a:rPr>
              <a:t>next </a:t>
            </a:r>
            <a:r>
              <a:rPr sz="1600" spc="-5" dirty="0">
                <a:latin typeface="Carlito"/>
                <a:cs typeface="Carlito"/>
              </a:rPr>
              <a:t>slide) </a:t>
            </a:r>
            <a:r>
              <a:rPr sz="1600" spc="-15" dirty="0">
                <a:latin typeface="Carlito"/>
                <a:cs typeface="Carlito"/>
              </a:rPr>
              <a:t>for operating  </a:t>
            </a:r>
            <a:r>
              <a:rPr sz="1600" spc="-5" dirty="0">
                <a:latin typeface="Carlito"/>
                <a:cs typeface="Carlito"/>
              </a:rPr>
              <a:t>the fridge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freezer.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5027" y="1996427"/>
            <a:ext cx="7904233" cy="4312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8257" y="312166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0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Conceptual </a:t>
            </a:r>
            <a:r>
              <a:rPr b="1" spc="60" dirty="0">
                <a:latin typeface="Arial"/>
                <a:cs typeface="Arial"/>
              </a:rPr>
              <a:t>Model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55" dirty="0">
                <a:latin typeface="Arial"/>
                <a:cs typeface="Arial"/>
              </a:rPr>
              <a:t>a </a:t>
            </a:r>
            <a:r>
              <a:rPr b="1" spc="-45" dirty="0">
                <a:latin typeface="Arial"/>
                <a:cs typeface="Arial"/>
              </a:rPr>
              <a:t>Fridge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Freezer</a:t>
            </a:r>
          </a:p>
        </p:txBody>
      </p:sp>
      <p:sp>
        <p:nvSpPr>
          <p:cNvPr id="3" name="object 3"/>
          <p:cNvSpPr/>
          <p:nvPr/>
        </p:nvSpPr>
        <p:spPr>
          <a:xfrm>
            <a:off x="1203960" y="1144480"/>
            <a:ext cx="6727831" cy="4948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8257" y="312166"/>
            <a:ext cx="6647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0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Conceptual </a:t>
            </a:r>
            <a:r>
              <a:rPr sz="2800" b="1" spc="60" dirty="0">
                <a:solidFill>
                  <a:srgbClr val="0D0D0D"/>
                </a:solidFill>
                <a:latin typeface="Arial"/>
                <a:cs typeface="Arial"/>
              </a:rPr>
              <a:t>Model </a:t>
            </a:r>
            <a:r>
              <a:rPr sz="2800" b="1" spc="65" dirty="0">
                <a:solidFill>
                  <a:srgbClr val="0D0D0D"/>
                </a:solidFill>
                <a:latin typeface="Arial"/>
                <a:cs typeface="Arial"/>
              </a:rPr>
              <a:t>of </a:t>
            </a:r>
            <a:r>
              <a:rPr sz="2800" b="1" spc="-55" dirty="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0D0D0D"/>
                </a:solidFill>
                <a:latin typeface="Arial"/>
                <a:cs typeface="Arial"/>
              </a:rPr>
              <a:t>Fridge</a:t>
            </a:r>
            <a:r>
              <a:rPr sz="2800" b="1" spc="9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0D0D0D"/>
                </a:solidFill>
                <a:latin typeface="Arial"/>
                <a:cs typeface="Arial"/>
              </a:rPr>
              <a:t>Freezer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805243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apparent conceptual model does not match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way </a:t>
            </a:r>
            <a:r>
              <a:rPr sz="1600" spc="-5" dirty="0">
                <a:latin typeface="Carlito"/>
                <a:cs typeface="Carlito"/>
              </a:rPr>
              <a:t>the fridge </a:t>
            </a:r>
            <a:r>
              <a:rPr sz="1600" spc="-15" dirty="0">
                <a:latin typeface="Carlito"/>
                <a:cs typeface="Carlito"/>
              </a:rPr>
              <a:t>freezer </a:t>
            </a:r>
            <a:r>
              <a:rPr sz="1600" spc="-5" dirty="0">
                <a:latin typeface="Carlito"/>
                <a:cs typeface="Carlito"/>
              </a:rPr>
              <a:t>actually  </a:t>
            </a:r>
            <a:r>
              <a:rPr sz="1600" spc="-15" dirty="0">
                <a:latin typeface="Carlito"/>
                <a:cs typeface="Carlito"/>
              </a:rPr>
              <a:t>works.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876" y="1731194"/>
            <a:ext cx="5698768" cy="4649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312166"/>
            <a:ext cx="5523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Arial"/>
                <a:cs typeface="Arial"/>
              </a:rPr>
              <a:t>The </a:t>
            </a:r>
            <a:r>
              <a:rPr b="1" spc="-85" dirty="0">
                <a:latin typeface="Arial"/>
                <a:cs typeface="Arial"/>
              </a:rPr>
              <a:t>Psychology </a:t>
            </a:r>
            <a:r>
              <a:rPr b="1" spc="65" dirty="0">
                <a:latin typeface="Arial"/>
                <a:cs typeface="Arial"/>
              </a:rPr>
              <a:t>of </a:t>
            </a:r>
            <a:r>
              <a:rPr b="1" spc="-70" dirty="0">
                <a:latin typeface="Arial"/>
                <a:cs typeface="Arial"/>
              </a:rPr>
              <a:t>Usable</a:t>
            </a:r>
            <a:r>
              <a:rPr b="1" spc="95" dirty="0">
                <a:latin typeface="Arial"/>
                <a:cs typeface="Arial"/>
              </a:rPr>
              <a:t> </a:t>
            </a:r>
            <a:r>
              <a:rPr b="1" spc="-70" dirty="0">
                <a:latin typeface="Arial"/>
                <a:cs typeface="Arial"/>
              </a:rPr>
              <a:t>Things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153" y="1750517"/>
            <a:ext cx="679005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“ </a:t>
            </a:r>
            <a:r>
              <a:rPr sz="1600" spc="-10" dirty="0">
                <a:latin typeface="Carlito"/>
                <a:cs typeface="Carlito"/>
              </a:rPr>
              <a:t>When </a:t>
            </a:r>
            <a:r>
              <a:rPr sz="1600" spc="-5" dirty="0">
                <a:latin typeface="Carlito"/>
                <a:cs typeface="Carlito"/>
              </a:rPr>
              <a:t>simple things </a:t>
            </a:r>
            <a:r>
              <a:rPr sz="1600" spc="-10" dirty="0">
                <a:latin typeface="Carlito"/>
                <a:cs typeface="Carlito"/>
              </a:rPr>
              <a:t>need pictures, </a:t>
            </a:r>
            <a:r>
              <a:rPr sz="1600" spc="-5" dirty="0">
                <a:latin typeface="Carlito"/>
                <a:cs typeface="Carlito"/>
              </a:rPr>
              <a:t>labels, or instructions, the design has </a:t>
            </a:r>
            <a:r>
              <a:rPr sz="1600" spc="-10" dirty="0">
                <a:latin typeface="Carlito"/>
                <a:cs typeface="Carlito"/>
              </a:rPr>
              <a:t>failed.</a:t>
            </a:r>
            <a:r>
              <a:rPr sz="1600" spc="17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”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[ </a:t>
            </a:r>
            <a:r>
              <a:rPr sz="1600" spc="-10" dirty="0">
                <a:latin typeface="Carlito"/>
                <a:cs typeface="Carlito"/>
              </a:rPr>
              <a:t>Don </a:t>
            </a:r>
            <a:r>
              <a:rPr sz="1600" spc="-5" dirty="0">
                <a:latin typeface="Carlito"/>
                <a:cs typeface="Carlito"/>
              </a:rPr>
              <a:t>Norman, The Design of </a:t>
            </a:r>
            <a:r>
              <a:rPr sz="1600" spc="-15" dirty="0">
                <a:latin typeface="Carlito"/>
                <a:cs typeface="Carlito"/>
              </a:rPr>
              <a:t>Everyday </a:t>
            </a:r>
            <a:r>
              <a:rPr sz="1600" spc="-5" dirty="0">
                <a:latin typeface="Carlito"/>
                <a:cs typeface="Carlito"/>
              </a:rPr>
              <a:t>Things, </a:t>
            </a:r>
            <a:r>
              <a:rPr sz="1600" spc="-10" dirty="0">
                <a:latin typeface="Carlito"/>
                <a:cs typeface="Carlito"/>
              </a:rPr>
              <a:t>1988 </a:t>
            </a:r>
            <a:r>
              <a:rPr sz="1600" spc="-5" dirty="0">
                <a:latin typeface="Carlito"/>
                <a:cs typeface="Carlito"/>
              </a:rPr>
              <a:t>[Norman, </a:t>
            </a:r>
            <a:r>
              <a:rPr sz="1600" spc="-10" dirty="0">
                <a:latin typeface="Carlito"/>
                <a:cs typeface="Carlito"/>
              </a:rPr>
              <a:t>1992, page 9]</a:t>
            </a:r>
            <a:r>
              <a:rPr sz="1600" spc="2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]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6863" y="312166"/>
            <a:ext cx="6508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Arial"/>
                <a:cs typeface="Arial"/>
              </a:rPr>
              <a:t>Projecting </a:t>
            </a:r>
            <a:r>
              <a:rPr b="1" spc="-55" dirty="0">
                <a:latin typeface="Arial"/>
                <a:cs typeface="Arial"/>
              </a:rPr>
              <a:t>a Correct </a:t>
            </a:r>
            <a:r>
              <a:rPr b="1" spc="-45" dirty="0">
                <a:latin typeface="Arial"/>
                <a:cs typeface="Arial"/>
              </a:rPr>
              <a:t>Conceptual</a:t>
            </a:r>
            <a:r>
              <a:rPr b="1" spc="165" dirty="0">
                <a:latin typeface="Arial"/>
                <a:cs typeface="Arial"/>
              </a:rPr>
              <a:t> </a:t>
            </a:r>
            <a:r>
              <a:rPr b="1" spc="60" dirty="0">
                <a:latin typeface="Arial"/>
                <a:cs typeface="Arial"/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595870" cy="2233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Designers </a:t>
            </a:r>
            <a:r>
              <a:rPr sz="1600" spc="-15" dirty="0">
                <a:latin typeface="Carlito"/>
                <a:cs typeface="Carlito"/>
              </a:rPr>
              <a:t>have </a:t>
            </a:r>
            <a:r>
              <a:rPr sz="1600" spc="-5" dirty="0">
                <a:latin typeface="Carlito"/>
                <a:cs typeface="Carlito"/>
              </a:rPr>
              <a:t>their </a:t>
            </a:r>
            <a:r>
              <a:rPr sz="1600" spc="-10" dirty="0">
                <a:latin typeface="Carlito"/>
                <a:cs typeface="Carlito"/>
              </a:rPr>
              <a:t>own conceptual model </a:t>
            </a:r>
            <a:r>
              <a:rPr sz="1600" spc="-5" dirty="0">
                <a:latin typeface="Carlito"/>
                <a:cs typeface="Carlito"/>
              </a:rPr>
              <a:t>of a </a:t>
            </a:r>
            <a:r>
              <a:rPr sz="1600" spc="-15" dirty="0">
                <a:latin typeface="Carlito"/>
                <a:cs typeface="Carlito"/>
              </a:rPr>
              <a:t>system,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i="1" spc="-5" dirty="0">
                <a:latin typeface="Carlito"/>
                <a:cs typeface="Carlito"/>
              </a:rPr>
              <a:t>design</a:t>
            </a:r>
            <a:r>
              <a:rPr sz="1600" b="1" i="1" spc="200" dirty="0">
                <a:latin typeface="Carlito"/>
                <a:cs typeface="Carlito"/>
              </a:rPr>
              <a:t> </a:t>
            </a:r>
            <a:r>
              <a:rPr sz="1600" b="1" i="1" spc="-5" dirty="0">
                <a:latin typeface="Carlito"/>
                <a:cs typeface="Carlito"/>
              </a:rPr>
              <a:t>model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i="1" spc="-20" dirty="0">
                <a:latin typeface="Carlito"/>
                <a:cs typeface="Carlito"/>
              </a:rPr>
              <a:t>system </a:t>
            </a:r>
            <a:r>
              <a:rPr sz="1600" b="1" i="1" spc="-5" dirty="0">
                <a:latin typeface="Carlito"/>
                <a:cs typeface="Carlito"/>
              </a:rPr>
              <a:t>image </a:t>
            </a:r>
            <a:r>
              <a:rPr sz="1600" spc="-5" dirty="0">
                <a:latin typeface="Carlito"/>
                <a:cs typeface="Carlito"/>
              </a:rPr>
              <a:t>is the actual </a:t>
            </a:r>
            <a:r>
              <a:rPr sz="1600" spc="-10" dirty="0">
                <a:latin typeface="Carlito"/>
                <a:cs typeface="Carlito"/>
              </a:rPr>
              <a:t>implementation </a:t>
            </a:r>
            <a:r>
              <a:rPr sz="1600" spc="-5" dirty="0">
                <a:latin typeface="Carlito"/>
                <a:cs typeface="Carlito"/>
              </a:rPr>
              <a:t>or embodiment of the design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(including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documentation, </a:t>
            </a:r>
            <a:r>
              <a:rPr sz="1600" spc="-5" dirty="0">
                <a:latin typeface="Carlito"/>
                <a:cs typeface="Carlito"/>
              </a:rPr>
              <a:t>instructions, and </a:t>
            </a:r>
            <a:r>
              <a:rPr sz="1600" dirty="0">
                <a:latin typeface="Carlito"/>
                <a:cs typeface="Carlito"/>
              </a:rPr>
              <a:t>labels).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b="1" i="1" spc="-10" dirty="0">
                <a:latin typeface="Carlito"/>
                <a:cs typeface="Carlito"/>
              </a:rPr>
              <a:t>user’s </a:t>
            </a:r>
            <a:r>
              <a:rPr sz="1600" b="1" i="1" spc="-5" dirty="0">
                <a:latin typeface="Carlito"/>
                <a:cs typeface="Carlito"/>
              </a:rPr>
              <a:t>model </a:t>
            </a:r>
            <a:r>
              <a:rPr sz="1600" spc="-5" dirty="0">
                <a:latin typeface="Carlito"/>
                <a:cs typeface="Carlito"/>
              </a:rPr>
              <a:t>is built </a:t>
            </a:r>
            <a:r>
              <a:rPr sz="1600" spc="-10" dirty="0">
                <a:latin typeface="Carlito"/>
                <a:cs typeface="Carlito"/>
              </a:rPr>
              <a:t>through interaction </a:t>
            </a:r>
            <a:r>
              <a:rPr sz="1600" spc="-5" dirty="0">
                <a:latin typeface="Carlito"/>
                <a:cs typeface="Carlito"/>
              </a:rPr>
              <a:t>with the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4826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designer </a:t>
            </a:r>
            <a:r>
              <a:rPr sz="1600" spc="-10" dirty="0">
                <a:latin typeface="Carlito"/>
                <a:cs typeface="Carlito"/>
              </a:rPr>
              <a:t>expects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user’s </a:t>
            </a:r>
            <a:r>
              <a:rPr sz="1600" spc="-5" dirty="0">
                <a:latin typeface="Carlito"/>
                <a:cs typeface="Carlito"/>
              </a:rPr>
              <a:t>model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the </a:t>
            </a:r>
            <a:r>
              <a:rPr sz="1600" spc="-10" dirty="0">
                <a:latin typeface="Carlito"/>
                <a:cs typeface="Carlito"/>
              </a:rPr>
              <a:t>same </a:t>
            </a:r>
            <a:r>
              <a:rPr sz="1600" spc="-5" dirty="0">
                <a:latin typeface="Carlito"/>
                <a:cs typeface="Carlito"/>
              </a:rPr>
              <a:t>as the design model, </a:t>
            </a:r>
            <a:r>
              <a:rPr sz="1600" spc="-15" dirty="0">
                <a:latin typeface="Carlito"/>
                <a:cs typeface="Carlito"/>
              </a:rPr>
              <a:t>however </a:t>
            </a:r>
            <a:r>
              <a:rPr sz="1600" dirty="0">
                <a:latin typeface="Carlito"/>
                <a:cs typeface="Carlito"/>
              </a:rPr>
              <a:t>all  </a:t>
            </a:r>
            <a:r>
              <a:rPr sz="1600" spc="-10" dirty="0">
                <a:latin typeface="Carlito"/>
                <a:cs typeface="Carlito"/>
              </a:rPr>
              <a:t>communication </a:t>
            </a:r>
            <a:r>
              <a:rPr sz="1600" spc="-20" dirty="0">
                <a:latin typeface="Carlito"/>
                <a:cs typeface="Carlito"/>
              </a:rPr>
              <a:t>takes </a:t>
            </a:r>
            <a:r>
              <a:rPr sz="1600" spc="-5" dirty="0">
                <a:latin typeface="Carlito"/>
                <a:cs typeface="Carlito"/>
              </a:rPr>
              <a:t>place </a:t>
            </a:r>
            <a:r>
              <a:rPr sz="1600" spc="-10" dirty="0">
                <a:latin typeface="Carlito"/>
                <a:cs typeface="Carlito"/>
              </a:rPr>
              <a:t>through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system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image.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system </a:t>
            </a:r>
            <a:r>
              <a:rPr sz="1400" spc="-5" dirty="0">
                <a:latin typeface="Carlito"/>
                <a:cs typeface="Carlito"/>
              </a:rPr>
              <a:t>image should </a:t>
            </a:r>
            <a:r>
              <a:rPr sz="1400" spc="-15" dirty="0">
                <a:latin typeface="Carlito"/>
                <a:cs typeface="Carlito"/>
              </a:rPr>
              <a:t>make </a:t>
            </a:r>
            <a:r>
              <a:rPr sz="1400" spc="-5" dirty="0">
                <a:latin typeface="Carlito"/>
                <a:cs typeface="Carlito"/>
              </a:rPr>
              <a:t>the design model clear and</a:t>
            </a:r>
            <a:r>
              <a:rPr sz="1400" spc="9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consistent.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1391" y="3432062"/>
            <a:ext cx="3772030" cy="294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138" y="376174"/>
            <a:ext cx="59042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5" dirty="0"/>
              <a:t>A </a:t>
            </a:r>
            <a:r>
              <a:rPr sz="2000" spc="-260" dirty="0"/>
              <a:t>Pair </a:t>
            </a:r>
            <a:r>
              <a:rPr sz="2000" spc="-160" dirty="0"/>
              <a:t>of </a:t>
            </a:r>
            <a:r>
              <a:rPr sz="2000" spc="-310" dirty="0"/>
              <a:t>Scissors </a:t>
            </a:r>
            <a:r>
              <a:rPr sz="2000" spc="-270" dirty="0"/>
              <a:t>Projects </a:t>
            </a:r>
            <a:r>
              <a:rPr sz="2000" spc="-315" dirty="0"/>
              <a:t>a </a:t>
            </a:r>
            <a:r>
              <a:rPr sz="2000" spc="-195" dirty="0"/>
              <a:t>Good </a:t>
            </a:r>
            <a:r>
              <a:rPr sz="2000" spc="-250" dirty="0"/>
              <a:t>Conceptual</a:t>
            </a:r>
            <a:r>
              <a:rPr sz="2000" spc="120" dirty="0"/>
              <a:t> </a:t>
            </a:r>
            <a:r>
              <a:rPr sz="2000" spc="-180" dirty="0"/>
              <a:t>Model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694499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Affordances: </a:t>
            </a:r>
            <a:r>
              <a:rPr sz="1600" spc="-5" dirty="0">
                <a:latin typeface="Carlito"/>
                <a:cs typeface="Carlito"/>
              </a:rPr>
              <a:t>holes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putting fingers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in.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Constraints: </a:t>
            </a:r>
            <a:r>
              <a:rPr sz="1600" spc="-5" dirty="0">
                <a:latin typeface="Carlito"/>
                <a:cs typeface="Carlito"/>
              </a:rPr>
              <a:t>small hole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thumb, </a:t>
            </a:r>
            <a:r>
              <a:rPr sz="1600" spc="-5" dirty="0">
                <a:latin typeface="Carlito"/>
                <a:cs typeface="Carlito"/>
              </a:rPr>
              <a:t>big hole </a:t>
            </a:r>
            <a:r>
              <a:rPr sz="1600" spc="-15" dirty="0">
                <a:latin typeface="Carlito"/>
                <a:cs typeface="Carlito"/>
              </a:rPr>
              <a:t>for several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fingers.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Carlito"/>
                <a:cs typeface="Carlito"/>
              </a:rPr>
              <a:t>Mapping: </a:t>
            </a:r>
            <a:r>
              <a:rPr sz="1600" spc="-10" dirty="0">
                <a:latin typeface="Carlito"/>
                <a:cs typeface="Carlito"/>
              </a:rPr>
              <a:t>between </a:t>
            </a:r>
            <a:r>
              <a:rPr sz="1600" spc="-5" dirty="0">
                <a:latin typeface="Carlito"/>
                <a:cs typeface="Carlito"/>
              </a:rPr>
              <a:t>holes and </a:t>
            </a:r>
            <a:r>
              <a:rPr sz="1600" spc="-10" dirty="0">
                <a:latin typeface="Carlito"/>
                <a:cs typeface="Carlito"/>
              </a:rPr>
              <a:t>fingers suggested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constrained by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appearance.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Conceptual </a:t>
            </a:r>
            <a:r>
              <a:rPr sz="1600" b="1" spc="-5" dirty="0">
                <a:latin typeface="Carlito"/>
                <a:cs typeface="Carlito"/>
              </a:rPr>
              <a:t>Model: </a:t>
            </a:r>
            <a:r>
              <a:rPr sz="1600" spc="-15" dirty="0">
                <a:latin typeface="Carlito"/>
                <a:cs typeface="Carlito"/>
              </a:rPr>
              <a:t>operating </a:t>
            </a:r>
            <a:r>
              <a:rPr sz="1600" spc="-5" dirty="0">
                <a:latin typeface="Carlito"/>
                <a:cs typeface="Carlito"/>
              </a:rPr>
              <a:t>parts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visible and their implications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110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clear.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2709710"/>
            <a:ext cx="5055663" cy="3335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319" y="376174"/>
            <a:ext cx="60686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65" dirty="0"/>
              <a:t>A </a:t>
            </a:r>
            <a:r>
              <a:rPr sz="2000" spc="-204" dirty="0"/>
              <a:t>Digital </a:t>
            </a:r>
            <a:r>
              <a:rPr sz="2000" spc="-260" dirty="0"/>
              <a:t>Watch </a:t>
            </a:r>
            <a:r>
              <a:rPr sz="2000" spc="-270" dirty="0"/>
              <a:t>Projects </a:t>
            </a:r>
            <a:r>
              <a:rPr sz="2000" spc="-170" dirty="0"/>
              <a:t>No </a:t>
            </a:r>
            <a:r>
              <a:rPr sz="2000" spc="-245" dirty="0"/>
              <a:t>Visible </a:t>
            </a:r>
            <a:r>
              <a:rPr sz="2000" spc="-250" dirty="0"/>
              <a:t>Conceptual</a:t>
            </a:r>
            <a:r>
              <a:rPr sz="2000" spc="-225" dirty="0"/>
              <a:t> </a:t>
            </a:r>
            <a:r>
              <a:rPr sz="2000" spc="-180" dirty="0"/>
              <a:t>Model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6127750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Affordances: </a:t>
            </a:r>
            <a:r>
              <a:rPr sz="1600" spc="-15" dirty="0">
                <a:latin typeface="Carlito"/>
                <a:cs typeface="Carlito"/>
              </a:rPr>
              <a:t>four </a:t>
            </a:r>
            <a:r>
              <a:rPr sz="1600" spc="-10" dirty="0">
                <a:latin typeface="Carlito"/>
                <a:cs typeface="Carlito"/>
              </a:rPr>
              <a:t>buttons to push </a:t>
            </a:r>
            <a:r>
              <a:rPr sz="1600" spc="-5" dirty="0">
                <a:latin typeface="Carlito"/>
                <a:cs typeface="Carlito"/>
              </a:rPr>
              <a:t>– </a:t>
            </a:r>
            <a:r>
              <a:rPr sz="1600" spc="-10" dirty="0">
                <a:latin typeface="Carlito"/>
                <a:cs typeface="Carlito"/>
              </a:rPr>
              <a:t>but </a:t>
            </a:r>
            <a:r>
              <a:rPr sz="1600" spc="-5" dirty="0">
                <a:latin typeface="Carlito"/>
                <a:cs typeface="Carlito"/>
              </a:rPr>
              <a:t>what do </a:t>
            </a:r>
            <a:r>
              <a:rPr sz="1600" spc="-10" dirty="0">
                <a:latin typeface="Carlito"/>
                <a:cs typeface="Carlito"/>
              </a:rPr>
              <a:t>they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Carlito"/>
                <a:cs typeface="Carlito"/>
              </a:rPr>
              <a:t>Mapping: </a:t>
            </a:r>
            <a:r>
              <a:rPr sz="1600" spc="-5" dirty="0">
                <a:latin typeface="Carlito"/>
                <a:cs typeface="Carlito"/>
              </a:rPr>
              <a:t>no clear </a:t>
            </a:r>
            <a:r>
              <a:rPr sz="1600" spc="-10" dirty="0">
                <a:latin typeface="Carlito"/>
                <a:cs typeface="Carlito"/>
              </a:rPr>
              <a:t>relationship between buttons </a:t>
            </a:r>
            <a:r>
              <a:rPr sz="1600" spc="-5" dirty="0">
                <a:latin typeface="Carlito"/>
                <a:cs typeface="Carlito"/>
              </a:rPr>
              <a:t>and possible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actions.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25" dirty="0">
                <a:latin typeface="Carlito"/>
                <a:cs typeface="Carlito"/>
              </a:rPr>
              <a:t>Transfer </a:t>
            </a:r>
            <a:r>
              <a:rPr sz="1600" b="1" spc="-5" dirty="0">
                <a:latin typeface="Carlito"/>
                <a:cs typeface="Carlito"/>
              </a:rPr>
              <a:t>of Prior </a:t>
            </a:r>
            <a:r>
              <a:rPr sz="1600" b="1" spc="-10" dirty="0">
                <a:latin typeface="Carlito"/>
                <a:cs typeface="Carlito"/>
              </a:rPr>
              <a:t>Knowledge: </a:t>
            </a:r>
            <a:r>
              <a:rPr sz="1600" spc="-5" dirty="0">
                <a:latin typeface="Carlito"/>
                <a:cs typeface="Carlito"/>
              </a:rPr>
              <a:t>little similarity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analog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watches.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10" dirty="0">
                <a:latin typeface="Carlito"/>
                <a:cs typeface="Carlito"/>
              </a:rPr>
              <a:t>Conceptual </a:t>
            </a:r>
            <a:r>
              <a:rPr sz="1600" b="1" spc="-5" dirty="0">
                <a:latin typeface="Carlito"/>
                <a:cs typeface="Carlito"/>
              </a:rPr>
              <a:t>Model: </a:t>
            </a:r>
            <a:r>
              <a:rPr sz="1600" spc="-10" dirty="0">
                <a:latin typeface="Carlito"/>
                <a:cs typeface="Carlito"/>
              </a:rPr>
              <a:t>must </a:t>
            </a:r>
            <a:r>
              <a:rPr sz="1600" spc="-5" dirty="0">
                <a:latin typeface="Carlito"/>
                <a:cs typeface="Carlito"/>
              </a:rPr>
              <a:t>be learnt </a:t>
            </a:r>
            <a:r>
              <a:rPr sz="1600" spc="-15" dirty="0">
                <a:latin typeface="Carlito"/>
                <a:cs typeface="Carlito"/>
              </a:rPr>
              <a:t>from</a:t>
            </a:r>
            <a:r>
              <a:rPr sz="1600" spc="7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instructions.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59479" y="2442912"/>
            <a:ext cx="2053016" cy="391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347" y="313690"/>
            <a:ext cx="5621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35" dirty="0"/>
              <a:t>Psychopathology </a:t>
            </a:r>
            <a:r>
              <a:rPr spc="-225" dirty="0"/>
              <a:t>of</a:t>
            </a:r>
            <a:r>
              <a:rPr spc="-290" dirty="0"/>
              <a:t> </a:t>
            </a:r>
            <a:r>
              <a:rPr spc="-350" dirty="0"/>
              <a:t>Computers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8044815" cy="437451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The </a:t>
            </a:r>
            <a:r>
              <a:rPr sz="1600" b="1" spc="-5" dirty="0">
                <a:latin typeface="Carlito"/>
                <a:cs typeface="Carlito"/>
              </a:rPr>
              <a:t>PC </a:t>
            </a:r>
            <a:r>
              <a:rPr sz="1600" b="1" spc="-10" dirty="0">
                <a:latin typeface="Carlito"/>
                <a:cs typeface="Carlito"/>
              </a:rPr>
              <a:t>Cup</a:t>
            </a:r>
            <a:r>
              <a:rPr sz="1600" b="1" spc="3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Holder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supposedly </a:t>
            </a:r>
            <a:r>
              <a:rPr sz="1600" spc="-5" dirty="0">
                <a:latin typeface="Carlito"/>
                <a:cs typeface="Carlito"/>
              </a:rPr>
              <a:t>true </a:t>
            </a:r>
            <a:r>
              <a:rPr sz="1600" spc="-10" dirty="0">
                <a:latin typeface="Carlito"/>
                <a:cs typeface="Carlito"/>
              </a:rPr>
              <a:t>story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Novell NetWire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SysOp: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Caller: “Hello,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spc="-35" dirty="0">
                <a:latin typeface="Carlito"/>
                <a:cs typeface="Carlito"/>
              </a:rPr>
              <a:t>Tech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Support?”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5" dirty="0">
                <a:latin typeface="Carlito"/>
                <a:cs typeface="Carlito"/>
              </a:rPr>
              <a:t>Tech </a:t>
            </a:r>
            <a:r>
              <a:rPr sz="1400" spc="-10" dirty="0">
                <a:latin typeface="Carlito"/>
                <a:cs typeface="Carlito"/>
              </a:rPr>
              <a:t>Rep: </a:t>
            </a:r>
            <a:r>
              <a:rPr sz="1400" spc="-15" dirty="0">
                <a:latin typeface="Carlito"/>
                <a:cs typeface="Carlito"/>
              </a:rPr>
              <a:t>“Yes, </a:t>
            </a:r>
            <a:r>
              <a:rPr sz="1400" dirty="0">
                <a:latin typeface="Carlito"/>
                <a:cs typeface="Carlito"/>
              </a:rPr>
              <a:t>it is. How </a:t>
            </a:r>
            <a:r>
              <a:rPr sz="1400" spc="-10" dirty="0">
                <a:latin typeface="Carlito"/>
                <a:cs typeface="Carlito"/>
              </a:rPr>
              <a:t>may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help</a:t>
            </a:r>
            <a:r>
              <a:rPr sz="1400" spc="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you?”</a:t>
            </a:r>
            <a:endParaRPr sz="1400">
              <a:latin typeface="Carlito"/>
              <a:cs typeface="Carlito"/>
            </a:endParaRPr>
          </a:p>
          <a:p>
            <a:pPr marL="756285" marR="173990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Caller: </a:t>
            </a:r>
            <a:r>
              <a:rPr sz="1400" spc="10" dirty="0">
                <a:latin typeface="Carlito"/>
                <a:cs typeface="Carlito"/>
              </a:rPr>
              <a:t>“The </a:t>
            </a:r>
            <a:r>
              <a:rPr sz="1400" spc="-5" dirty="0">
                <a:latin typeface="Carlito"/>
                <a:cs typeface="Carlito"/>
              </a:rPr>
              <a:t>cup holder on </a:t>
            </a:r>
            <a:r>
              <a:rPr sz="1400" spc="-15" dirty="0">
                <a:latin typeface="Carlito"/>
                <a:cs typeface="Carlito"/>
              </a:rPr>
              <a:t>my </a:t>
            </a:r>
            <a:r>
              <a:rPr sz="1400" spc="-5" dirty="0">
                <a:latin typeface="Carlito"/>
                <a:cs typeface="Carlito"/>
              </a:rPr>
              <a:t>PC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broken </a:t>
            </a:r>
            <a:r>
              <a:rPr sz="1400" spc="-5" dirty="0">
                <a:latin typeface="Carlito"/>
                <a:cs typeface="Carlito"/>
              </a:rPr>
              <a:t>and </a:t>
            </a:r>
            <a:r>
              <a:rPr sz="1400" dirty="0">
                <a:latin typeface="Carlito"/>
                <a:cs typeface="Carlito"/>
              </a:rPr>
              <a:t>I am within </a:t>
            </a:r>
            <a:r>
              <a:rPr sz="1400" spc="-15" dirty="0">
                <a:latin typeface="Carlito"/>
                <a:cs typeface="Carlito"/>
              </a:rPr>
              <a:t>my </a:t>
            </a:r>
            <a:r>
              <a:rPr sz="1400" spc="-5" dirty="0">
                <a:latin typeface="Carlito"/>
                <a:cs typeface="Carlito"/>
              </a:rPr>
              <a:t>warranty </a:t>
            </a:r>
            <a:r>
              <a:rPr sz="1400" dirty="0">
                <a:latin typeface="Carlito"/>
                <a:cs typeface="Carlito"/>
              </a:rPr>
              <a:t>period. How </a:t>
            </a:r>
            <a:r>
              <a:rPr sz="1400" spc="-5" dirty="0">
                <a:latin typeface="Carlito"/>
                <a:cs typeface="Carlito"/>
              </a:rPr>
              <a:t>do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10" dirty="0">
                <a:latin typeface="Carlito"/>
                <a:cs typeface="Carlito"/>
              </a:rPr>
              <a:t>go </a:t>
            </a:r>
            <a:r>
              <a:rPr sz="1400" spc="-5" dirty="0">
                <a:latin typeface="Carlito"/>
                <a:cs typeface="Carlito"/>
              </a:rPr>
              <a:t>about  </a:t>
            </a:r>
            <a:r>
              <a:rPr sz="1400" spc="-10" dirty="0">
                <a:latin typeface="Carlito"/>
                <a:cs typeface="Carlito"/>
              </a:rPr>
              <a:t>getting </a:t>
            </a:r>
            <a:r>
              <a:rPr sz="1400" spc="-5" dirty="0">
                <a:latin typeface="Carlito"/>
                <a:cs typeface="Carlito"/>
              </a:rPr>
              <a:t>that</a:t>
            </a:r>
            <a:r>
              <a:rPr sz="1400" spc="5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fixed?”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5" dirty="0">
                <a:latin typeface="Carlito"/>
                <a:cs typeface="Carlito"/>
              </a:rPr>
              <a:t>Tech </a:t>
            </a:r>
            <a:r>
              <a:rPr sz="1400" spc="-10" dirty="0">
                <a:latin typeface="Carlito"/>
                <a:cs typeface="Carlito"/>
              </a:rPr>
              <a:t>Rep: </a:t>
            </a:r>
            <a:r>
              <a:rPr sz="1400" spc="-15" dirty="0">
                <a:latin typeface="Carlito"/>
                <a:cs typeface="Carlito"/>
              </a:rPr>
              <a:t>“I’m sorry, </a:t>
            </a:r>
            <a:r>
              <a:rPr sz="1400" spc="-5" dirty="0">
                <a:latin typeface="Carlito"/>
                <a:cs typeface="Carlito"/>
              </a:rPr>
              <a:t>but did you </a:t>
            </a:r>
            <a:r>
              <a:rPr sz="1400" spc="-10" dirty="0">
                <a:latin typeface="Carlito"/>
                <a:cs typeface="Carlito"/>
              </a:rPr>
              <a:t>say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cup</a:t>
            </a:r>
            <a:r>
              <a:rPr sz="1400" spc="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holder?”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Caller: </a:t>
            </a:r>
            <a:r>
              <a:rPr sz="1400" spc="-15" dirty="0">
                <a:latin typeface="Carlito"/>
                <a:cs typeface="Carlito"/>
              </a:rPr>
              <a:t>“Yes, </a:t>
            </a:r>
            <a:r>
              <a:rPr sz="1400" spc="-10" dirty="0">
                <a:latin typeface="Carlito"/>
                <a:cs typeface="Carlito"/>
              </a:rPr>
              <a:t>it’s attached to </a:t>
            </a:r>
            <a:r>
              <a:rPr sz="1400" spc="-5" dirty="0">
                <a:latin typeface="Carlito"/>
                <a:cs typeface="Carlito"/>
              </a:rPr>
              <a:t>the </a:t>
            </a:r>
            <a:r>
              <a:rPr sz="1400" spc="-10" dirty="0">
                <a:latin typeface="Carlito"/>
                <a:cs typeface="Carlito"/>
              </a:rPr>
              <a:t>front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5" dirty="0">
                <a:latin typeface="Carlito"/>
                <a:cs typeface="Carlito"/>
              </a:rPr>
              <a:t>my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spc="-30" dirty="0">
                <a:latin typeface="Carlito"/>
                <a:cs typeface="Carlito"/>
              </a:rPr>
              <a:t>computer.”</a:t>
            </a:r>
            <a:endParaRPr sz="14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35" dirty="0">
                <a:latin typeface="Carlito"/>
                <a:cs typeface="Carlito"/>
              </a:rPr>
              <a:t>Tech </a:t>
            </a:r>
            <a:r>
              <a:rPr sz="1400" spc="-10" dirty="0">
                <a:latin typeface="Carlito"/>
                <a:cs typeface="Carlito"/>
              </a:rPr>
              <a:t>Rep: </a:t>
            </a:r>
            <a:r>
              <a:rPr sz="1400" dirty="0">
                <a:latin typeface="Carlito"/>
                <a:cs typeface="Carlito"/>
              </a:rPr>
              <a:t>“Please </a:t>
            </a:r>
            <a:r>
              <a:rPr sz="1400" spc="-15" dirty="0">
                <a:latin typeface="Carlito"/>
                <a:cs typeface="Carlito"/>
              </a:rPr>
              <a:t>excuse </a:t>
            </a:r>
            <a:r>
              <a:rPr sz="1400" spc="-5" dirty="0">
                <a:latin typeface="Carlito"/>
                <a:cs typeface="Carlito"/>
              </a:rPr>
              <a:t>me </a:t>
            </a:r>
            <a:r>
              <a:rPr sz="1400" dirty="0">
                <a:latin typeface="Carlito"/>
                <a:cs typeface="Carlito"/>
              </a:rPr>
              <a:t>if I </a:t>
            </a:r>
            <a:r>
              <a:rPr sz="1400" spc="-5" dirty="0">
                <a:latin typeface="Carlito"/>
                <a:cs typeface="Carlito"/>
              </a:rPr>
              <a:t>seem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bit stumped, </a:t>
            </a:r>
            <a:r>
              <a:rPr sz="1400" spc="-10" dirty="0">
                <a:latin typeface="Carlito"/>
                <a:cs typeface="Carlito"/>
              </a:rPr>
              <a:t>it’s because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am. Did you </a:t>
            </a:r>
            <a:r>
              <a:rPr sz="1400" spc="-10" dirty="0">
                <a:latin typeface="Carlito"/>
                <a:cs typeface="Carlito"/>
              </a:rPr>
              <a:t>receive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dirty="0">
                <a:latin typeface="Carlito"/>
                <a:cs typeface="Carlito"/>
              </a:rPr>
              <a:t>as </a:t>
            </a:r>
            <a:r>
              <a:rPr sz="1400" spc="-5" dirty="0">
                <a:latin typeface="Carlito"/>
                <a:cs typeface="Carlito"/>
              </a:rPr>
              <a:t>part of 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promotional, </a:t>
            </a:r>
            <a:r>
              <a:rPr sz="1400" spc="-10" dirty="0">
                <a:latin typeface="Carlito"/>
                <a:cs typeface="Carlito"/>
              </a:rPr>
              <a:t>at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trade </a:t>
            </a:r>
            <a:r>
              <a:rPr sz="1400" dirty="0">
                <a:latin typeface="Carlito"/>
                <a:cs typeface="Carlito"/>
              </a:rPr>
              <a:t>show? How </a:t>
            </a:r>
            <a:r>
              <a:rPr sz="1400" spc="-5" dirty="0">
                <a:latin typeface="Carlito"/>
                <a:cs typeface="Carlito"/>
              </a:rPr>
              <a:t>did you </a:t>
            </a:r>
            <a:r>
              <a:rPr sz="1400" spc="-10" dirty="0">
                <a:latin typeface="Carlito"/>
                <a:cs typeface="Carlito"/>
              </a:rPr>
              <a:t>get </a:t>
            </a:r>
            <a:r>
              <a:rPr sz="1400" spc="-5" dirty="0">
                <a:latin typeface="Carlito"/>
                <a:cs typeface="Carlito"/>
              </a:rPr>
              <a:t>this cup holder? </a:t>
            </a:r>
            <a:r>
              <a:rPr sz="1400" dirty="0">
                <a:latin typeface="Carlito"/>
                <a:cs typeface="Carlito"/>
              </a:rPr>
              <a:t>Does it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spc="-10" dirty="0">
                <a:latin typeface="Carlito"/>
                <a:cs typeface="Carlito"/>
              </a:rPr>
              <a:t>any </a:t>
            </a:r>
            <a:r>
              <a:rPr sz="1400" spc="-5" dirty="0">
                <a:latin typeface="Carlito"/>
                <a:cs typeface="Carlito"/>
              </a:rPr>
              <a:t>trademark on</a:t>
            </a:r>
            <a:r>
              <a:rPr sz="1400" spc="105" dirty="0">
                <a:latin typeface="Carlito"/>
                <a:cs typeface="Carlito"/>
              </a:rPr>
              <a:t> </a:t>
            </a:r>
            <a:r>
              <a:rPr sz="1400" spc="5" dirty="0">
                <a:latin typeface="Carlito"/>
                <a:cs typeface="Carlito"/>
              </a:rPr>
              <a:t>it?”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Caller: </a:t>
            </a:r>
            <a:r>
              <a:rPr sz="1400" spc="-5" dirty="0">
                <a:latin typeface="Carlito"/>
                <a:cs typeface="Carlito"/>
              </a:rPr>
              <a:t>“It </a:t>
            </a:r>
            <a:r>
              <a:rPr sz="1400" spc="-10" dirty="0">
                <a:latin typeface="Carlito"/>
                <a:cs typeface="Carlito"/>
              </a:rPr>
              <a:t>came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15" dirty="0">
                <a:latin typeface="Carlito"/>
                <a:cs typeface="Carlito"/>
              </a:rPr>
              <a:t>my </a:t>
            </a:r>
            <a:r>
              <a:rPr sz="1400" spc="-20" dirty="0">
                <a:latin typeface="Carlito"/>
                <a:cs typeface="Carlito"/>
              </a:rPr>
              <a:t>computer,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5" dirty="0">
                <a:latin typeface="Carlito"/>
                <a:cs typeface="Carlito"/>
              </a:rPr>
              <a:t>don’t know anything about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promotional. It just has ’4X’ on</a:t>
            </a:r>
            <a:r>
              <a:rPr sz="1400" spc="60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it.”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marR="6413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latin typeface="Carlito"/>
                <a:cs typeface="Carlito"/>
              </a:rPr>
              <a:t>At </a:t>
            </a:r>
            <a:r>
              <a:rPr sz="1600" spc="-5" dirty="0">
                <a:latin typeface="Carlito"/>
                <a:cs typeface="Carlito"/>
              </a:rPr>
              <a:t>this </a:t>
            </a:r>
            <a:r>
              <a:rPr sz="1600" spc="-10" dirty="0">
                <a:latin typeface="Carlito"/>
                <a:cs typeface="Carlito"/>
              </a:rPr>
              <a:t>point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45" dirty="0">
                <a:latin typeface="Carlito"/>
                <a:cs typeface="Carlito"/>
              </a:rPr>
              <a:t>Tech </a:t>
            </a:r>
            <a:r>
              <a:rPr sz="1600" spc="-15" dirty="0">
                <a:latin typeface="Carlito"/>
                <a:cs typeface="Carlito"/>
              </a:rPr>
              <a:t>Rep </a:t>
            </a:r>
            <a:r>
              <a:rPr sz="1600" spc="-5" dirty="0">
                <a:latin typeface="Carlito"/>
                <a:cs typeface="Carlito"/>
              </a:rPr>
              <a:t>had </a:t>
            </a:r>
            <a:r>
              <a:rPr sz="1600" spc="-10" dirty="0">
                <a:latin typeface="Carlito"/>
                <a:cs typeface="Carlito"/>
              </a:rPr>
              <a:t>to mute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5" dirty="0">
                <a:latin typeface="Carlito"/>
                <a:cs typeface="Carlito"/>
              </a:rPr>
              <a:t>caller, </a:t>
            </a:r>
            <a:r>
              <a:rPr sz="1600" spc="-10" dirty="0">
                <a:latin typeface="Carlito"/>
                <a:cs typeface="Carlito"/>
              </a:rPr>
              <a:t>because </a:t>
            </a:r>
            <a:r>
              <a:rPr sz="1600" spc="-5" dirty="0">
                <a:latin typeface="Carlito"/>
                <a:cs typeface="Carlito"/>
              </a:rPr>
              <a:t>he </a:t>
            </a:r>
            <a:r>
              <a:rPr sz="1600" spc="-10" dirty="0">
                <a:latin typeface="Carlito"/>
                <a:cs typeface="Carlito"/>
              </a:rPr>
              <a:t>couldn’t stand </a:t>
            </a:r>
            <a:r>
              <a:rPr sz="1600" spc="-5" dirty="0">
                <a:latin typeface="Carlito"/>
                <a:cs typeface="Carlito"/>
              </a:rPr>
              <a:t>it. The caller had  </a:t>
            </a:r>
            <a:r>
              <a:rPr sz="1600" spc="-10" dirty="0">
                <a:latin typeface="Carlito"/>
                <a:cs typeface="Carlito"/>
              </a:rPr>
              <a:t>been </a:t>
            </a:r>
            <a:r>
              <a:rPr sz="1600" spc="-5" dirty="0">
                <a:latin typeface="Carlito"/>
                <a:cs typeface="Carlito"/>
              </a:rPr>
              <a:t>using the load </a:t>
            </a:r>
            <a:r>
              <a:rPr sz="1600" spc="-15" dirty="0">
                <a:latin typeface="Carlito"/>
                <a:cs typeface="Carlito"/>
              </a:rPr>
              <a:t>drawer </a:t>
            </a:r>
            <a:r>
              <a:rPr sz="1600" spc="-5" dirty="0">
                <a:latin typeface="Carlito"/>
                <a:cs typeface="Carlito"/>
              </a:rPr>
              <a:t>of the CD-ROM </a:t>
            </a:r>
            <a:r>
              <a:rPr sz="1600" spc="-10" dirty="0">
                <a:latin typeface="Carlito"/>
                <a:cs typeface="Carlito"/>
              </a:rPr>
              <a:t>drive </a:t>
            </a:r>
            <a:r>
              <a:rPr sz="1600" spc="-5" dirty="0">
                <a:latin typeface="Carlito"/>
                <a:cs typeface="Carlito"/>
              </a:rPr>
              <a:t>as a cup </a:t>
            </a:r>
            <a:r>
              <a:rPr sz="1600" spc="-25" dirty="0">
                <a:latin typeface="Carlito"/>
                <a:cs typeface="Carlito"/>
              </a:rPr>
              <a:t>holder,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snapped </a:t>
            </a:r>
            <a:r>
              <a:rPr sz="1600" spc="-5" dirty="0">
                <a:latin typeface="Carlito"/>
                <a:cs typeface="Carlito"/>
              </a:rPr>
              <a:t>it</a:t>
            </a:r>
            <a:r>
              <a:rPr sz="1600" spc="1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o</a:t>
            </a:r>
            <a:endParaRPr sz="1600">
              <a:latin typeface="Carlito"/>
              <a:cs typeface="Carlito"/>
            </a:endParaRPr>
          </a:p>
          <a:p>
            <a:pPr marL="40132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drive.</a:t>
            </a:r>
            <a:endParaRPr sz="1600">
              <a:latin typeface="Carlito"/>
              <a:cs typeface="Carlito"/>
            </a:endParaRPr>
          </a:p>
          <a:p>
            <a:pPr marL="756285" marR="1327150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This story was </a:t>
            </a:r>
            <a:r>
              <a:rPr sz="1400" spc="-10" dirty="0">
                <a:latin typeface="Carlito"/>
                <a:cs typeface="Carlito"/>
              </a:rPr>
              <a:t>found at </a:t>
            </a:r>
            <a:r>
              <a:rPr sz="1400" spc="-5" dirty="0">
                <a:latin typeface="Carlito"/>
                <a:cs typeface="Carlito"/>
              </a:rPr>
              <a:t>Greenberg, 1997 and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attributed there to </a:t>
            </a:r>
            <a:r>
              <a:rPr sz="1400" spc="-5" dirty="0">
                <a:latin typeface="Carlito"/>
                <a:cs typeface="Carlito"/>
              </a:rPr>
              <a:t>George </a:t>
            </a:r>
            <a:r>
              <a:rPr sz="1400" spc="-10" dirty="0">
                <a:latin typeface="Carlito"/>
                <a:cs typeface="Carlito"/>
              </a:rPr>
              <a:t>Wagner  </a:t>
            </a:r>
            <a:r>
              <a:rPr sz="1400" spc="-10" dirty="0">
                <a:latin typeface="Carlito"/>
                <a:cs typeface="Carlito"/>
                <a:hlinkClick r:id="rId4"/>
              </a:rPr>
              <a:t>g.wagner@sylvania.sev.org.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1535" y="312166"/>
            <a:ext cx="4897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Arial"/>
                <a:cs typeface="Arial"/>
              </a:rPr>
              <a:t>Dangerous </a:t>
            </a:r>
            <a:r>
              <a:rPr b="1" spc="-35" dirty="0">
                <a:latin typeface="Arial"/>
                <a:cs typeface="Arial"/>
              </a:rPr>
              <a:t>Command</a:t>
            </a:r>
            <a:r>
              <a:rPr b="1" spc="90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83855" cy="3830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09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A widely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15" dirty="0">
                <a:latin typeface="Carlito"/>
                <a:cs typeface="Carlito"/>
              </a:rPr>
              <a:t>text </a:t>
            </a:r>
            <a:r>
              <a:rPr sz="1600" spc="-5" dirty="0">
                <a:latin typeface="Carlito"/>
                <a:cs typeface="Carlito"/>
              </a:rPr>
              <a:t>editor (ed)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character </a:t>
            </a:r>
            <a:r>
              <a:rPr sz="1600" spc="-95" dirty="0">
                <a:latin typeface="Carlito"/>
                <a:cs typeface="Carlito"/>
              </a:rPr>
              <a:t>’.’ </a:t>
            </a:r>
            <a:r>
              <a:rPr sz="1600" spc="-10" dirty="0">
                <a:latin typeface="Carlito"/>
                <a:cs typeface="Carlito"/>
              </a:rPr>
              <a:t>to select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current </a:t>
            </a:r>
            <a:r>
              <a:rPr sz="1600" spc="-5" dirty="0">
                <a:latin typeface="Carlito"/>
                <a:cs typeface="Carlito"/>
              </a:rPr>
              <a:t>line of </a:t>
            </a:r>
            <a:r>
              <a:rPr sz="1600" spc="-10" dirty="0">
                <a:latin typeface="Carlito"/>
                <a:cs typeface="Carlito"/>
              </a:rPr>
              <a:t>text,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95" dirty="0">
                <a:latin typeface="Carlito"/>
                <a:cs typeface="Carlito"/>
              </a:rPr>
              <a:t>’,’ </a:t>
            </a:r>
            <a:r>
              <a:rPr sz="1600" spc="-10" dirty="0">
                <a:latin typeface="Carlito"/>
                <a:cs typeface="Carlito"/>
              </a:rPr>
              <a:t>to  select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entire document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an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operation.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These </a:t>
            </a: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25" dirty="0">
                <a:latin typeface="Carlito"/>
                <a:cs typeface="Carlito"/>
              </a:rPr>
              <a:t>keys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adjacent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15" dirty="0">
                <a:latin typeface="Carlito"/>
                <a:cs typeface="Carlito"/>
              </a:rPr>
              <a:t>keyboard </a:t>
            </a:r>
            <a:r>
              <a:rPr sz="1600" spc="-5" dirty="0">
                <a:latin typeface="Carlito"/>
                <a:cs typeface="Carlito"/>
              </a:rPr>
              <a:t>! highly </a:t>
            </a:r>
            <a:r>
              <a:rPr sz="1600" spc="-15" dirty="0">
                <a:latin typeface="Carlito"/>
                <a:cs typeface="Carlito"/>
              </a:rPr>
              <a:t>likely </a:t>
            </a:r>
            <a:r>
              <a:rPr sz="1600" spc="-10" dirty="0">
                <a:latin typeface="Carlito"/>
                <a:cs typeface="Carlito"/>
              </a:rPr>
              <a:t>they </a:t>
            </a:r>
            <a:r>
              <a:rPr sz="1600" spc="-5" dirty="0">
                <a:latin typeface="Carlito"/>
                <a:cs typeface="Carlito"/>
              </a:rPr>
              <a:t>will </a:t>
            </a:r>
            <a:r>
              <a:rPr sz="1600" spc="-10" dirty="0">
                <a:latin typeface="Carlito"/>
                <a:cs typeface="Carlito"/>
              </a:rPr>
              <a:t>sometimes </a:t>
            </a:r>
            <a:r>
              <a:rPr sz="1600" spc="-5" dirty="0">
                <a:latin typeface="Carlito"/>
                <a:cs typeface="Carlito"/>
              </a:rPr>
              <a:t>be</a:t>
            </a:r>
            <a:r>
              <a:rPr sz="1600" spc="2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mistaken.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Intending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change </a:t>
            </a:r>
            <a:r>
              <a:rPr sz="1600" spc="-10" dirty="0">
                <a:latin typeface="Carlito"/>
                <a:cs typeface="Carlito"/>
              </a:rPr>
              <a:t>one</a:t>
            </a:r>
            <a:r>
              <a:rPr sz="1600" spc="-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line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60" dirty="0">
                <a:latin typeface="Carlito"/>
                <a:cs typeface="Carlito"/>
              </a:rPr>
              <a:t>“A </a:t>
            </a:r>
            <a:r>
              <a:rPr sz="1400" spc="-5" dirty="0">
                <a:latin typeface="Carlito"/>
                <a:cs typeface="Carlito"/>
              </a:rPr>
              <a:t>heavy poll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0" dirty="0">
                <a:latin typeface="Carlito"/>
                <a:cs typeface="Carlito"/>
              </a:rPr>
              <a:t>expected </a:t>
            </a:r>
            <a:r>
              <a:rPr sz="1400" dirty="0">
                <a:latin typeface="Carlito"/>
                <a:cs typeface="Carlito"/>
              </a:rPr>
              <a:t>. . .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”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60" dirty="0">
                <a:latin typeface="Carlito"/>
                <a:cs typeface="Carlito"/>
              </a:rPr>
              <a:t>“A </a:t>
            </a:r>
            <a:r>
              <a:rPr sz="1400" spc="-5" dirty="0">
                <a:latin typeface="Carlito"/>
                <a:cs typeface="Carlito"/>
              </a:rPr>
              <a:t>heavy </a:t>
            </a:r>
            <a:r>
              <a:rPr sz="1400" dirty="0">
                <a:latin typeface="Carlito"/>
                <a:cs typeface="Carlito"/>
              </a:rPr>
              <a:t>turnout is </a:t>
            </a:r>
            <a:r>
              <a:rPr sz="1400" spc="-10" dirty="0">
                <a:latin typeface="Carlito"/>
                <a:cs typeface="Carlito"/>
              </a:rPr>
              <a:t>expected </a:t>
            </a:r>
            <a:r>
              <a:rPr sz="1400" dirty="0">
                <a:latin typeface="Carlito"/>
                <a:cs typeface="Carlito"/>
              </a:rPr>
              <a:t>. . .</a:t>
            </a:r>
            <a:r>
              <a:rPr sz="1400" spc="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”</a:t>
            </a:r>
            <a:endParaRPr sz="14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rlito"/>
                <a:cs typeface="Carlito"/>
              </a:rPr>
              <a:t>can </a:t>
            </a:r>
            <a:r>
              <a:rPr sz="1400" dirty="0">
                <a:latin typeface="Carlito"/>
                <a:cs typeface="Carlito"/>
              </a:rPr>
              <a:t>easily </a:t>
            </a:r>
            <a:r>
              <a:rPr sz="1400" spc="-5" dirty="0">
                <a:latin typeface="Carlito"/>
                <a:cs typeface="Carlito"/>
              </a:rPr>
              <a:t>change </a:t>
            </a:r>
            <a:r>
              <a:rPr sz="1400" spc="-10" dirty="0">
                <a:latin typeface="Carlito"/>
                <a:cs typeface="Carlito"/>
              </a:rPr>
              <a:t>’poll’ to </a:t>
            </a:r>
            <a:r>
              <a:rPr sz="1400" dirty="0">
                <a:latin typeface="Carlito"/>
                <a:cs typeface="Carlito"/>
              </a:rPr>
              <a:t>’turnout’ </a:t>
            </a:r>
            <a:r>
              <a:rPr sz="1400" spc="-5" dirty="0">
                <a:latin typeface="Carlito"/>
                <a:cs typeface="Carlito"/>
              </a:rPr>
              <a:t>throughout the </a:t>
            </a:r>
            <a:r>
              <a:rPr sz="1400" spc="-10" dirty="0">
                <a:latin typeface="Carlito"/>
                <a:cs typeface="Carlito"/>
              </a:rPr>
              <a:t>entire</a:t>
            </a:r>
            <a:r>
              <a:rPr sz="1400" spc="7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document.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marR="456565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case was reported </a:t>
            </a:r>
            <a:r>
              <a:rPr sz="1600" spc="-5" dirty="0">
                <a:latin typeface="Carlito"/>
                <a:cs typeface="Carlito"/>
              </a:rPr>
              <a:t>in the British </a:t>
            </a:r>
            <a:r>
              <a:rPr sz="1600" spc="-10" dirty="0">
                <a:latin typeface="Carlito"/>
                <a:cs typeface="Carlito"/>
              </a:rPr>
              <a:t>press: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the election </a:t>
            </a:r>
            <a:r>
              <a:rPr sz="1600" spc="-10" dirty="0">
                <a:latin typeface="Carlito"/>
                <a:cs typeface="Carlito"/>
              </a:rPr>
              <a:t>documents </a:t>
            </a:r>
            <a:r>
              <a:rPr sz="1600" spc="-5" dirty="0">
                <a:latin typeface="Carlito"/>
                <a:cs typeface="Carlito"/>
              </a:rPr>
              <a:t>of a </a:t>
            </a:r>
            <a:r>
              <a:rPr sz="1600" spc="-10" dirty="0">
                <a:latin typeface="Carlito"/>
                <a:cs typeface="Carlito"/>
              </a:rPr>
              <a:t>candidate  named Pollack </a:t>
            </a:r>
            <a:r>
              <a:rPr sz="1600" spc="-15" dirty="0">
                <a:latin typeface="Carlito"/>
                <a:cs typeface="Carlito"/>
              </a:rPr>
              <a:t>were </a:t>
            </a:r>
            <a:r>
              <a:rPr sz="1600" spc="-10" dirty="0">
                <a:latin typeface="Carlito"/>
                <a:cs typeface="Carlito"/>
              </a:rPr>
              <a:t>printed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0" dirty="0">
                <a:latin typeface="Carlito"/>
                <a:cs typeface="Carlito"/>
              </a:rPr>
              <a:t>name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Turnoutack.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“computer </a:t>
            </a:r>
            <a:r>
              <a:rPr sz="1600" spc="-10" dirty="0">
                <a:latin typeface="Carlito"/>
                <a:cs typeface="Carlito"/>
              </a:rPr>
              <a:t>failure” was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blamed.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15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This story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15" dirty="0">
                <a:latin typeface="Carlito"/>
                <a:cs typeface="Carlito"/>
              </a:rPr>
              <a:t>taken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dirty="0">
                <a:latin typeface="Carlito"/>
                <a:cs typeface="Carlito"/>
              </a:rPr>
              <a:t>[Newman </a:t>
            </a:r>
            <a:r>
              <a:rPr sz="1400" spc="-5" dirty="0">
                <a:latin typeface="Carlito"/>
                <a:cs typeface="Carlito"/>
              </a:rPr>
              <a:t>and Lamming, </a:t>
            </a:r>
            <a:r>
              <a:rPr sz="1400" dirty="0">
                <a:latin typeface="Carlito"/>
                <a:cs typeface="Carlito"/>
              </a:rPr>
              <a:t>1995], </a:t>
            </a:r>
            <a:r>
              <a:rPr sz="1400" spc="-5" dirty="0">
                <a:latin typeface="Carlito"/>
                <a:cs typeface="Carlito"/>
              </a:rPr>
              <a:t>pages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8–9.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5648" y="312166"/>
            <a:ext cx="409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5" dirty="0">
                <a:latin typeface="Arial"/>
                <a:cs typeface="Arial"/>
              </a:rPr>
              <a:t>Beware </a:t>
            </a:r>
            <a:r>
              <a:rPr b="1" spc="-10" dirty="0">
                <a:latin typeface="Arial"/>
                <a:cs typeface="Arial"/>
              </a:rPr>
              <a:t>Unix</a:t>
            </a:r>
            <a:r>
              <a:rPr b="1" spc="45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Commands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1592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Intend to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type: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407" y="1165605"/>
            <a:ext cx="506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rm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*~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061" y="1165605"/>
            <a:ext cx="25184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remove </a:t>
            </a:r>
            <a:r>
              <a:rPr sz="1600" spc="-10" dirty="0">
                <a:latin typeface="Carlito"/>
                <a:cs typeface="Carlito"/>
              </a:rPr>
              <a:t>Emacs backup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files.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0061" y="1750517"/>
            <a:ext cx="22625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rlito"/>
                <a:cs typeface="Carlito"/>
              </a:rPr>
              <a:t>which </a:t>
            </a:r>
            <a:r>
              <a:rPr sz="1600" spc="-15" dirty="0">
                <a:latin typeface="Carlito"/>
                <a:cs typeface="Carlito"/>
              </a:rPr>
              <a:t>removes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everything!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1750517"/>
            <a:ext cx="2385695" cy="85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  <a:tab pos="1841500" algn="l"/>
              </a:tabLst>
            </a:pPr>
            <a:r>
              <a:rPr sz="1600" spc="-5" dirty="0">
                <a:latin typeface="Carlito"/>
                <a:cs typeface="Carlito"/>
              </a:rPr>
              <a:t>Actually type:	</a:t>
            </a:r>
            <a:r>
              <a:rPr sz="1600" spc="-10" dirty="0">
                <a:latin typeface="Carlito"/>
                <a:cs typeface="Carlito"/>
              </a:rPr>
              <a:t>rm </a:t>
            </a:r>
            <a:r>
              <a:rPr sz="1600" spc="-5" dirty="0">
                <a:latin typeface="Carlito"/>
                <a:cs typeface="Carlito"/>
              </a:rPr>
              <a:t>*</a:t>
            </a:r>
            <a:r>
              <a:rPr sz="1600" spc="-5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~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is no undo . .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541" y="312166"/>
            <a:ext cx="3536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0" dirty="0">
                <a:latin typeface="Arial"/>
                <a:cs typeface="Arial"/>
              </a:rPr>
              <a:t>The </a:t>
            </a:r>
            <a:r>
              <a:rPr b="1" spc="-10" dirty="0">
                <a:latin typeface="Arial"/>
                <a:cs typeface="Arial"/>
              </a:rPr>
              <a:t>Terminal </a:t>
            </a:r>
            <a:r>
              <a:rPr b="1" spc="-160" dirty="0">
                <a:latin typeface="Arial"/>
                <a:cs typeface="Arial"/>
              </a:rPr>
              <a:t>is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15" dirty="0">
                <a:latin typeface="Arial"/>
                <a:cs typeface="Arial"/>
              </a:rPr>
              <a:t>Dead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6"/>
            <a:ext cx="7613015" cy="2823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Reported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the Human </a:t>
            </a:r>
            <a:r>
              <a:rPr sz="1400" spc="-15" dirty="0">
                <a:latin typeface="Carlito"/>
                <a:cs typeface="Carlito"/>
              </a:rPr>
              <a:t>Factors </a:t>
            </a:r>
            <a:r>
              <a:rPr sz="1400" spc="-5" dirty="0">
                <a:latin typeface="Carlito"/>
                <a:cs typeface="Carlito"/>
              </a:rPr>
              <a:t>Society Bulletin,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1981: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manager of a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10" dirty="0">
                <a:latin typeface="Carlito"/>
                <a:cs typeface="Carlito"/>
              </a:rPr>
              <a:t>installation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police </a:t>
            </a:r>
            <a:r>
              <a:rPr sz="1600" spc="-10" dirty="0">
                <a:latin typeface="Carlito"/>
                <a:cs typeface="Carlito"/>
              </a:rPr>
              <a:t>departments reported </a:t>
            </a:r>
            <a:r>
              <a:rPr sz="1600" spc="-5" dirty="0">
                <a:latin typeface="Carlito"/>
                <a:cs typeface="Carlito"/>
              </a:rPr>
              <a:t>that one </a:t>
            </a:r>
            <a:r>
              <a:rPr sz="1600" spc="-15" dirty="0">
                <a:latin typeface="Carlito"/>
                <a:cs typeface="Carlito"/>
              </a:rPr>
              <a:t>day</a:t>
            </a:r>
            <a:r>
              <a:rPr sz="1600" spc="1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received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call “your </a:t>
            </a:r>
            <a:r>
              <a:rPr sz="1600" spc="-5" dirty="0">
                <a:latin typeface="Carlito"/>
                <a:cs typeface="Carlito"/>
              </a:rPr>
              <a:t>terminal is </a:t>
            </a:r>
            <a:r>
              <a:rPr sz="1600" spc="-10" dirty="0">
                <a:latin typeface="Carlito"/>
                <a:cs typeface="Carlito"/>
              </a:rPr>
              <a:t>dead. Come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get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35" dirty="0">
                <a:latin typeface="Carlito"/>
                <a:cs typeface="Carlito"/>
              </a:rPr>
              <a:t>it.”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He </a:t>
            </a:r>
            <a:r>
              <a:rPr sz="1600" spc="-10" dirty="0">
                <a:latin typeface="Carlito"/>
                <a:cs typeface="Carlito"/>
              </a:rPr>
              <a:t>suggested that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repair </a:t>
            </a:r>
            <a:r>
              <a:rPr sz="1600" spc="-5" dirty="0">
                <a:latin typeface="Carlito"/>
                <a:cs typeface="Carlito"/>
              </a:rPr>
              <a:t>service should be </a:t>
            </a:r>
            <a:r>
              <a:rPr sz="1600" spc="-10" dirty="0">
                <a:latin typeface="Carlito"/>
                <a:cs typeface="Carlito"/>
              </a:rPr>
              <a:t>contacted, but </a:t>
            </a:r>
            <a:r>
              <a:rPr sz="1600" spc="-5" dirty="0">
                <a:latin typeface="Carlito"/>
                <a:cs typeface="Carlito"/>
              </a:rPr>
              <a:t>the caller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insisted.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terminal had two bullet holes in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it.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Apparently,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officer got </a:t>
            </a:r>
            <a:r>
              <a:rPr sz="1600" spc="-5" dirty="0">
                <a:latin typeface="Carlito"/>
                <a:cs typeface="Carlito"/>
              </a:rPr>
              <a:t>a “Do </a:t>
            </a:r>
            <a:r>
              <a:rPr sz="1600" spc="-10" dirty="0">
                <a:latin typeface="Carlito"/>
                <a:cs typeface="Carlito"/>
              </a:rPr>
              <a:t>not understand” message </a:t>
            </a:r>
            <a:r>
              <a:rPr sz="1600" spc="-5" dirty="0">
                <a:latin typeface="Carlito"/>
                <a:cs typeface="Carlito"/>
              </a:rPr>
              <a:t>on the </a:t>
            </a:r>
            <a:r>
              <a:rPr sz="1600" spc="-15" dirty="0">
                <a:latin typeface="Carlito"/>
                <a:cs typeface="Carlito"/>
              </a:rPr>
              <a:t>screen </a:t>
            </a:r>
            <a:r>
              <a:rPr sz="1600" spc="-10" dirty="0">
                <a:latin typeface="Carlito"/>
                <a:cs typeface="Carlito"/>
              </a:rPr>
              <a:t>once too</a:t>
            </a:r>
            <a:r>
              <a:rPr sz="1600" spc="3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often.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835" y="312166"/>
            <a:ext cx="5434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90" dirty="0">
                <a:latin typeface="Arial"/>
                <a:cs typeface="Arial"/>
              </a:rPr>
              <a:t>Phobos </a:t>
            </a:r>
            <a:r>
              <a:rPr b="1" spc="50" dirty="0">
                <a:latin typeface="Arial"/>
                <a:cs typeface="Arial"/>
              </a:rPr>
              <a:t>1 </a:t>
            </a:r>
            <a:r>
              <a:rPr b="1" spc="10" dirty="0">
                <a:latin typeface="Arial"/>
                <a:cs typeface="Arial"/>
              </a:rPr>
              <a:t>Never </a:t>
            </a:r>
            <a:r>
              <a:rPr b="1" spc="60" dirty="0">
                <a:latin typeface="Arial"/>
                <a:cs typeface="Arial"/>
              </a:rPr>
              <a:t>Made </a:t>
            </a:r>
            <a:r>
              <a:rPr b="1" spc="80" dirty="0">
                <a:latin typeface="Arial"/>
                <a:cs typeface="Arial"/>
              </a:rPr>
              <a:t>it </a:t>
            </a:r>
            <a:r>
              <a:rPr b="1" spc="70" dirty="0">
                <a:latin typeface="Arial"/>
                <a:cs typeface="Arial"/>
              </a:rPr>
              <a:t>to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Mars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6"/>
            <a:ext cx="7950834" cy="331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spc="-5" dirty="0">
                <a:latin typeface="Carlito"/>
                <a:cs typeface="Carlito"/>
              </a:rPr>
              <a:t>Science magazine, 1989, </a:t>
            </a:r>
            <a:r>
              <a:rPr sz="1400" dirty="0">
                <a:latin typeface="Carlito"/>
                <a:cs typeface="Carlito"/>
              </a:rPr>
              <a:t>and </a:t>
            </a:r>
            <a:r>
              <a:rPr sz="1400" spc="-10" dirty="0">
                <a:latin typeface="Carlito"/>
                <a:cs typeface="Carlito"/>
              </a:rPr>
              <a:t>reported by </a:t>
            </a:r>
            <a:r>
              <a:rPr sz="1400" spc="-5" dirty="0">
                <a:latin typeface="Carlito"/>
                <a:cs typeface="Carlito"/>
              </a:rPr>
              <a:t>Norman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CACM, Jan. 1990 [Norman,</a:t>
            </a:r>
            <a:r>
              <a:rPr sz="1400" spc="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1990]: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106680" marR="5080" indent="1905" algn="ctr">
              <a:lnSpc>
                <a:spcPct val="100000"/>
              </a:lnSpc>
              <a:spcBef>
                <a:spcPts val="969"/>
              </a:spcBef>
            </a:pPr>
            <a:r>
              <a:rPr sz="1600" spc="-5" dirty="0">
                <a:latin typeface="Carlito"/>
                <a:cs typeface="Carlito"/>
              </a:rPr>
              <a:t>“not long </a:t>
            </a:r>
            <a:r>
              <a:rPr sz="1600" spc="-10" dirty="0">
                <a:latin typeface="Carlito"/>
                <a:cs typeface="Carlito"/>
              </a:rPr>
              <a:t>after </a:t>
            </a:r>
            <a:r>
              <a:rPr sz="1600" spc="-5" dirty="0">
                <a:latin typeface="Carlito"/>
                <a:cs typeface="Carlito"/>
              </a:rPr>
              <a:t>the launch, a </a:t>
            </a:r>
            <a:r>
              <a:rPr sz="1600" spc="-10" dirty="0">
                <a:latin typeface="Carlito"/>
                <a:cs typeface="Carlito"/>
              </a:rPr>
              <a:t>ground controller omitted </a:t>
            </a:r>
            <a:r>
              <a:rPr sz="1600" spc="-5" dirty="0">
                <a:latin typeface="Carlito"/>
                <a:cs typeface="Carlito"/>
              </a:rPr>
              <a:t>a single </a:t>
            </a:r>
            <a:r>
              <a:rPr sz="1600" spc="-10" dirty="0">
                <a:latin typeface="Carlito"/>
                <a:cs typeface="Carlito"/>
              </a:rPr>
              <a:t>letter </a:t>
            </a:r>
            <a:r>
              <a:rPr sz="1600" spc="-5" dirty="0">
                <a:latin typeface="Carlito"/>
                <a:cs typeface="Carlito"/>
              </a:rPr>
              <a:t>in a series of digital  </a:t>
            </a:r>
            <a:r>
              <a:rPr sz="1600" spc="-10" dirty="0">
                <a:latin typeface="Carlito"/>
                <a:cs typeface="Carlito"/>
              </a:rPr>
              <a:t>commands sent 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spacecraft.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malignant bad </a:t>
            </a:r>
            <a:r>
              <a:rPr sz="1600" spc="-10" dirty="0">
                <a:latin typeface="Carlito"/>
                <a:cs typeface="Carlito"/>
              </a:rPr>
              <a:t>luck, </a:t>
            </a:r>
            <a:r>
              <a:rPr sz="1600" spc="-5" dirty="0">
                <a:latin typeface="Carlito"/>
                <a:cs typeface="Carlito"/>
              </a:rPr>
              <a:t>that </a:t>
            </a:r>
            <a:r>
              <a:rPr sz="1600" spc="-10" dirty="0">
                <a:latin typeface="Carlito"/>
                <a:cs typeface="Carlito"/>
              </a:rPr>
              <a:t>omission caused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code to 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mistranslated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such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way </a:t>
            </a:r>
            <a:r>
              <a:rPr sz="1600" spc="-5" dirty="0">
                <a:latin typeface="Carlito"/>
                <a:cs typeface="Carlito"/>
              </a:rPr>
              <a:t>as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trigger the </a:t>
            </a:r>
            <a:r>
              <a:rPr sz="1600" spc="-10" dirty="0">
                <a:latin typeface="Carlito"/>
                <a:cs typeface="Carlito"/>
              </a:rPr>
              <a:t>test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sequence”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test sequence, </a:t>
            </a:r>
            <a:r>
              <a:rPr sz="1600" spc="-15" dirty="0">
                <a:latin typeface="Carlito"/>
                <a:cs typeface="Carlito"/>
              </a:rPr>
              <a:t>stored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ROM, was </a:t>
            </a:r>
            <a:r>
              <a:rPr sz="1600" spc="-5" dirty="0">
                <a:latin typeface="Carlito"/>
                <a:cs typeface="Carlito"/>
              </a:rPr>
              <a:t>intended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used </a:t>
            </a:r>
            <a:r>
              <a:rPr sz="1600" spc="-5" dirty="0">
                <a:latin typeface="Carlito"/>
                <a:cs typeface="Carlito"/>
              </a:rPr>
              <a:t>only when checking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spacecraft </a:t>
            </a:r>
            <a:r>
              <a:rPr sz="1600" spc="-5" dirty="0">
                <a:latin typeface="Carlito"/>
                <a:cs typeface="Carlito"/>
              </a:rPr>
              <a:t>on the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ground.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Phobos 1 </a:t>
            </a:r>
            <a:r>
              <a:rPr sz="1600" spc="-10" dirty="0">
                <a:latin typeface="Carlito"/>
                <a:cs typeface="Carlito"/>
              </a:rPr>
              <a:t>went into </a:t>
            </a:r>
            <a:r>
              <a:rPr sz="1600" spc="-5" dirty="0">
                <a:latin typeface="Carlito"/>
                <a:cs typeface="Carlito"/>
              </a:rPr>
              <a:t>a tumble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which it </a:t>
            </a:r>
            <a:r>
              <a:rPr sz="1600" spc="-10" dirty="0">
                <a:latin typeface="Carlito"/>
                <a:cs typeface="Carlito"/>
              </a:rPr>
              <a:t>never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recovered.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controller was moved to other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duties.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312166"/>
            <a:ext cx="199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10" dirty="0">
                <a:latin typeface="Arial"/>
                <a:cs typeface="Arial"/>
              </a:rPr>
              <a:t>Iran </a:t>
            </a:r>
            <a:r>
              <a:rPr b="1" spc="-10" dirty="0">
                <a:latin typeface="Arial"/>
                <a:cs typeface="Arial"/>
              </a:rPr>
              <a:t>Air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45" dirty="0">
                <a:latin typeface="Arial"/>
                <a:cs typeface="Arial"/>
              </a:rPr>
              <a:t>655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6"/>
            <a:ext cx="8044815" cy="414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356225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rlito"/>
                <a:cs typeface="Carlito"/>
              </a:rPr>
              <a:t>Reported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[Lee,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1992]: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1988,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USS </a:t>
            </a:r>
            <a:r>
              <a:rPr sz="1600" spc="-5" dirty="0">
                <a:latin typeface="Carlito"/>
                <a:cs typeface="Carlito"/>
              </a:rPr>
              <a:t>Vincennes shot </a:t>
            </a:r>
            <a:r>
              <a:rPr sz="1600" spc="-10" dirty="0">
                <a:latin typeface="Carlito"/>
                <a:cs typeface="Carlito"/>
              </a:rPr>
              <a:t>down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5" dirty="0">
                <a:latin typeface="Carlito"/>
                <a:cs typeface="Carlito"/>
              </a:rPr>
              <a:t>Iran </a:t>
            </a:r>
            <a:r>
              <a:rPr sz="1600" spc="-5" dirty="0">
                <a:latin typeface="Carlito"/>
                <a:cs typeface="Carlito"/>
              </a:rPr>
              <a:t>Air A-300 Airbus with </a:t>
            </a:r>
            <a:r>
              <a:rPr sz="1600" spc="-10" dirty="0">
                <a:latin typeface="Carlito"/>
                <a:cs typeface="Carlito"/>
              </a:rPr>
              <a:t>290 </a:t>
            </a:r>
            <a:r>
              <a:rPr sz="1600" spc="-5" dirty="0">
                <a:latin typeface="Carlito"/>
                <a:cs typeface="Carlito"/>
              </a:rPr>
              <a:t>people</a:t>
            </a:r>
            <a:r>
              <a:rPr sz="1600" spc="2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aboard.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16319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Aegis weapons </a:t>
            </a:r>
            <a:r>
              <a:rPr sz="1600" spc="-15" dirty="0">
                <a:latin typeface="Carlito"/>
                <a:cs typeface="Carlito"/>
              </a:rPr>
              <a:t>system </a:t>
            </a:r>
            <a:r>
              <a:rPr sz="1600" spc="-10" dirty="0">
                <a:latin typeface="Carlito"/>
                <a:cs typeface="Carlito"/>
              </a:rPr>
              <a:t>aboard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Vincennes </a:t>
            </a:r>
            <a:r>
              <a:rPr sz="1600" spc="-5" dirty="0">
                <a:latin typeface="Carlito"/>
                <a:cs typeface="Carlito"/>
              </a:rPr>
              <a:t>had </a:t>
            </a:r>
            <a:r>
              <a:rPr sz="1600" spc="-10" dirty="0">
                <a:latin typeface="Carlito"/>
                <a:cs typeface="Carlito"/>
              </a:rPr>
              <a:t>sophisticated software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identifying  and </a:t>
            </a:r>
            <a:r>
              <a:rPr sz="1600" spc="-10" dirty="0">
                <a:latin typeface="Carlito"/>
                <a:cs typeface="Carlito"/>
              </a:rPr>
              <a:t>tracking potential</a:t>
            </a:r>
            <a:r>
              <a:rPr sz="1600" spc="-15" dirty="0">
                <a:latin typeface="Carlito"/>
                <a:cs typeface="Carlito"/>
              </a:rPr>
              <a:t> targets.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30" dirty="0">
                <a:latin typeface="Carlito"/>
                <a:cs typeface="Carlito"/>
              </a:rPr>
              <a:t>However,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large-screen display </a:t>
            </a:r>
            <a:r>
              <a:rPr sz="1600" spc="-5" dirty="0">
                <a:latin typeface="Carlito"/>
                <a:cs typeface="Carlito"/>
              </a:rPr>
              <a:t>did not </a:t>
            </a:r>
            <a:r>
              <a:rPr sz="1600" spc="-10" dirty="0">
                <a:latin typeface="Carlito"/>
                <a:cs typeface="Carlito"/>
              </a:rPr>
              <a:t>show </a:t>
            </a:r>
            <a:r>
              <a:rPr sz="1600" spc="-5" dirty="0">
                <a:latin typeface="Carlito"/>
                <a:cs typeface="Carlito"/>
              </a:rPr>
              <a:t>altitude </a:t>
            </a:r>
            <a:r>
              <a:rPr sz="1600" spc="-10" dirty="0">
                <a:latin typeface="Carlito"/>
                <a:cs typeface="Carlito"/>
              </a:rPr>
              <a:t>information </a:t>
            </a:r>
            <a:r>
              <a:rPr sz="1600" spc="-5" dirty="0">
                <a:latin typeface="Carlito"/>
                <a:cs typeface="Carlito"/>
              </a:rPr>
              <a:t>– altitude had to be</a:t>
            </a:r>
            <a:r>
              <a:rPr sz="1600" spc="2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read</a:t>
            </a:r>
            <a:endParaRPr sz="1600">
              <a:latin typeface="Carlito"/>
              <a:cs typeface="Carlito"/>
            </a:endParaRPr>
          </a:p>
          <a:p>
            <a:pPr marR="5358765" algn="ctr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latin typeface="Carlito"/>
                <a:cs typeface="Carlito"/>
              </a:rPr>
              <a:t>from separate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consoles.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marR="135255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Airbus which </a:t>
            </a:r>
            <a:r>
              <a:rPr sz="1600" spc="-10" dirty="0">
                <a:latin typeface="Carlito"/>
                <a:cs typeface="Carlito"/>
              </a:rPr>
              <a:t>had </a:t>
            </a:r>
            <a:r>
              <a:rPr sz="1600" spc="-5" dirty="0">
                <a:latin typeface="Carlito"/>
                <a:cs typeface="Carlito"/>
              </a:rPr>
              <a:t>levelled </a:t>
            </a:r>
            <a:r>
              <a:rPr sz="1600" spc="-10" dirty="0">
                <a:latin typeface="Carlito"/>
                <a:cs typeface="Carlito"/>
              </a:rPr>
              <a:t>off at </a:t>
            </a:r>
            <a:r>
              <a:rPr sz="1600" spc="-5" dirty="0">
                <a:latin typeface="Carlito"/>
                <a:cs typeface="Carlito"/>
              </a:rPr>
              <a:t>12 </a:t>
            </a:r>
            <a:r>
              <a:rPr sz="1600" spc="-10" dirty="0">
                <a:latin typeface="Carlito"/>
                <a:cs typeface="Carlito"/>
              </a:rPr>
              <a:t>500 </a:t>
            </a:r>
            <a:r>
              <a:rPr sz="1600" spc="-15" dirty="0">
                <a:latin typeface="Carlito"/>
                <a:cs typeface="Carlito"/>
              </a:rPr>
              <a:t>feet, </a:t>
            </a:r>
            <a:r>
              <a:rPr sz="1600" spc="-10" dirty="0">
                <a:latin typeface="Carlito"/>
                <a:cs typeface="Carlito"/>
              </a:rPr>
              <a:t>was </a:t>
            </a:r>
            <a:r>
              <a:rPr sz="1600" spc="-20" dirty="0">
                <a:latin typeface="Carlito"/>
                <a:cs typeface="Carlito"/>
              </a:rPr>
              <a:t>taken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an F-14 fighter </a:t>
            </a:r>
            <a:r>
              <a:rPr sz="1600" spc="-10" dirty="0">
                <a:latin typeface="Carlito"/>
                <a:cs typeface="Carlito"/>
              </a:rPr>
              <a:t>descending 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9 </a:t>
            </a:r>
            <a:r>
              <a:rPr sz="1600" spc="-10" dirty="0">
                <a:latin typeface="Carlito"/>
                <a:cs typeface="Carlito"/>
              </a:rPr>
              <a:t>000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feet.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36703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Ironically,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escort </a:t>
            </a:r>
            <a:r>
              <a:rPr sz="1600" spc="-5" dirty="0">
                <a:latin typeface="Carlito"/>
                <a:cs typeface="Carlito"/>
              </a:rPr>
              <a:t>ship with older equipment </a:t>
            </a:r>
            <a:r>
              <a:rPr sz="1600" spc="-10" dirty="0">
                <a:latin typeface="Carlito"/>
                <a:cs typeface="Carlito"/>
              </a:rPr>
              <a:t>was </a:t>
            </a:r>
            <a:r>
              <a:rPr sz="1600" spc="-5" dirty="0">
                <a:latin typeface="Carlito"/>
                <a:cs typeface="Carlito"/>
              </a:rPr>
              <a:t>able </a:t>
            </a:r>
            <a:r>
              <a:rPr sz="1600" spc="-10" dirty="0">
                <a:latin typeface="Carlito"/>
                <a:cs typeface="Carlito"/>
              </a:rPr>
              <a:t>to read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plane’s </a:t>
            </a:r>
            <a:r>
              <a:rPr sz="1600" spc="-5" dirty="0">
                <a:latin typeface="Carlito"/>
                <a:cs typeface="Carlito"/>
              </a:rPr>
              <a:t>altitude quite  </a:t>
            </a:r>
            <a:r>
              <a:rPr sz="1600" spc="-20" dirty="0">
                <a:latin typeface="Carlito"/>
                <a:cs typeface="Carlito"/>
              </a:rPr>
              <a:t>correctly, </a:t>
            </a:r>
            <a:r>
              <a:rPr sz="1600" spc="-10" dirty="0">
                <a:latin typeface="Carlito"/>
                <a:cs typeface="Carlito"/>
              </a:rPr>
              <a:t>but could not intervene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time.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9089" y="312166"/>
            <a:ext cx="2386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5" dirty="0">
                <a:latin typeface="Arial"/>
                <a:cs typeface="Arial"/>
              </a:rPr>
              <a:t>And </a:t>
            </a:r>
            <a:r>
              <a:rPr b="1" spc="-50" dirty="0">
                <a:latin typeface="Arial"/>
                <a:cs typeface="Arial"/>
              </a:rPr>
              <a:t>Finally. </a:t>
            </a:r>
            <a:r>
              <a:rPr b="1" spc="-25" dirty="0">
                <a:latin typeface="Arial"/>
                <a:cs typeface="Arial"/>
              </a:rPr>
              <a:t>.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735570" cy="770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513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new </a:t>
            </a:r>
            <a:r>
              <a:rPr sz="1600" spc="-15" dirty="0">
                <a:latin typeface="Carlito"/>
                <a:cs typeface="Carlito"/>
              </a:rPr>
              <a:t>keyboard </a:t>
            </a:r>
            <a:r>
              <a:rPr sz="1600" spc="-5" dirty="0">
                <a:latin typeface="Carlito"/>
                <a:cs typeface="Carlito"/>
              </a:rPr>
              <a:t>designed </a:t>
            </a:r>
            <a:r>
              <a:rPr sz="1600" spc="-10" dirty="0">
                <a:latin typeface="Carlito"/>
                <a:cs typeface="Carlito"/>
              </a:rPr>
              <a:t>to speed </a:t>
            </a:r>
            <a:r>
              <a:rPr sz="1600" spc="-5" dirty="0">
                <a:latin typeface="Carlito"/>
                <a:cs typeface="Carlito"/>
              </a:rPr>
              <a:t>up access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most commonly used </a:t>
            </a:r>
            <a:r>
              <a:rPr sz="1600" spc="-15" dirty="0">
                <a:latin typeface="Carlito"/>
                <a:cs typeface="Carlito"/>
              </a:rPr>
              <a:t>feature </a:t>
            </a:r>
            <a:r>
              <a:rPr sz="1600" spc="-10" dirty="0">
                <a:latin typeface="Carlito"/>
                <a:cs typeface="Carlito"/>
              </a:rPr>
              <a:t>on  Windows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PCs.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Carlito"/>
                <a:cs typeface="Carlito"/>
              </a:rPr>
              <a:t>[From the </a:t>
            </a:r>
            <a:r>
              <a:rPr sz="1400" spc="-20" dirty="0">
                <a:latin typeface="Carlito"/>
                <a:cs typeface="Carlito"/>
              </a:rPr>
              <a:t>enemy.org </a:t>
            </a:r>
            <a:r>
              <a:rPr sz="1400" spc="-5" dirty="0">
                <a:latin typeface="Carlito"/>
                <a:cs typeface="Carlito"/>
              </a:rPr>
              <a:t>web site </a:t>
            </a:r>
            <a:r>
              <a:rPr sz="1400" spc="-10" dirty="0">
                <a:latin typeface="Carlito"/>
                <a:cs typeface="Carlito"/>
                <a:hlinkClick r:id="rId2"/>
              </a:rPr>
              <a:t>http://www.enemy.org/gallery/devices.shtml, </a:t>
            </a:r>
            <a:r>
              <a:rPr sz="1400" spc="-5" dirty="0">
                <a:latin typeface="Carlito"/>
                <a:cs typeface="Carlito"/>
              </a:rPr>
              <a:t>which no longer</a:t>
            </a:r>
            <a:r>
              <a:rPr sz="1400" spc="1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exists.]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1911" y="2183890"/>
            <a:ext cx="5964285" cy="39578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570" y="313690"/>
            <a:ext cx="508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50" dirty="0"/>
              <a:t>Frustrations </a:t>
            </a:r>
            <a:r>
              <a:rPr spc="-225" dirty="0"/>
              <a:t>of </a:t>
            </a:r>
            <a:r>
              <a:rPr spc="-380" dirty="0"/>
              <a:t>Everyday</a:t>
            </a:r>
            <a:r>
              <a:rPr spc="-260" dirty="0"/>
              <a:t> </a:t>
            </a:r>
            <a:r>
              <a:rPr spc="-360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405"/>
            <a:ext cx="3418840" cy="1343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Can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use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5" dirty="0">
                <a:latin typeface="Carlito"/>
                <a:cs typeface="Carlito"/>
              </a:rPr>
              <a:t>the functions of</a:t>
            </a:r>
            <a:r>
              <a:rPr sz="1600" spc="-3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your: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digital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watch?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mobile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phone?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washing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machine?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video</a:t>
            </a:r>
            <a:r>
              <a:rPr sz="1400" spc="-10" dirty="0">
                <a:latin typeface="Carlito"/>
                <a:cs typeface="Carlito"/>
              </a:rPr>
              <a:t> recorder?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3939" y="3422929"/>
            <a:ext cx="4672571" cy="2561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3471" y="1124701"/>
            <a:ext cx="2124744" cy="4860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2113" y="313690"/>
            <a:ext cx="124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Les</a:t>
            </a:r>
            <a:r>
              <a:rPr spc="-475" dirty="0"/>
              <a:t>s</a:t>
            </a:r>
            <a:r>
              <a:rPr spc="-260" dirty="0"/>
              <a:t>o</a:t>
            </a:r>
            <a:r>
              <a:rPr spc="-254" dirty="0"/>
              <a:t>n</a:t>
            </a:r>
            <a:r>
              <a:rPr spc="-525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7960995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Most </a:t>
            </a:r>
            <a:r>
              <a:rPr sz="1600" spc="-10" dirty="0">
                <a:latin typeface="Carlito"/>
                <a:cs typeface="Carlito"/>
              </a:rPr>
              <a:t>failures </a:t>
            </a:r>
            <a:r>
              <a:rPr sz="1600" spc="-5" dirty="0">
                <a:latin typeface="Carlito"/>
                <a:cs typeface="Carlito"/>
              </a:rPr>
              <a:t>of human-machine </a:t>
            </a:r>
            <a:r>
              <a:rPr sz="1600" spc="-15" dirty="0">
                <a:latin typeface="Carlito"/>
                <a:cs typeface="Carlito"/>
              </a:rPr>
              <a:t>systems are </a:t>
            </a:r>
            <a:r>
              <a:rPr sz="1600" spc="-10" dirty="0">
                <a:latin typeface="Carlito"/>
                <a:cs typeface="Carlito"/>
              </a:rPr>
              <a:t>due to poor </a:t>
            </a:r>
            <a:r>
              <a:rPr sz="1600" spc="-5" dirty="0">
                <a:latin typeface="Carlito"/>
                <a:cs typeface="Carlito"/>
              </a:rPr>
              <a:t>designs which do </a:t>
            </a:r>
            <a:r>
              <a:rPr sz="1600" spc="-10" dirty="0">
                <a:latin typeface="Carlito"/>
                <a:cs typeface="Carlito"/>
              </a:rPr>
              <a:t>not </a:t>
            </a:r>
            <a:r>
              <a:rPr sz="1600" spc="-25" dirty="0">
                <a:latin typeface="Carlito"/>
                <a:cs typeface="Carlito"/>
              </a:rPr>
              <a:t>take </a:t>
            </a:r>
            <a:r>
              <a:rPr sz="1600" spc="-10" dirty="0">
                <a:latin typeface="Carlito"/>
                <a:cs typeface="Carlito"/>
              </a:rPr>
              <a:t>account  </a:t>
            </a:r>
            <a:r>
              <a:rPr sz="1600" spc="-5" dirty="0">
                <a:latin typeface="Carlito"/>
                <a:cs typeface="Carlito"/>
              </a:rPr>
              <a:t>of peoples’ capabilities and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fallibilities.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These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often </a:t>
            </a:r>
            <a:r>
              <a:rPr sz="1600" spc="-5" dirty="0">
                <a:latin typeface="Carlito"/>
                <a:cs typeface="Carlito"/>
              </a:rPr>
              <a:t>labelled as </a:t>
            </a:r>
            <a:r>
              <a:rPr sz="1600" spc="-15" dirty="0">
                <a:latin typeface="Carlito"/>
                <a:cs typeface="Carlito"/>
              </a:rPr>
              <a:t>“computer </a:t>
            </a:r>
            <a:r>
              <a:rPr sz="1600" spc="-10" dirty="0">
                <a:latin typeface="Carlito"/>
                <a:cs typeface="Carlito"/>
              </a:rPr>
              <a:t>failure”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“human </a:t>
            </a:r>
            <a:r>
              <a:rPr sz="1600" dirty="0">
                <a:latin typeface="Carlito"/>
                <a:cs typeface="Carlito"/>
              </a:rPr>
              <a:t>error” </a:t>
            </a:r>
            <a:r>
              <a:rPr sz="1600" spc="-15" dirty="0">
                <a:latin typeface="Carlito"/>
                <a:cs typeface="Carlito"/>
              </a:rPr>
              <a:t>rather </a:t>
            </a:r>
            <a:r>
              <a:rPr sz="1600" spc="-5" dirty="0">
                <a:latin typeface="Carlito"/>
                <a:cs typeface="Carlito"/>
              </a:rPr>
              <a:t>than design</a:t>
            </a:r>
            <a:r>
              <a:rPr sz="1600" spc="1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failure.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676515" cy="14052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arlito"/>
                <a:cs typeface="Carlito"/>
              </a:rPr>
              <a:t>Smallest </a:t>
            </a:r>
            <a:r>
              <a:rPr sz="1600" b="1" spc="-10" dirty="0">
                <a:latin typeface="Carlito"/>
                <a:cs typeface="Carlito"/>
              </a:rPr>
              <a:t>Setting </a:t>
            </a:r>
            <a:r>
              <a:rPr sz="1600" b="1" spc="-5" dirty="0">
                <a:latin typeface="Carlito"/>
                <a:cs typeface="Carlito"/>
              </a:rPr>
              <a:t>is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1%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Internet Explorer </a:t>
            </a:r>
            <a:r>
              <a:rPr sz="1600" spc="-5" dirty="0">
                <a:latin typeface="Carlito"/>
                <a:cs typeface="Carlito"/>
              </a:rPr>
              <a:t>4.0 cache </a:t>
            </a:r>
            <a:r>
              <a:rPr sz="1600" spc="-15" dirty="0">
                <a:latin typeface="Carlito"/>
                <a:cs typeface="Carlito"/>
              </a:rPr>
              <a:t>size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only be </a:t>
            </a:r>
            <a:r>
              <a:rPr sz="1600" spc="-1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in </a:t>
            </a:r>
            <a:r>
              <a:rPr sz="1600" spc="-10" dirty="0">
                <a:latin typeface="Carlito"/>
                <a:cs typeface="Carlito"/>
              </a:rPr>
              <a:t>increments </a:t>
            </a:r>
            <a:r>
              <a:rPr sz="1600" spc="-5" dirty="0">
                <a:latin typeface="Carlito"/>
                <a:cs typeface="Carlito"/>
              </a:rPr>
              <a:t>of 1% of the </a:t>
            </a:r>
            <a:r>
              <a:rPr sz="1600" spc="-15" dirty="0">
                <a:latin typeface="Carlito"/>
                <a:cs typeface="Carlito"/>
              </a:rPr>
              <a:t>size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19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hard </a:t>
            </a:r>
            <a:r>
              <a:rPr sz="1600" spc="-5" dirty="0">
                <a:latin typeface="Carlito"/>
                <a:cs typeface="Carlito"/>
              </a:rPr>
              <a:t>disk, as </a:t>
            </a:r>
            <a:r>
              <a:rPr sz="1600" spc="-10" dirty="0">
                <a:latin typeface="Carlito"/>
                <a:cs typeface="Carlito"/>
              </a:rPr>
              <a:t>shown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Figure.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75" dirty="0">
                <a:latin typeface="Carlito"/>
                <a:cs typeface="Carlito"/>
              </a:rPr>
              <a:t>To </a:t>
            </a:r>
            <a:r>
              <a:rPr sz="1600" spc="-10" dirty="0">
                <a:latin typeface="Carlito"/>
                <a:cs typeface="Carlito"/>
              </a:rPr>
              <a:t>quote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15" dirty="0">
                <a:latin typeface="Carlito"/>
                <a:cs typeface="Carlito"/>
              </a:rPr>
              <a:t>Ross</a:t>
            </a:r>
            <a:r>
              <a:rPr sz="1600" spc="1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Cormier: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400" spc="10" dirty="0">
                <a:latin typeface="Carlito"/>
                <a:cs typeface="Carlito"/>
              </a:rPr>
              <a:t>“The </a:t>
            </a:r>
            <a:r>
              <a:rPr sz="1400" spc="-5" dirty="0">
                <a:latin typeface="Carlito"/>
                <a:cs typeface="Carlito"/>
              </a:rPr>
              <a:t>smallest </a:t>
            </a:r>
            <a:r>
              <a:rPr sz="1400" spc="-10" dirty="0">
                <a:latin typeface="Carlito"/>
                <a:cs typeface="Carlito"/>
              </a:rPr>
              <a:t>setting </a:t>
            </a:r>
            <a:r>
              <a:rPr sz="1400" dirty="0">
                <a:latin typeface="Carlito"/>
                <a:cs typeface="Carlito"/>
              </a:rPr>
              <a:t>is </a:t>
            </a:r>
            <a:r>
              <a:rPr sz="1400" spc="-5" dirty="0">
                <a:latin typeface="Carlito"/>
                <a:cs typeface="Carlito"/>
              </a:rPr>
              <a:t>1%. </a:t>
            </a:r>
            <a:r>
              <a:rPr sz="1400" dirty="0">
                <a:latin typeface="Carlito"/>
                <a:cs typeface="Carlito"/>
              </a:rPr>
              <a:t>I </a:t>
            </a:r>
            <a:r>
              <a:rPr sz="1400" spc="-15" dirty="0">
                <a:latin typeface="Carlito"/>
                <a:cs typeface="Carlito"/>
              </a:rPr>
              <a:t>have </a:t>
            </a:r>
            <a:r>
              <a:rPr sz="1400" dirty="0">
                <a:latin typeface="Carlito"/>
                <a:cs typeface="Carlito"/>
              </a:rPr>
              <a:t>a 4 Gig </a:t>
            </a:r>
            <a:r>
              <a:rPr sz="1400" spc="-5" dirty="0">
                <a:latin typeface="Carlito"/>
                <a:cs typeface="Carlito"/>
              </a:rPr>
              <a:t>drive, and don’t need </a:t>
            </a:r>
            <a:r>
              <a:rPr sz="1400" dirty="0">
                <a:latin typeface="Carlito"/>
                <a:cs typeface="Carlito"/>
              </a:rPr>
              <a:t>40 MB </a:t>
            </a:r>
            <a:r>
              <a:rPr sz="1400" spc="-5" dirty="0">
                <a:latin typeface="Carlito"/>
                <a:cs typeface="Carlito"/>
              </a:rPr>
              <a:t>of </a:t>
            </a:r>
            <a:r>
              <a:rPr sz="1400" spc="-10" dirty="0">
                <a:latin typeface="Carlito"/>
                <a:cs typeface="Carlito"/>
              </a:rPr>
              <a:t>cache </a:t>
            </a:r>
            <a:r>
              <a:rPr sz="1400" spc="-5" dirty="0">
                <a:latin typeface="Carlito"/>
                <a:cs typeface="Carlito"/>
              </a:rPr>
              <a:t>thank</a:t>
            </a:r>
            <a:r>
              <a:rPr sz="1400" spc="140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you.”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8064" y="2796606"/>
            <a:ext cx="3528073" cy="3296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688580" cy="1440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Horizontal</a:t>
            </a:r>
            <a:r>
              <a:rPr sz="1600" b="1" spc="-1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Scrolling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Humans can scan written material </a:t>
            </a:r>
            <a:r>
              <a:rPr sz="1600" spc="-15" dirty="0">
                <a:latin typeface="Carlito"/>
                <a:cs typeface="Carlito"/>
              </a:rPr>
              <a:t>faster from </a:t>
            </a:r>
            <a:r>
              <a:rPr sz="1600" spc="-10" dirty="0">
                <a:latin typeface="Carlito"/>
                <a:cs typeface="Carlito"/>
              </a:rPr>
              <a:t>top to bottom </a:t>
            </a:r>
            <a:r>
              <a:rPr sz="1600" spc="-15" dirty="0">
                <a:latin typeface="Carlito"/>
                <a:cs typeface="Carlito"/>
              </a:rPr>
              <a:t>rather </a:t>
            </a:r>
            <a:r>
              <a:rPr sz="1600" spc="-5" dirty="0">
                <a:latin typeface="Carlito"/>
                <a:cs typeface="Carlito"/>
              </a:rPr>
              <a:t>than </a:t>
            </a:r>
            <a:r>
              <a:rPr sz="1600" spc="-10" dirty="0">
                <a:latin typeface="Carlito"/>
                <a:cs typeface="Carlito"/>
              </a:rPr>
              <a:t>left to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right.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Vertically </a:t>
            </a:r>
            <a:r>
              <a:rPr sz="1600" spc="-10" dirty="0">
                <a:latin typeface="Carlito"/>
                <a:cs typeface="Carlito"/>
              </a:rPr>
              <a:t>scrolling </a:t>
            </a:r>
            <a:r>
              <a:rPr sz="1600" spc="-5" dirty="0">
                <a:latin typeface="Carlito"/>
                <a:cs typeface="Carlito"/>
              </a:rPr>
              <a:t>lists </a:t>
            </a:r>
            <a:r>
              <a:rPr sz="1600" spc="-10" dirty="0">
                <a:latin typeface="Carlito"/>
                <a:cs typeface="Carlito"/>
              </a:rPr>
              <a:t>support </a:t>
            </a:r>
            <a:r>
              <a:rPr sz="1600" spc="-5" dirty="0">
                <a:latin typeface="Carlito"/>
                <a:cs typeface="Carlito"/>
              </a:rPr>
              <a:t>single-item </a:t>
            </a:r>
            <a:r>
              <a:rPr sz="1600" spc="-10" dirty="0">
                <a:latin typeface="Carlito"/>
                <a:cs typeface="Carlito"/>
              </a:rPr>
              <a:t>scrolling.</a:t>
            </a:r>
            <a:endParaRPr sz="16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Internet Explorer </a:t>
            </a:r>
            <a:r>
              <a:rPr sz="1600" spc="-5" dirty="0">
                <a:latin typeface="Carlito"/>
                <a:cs typeface="Carlito"/>
              </a:rPr>
              <a:t>4.0 </a:t>
            </a:r>
            <a:r>
              <a:rPr sz="1600" spc="-10" dirty="0">
                <a:latin typeface="Carlito"/>
                <a:cs typeface="Carlito"/>
              </a:rPr>
              <a:t>certificate </a:t>
            </a:r>
            <a:r>
              <a:rPr sz="1600" spc="-5" dirty="0">
                <a:latin typeface="Carlito"/>
                <a:cs typeface="Carlito"/>
              </a:rPr>
              <a:t>authority selection panel </a:t>
            </a:r>
            <a:r>
              <a:rPr sz="1600" spc="-10" dirty="0">
                <a:latin typeface="Carlito"/>
                <a:cs typeface="Carlito"/>
              </a:rPr>
              <a:t>uses </a:t>
            </a:r>
            <a:r>
              <a:rPr sz="1600" spc="-15" dirty="0">
                <a:latin typeface="Carlito"/>
                <a:cs typeface="Carlito"/>
              </a:rPr>
              <a:t>horizontal </a:t>
            </a:r>
            <a:r>
              <a:rPr sz="1600" spc="-10" dirty="0">
                <a:latin typeface="Carlito"/>
                <a:cs typeface="Carlito"/>
              </a:rPr>
              <a:t>scrolling, </a:t>
            </a:r>
            <a:r>
              <a:rPr sz="1600" spc="-5" dirty="0">
                <a:latin typeface="Carlito"/>
                <a:cs typeface="Carlito"/>
              </a:rPr>
              <a:t>as  </a:t>
            </a:r>
            <a:r>
              <a:rPr sz="1600" spc="-10" dirty="0">
                <a:latin typeface="Carlito"/>
                <a:cs typeface="Carlito"/>
              </a:rPr>
              <a:t>shown </a:t>
            </a:r>
            <a:r>
              <a:rPr sz="1600" spc="-5" dirty="0">
                <a:latin typeface="Carlito"/>
                <a:cs typeface="Carlito"/>
              </a:rPr>
              <a:t>in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Figure.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7855" y="2397328"/>
            <a:ext cx="3818466" cy="3972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500062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5" dirty="0">
                <a:latin typeface="Carlito"/>
                <a:cs typeface="Carlito"/>
              </a:rPr>
              <a:t>Two </a:t>
            </a:r>
            <a:r>
              <a:rPr sz="1600" b="1" spc="-15" dirty="0">
                <a:latin typeface="Carlito"/>
                <a:cs typeface="Carlito"/>
              </a:rPr>
              <a:t>Item </a:t>
            </a:r>
            <a:r>
              <a:rPr sz="1600" b="1" spc="-10" dirty="0">
                <a:latin typeface="Carlito"/>
                <a:cs typeface="Carlito"/>
              </a:rPr>
              <a:t>List</a:t>
            </a:r>
            <a:r>
              <a:rPr sz="1600" b="1" spc="30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Box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Visual Basic 5.0 </a:t>
            </a:r>
            <a:r>
              <a:rPr sz="1600" spc="-10" dirty="0">
                <a:latin typeface="Carlito"/>
                <a:cs typeface="Carlito"/>
              </a:rPr>
              <a:t>uses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two (!) </a:t>
            </a:r>
            <a:r>
              <a:rPr sz="1600" spc="-5" dirty="0">
                <a:latin typeface="Carlito"/>
                <a:cs typeface="Carlito"/>
              </a:rPr>
              <a:t>item list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box.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drop </a:t>
            </a:r>
            <a:r>
              <a:rPr sz="1600" spc="-10" dirty="0">
                <a:latin typeface="Carlito"/>
                <a:cs typeface="Carlito"/>
              </a:rPr>
              <a:t>down </a:t>
            </a:r>
            <a:r>
              <a:rPr sz="1600" spc="-5" dirty="0">
                <a:latin typeface="Carlito"/>
                <a:cs typeface="Carlito"/>
              </a:rPr>
              <a:t>list or </a:t>
            </a:r>
            <a:r>
              <a:rPr sz="1600" spc="-10" dirty="0">
                <a:latin typeface="Carlito"/>
                <a:cs typeface="Carlito"/>
              </a:rPr>
              <a:t>radio buttons would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much</a:t>
            </a:r>
            <a:r>
              <a:rPr sz="1600" spc="85" dirty="0">
                <a:latin typeface="Carlito"/>
                <a:cs typeface="Carlito"/>
              </a:rPr>
              <a:t> </a:t>
            </a:r>
            <a:r>
              <a:rPr sz="1600" spc="-30" dirty="0">
                <a:latin typeface="Carlito"/>
                <a:cs typeface="Carlito"/>
              </a:rPr>
              <a:t>better.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2579649"/>
            <a:ext cx="7638415" cy="14046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25" dirty="0">
                <a:latin typeface="Carlito"/>
                <a:cs typeface="Carlito"/>
              </a:rPr>
              <a:t>Two </a:t>
            </a:r>
            <a:r>
              <a:rPr sz="1600" b="1" spc="-10" dirty="0">
                <a:latin typeface="Carlito"/>
                <a:cs typeface="Carlito"/>
              </a:rPr>
              <a:t>Thousand </a:t>
            </a:r>
            <a:r>
              <a:rPr sz="1600" b="1" spc="-15" dirty="0">
                <a:latin typeface="Carlito"/>
                <a:cs typeface="Carlito"/>
              </a:rPr>
              <a:t>Item </a:t>
            </a:r>
            <a:r>
              <a:rPr sz="1600" b="1" spc="-10" dirty="0">
                <a:latin typeface="Carlito"/>
                <a:cs typeface="Carlito"/>
              </a:rPr>
              <a:t>List</a:t>
            </a:r>
            <a:r>
              <a:rPr sz="1600" b="1" spc="65" dirty="0">
                <a:latin typeface="Carlito"/>
                <a:cs typeface="Carlito"/>
              </a:rPr>
              <a:t> </a:t>
            </a:r>
            <a:r>
              <a:rPr sz="1600" b="1" spc="-15" dirty="0">
                <a:latin typeface="Carlito"/>
                <a:cs typeface="Carlito"/>
              </a:rPr>
              <a:t>Box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0" dirty="0">
                <a:latin typeface="Carlito"/>
                <a:cs typeface="Carlito"/>
              </a:rPr>
              <a:t>not put hundreds </a:t>
            </a:r>
            <a:r>
              <a:rPr sz="1600" spc="-5" dirty="0">
                <a:latin typeface="Carlito"/>
                <a:cs typeface="Carlito"/>
              </a:rPr>
              <a:t>or </a:t>
            </a:r>
            <a:r>
              <a:rPr sz="1600" spc="-10" dirty="0">
                <a:latin typeface="Carlito"/>
                <a:cs typeface="Carlito"/>
              </a:rPr>
              <a:t>thousands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0" dirty="0">
                <a:latin typeface="Carlito"/>
                <a:cs typeface="Carlito"/>
              </a:rPr>
              <a:t>items into </a:t>
            </a:r>
            <a:r>
              <a:rPr sz="1600" spc="-5" dirty="0">
                <a:latin typeface="Carlito"/>
                <a:cs typeface="Carlito"/>
              </a:rPr>
              <a:t>a list </a:t>
            </a:r>
            <a:r>
              <a:rPr sz="1600" spc="-15" dirty="0">
                <a:latin typeface="Carlito"/>
                <a:cs typeface="Carlito"/>
              </a:rPr>
              <a:t>box,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either</a:t>
            </a:r>
            <a:endParaRPr sz="1600">
              <a:latin typeface="Carlito"/>
              <a:cs typeface="Carlito"/>
            </a:endParaRPr>
          </a:p>
          <a:p>
            <a:pPr marL="355600" marR="10541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following </a:t>
            </a:r>
            <a:r>
              <a:rPr sz="1600" spc="-5" dirty="0">
                <a:latin typeface="Carlito"/>
                <a:cs typeface="Carlito"/>
              </a:rPr>
              <a:t>message, </a:t>
            </a:r>
            <a:r>
              <a:rPr sz="1600" spc="-10" dirty="0">
                <a:latin typeface="Carlito"/>
                <a:cs typeface="Carlito"/>
              </a:rPr>
              <a:t>posted </a:t>
            </a:r>
            <a:r>
              <a:rPr sz="1600" spc="-5" dirty="0">
                <a:latin typeface="Carlito"/>
                <a:cs typeface="Carlito"/>
              </a:rPr>
              <a:t>in a Visual Basic </a:t>
            </a:r>
            <a:r>
              <a:rPr sz="1600" spc="-15" dirty="0">
                <a:latin typeface="Carlito"/>
                <a:cs typeface="Carlito"/>
              </a:rPr>
              <a:t>programmers forum </a:t>
            </a:r>
            <a:r>
              <a:rPr sz="1600" spc="-5" dirty="0">
                <a:latin typeface="Carlito"/>
                <a:cs typeface="Carlito"/>
              </a:rPr>
              <a:t>on 11th </a:t>
            </a:r>
            <a:r>
              <a:rPr sz="1600" spc="-10" dirty="0">
                <a:latin typeface="Carlito"/>
                <a:cs typeface="Carlito"/>
              </a:rPr>
              <a:t>December  1996, </a:t>
            </a:r>
            <a:r>
              <a:rPr sz="1600" spc="-5" dirty="0">
                <a:latin typeface="Carlito"/>
                <a:cs typeface="Carlito"/>
              </a:rPr>
              <a:t>is</a:t>
            </a:r>
            <a:r>
              <a:rPr sz="1600" spc="3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typical: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400" spc="-5" dirty="0">
                <a:latin typeface="Carlito"/>
                <a:cs typeface="Carlito"/>
              </a:rPr>
              <a:t>“I </a:t>
            </a:r>
            <a:r>
              <a:rPr sz="1400" spc="-10" dirty="0">
                <a:latin typeface="Carlito"/>
                <a:cs typeface="Carlito"/>
              </a:rPr>
              <a:t>want to </a:t>
            </a:r>
            <a:r>
              <a:rPr sz="1400" spc="-5" dirty="0">
                <a:latin typeface="Carlito"/>
                <a:cs typeface="Carlito"/>
              </a:rPr>
              <a:t>fill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list </a:t>
            </a:r>
            <a:r>
              <a:rPr sz="1400" spc="-10" dirty="0">
                <a:latin typeface="Carlito"/>
                <a:cs typeface="Carlito"/>
              </a:rPr>
              <a:t>box </a:t>
            </a:r>
            <a:r>
              <a:rPr sz="1400" dirty="0">
                <a:latin typeface="Carlito"/>
                <a:cs typeface="Carlito"/>
              </a:rPr>
              <a:t>with </a:t>
            </a:r>
            <a:r>
              <a:rPr sz="1400" spc="-5" dirty="0">
                <a:latin typeface="Carlito"/>
                <a:cs typeface="Carlito"/>
              </a:rPr>
              <a:t>2000 items </a:t>
            </a:r>
            <a:r>
              <a:rPr sz="1400" dirty="0">
                <a:latin typeface="Carlito"/>
                <a:cs typeface="Carlito"/>
              </a:rPr>
              <a:t>... </a:t>
            </a:r>
            <a:r>
              <a:rPr sz="1400" spc="-5" dirty="0">
                <a:latin typeface="Carlito"/>
                <a:cs typeface="Carlito"/>
              </a:rPr>
              <a:t>This </a:t>
            </a:r>
            <a:r>
              <a:rPr sz="1400" spc="-15" dirty="0">
                <a:latin typeface="Carlito"/>
                <a:cs typeface="Carlito"/>
              </a:rPr>
              <a:t>takes </a:t>
            </a:r>
            <a:r>
              <a:rPr sz="1400" spc="-5" dirty="0">
                <a:latin typeface="Carlito"/>
                <a:cs typeface="Carlito"/>
              </a:rPr>
              <a:t>incredibly long </a:t>
            </a:r>
            <a:r>
              <a:rPr sz="1400" dirty="0">
                <a:latin typeface="Carlito"/>
                <a:cs typeface="Carlito"/>
              </a:rPr>
              <a:t>... </a:t>
            </a:r>
            <a:r>
              <a:rPr sz="1400" spc="-5" dirty="0">
                <a:latin typeface="Carlito"/>
                <a:cs typeface="Carlito"/>
              </a:rPr>
              <a:t>over </a:t>
            </a:r>
            <a:r>
              <a:rPr sz="1400" dirty="0">
                <a:latin typeface="Carlito"/>
                <a:cs typeface="Carlito"/>
              </a:rPr>
              <a:t>20 </a:t>
            </a:r>
            <a:r>
              <a:rPr sz="1400" spc="-5" dirty="0">
                <a:latin typeface="Carlito"/>
                <a:cs typeface="Carlito"/>
              </a:rPr>
              <a:t>minutes. </a:t>
            </a:r>
            <a:r>
              <a:rPr sz="1400" spc="-10" dirty="0">
                <a:latin typeface="Carlito"/>
                <a:cs typeface="Carlito"/>
              </a:rPr>
              <a:t>Any</a:t>
            </a:r>
            <a:r>
              <a:rPr sz="1400" spc="11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ideas?”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64323" y="1196306"/>
            <a:ext cx="1334906" cy="816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64323" y="4690953"/>
            <a:ext cx="1484775" cy="15435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787005" cy="19411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Multi-Row Property</a:t>
            </a:r>
            <a:r>
              <a:rPr sz="1600" b="1" spc="1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Sheets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Single-row property sheets (tab </a:t>
            </a:r>
            <a:r>
              <a:rPr sz="1600" spc="-15" dirty="0">
                <a:latin typeface="Carlito"/>
                <a:cs typeface="Carlito"/>
              </a:rPr>
              <a:t>controls) are </a:t>
            </a:r>
            <a:r>
              <a:rPr sz="1600" spc="-5" dirty="0">
                <a:latin typeface="Carlito"/>
                <a:cs typeface="Carlito"/>
              </a:rPr>
              <a:t>among the </a:t>
            </a:r>
            <a:r>
              <a:rPr sz="1600" spc="-10" dirty="0">
                <a:latin typeface="Carlito"/>
                <a:cs typeface="Carlito"/>
              </a:rPr>
              <a:t>best user interface </a:t>
            </a:r>
            <a:r>
              <a:rPr sz="1600" spc="-5" dirty="0">
                <a:latin typeface="Carlito"/>
                <a:cs typeface="Carlito"/>
              </a:rPr>
              <a:t>elements</a:t>
            </a:r>
            <a:r>
              <a:rPr sz="1600" spc="2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ever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devised.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Multi-row tab </a:t>
            </a:r>
            <a:r>
              <a:rPr sz="1600" spc="-15" dirty="0">
                <a:latin typeface="Carlito"/>
                <a:cs typeface="Carlito"/>
              </a:rPr>
              <a:t>controls are </a:t>
            </a:r>
            <a:r>
              <a:rPr sz="1600" spc="-10" dirty="0">
                <a:latin typeface="Carlito"/>
                <a:cs typeface="Carlito"/>
              </a:rPr>
              <a:t>perhaps one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20" dirty="0">
                <a:latin typeface="Carlito"/>
                <a:cs typeface="Carlito"/>
              </a:rPr>
              <a:t>worst </a:t>
            </a:r>
            <a:r>
              <a:rPr sz="1600" spc="-10" dirty="0">
                <a:latin typeface="Carlito"/>
                <a:cs typeface="Carlito"/>
              </a:rPr>
              <a:t>interface elements</a:t>
            </a:r>
            <a:r>
              <a:rPr sz="1600" spc="2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ever!</a:t>
            </a:r>
            <a:endParaRPr sz="1600">
              <a:latin typeface="Carlito"/>
              <a:cs typeface="Carlito"/>
            </a:endParaRPr>
          </a:p>
          <a:p>
            <a:pPr marL="355600" marR="26034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Clicking </a:t>
            </a:r>
            <a:r>
              <a:rPr sz="1600" spc="-10" dirty="0">
                <a:latin typeface="Carlito"/>
                <a:cs typeface="Carlito"/>
              </a:rPr>
              <a:t>one </a:t>
            </a:r>
            <a:r>
              <a:rPr sz="1600" spc="-5" dirty="0">
                <a:latin typeface="Carlito"/>
                <a:cs typeface="Carlito"/>
              </a:rPr>
              <a:t>of the </a:t>
            </a:r>
            <a:r>
              <a:rPr sz="1600" spc="-15" dirty="0">
                <a:latin typeface="Carlito"/>
                <a:cs typeface="Carlito"/>
              </a:rPr>
              <a:t>tabs </a:t>
            </a:r>
            <a:r>
              <a:rPr sz="1600" spc="-5" dirty="0">
                <a:latin typeface="Carlito"/>
                <a:cs typeface="Carlito"/>
              </a:rPr>
              <a:t>other than </a:t>
            </a:r>
            <a:r>
              <a:rPr sz="1600" spc="-15" dirty="0">
                <a:latin typeface="Carlito"/>
                <a:cs typeface="Carlito"/>
              </a:rPr>
              <a:t>from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bottom </a:t>
            </a:r>
            <a:r>
              <a:rPr sz="1600" spc="-50" dirty="0">
                <a:latin typeface="Carlito"/>
                <a:cs typeface="Carlito"/>
              </a:rPr>
              <a:t>row, </a:t>
            </a:r>
            <a:r>
              <a:rPr sz="1600" spc="-10" dirty="0">
                <a:latin typeface="Carlito"/>
                <a:cs typeface="Carlito"/>
              </a:rPr>
              <a:t>causes </a:t>
            </a:r>
            <a:r>
              <a:rPr sz="1600" spc="-5" dirty="0">
                <a:latin typeface="Carlito"/>
                <a:cs typeface="Carlito"/>
              </a:rPr>
              <a:t>a major </a:t>
            </a:r>
            <a:r>
              <a:rPr sz="1600" spc="-15" dirty="0">
                <a:latin typeface="Carlito"/>
                <a:cs typeface="Carlito"/>
              </a:rPr>
              <a:t>reorganization </a:t>
            </a:r>
            <a:r>
              <a:rPr sz="1600" spc="-10" dirty="0">
                <a:latin typeface="Carlito"/>
                <a:cs typeface="Carlito"/>
              </a:rPr>
              <a:t>of 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complete set </a:t>
            </a:r>
            <a:r>
              <a:rPr sz="1600" spc="-5" dirty="0">
                <a:latin typeface="Carlito"/>
                <a:cs typeface="Carlito"/>
              </a:rPr>
              <a:t>of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tabs.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0"/>
              </a:spcBef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Figure shows </a:t>
            </a:r>
            <a:r>
              <a:rPr sz="1400" dirty="0">
                <a:latin typeface="Carlito"/>
                <a:cs typeface="Carlito"/>
              </a:rPr>
              <a:t>an </a:t>
            </a:r>
            <a:r>
              <a:rPr sz="1400" spc="-10" dirty="0">
                <a:latin typeface="Carlito"/>
                <a:cs typeface="Carlito"/>
              </a:rPr>
              <a:t>example from Zoc,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communications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program.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9695" y="3285750"/>
            <a:ext cx="4864450" cy="70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708900" cy="86804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5" dirty="0">
                <a:latin typeface="Carlito"/>
                <a:cs typeface="Carlito"/>
              </a:rPr>
              <a:t>Stupid </a:t>
            </a:r>
            <a:r>
              <a:rPr sz="1600" b="1" spc="-10" dirty="0">
                <a:latin typeface="Carlito"/>
                <a:cs typeface="Carlito"/>
              </a:rPr>
              <a:t>Error</a:t>
            </a:r>
            <a:r>
              <a:rPr sz="1600" b="1" spc="4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Messages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5" dirty="0">
                <a:latin typeface="Carlito"/>
                <a:cs typeface="Carlito"/>
              </a:rPr>
              <a:t>Roy </a:t>
            </a:r>
            <a:r>
              <a:rPr sz="1600" spc="-5" dirty="0">
                <a:latin typeface="Carlito"/>
                <a:cs typeface="Carlito"/>
              </a:rPr>
              <a:t>Child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writes: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</a:pPr>
            <a:r>
              <a:rPr sz="1400" spc="-5" dirty="0">
                <a:latin typeface="Carlito"/>
                <a:cs typeface="Carlito"/>
              </a:rPr>
              <a:t>“I came across this message </a:t>
            </a:r>
            <a:r>
              <a:rPr sz="1400" dirty="0">
                <a:latin typeface="Carlito"/>
                <a:cs typeface="Carlito"/>
              </a:rPr>
              <a:t>when trying </a:t>
            </a:r>
            <a:r>
              <a:rPr sz="1400" spc="-5" dirty="0">
                <a:latin typeface="Carlito"/>
                <a:cs typeface="Carlito"/>
              </a:rPr>
              <a:t>to </a:t>
            </a:r>
            <a:r>
              <a:rPr sz="1400" spc="-10" dirty="0">
                <a:latin typeface="Carlito"/>
                <a:cs typeface="Carlito"/>
              </a:rPr>
              <a:t>delete </a:t>
            </a:r>
            <a:r>
              <a:rPr sz="1400" spc="-5" dirty="0">
                <a:latin typeface="Carlito"/>
                <a:cs typeface="Carlito"/>
              </a:rPr>
              <a:t>files </a:t>
            </a:r>
            <a:r>
              <a:rPr sz="1400" spc="-10" dirty="0">
                <a:latin typeface="Carlito"/>
                <a:cs typeface="Carlito"/>
              </a:rPr>
              <a:t>from </a:t>
            </a:r>
            <a:r>
              <a:rPr sz="1400" dirty="0">
                <a:latin typeface="Carlito"/>
                <a:cs typeface="Carlito"/>
              </a:rPr>
              <a:t>a nearly-full </a:t>
            </a:r>
            <a:r>
              <a:rPr sz="1400" spc="-10" dirty="0">
                <a:latin typeface="Carlito"/>
                <a:cs typeface="Carlito"/>
              </a:rPr>
              <a:t>hard </a:t>
            </a:r>
            <a:r>
              <a:rPr sz="1400" spc="-5" dirty="0">
                <a:latin typeface="Carlito"/>
                <a:cs typeface="Carlito"/>
              </a:rPr>
              <a:t>drive </a:t>
            </a:r>
            <a:r>
              <a:rPr sz="1400" dirty="0">
                <a:latin typeface="Carlito"/>
                <a:cs typeface="Carlito"/>
              </a:rPr>
              <a:t>in </a:t>
            </a:r>
            <a:r>
              <a:rPr sz="1400" spc="-5" dirty="0">
                <a:latin typeface="Carlito"/>
                <a:cs typeface="Carlito"/>
              </a:rPr>
              <a:t>Windows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30" dirty="0">
                <a:latin typeface="Carlito"/>
                <a:cs typeface="Carlito"/>
              </a:rPr>
              <a:t>95.”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2427" y="2060490"/>
            <a:ext cx="3657105" cy="1255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229" y="312166"/>
            <a:ext cx="395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Interface </a:t>
            </a:r>
            <a:r>
              <a:rPr b="1" spc="20" dirty="0">
                <a:latin typeface="Arial"/>
                <a:cs typeface="Arial"/>
              </a:rPr>
              <a:t>Hall </a:t>
            </a:r>
            <a:r>
              <a:rPr b="1" spc="65" dirty="0">
                <a:latin typeface="Arial"/>
                <a:cs typeface="Arial"/>
              </a:rPr>
              <a:t>of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Shame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830820" cy="25133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5" dirty="0">
                <a:latin typeface="Carlito"/>
                <a:cs typeface="Carlito"/>
              </a:rPr>
              <a:t>Avoid </a:t>
            </a:r>
            <a:r>
              <a:rPr sz="1600" b="1" spc="-5" dirty="0">
                <a:latin typeface="Carlito"/>
                <a:cs typeface="Carlito"/>
              </a:rPr>
              <a:t>Breaking a</a:t>
            </a:r>
            <a:r>
              <a:rPr sz="1600" b="1" spc="1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Metaphor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As a means of deleting files and </a:t>
            </a:r>
            <a:r>
              <a:rPr sz="1600" spc="-10" dirty="0">
                <a:latin typeface="Carlito"/>
                <a:cs typeface="Carlito"/>
              </a:rPr>
              <a:t>documents,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Macintosh </a:t>
            </a:r>
            <a:r>
              <a:rPr sz="1600" spc="-15" dirty="0">
                <a:latin typeface="Carlito"/>
                <a:cs typeface="Carlito"/>
              </a:rPr>
              <a:t>trash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is a </a:t>
            </a:r>
            <a:r>
              <a:rPr sz="1600" spc="-10" dirty="0">
                <a:latin typeface="Carlito"/>
                <a:cs typeface="Carlito"/>
              </a:rPr>
              <a:t>perfectly</a:t>
            </a:r>
            <a:r>
              <a:rPr sz="1600" spc="1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intuitive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1600" spc="-25" dirty="0">
                <a:latin typeface="Carlito"/>
                <a:cs typeface="Carlito"/>
              </a:rPr>
              <a:t>metaphor.</a:t>
            </a:r>
            <a:endParaRPr sz="1600">
              <a:latin typeface="Carlito"/>
              <a:cs typeface="Carlito"/>
            </a:endParaRPr>
          </a:p>
          <a:p>
            <a:pPr marL="355600" marR="745490" indent="-3435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20" dirty="0">
                <a:latin typeface="Carlito"/>
                <a:cs typeface="Carlito"/>
              </a:rPr>
              <a:t>Unfortunately,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designers decided to extend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trash </a:t>
            </a:r>
            <a:r>
              <a:rPr sz="1600" spc="-10" dirty="0">
                <a:latin typeface="Carlito"/>
                <a:cs typeface="Carlito"/>
              </a:rPr>
              <a:t>can metaphor to </a:t>
            </a:r>
            <a:r>
              <a:rPr sz="1600" spc="-5" dirty="0">
                <a:latin typeface="Carlito"/>
                <a:cs typeface="Carlito"/>
              </a:rPr>
              <a:t>include  the </a:t>
            </a:r>
            <a:r>
              <a:rPr sz="1600" spc="-10" dirty="0">
                <a:latin typeface="Carlito"/>
                <a:cs typeface="Carlito"/>
              </a:rPr>
              <a:t>completely counterintuitive </a:t>
            </a:r>
            <a:r>
              <a:rPr sz="1600" spc="-5" dirty="0">
                <a:latin typeface="Carlito"/>
                <a:cs typeface="Carlito"/>
              </a:rPr>
              <a:t>function of ejecting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diskettes.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75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eject a </a:t>
            </a:r>
            <a:r>
              <a:rPr sz="1600" spc="-15" dirty="0">
                <a:latin typeface="Carlito"/>
                <a:cs typeface="Carlito"/>
              </a:rPr>
              <a:t>diskette,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5" dirty="0">
                <a:latin typeface="Carlito"/>
                <a:cs typeface="Carlito"/>
              </a:rPr>
              <a:t>had to </a:t>
            </a:r>
            <a:r>
              <a:rPr sz="1600" spc="-15" dirty="0">
                <a:latin typeface="Carlito"/>
                <a:cs typeface="Carlito"/>
              </a:rPr>
              <a:t>drag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20" dirty="0">
                <a:latin typeface="Carlito"/>
                <a:cs typeface="Carlito"/>
              </a:rPr>
              <a:t>diskette </a:t>
            </a:r>
            <a:r>
              <a:rPr sz="1600" spc="-10" dirty="0">
                <a:latin typeface="Carlito"/>
                <a:cs typeface="Carlito"/>
              </a:rPr>
              <a:t>icon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5" dirty="0">
                <a:latin typeface="Carlito"/>
                <a:cs typeface="Carlito"/>
              </a:rPr>
              <a:t>drop </a:t>
            </a:r>
            <a:r>
              <a:rPr sz="1600" spc="-5" dirty="0">
                <a:latin typeface="Carlito"/>
                <a:cs typeface="Carlito"/>
              </a:rPr>
              <a:t>it </a:t>
            </a:r>
            <a:r>
              <a:rPr sz="1600" spc="-10" dirty="0">
                <a:latin typeface="Carlito"/>
                <a:cs typeface="Carlito"/>
              </a:rPr>
              <a:t>into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2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trash!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Later versions </a:t>
            </a:r>
            <a:r>
              <a:rPr sz="1600" spc="-5" dirty="0">
                <a:latin typeface="Carlito"/>
                <a:cs typeface="Carlito"/>
              </a:rPr>
              <a:t>of the Mac </a:t>
            </a:r>
            <a:r>
              <a:rPr sz="1600" spc="-15" dirty="0">
                <a:latin typeface="Carlito"/>
                <a:cs typeface="Carlito"/>
              </a:rPr>
              <a:t>keyboard have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dedicated </a:t>
            </a:r>
            <a:r>
              <a:rPr sz="1600" spc="-5" dirty="0">
                <a:latin typeface="Carlito"/>
                <a:cs typeface="Carlito"/>
              </a:rPr>
              <a:t>eject</a:t>
            </a:r>
            <a:r>
              <a:rPr sz="1600" spc="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button.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interface was </a:t>
            </a:r>
            <a:r>
              <a:rPr sz="1600" spc="-5" dirty="0">
                <a:latin typeface="Carlito"/>
                <a:cs typeface="Carlito"/>
              </a:rPr>
              <a:t>finally </a:t>
            </a:r>
            <a:r>
              <a:rPr sz="1600" spc="-10" dirty="0">
                <a:latin typeface="Carlito"/>
                <a:cs typeface="Carlito"/>
              </a:rPr>
              <a:t>fixed </a:t>
            </a:r>
            <a:r>
              <a:rPr sz="1600" spc="-5" dirty="0">
                <a:latin typeface="Carlito"/>
                <a:cs typeface="Carlito"/>
              </a:rPr>
              <a:t>in Mac OS X. When the user </a:t>
            </a:r>
            <a:r>
              <a:rPr sz="1600" spc="-15" dirty="0">
                <a:latin typeface="Carlito"/>
                <a:cs typeface="Carlito"/>
              </a:rPr>
              <a:t>drags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20" dirty="0">
                <a:latin typeface="Carlito"/>
                <a:cs typeface="Carlito"/>
              </a:rPr>
              <a:t>diskette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icon,</a:t>
            </a:r>
            <a:endParaRPr sz="16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trash </a:t>
            </a:r>
            <a:r>
              <a:rPr sz="1600" spc="-10" dirty="0">
                <a:latin typeface="Carlito"/>
                <a:cs typeface="Carlito"/>
              </a:rPr>
              <a:t>icon morphs into </a:t>
            </a:r>
            <a:r>
              <a:rPr sz="1600" spc="-5" dirty="0">
                <a:latin typeface="Carlito"/>
                <a:cs typeface="Carlito"/>
              </a:rPr>
              <a:t>an eject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icon.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56804" y="2493280"/>
            <a:ext cx="927262" cy="1583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0124" y="4139212"/>
            <a:ext cx="8684260" cy="2190115"/>
            <a:chOff x="230124" y="4139212"/>
            <a:chExt cx="8684260" cy="2190115"/>
          </a:xfrm>
        </p:grpSpPr>
        <p:sp>
          <p:nvSpPr>
            <p:cNvPr id="6" name="object 6"/>
            <p:cNvSpPr/>
            <p:nvPr/>
          </p:nvSpPr>
          <p:spPr>
            <a:xfrm>
              <a:off x="6018276" y="4139257"/>
              <a:ext cx="2895596" cy="21700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124" y="4139212"/>
              <a:ext cx="2988240" cy="2189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2675" y="4139242"/>
              <a:ext cx="2960811" cy="217011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6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7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4436" y="312166"/>
            <a:ext cx="367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5" dirty="0">
                <a:latin typeface="Arial"/>
                <a:cs typeface="Arial"/>
              </a:rPr>
              <a:t>User-Centered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60" dirty="0">
                <a:latin typeface="Arial"/>
                <a:cs typeface="Arial"/>
              </a:rPr>
              <a:t>Design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23543"/>
            <a:ext cx="4031615" cy="537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latin typeface="Carlito"/>
                <a:cs typeface="Carlito"/>
              </a:rPr>
              <a:t>Science Finds, Industry </a:t>
            </a:r>
            <a:r>
              <a:rPr sz="1400" dirty="0">
                <a:latin typeface="Carlito"/>
                <a:cs typeface="Carlito"/>
              </a:rPr>
              <a:t>Applies, Man</a:t>
            </a:r>
            <a:r>
              <a:rPr sz="1400" spc="-10" dirty="0">
                <a:latin typeface="Carlito"/>
                <a:cs typeface="Carlito"/>
              </a:rPr>
              <a:t> Conforms.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Carlito"/>
                <a:cs typeface="Carlito"/>
              </a:rPr>
              <a:t>People Propose, Science Studies, </a:t>
            </a:r>
            <a:r>
              <a:rPr sz="1400" spc="-15" dirty="0">
                <a:latin typeface="Carlito"/>
                <a:cs typeface="Carlito"/>
              </a:rPr>
              <a:t>Technology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Conforms.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9242" y="1118362"/>
            <a:ext cx="3497579" cy="537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rlito"/>
                <a:cs typeface="Carlito"/>
              </a:rPr>
              <a:t>[Motto of </a:t>
            </a:r>
            <a:r>
              <a:rPr sz="1200" dirty="0">
                <a:latin typeface="Carlito"/>
                <a:cs typeface="Carlito"/>
              </a:rPr>
              <a:t>1933 </a:t>
            </a:r>
            <a:r>
              <a:rPr sz="1200" spc="-5" dirty="0">
                <a:latin typeface="Carlito"/>
                <a:cs typeface="Carlito"/>
              </a:rPr>
              <a:t>Chicago </a:t>
            </a:r>
            <a:r>
              <a:rPr sz="1200" spc="-20" dirty="0">
                <a:latin typeface="Carlito"/>
                <a:cs typeface="Carlito"/>
              </a:rPr>
              <a:t>World’s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Fair]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200" spc="-5" dirty="0">
                <a:latin typeface="Carlito"/>
                <a:cs typeface="Carlito"/>
              </a:rPr>
              <a:t>[Don </a:t>
            </a:r>
            <a:r>
              <a:rPr sz="1200" spc="-10" dirty="0">
                <a:latin typeface="Carlito"/>
                <a:cs typeface="Carlito"/>
              </a:rPr>
              <a:t>Norman’s </a:t>
            </a:r>
            <a:r>
              <a:rPr sz="1200" spc="-5" dirty="0">
                <a:latin typeface="Carlito"/>
                <a:cs typeface="Carlito"/>
              </a:rPr>
              <a:t>person-centered motto </a:t>
            </a:r>
            <a:r>
              <a:rPr sz="1200" spc="-10" dirty="0">
                <a:latin typeface="Carlito"/>
                <a:cs typeface="Carlito"/>
              </a:rPr>
              <a:t>for </a:t>
            </a:r>
            <a:r>
              <a:rPr sz="1200" spc="-5" dirty="0">
                <a:latin typeface="Carlito"/>
                <a:cs typeface="Carlito"/>
              </a:rPr>
              <a:t>21st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century]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123058"/>
            <a:ext cx="2069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latin typeface="Carlito"/>
                <a:cs typeface="Carlito"/>
              </a:rPr>
              <a:t>System-Centered</a:t>
            </a:r>
            <a:r>
              <a:rPr sz="1600" b="1" spc="-10" dirty="0">
                <a:latin typeface="Carlito"/>
                <a:cs typeface="Carlito"/>
              </a:rPr>
              <a:t> Design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2366289"/>
            <a:ext cx="4750435" cy="11963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can </a:t>
            </a:r>
            <a:r>
              <a:rPr sz="1600" spc="-5" dirty="0">
                <a:latin typeface="Carlito"/>
                <a:cs typeface="Carlito"/>
              </a:rPr>
              <a:t>be built easily on this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platform?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can </a:t>
            </a:r>
            <a:r>
              <a:rPr sz="1600" spc="-5" dirty="0">
                <a:latin typeface="Carlito"/>
                <a:cs typeface="Carlito"/>
              </a:rPr>
              <a:t>I </a:t>
            </a:r>
            <a:r>
              <a:rPr sz="1600" spc="-15" dirty="0">
                <a:latin typeface="Carlito"/>
                <a:cs typeface="Carlito"/>
              </a:rPr>
              <a:t>create from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tools</a:t>
            </a:r>
            <a:r>
              <a:rPr sz="1600" spc="7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available?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do I as a </a:t>
            </a:r>
            <a:r>
              <a:rPr sz="1600" spc="-10" dirty="0">
                <a:latin typeface="Carlito"/>
                <a:cs typeface="Carlito"/>
              </a:rPr>
              <a:t>developer </a:t>
            </a:r>
            <a:r>
              <a:rPr sz="1600" spc="-5" dirty="0">
                <a:latin typeface="Carlito"/>
                <a:cs typeface="Carlito"/>
              </a:rPr>
              <a:t>find </a:t>
            </a:r>
            <a:r>
              <a:rPr sz="1600" spc="-10" dirty="0">
                <a:latin typeface="Carlito"/>
                <a:cs typeface="Carlito"/>
              </a:rPr>
              <a:t>interesting to work</a:t>
            </a:r>
            <a:r>
              <a:rPr sz="1600" spc="9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on?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do I as a </a:t>
            </a:r>
            <a:r>
              <a:rPr sz="1600" spc="-10" dirty="0">
                <a:latin typeface="Carlito"/>
                <a:cs typeface="Carlito"/>
              </a:rPr>
              <a:t>developer </a:t>
            </a:r>
            <a:r>
              <a:rPr sz="1600" spc="-5" dirty="0">
                <a:latin typeface="Carlito"/>
                <a:cs typeface="Carlito"/>
              </a:rPr>
              <a:t>think </a:t>
            </a:r>
            <a:r>
              <a:rPr sz="1600" spc="-15" dirty="0">
                <a:latin typeface="Carlito"/>
                <a:cs typeface="Carlito"/>
              </a:rPr>
              <a:t>users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need?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3829583"/>
            <a:ext cx="2817495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rlito"/>
                <a:cs typeface="Carlito"/>
              </a:rPr>
              <a:t>User-Centered</a:t>
            </a:r>
            <a:r>
              <a:rPr sz="1600" b="1" spc="2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Design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design </a:t>
            </a:r>
            <a:r>
              <a:rPr sz="1600" spc="-5" dirty="0">
                <a:latin typeface="Carlito"/>
                <a:cs typeface="Carlito"/>
              </a:rPr>
              <a:t>is based </a:t>
            </a:r>
            <a:r>
              <a:rPr sz="1600" spc="-10" dirty="0">
                <a:latin typeface="Carlito"/>
                <a:cs typeface="Carlito"/>
              </a:rPr>
              <a:t>upon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5" dirty="0">
                <a:latin typeface="Carlito"/>
                <a:cs typeface="Carlito"/>
              </a:rPr>
              <a:t>user’s: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303" y="4414099"/>
            <a:ext cx="1900555" cy="11969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abilities and</a:t>
            </a:r>
            <a:r>
              <a:rPr sz="1600" spc="-6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needs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context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work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tasks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420" y="313690"/>
            <a:ext cx="3167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34" dirty="0"/>
              <a:t>Zeiss </a:t>
            </a:r>
            <a:r>
              <a:rPr spc="-340" dirty="0"/>
              <a:t>Slide</a:t>
            </a:r>
            <a:r>
              <a:rPr spc="-445" dirty="0"/>
              <a:t> </a:t>
            </a:r>
            <a:r>
              <a:rPr spc="-340" dirty="0"/>
              <a:t>Projector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4526280" cy="345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Only </a:t>
            </a:r>
            <a:r>
              <a:rPr sz="1600" spc="-10" dirty="0">
                <a:latin typeface="Carlito"/>
                <a:cs typeface="Carlito"/>
              </a:rPr>
              <a:t>one button to </a:t>
            </a:r>
            <a:r>
              <a:rPr sz="1600" spc="-15" dirty="0">
                <a:latin typeface="Carlito"/>
                <a:cs typeface="Carlito"/>
              </a:rPr>
              <a:t>control </a:t>
            </a:r>
            <a:r>
              <a:rPr sz="1600" spc="-5" dirty="0">
                <a:latin typeface="Carlito"/>
                <a:cs typeface="Carlito"/>
              </a:rPr>
              <a:t>the slide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advance.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During lectures, </a:t>
            </a:r>
            <a:r>
              <a:rPr sz="1600" spc="-10" dirty="0">
                <a:latin typeface="Carlito"/>
                <a:cs typeface="Carlito"/>
              </a:rPr>
              <a:t>sometimes </a:t>
            </a:r>
            <a:r>
              <a:rPr sz="1600" spc="-5" dirty="0">
                <a:latin typeface="Carlito"/>
                <a:cs typeface="Carlito"/>
              </a:rPr>
              <a:t>the slides </a:t>
            </a:r>
            <a:r>
              <a:rPr sz="1600" spc="-10" dirty="0">
                <a:latin typeface="Carlito"/>
                <a:cs typeface="Carlito"/>
              </a:rPr>
              <a:t>go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forwards,</a:t>
            </a:r>
            <a:endParaRPr sz="1600">
              <a:latin typeface="Carlito"/>
              <a:cs typeface="Carlito"/>
            </a:endParaRPr>
          </a:p>
          <a:p>
            <a:pPr marL="381635">
              <a:lnSpc>
                <a:spcPct val="100000"/>
              </a:lnSpc>
              <a:spcBef>
                <a:spcPts val="390"/>
              </a:spcBef>
            </a:pPr>
            <a:r>
              <a:rPr sz="1600" spc="-10" dirty="0">
                <a:latin typeface="Carlito"/>
                <a:cs typeface="Carlito"/>
              </a:rPr>
              <a:t>sometimes they go backwards </a:t>
            </a:r>
            <a:r>
              <a:rPr sz="1600" spc="-5" dirty="0">
                <a:latin typeface="Carlito"/>
                <a:cs typeface="Carlito"/>
              </a:rPr>
              <a:t>. .</a:t>
            </a:r>
            <a:r>
              <a:rPr sz="1600" spc="6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If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find an instruction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manual:</a:t>
            </a:r>
            <a:endParaRPr sz="1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6285" algn="l"/>
              </a:tabLst>
            </a:pPr>
            <a:r>
              <a:rPr sz="1400" dirty="0">
                <a:latin typeface="Arial"/>
                <a:cs typeface="Arial"/>
              </a:rPr>
              <a:t>–	</a:t>
            </a:r>
            <a:r>
              <a:rPr sz="1400" spc="-5" dirty="0">
                <a:latin typeface="Carlito"/>
                <a:cs typeface="Carlito"/>
              </a:rPr>
              <a:t>Short </a:t>
            </a:r>
            <a:r>
              <a:rPr sz="1400" spc="-10" dirty="0">
                <a:latin typeface="Carlito"/>
                <a:cs typeface="Carlito"/>
              </a:rPr>
              <a:t>press </a:t>
            </a:r>
            <a:r>
              <a:rPr sz="1400" dirty="0">
                <a:latin typeface="Carlito"/>
                <a:cs typeface="Carlito"/>
              </a:rPr>
              <a:t>= </a:t>
            </a:r>
            <a:r>
              <a:rPr sz="1400" spc="-10" dirty="0">
                <a:latin typeface="Carlito"/>
                <a:cs typeface="Carlito"/>
              </a:rPr>
              <a:t>forward, </a:t>
            </a:r>
            <a:r>
              <a:rPr sz="1400" spc="-5" dirty="0">
                <a:latin typeface="Carlito"/>
                <a:cs typeface="Carlito"/>
              </a:rPr>
              <a:t>long </a:t>
            </a:r>
            <a:r>
              <a:rPr sz="1400" spc="-10" dirty="0">
                <a:latin typeface="Carlito"/>
                <a:cs typeface="Carlito"/>
              </a:rPr>
              <a:t>press </a:t>
            </a:r>
            <a:r>
              <a:rPr sz="1400" dirty="0">
                <a:latin typeface="Carlito"/>
                <a:cs typeface="Carlito"/>
              </a:rPr>
              <a:t>=</a:t>
            </a:r>
            <a:r>
              <a:rPr sz="1400" spc="-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backward.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an </a:t>
            </a:r>
            <a:r>
              <a:rPr sz="1600" spc="-10" dirty="0">
                <a:latin typeface="Carlito"/>
                <a:cs typeface="Carlito"/>
              </a:rPr>
              <a:t>elegant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design,</a:t>
            </a:r>
            <a:endParaRPr sz="16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80"/>
              </a:spcBef>
            </a:pPr>
            <a:r>
              <a:rPr sz="1600" spc="-10" dirty="0">
                <a:latin typeface="Carlito"/>
                <a:cs typeface="Carlito"/>
              </a:rPr>
              <a:t>two </a:t>
            </a:r>
            <a:r>
              <a:rPr sz="1600" spc="-5" dirty="0">
                <a:latin typeface="Carlito"/>
                <a:cs typeface="Carlito"/>
              </a:rPr>
              <a:t>functions with </a:t>
            </a:r>
            <a:r>
              <a:rPr sz="1600" spc="-10" dirty="0">
                <a:latin typeface="Carlito"/>
                <a:cs typeface="Carlito"/>
              </a:rPr>
              <a:t>just one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button!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But </a:t>
            </a:r>
            <a:r>
              <a:rPr sz="1600" spc="-10" dirty="0">
                <a:latin typeface="Carlito"/>
                <a:cs typeface="Carlito"/>
              </a:rPr>
              <a:t>how </a:t>
            </a:r>
            <a:r>
              <a:rPr sz="1600" spc="-5" dirty="0">
                <a:latin typeface="Carlito"/>
                <a:cs typeface="Carlito"/>
              </a:rPr>
              <a:t>should first-time </a:t>
            </a:r>
            <a:r>
              <a:rPr sz="1600" spc="-15" dirty="0">
                <a:latin typeface="Carlito"/>
                <a:cs typeface="Carlito"/>
              </a:rPr>
              <a:t>users </a:t>
            </a:r>
            <a:r>
              <a:rPr sz="1600" spc="-10" dirty="0">
                <a:latin typeface="Carlito"/>
                <a:cs typeface="Carlito"/>
              </a:rPr>
              <a:t>know </a:t>
            </a:r>
            <a:r>
              <a:rPr sz="1600" spc="-5" dirty="0">
                <a:latin typeface="Carlito"/>
                <a:cs typeface="Carlito"/>
              </a:rPr>
              <a:t>what to</a:t>
            </a:r>
            <a:r>
              <a:rPr sz="1600" spc="5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do?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1557607"/>
            <a:ext cx="3654754" cy="467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313690"/>
            <a:ext cx="4113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Where </a:t>
            </a:r>
            <a:r>
              <a:rPr spc="-395" dirty="0"/>
              <a:t>is </a:t>
            </a:r>
            <a:r>
              <a:rPr spc="-330" dirty="0"/>
              <a:t>the </a:t>
            </a:r>
            <a:r>
              <a:rPr spc="-335" dirty="0"/>
              <a:t>Toilet</a:t>
            </a:r>
            <a:r>
              <a:rPr spc="-245" dirty="0"/>
              <a:t> </a:t>
            </a:r>
            <a:r>
              <a:rPr spc="-385" dirty="0"/>
              <a:t>Paper?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3275329" cy="6108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Fancy </a:t>
            </a:r>
            <a:r>
              <a:rPr sz="1600" spc="-5" dirty="0">
                <a:latin typeface="Carlito"/>
                <a:cs typeface="Carlito"/>
              </a:rPr>
              <a:t>hotel, nice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bathrooms.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heck </a:t>
            </a:r>
            <a:r>
              <a:rPr sz="1600" spc="-5" dirty="0">
                <a:latin typeface="Carlito"/>
                <a:cs typeface="Carlito"/>
              </a:rPr>
              <a:t>is the </a:t>
            </a:r>
            <a:r>
              <a:rPr sz="1600" spc="-10" dirty="0">
                <a:latin typeface="Carlito"/>
                <a:cs typeface="Carlito"/>
              </a:rPr>
              <a:t>toilet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paper?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4055" y="1813582"/>
            <a:ext cx="6215048" cy="45628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313690"/>
            <a:ext cx="41135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15" dirty="0"/>
              <a:t>Where </a:t>
            </a:r>
            <a:r>
              <a:rPr spc="-395" dirty="0"/>
              <a:t>is </a:t>
            </a:r>
            <a:r>
              <a:rPr spc="-330" dirty="0"/>
              <a:t>the </a:t>
            </a:r>
            <a:r>
              <a:rPr spc="-335" dirty="0"/>
              <a:t>Toilet</a:t>
            </a:r>
            <a:r>
              <a:rPr spc="-245" dirty="0"/>
              <a:t> </a:t>
            </a:r>
            <a:r>
              <a:rPr spc="-385" dirty="0"/>
              <a:t>Paper?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165605"/>
            <a:ext cx="2635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Ah, </a:t>
            </a:r>
            <a:r>
              <a:rPr sz="1600" spc="-10" dirty="0">
                <a:latin typeface="Carlito"/>
                <a:cs typeface="Carlito"/>
              </a:rPr>
              <a:t>there </a:t>
            </a:r>
            <a:r>
              <a:rPr sz="1600" spc="-5" dirty="0">
                <a:latin typeface="Carlito"/>
                <a:cs typeface="Carlito"/>
              </a:rPr>
              <a:t>it is!</a:t>
            </a:r>
            <a:r>
              <a:rPr sz="1600" spc="-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Well-hidden.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12492" y="1633600"/>
            <a:ext cx="6527863" cy="4742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8825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43783" y="908303"/>
            <a:ext cx="3528695" cy="0"/>
          </a:xfrm>
          <a:custGeom>
            <a:avLst/>
            <a:gdLst/>
            <a:ahLst/>
            <a:cxnLst/>
            <a:rect l="l" t="t" r="r" b="b"/>
            <a:pathLst>
              <a:path w="3528695">
                <a:moveTo>
                  <a:pt x="0" y="0"/>
                </a:moveTo>
                <a:lnTo>
                  <a:pt x="3528441" y="0"/>
                </a:lnTo>
              </a:path>
            </a:pathLst>
          </a:custGeom>
          <a:ln w="12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7532" y="6452615"/>
            <a:ext cx="7488935" cy="216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83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4671" y="6452615"/>
            <a:ext cx="539750" cy="216535"/>
          </a:xfrm>
          <a:custGeom>
            <a:avLst/>
            <a:gdLst/>
            <a:ahLst/>
            <a:cxnLst/>
            <a:rect l="l" t="t" r="r" b="b"/>
            <a:pathLst>
              <a:path w="539750" h="216534">
                <a:moveTo>
                  <a:pt x="539496" y="0"/>
                </a:moveTo>
                <a:lnTo>
                  <a:pt x="0" y="0"/>
                </a:lnTo>
                <a:lnTo>
                  <a:pt x="0" y="216408"/>
                </a:lnTo>
                <a:lnTo>
                  <a:pt x="539496" y="216408"/>
                </a:lnTo>
                <a:lnTo>
                  <a:pt x="53949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25417" y="258825"/>
            <a:ext cx="169418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spc="-130" dirty="0">
                <a:latin typeface="Arial"/>
                <a:cs typeface="Arial"/>
              </a:rPr>
              <a:t>Car</a:t>
            </a:r>
            <a:r>
              <a:rPr sz="3400" b="1" spc="-80" dirty="0">
                <a:latin typeface="Arial"/>
                <a:cs typeface="Arial"/>
              </a:rPr>
              <a:t> </a:t>
            </a:r>
            <a:r>
              <a:rPr sz="3400" b="1" spc="-75" dirty="0">
                <a:latin typeface="Arial"/>
                <a:cs typeface="Arial"/>
              </a:rPr>
              <a:t>Seat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145793"/>
            <a:ext cx="3851910" cy="3586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seat </a:t>
            </a:r>
            <a:r>
              <a:rPr sz="1600" spc="-5" dirty="0">
                <a:latin typeface="Carlito"/>
                <a:cs typeface="Carlito"/>
              </a:rPr>
              <a:t>in a mini-van </a:t>
            </a:r>
            <a:r>
              <a:rPr sz="1600" spc="-10" dirty="0">
                <a:latin typeface="Carlito"/>
                <a:cs typeface="Carlito"/>
              </a:rPr>
              <a:t>(people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carrier).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508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What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think happens when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5" dirty="0">
                <a:latin typeface="Carlito"/>
                <a:cs typeface="Carlito"/>
              </a:rPr>
              <a:t>pull  the </a:t>
            </a:r>
            <a:r>
              <a:rPr sz="1600" spc="-10" dirty="0">
                <a:latin typeface="Carlito"/>
                <a:cs typeface="Carlito"/>
              </a:rPr>
              <a:t>lever </a:t>
            </a:r>
            <a:r>
              <a:rPr sz="1600" spc="-5" dirty="0">
                <a:latin typeface="Carlito"/>
                <a:cs typeface="Carlito"/>
              </a:rPr>
              <a:t>under the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seat?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516890" indent="-343535" algn="just">
              <a:lnSpc>
                <a:spcPct val="100000"/>
              </a:lnSpc>
              <a:buFont typeface="Arial"/>
              <a:buChar char="•"/>
              <a:tabLst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Most normal-thinking </a:t>
            </a:r>
            <a:r>
              <a:rPr sz="1600" spc="-10" dirty="0">
                <a:latin typeface="Carlito"/>
                <a:cs typeface="Carlito"/>
              </a:rPr>
              <a:t>people would  expect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seat </a:t>
            </a:r>
            <a:r>
              <a:rPr sz="1600" spc="-5" dirty="0">
                <a:latin typeface="Carlito"/>
                <a:cs typeface="Carlito"/>
              </a:rPr>
              <a:t>to slide </a:t>
            </a:r>
            <a:r>
              <a:rPr sz="1600" spc="-10" dirty="0">
                <a:latin typeface="Carlito"/>
                <a:cs typeface="Carlito"/>
              </a:rPr>
              <a:t>backward or  </a:t>
            </a:r>
            <a:r>
              <a:rPr sz="1600" spc="-15" dirty="0">
                <a:latin typeface="Carlito"/>
                <a:cs typeface="Carlito"/>
              </a:rPr>
              <a:t>forward.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Not in this mini-van.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355600" marR="215900" indent="-343535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Pulling the </a:t>
            </a:r>
            <a:r>
              <a:rPr sz="1600" spc="-10" dirty="0">
                <a:latin typeface="Carlito"/>
                <a:cs typeface="Carlito"/>
              </a:rPr>
              <a:t>lever detaches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seat </a:t>
            </a:r>
            <a:r>
              <a:rPr sz="1600" spc="-15" dirty="0">
                <a:latin typeface="Carlito"/>
                <a:cs typeface="Carlito"/>
              </a:rPr>
              <a:t>from  </a:t>
            </a:r>
            <a:r>
              <a:rPr sz="1600" spc="-5" dirty="0">
                <a:latin typeface="Carlito"/>
                <a:cs typeface="Carlito"/>
              </a:rPr>
              <a:t>the floor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20" dirty="0">
                <a:latin typeface="Carlito"/>
                <a:cs typeface="Carlito"/>
              </a:rPr>
              <a:t>make </a:t>
            </a:r>
            <a:r>
              <a:rPr sz="1600" spc="-15" dirty="0">
                <a:latin typeface="Carlito"/>
                <a:cs typeface="Carlito"/>
              </a:rPr>
              <a:t>room for</a:t>
            </a:r>
            <a:r>
              <a:rPr sz="1600" spc="8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cargo!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4940" y="1106507"/>
            <a:ext cx="2848235" cy="50425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4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5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830" y="313690"/>
            <a:ext cx="549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20" dirty="0"/>
              <a:t>The </a:t>
            </a:r>
            <a:r>
              <a:rPr spc="-355" dirty="0"/>
              <a:t>Psychology </a:t>
            </a:r>
            <a:r>
              <a:rPr spc="-225" dirty="0"/>
              <a:t>of </a:t>
            </a:r>
            <a:r>
              <a:rPr spc="-380" dirty="0"/>
              <a:t>Everyday</a:t>
            </a:r>
            <a:r>
              <a:rPr spc="-235" dirty="0"/>
              <a:t> </a:t>
            </a:r>
            <a:r>
              <a:rPr spc="-360" dirty="0"/>
              <a:t>Things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193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2" action="ppaction://hlinksldjump"/>
              </a:rPr>
              <a:t>←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1582" y="6475958"/>
            <a:ext cx="18732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dirty="0">
                <a:solidFill>
                  <a:srgbClr val="FFFFFF"/>
                </a:solidFill>
                <a:latin typeface="Carlito"/>
                <a:cs typeface="Carlito"/>
                <a:hlinkClick r:id="rId3" action="ppaction://hlinksldjump"/>
              </a:rPr>
              <a:t>→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46303" y="1116228"/>
            <a:ext cx="7903209" cy="4062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5" dirty="0">
                <a:latin typeface="Carlito"/>
                <a:cs typeface="Carlito"/>
              </a:rPr>
              <a:t>Perceived </a:t>
            </a:r>
            <a:r>
              <a:rPr sz="1600" b="1" spc="-5" dirty="0">
                <a:latin typeface="Carlito"/>
                <a:cs typeface="Carlito"/>
              </a:rPr>
              <a:t>and </a:t>
            </a:r>
            <a:r>
              <a:rPr sz="1600" b="1" spc="-10" dirty="0">
                <a:latin typeface="Carlito"/>
                <a:cs typeface="Carlito"/>
              </a:rPr>
              <a:t>Real</a:t>
            </a:r>
            <a:r>
              <a:rPr sz="1600" b="1" spc="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Affordances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5" dirty="0">
                <a:latin typeface="Carlito"/>
                <a:cs typeface="Carlito"/>
              </a:rPr>
              <a:t>Affordances are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range </a:t>
            </a:r>
            <a:r>
              <a:rPr sz="1600" spc="-5" dirty="0">
                <a:latin typeface="Carlito"/>
                <a:cs typeface="Carlito"/>
              </a:rPr>
              <a:t>of possible </a:t>
            </a:r>
            <a:r>
              <a:rPr sz="1600" spc="-10" dirty="0">
                <a:latin typeface="Carlito"/>
                <a:cs typeface="Carlito"/>
              </a:rPr>
              <a:t>(physical) </a:t>
            </a:r>
            <a:r>
              <a:rPr sz="1600" spc="-5" dirty="0">
                <a:latin typeface="Carlito"/>
                <a:cs typeface="Carlito"/>
              </a:rPr>
              <a:t>actions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a user on an</a:t>
            </a:r>
            <a:r>
              <a:rPr sz="1600" spc="114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artefact: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Perceived Affordances are </a:t>
            </a:r>
            <a:r>
              <a:rPr sz="1400" spc="-5" dirty="0">
                <a:latin typeface="Carlito"/>
                <a:cs typeface="Carlito"/>
              </a:rPr>
              <a:t>the actions </a:t>
            </a: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user </a:t>
            </a:r>
            <a:r>
              <a:rPr sz="1400" spc="-10" dirty="0">
                <a:latin typeface="Carlito"/>
                <a:cs typeface="Carlito"/>
              </a:rPr>
              <a:t>perceives to </a:t>
            </a:r>
            <a:r>
              <a:rPr sz="1400" spc="-5" dirty="0">
                <a:latin typeface="Carlito"/>
                <a:cs typeface="Carlito"/>
              </a:rPr>
              <a:t>be</a:t>
            </a:r>
            <a:r>
              <a:rPr sz="1400" spc="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possible.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Real </a:t>
            </a:r>
            <a:r>
              <a:rPr sz="1400" spc="-10" dirty="0">
                <a:latin typeface="Carlito"/>
                <a:cs typeface="Carlito"/>
              </a:rPr>
              <a:t>Affordances are </a:t>
            </a:r>
            <a:r>
              <a:rPr sz="1400" dirty="0">
                <a:latin typeface="Carlito"/>
                <a:cs typeface="Carlito"/>
              </a:rPr>
              <a:t>the actions </a:t>
            </a:r>
            <a:r>
              <a:rPr sz="1400" spc="-5" dirty="0">
                <a:latin typeface="Carlito"/>
                <a:cs typeface="Carlito"/>
              </a:rPr>
              <a:t>which </a:t>
            </a:r>
            <a:r>
              <a:rPr sz="1400" spc="-10" dirty="0">
                <a:latin typeface="Carlito"/>
                <a:cs typeface="Carlito"/>
              </a:rPr>
              <a:t>are </a:t>
            </a:r>
            <a:r>
              <a:rPr sz="1400" spc="-5" dirty="0">
                <a:latin typeface="Carlito"/>
                <a:cs typeface="Carlito"/>
              </a:rPr>
              <a:t>actually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possible.</a:t>
            </a:r>
            <a:endParaRPr sz="14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Real </a:t>
            </a:r>
            <a:r>
              <a:rPr sz="1600" b="1" spc="-20" dirty="0">
                <a:latin typeface="Carlito"/>
                <a:cs typeface="Carlito"/>
              </a:rPr>
              <a:t>World</a:t>
            </a:r>
            <a:r>
              <a:rPr sz="1600" b="1" spc="-5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Affordances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10" dirty="0">
                <a:latin typeface="Carlito"/>
                <a:cs typeface="Carlito"/>
              </a:rPr>
              <a:t>physical objects, </a:t>
            </a:r>
            <a:r>
              <a:rPr sz="1600" spc="-15" dirty="0">
                <a:latin typeface="Carlito"/>
                <a:cs typeface="Carlito"/>
              </a:rPr>
              <a:t>there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both </a:t>
            </a:r>
            <a:r>
              <a:rPr sz="1600" spc="-10" dirty="0">
                <a:latin typeface="Carlito"/>
                <a:cs typeface="Carlito"/>
              </a:rPr>
              <a:t>real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perceived </a:t>
            </a:r>
            <a:r>
              <a:rPr sz="1600" spc="-15" dirty="0">
                <a:latin typeface="Carlito"/>
                <a:cs typeface="Carlito"/>
              </a:rPr>
              <a:t>affordances </a:t>
            </a:r>
            <a:r>
              <a:rPr sz="1600" spc="-10" dirty="0">
                <a:latin typeface="Carlito"/>
                <a:cs typeface="Carlito"/>
              </a:rPr>
              <a:t>(and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two sets </a:t>
            </a:r>
            <a:r>
              <a:rPr sz="1600" spc="-15" dirty="0">
                <a:latin typeface="Carlito"/>
                <a:cs typeface="Carlito"/>
              </a:rPr>
              <a:t>are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not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necessarily </a:t>
            </a:r>
            <a:r>
              <a:rPr sz="1600" spc="-5" dirty="0">
                <a:latin typeface="Carlito"/>
                <a:cs typeface="Carlito"/>
              </a:rPr>
              <a:t>the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same).</a:t>
            </a:r>
            <a:endParaRPr sz="16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Carlito"/>
                <a:cs typeface="Carlito"/>
              </a:rPr>
              <a:t>Appearance indicates how to use</a:t>
            </a:r>
            <a:r>
              <a:rPr sz="1600" spc="4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something:</a:t>
            </a:r>
            <a:endParaRPr sz="1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A </a:t>
            </a:r>
            <a:r>
              <a:rPr sz="1400" spc="-5" dirty="0">
                <a:latin typeface="Carlito"/>
                <a:cs typeface="Carlito"/>
              </a:rPr>
              <a:t>chair </a:t>
            </a:r>
            <a:r>
              <a:rPr sz="1400" spc="-10" dirty="0">
                <a:latin typeface="Carlito"/>
                <a:cs typeface="Carlito"/>
              </a:rPr>
              <a:t>affords </a:t>
            </a:r>
            <a:r>
              <a:rPr sz="1400" spc="-5" dirty="0">
                <a:latin typeface="Carlito"/>
                <a:cs typeface="Carlito"/>
              </a:rPr>
              <a:t>(suggests) sitting.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10" dirty="0">
                <a:latin typeface="Carlito"/>
                <a:cs typeface="Carlito"/>
              </a:rPr>
              <a:t>Knobs are for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turning.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spc="-5" dirty="0">
                <a:latin typeface="Carlito"/>
                <a:cs typeface="Carlito"/>
              </a:rPr>
              <a:t>Slots </a:t>
            </a:r>
            <a:r>
              <a:rPr sz="1400" spc="-10" dirty="0">
                <a:latin typeface="Carlito"/>
                <a:cs typeface="Carlito"/>
              </a:rPr>
              <a:t>are for </a:t>
            </a:r>
            <a:r>
              <a:rPr sz="1400" dirty="0">
                <a:latin typeface="Carlito"/>
                <a:cs typeface="Carlito"/>
              </a:rPr>
              <a:t>inserting</a:t>
            </a:r>
            <a:r>
              <a:rPr sz="1400" spc="-5" dirty="0">
                <a:latin typeface="Carlito"/>
                <a:cs typeface="Carlito"/>
              </a:rPr>
              <a:t> things.</a:t>
            </a:r>
            <a:endParaRPr sz="1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400" dirty="0">
                <a:latin typeface="Carlito"/>
                <a:cs typeface="Carlito"/>
              </a:rPr>
              <a:t>A </a:t>
            </a:r>
            <a:r>
              <a:rPr sz="1400" spc="-10" dirty="0">
                <a:latin typeface="Carlito"/>
                <a:cs typeface="Carlito"/>
              </a:rPr>
              <a:t>button </a:t>
            </a:r>
            <a:r>
              <a:rPr sz="1400" spc="-15" dirty="0">
                <a:latin typeface="Carlito"/>
                <a:cs typeface="Carlito"/>
              </a:rPr>
              <a:t>affords</a:t>
            </a:r>
            <a:r>
              <a:rPr sz="14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pushing.</a:t>
            </a:r>
            <a:endParaRPr sz="1400">
              <a:latin typeface="Carlito"/>
              <a:cs typeface="Carlito"/>
            </a:endParaRPr>
          </a:p>
          <a:p>
            <a:pPr marL="355600" marR="377825" indent="-3435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Carlito"/>
                <a:cs typeface="Carlito"/>
              </a:rPr>
              <a:t>When </a:t>
            </a:r>
            <a:r>
              <a:rPr sz="1600" spc="-10" dirty="0">
                <a:latin typeface="Carlito"/>
                <a:cs typeface="Carlito"/>
              </a:rPr>
              <a:t>perceived </a:t>
            </a:r>
            <a:r>
              <a:rPr sz="1600" spc="-15" dirty="0">
                <a:latin typeface="Carlito"/>
                <a:cs typeface="Carlito"/>
              </a:rPr>
              <a:t>affordances are </a:t>
            </a:r>
            <a:r>
              <a:rPr sz="1600" spc="-20" dirty="0">
                <a:latin typeface="Carlito"/>
                <a:cs typeface="Carlito"/>
              </a:rPr>
              <a:t>taken </a:t>
            </a:r>
            <a:r>
              <a:rPr sz="1600" spc="-10" dirty="0">
                <a:latin typeface="Carlito"/>
                <a:cs typeface="Carlito"/>
              </a:rPr>
              <a:t>advantage </a:t>
            </a:r>
            <a:r>
              <a:rPr sz="1600" spc="-35" dirty="0">
                <a:latin typeface="Carlito"/>
                <a:cs typeface="Carlito"/>
              </a:rPr>
              <a:t>of,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user </a:t>
            </a:r>
            <a:r>
              <a:rPr sz="1600" spc="-15" dirty="0">
                <a:latin typeface="Carlito"/>
                <a:cs typeface="Carlito"/>
              </a:rPr>
              <a:t>knows </a:t>
            </a:r>
            <a:r>
              <a:rPr sz="1600" spc="-5" dirty="0">
                <a:latin typeface="Carlito"/>
                <a:cs typeface="Carlito"/>
              </a:rPr>
              <a:t>what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do </a:t>
            </a:r>
            <a:r>
              <a:rPr sz="1600" spc="-10" dirty="0">
                <a:latin typeface="Carlito"/>
                <a:cs typeface="Carlito"/>
              </a:rPr>
              <a:t>just by  </a:t>
            </a:r>
            <a:r>
              <a:rPr sz="1600" spc="-5" dirty="0">
                <a:latin typeface="Carlito"/>
                <a:cs typeface="Carlito"/>
              </a:rPr>
              <a:t>looking.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3372</Words>
  <Application>Microsoft Macintosh PowerPoint</Application>
  <PresentationFormat>On-screen Show (4:3)</PresentationFormat>
  <Paragraphs>492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Black</vt:lpstr>
      <vt:lpstr>Calibri</vt:lpstr>
      <vt:lpstr>Carlito</vt:lpstr>
      <vt:lpstr>Office Theme</vt:lpstr>
      <vt:lpstr>PowerPoint Presentation</vt:lpstr>
      <vt:lpstr>Nature of HCI</vt:lpstr>
      <vt:lpstr>The Psychology of Usable Things</vt:lpstr>
      <vt:lpstr>The Frustrations of Everyday Life</vt:lpstr>
      <vt:lpstr>Zeiss Slide Projector</vt:lpstr>
      <vt:lpstr>Where is the Toilet Paper?</vt:lpstr>
      <vt:lpstr>Where is the Toilet Paper?</vt:lpstr>
      <vt:lpstr>Car Seat</vt:lpstr>
      <vt:lpstr>The Psychology of Everyday Things</vt:lpstr>
      <vt:lpstr>Ambiguous door designs</vt:lpstr>
      <vt:lpstr>Ambiguous door designs</vt:lpstr>
      <vt:lpstr>Good use of affordances in door designs</vt:lpstr>
      <vt:lpstr>Good use of affordances in door designs</vt:lpstr>
      <vt:lpstr>GUI Affordances</vt:lpstr>
      <vt:lpstr>Mappings</vt:lpstr>
      <vt:lpstr>Mapping of Cooker Controls</vt:lpstr>
      <vt:lpstr>Constraints</vt:lpstr>
      <vt:lpstr>Constraints in Lego Motorbike</vt:lpstr>
      <vt:lpstr>Conventions</vt:lpstr>
      <vt:lpstr>The Principle of Causality</vt:lpstr>
      <vt:lpstr>The Structure of Human Memory</vt:lpstr>
      <vt:lpstr>Knowledge in the Head and in the World</vt:lpstr>
      <vt:lpstr>Placing Knowledge in the World</vt:lpstr>
      <vt:lpstr>To Err is Human</vt:lpstr>
      <vt:lpstr>Conceptual Models</vt:lpstr>
      <vt:lpstr>A Conceptual Model of a Fridge Freezer</vt:lpstr>
      <vt:lpstr>PowerPoint Presentation</vt:lpstr>
      <vt:lpstr>A Conceptual Model of a Fridge Freezer</vt:lpstr>
      <vt:lpstr>PowerPoint Presentation</vt:lpstr>
      <vt:lpstr>Projecting a Correct Conceptual Model</vt:lpstr>
      <vt:lpstr>A Pair of Scissors Projects a Good Conceptual Model</vt:lpstr>
      <vt:lpstr>A Digital Watch Projects No Visible Conceptual Model</vt:lpstr>
      <vt:lpstr>The Psychopathology of Computers</vt:lpstr>
      <vt:lpstr>Dangerous Command Names</vt:lpstr>
      <vt:lpstr>Beware Unix Commands</vt:lpstr>
      <vt:lpstr>The Terminal is Dead</vt:lpstr>
      <vt:lpstr>Phobos 1 Never Made it to Mars</vt:lpstr>
      <vt:lpstr>Iran Air 655</vt:lpstr>
      <vt:lpstr>And Finally. . .</vt:lpstr>
      <vt:lpstr>Lessons</vt:lpstr>
      <vt:lpstr>Interface Hall of Shame</vt:lpstr>
      <vt:lpstr>Interface Hall of Shame</vt:lpstr>
      <vt:lpstr>Interface Hall of Shame</vt:lpstr>
      <vt:lpstr>Interface Hall of Shame</vt:lpstr>
      <vt:lpstr>Interface Hall of Shame</vt:lpstr>
      <vt:lpstr>Interface Hall of Shame</vt:lpstr>
      <vt:lpstr>User-Centered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HCIS1602</dc:title>
  <dc:creator>iimranihsan@gmail.com</dc:creator>
  <cp:lastModifiedBy>Dr. Umar Qasim</cp:lastModifiedBy>
  <cp:revision>2</cp:revision>
  <dcterms:created xsi:type="dcterms:W3CDTF">2021-09-18T09:55:30Z</dcterms:created>
  <dcterms:modified xsi:type="dcterms:W3CDTF">2021-09-20T05:09:26Z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2021-09-18T00:00:00Z</vt:filetime>
  </property>
</Properties>
</file>