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AE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114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2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8056"/>
    </p:cViewPr>
  </p:sorterViewPr>
  <p:notesViewPr>
    <p:cSldViewPr snapToGrid="0" snapToObjects="1">
      <p:cViewPr varScale="1">
        <p:scale>
          <a:sx n="105" d="100"/>
          <a:sy n="105" d="100"/>
        </p:scale>
        <p:origin x="-19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415D94-23E7-974D-8446-384B52F594E1}" type="datetimeFigureOut"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C5BF9-15BF-5842-9DDB-3AA156DAF0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93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C5BF9-15BF-5842-9DDB-3AA156DAF0F5}" type="slidenum">
              <a:rPr lang="uk-UA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754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3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0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1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3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1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0F4B-30D6-A64E-99F4-981C2C58D0AA}" type="datetimeFigureOut">
              <a:t>2/1/21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4C81B-C2E0-034A-BE72-F8285B5EB2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3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rgbClr val="31AE8D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ts val="1200"/>
        </a:spcBef>
        <a:buFont typeface="Arial"/>
        <a:buChar char="•"/>
        <a:defRPr sz="26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ts val="1200"/>
        </a:spcBef>
        <a:buFont typeface="Arial"/>
        <a:buChar char="–"/>
        <a:defRPr sz="22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www.animaart.com/Cellar/disneyart/Page5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Sketching and Prototyping</a:t>
            </a:r>
          </a:p>
        </p:txBody>
      </p:sp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278086" cy="4525963"/>
          </a:xfrm>
        </p:spPr>
        <p:txBody>
          <a:bodyPr>
            <a:normAutofit fontScale="92500" lnSpcReduction="20000"/>
          </a:bodyPr>
          <a:lstStyle/>
          <a:p>
            <a:pPr marL="0" indent="0" eaLnBrk="1" hangingPunct="1">
              <a:buNone/>
            </a:pPr>
            <a:r>
              <a:rPr lang="en-US">
                <a:latin typeface="Verdana" charset="0"/>
              </a:rPr>
              <a:t>Sketches / low / medium / high fidelity prototypes</a:t>
            </a:r>
          </a:p>
          <a:p>
            <a:pPr lvl="1" eaLnBrk="1" hangingPunct="1"/>
            <a:r>
              <a:rPr lang="en-US">
                <a:latin typeface="Verdana" charset="0"/>
              </a:rPr>
              <a:t>as investment in design increases (red arrow), so does the formality of the criteria whereby concepts are reviewed or accepted</a:t>
            </a:r>
            <a:br>
              <a:rPr lang="en-US">
                <a:latin typeface="Verdana" charset="0"/>
              </a:rPr>
            </a:br>
            <a:endParaRPr lang="en-US">
              <a:latin typeface="Verdana" charset="0"/>
            </a:endParaRPr>
          </a:p>
          <a:p>
            <a:pPr marL="0" indent="0" eaLnBrk="1" hangingPunct="1"/>
            <a:r>
              <a:rPr lang="en-US">
                <a:latin typeface="Verdana" charset="0"/>
              </a:rPr>
              <a:t>From design to evaluation</a:t>
            </a:r>
          </a:p>
          <a:p>
            <a:pPr lvl="1" eaLnBrk="1" hangingPunct="1"/>
            <a:r>
              <a:rPr lang="en-US">
                <a:latin typeface="Verdana" charset="0"/>
              </a:rPr>
              <a:t>similarly, interface design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(idea generation) progresses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to usability testing (idea</a:t>
            </a:r>
            <a:br>
              <a:rPr lang="en-US">
                <a:latin typeface="Verdana" charset="0"/>
              </a:rPr>
            </a:br>
            <a:r>
              <a:rPr lang="en-US">
                <a:latin typeface="Verdana" charset="0"/>
              </a:rPr>
              <a:t>debugging and refinement)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72" y="1758950"/>
            <a:ext cx="4044328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8" name="Rectangle 7"/>
          <p:cNvSpPr>
            <a:spLocks noChangeArrowheads="1"/>
          </p:cNvSpPr>
          <p:nvPr/>
        </p:nvSpPr>
        <p:spPr bwMode="auto">
          <a:xfrm>
            <a:off x="0" y="6575425"/>
            <a:ext cx="4535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From Design for the Wild, Bill Buxton (in press)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623655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681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0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Storyboarding</a:t>
            </a:r>
          </a:p>
        </p:txBody>
      </p:sp>
      <p:sp>
        <p:nvSpPr>
          <p:cNvPr id="2150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>
                <a:latin typeface="Verdana" charset="0"/>
              </a:rPr>
              <a:t>a series of key frames as sketches</a:t>
            </a:r>
          </a:p>
          <a:p>
            <a:pPr lvl="2" eaLnBrk="1" hangingPunct="1"/>
            <a:r>
              <a:rPr lang="en-US">
                <a:latin typeface="Verdana" charset="0"/>
              </a:rPr>
              <a:t>originally from film; used to get the idea of a scene</a:t>
            </a:r>
          </a:p>
          <a:p>
            <a:pPr lvl="2" eaLnBrk="1" hangingPunct="1"/>
            <a:r>
              <a:rPr lang="en-US">
                <a:latin typeface="Verdana" charset="0"/>
              </a:rPr>
              <a:t>snapshots of the interface at particular points in the interaction</a:t>
            </a:r>
          </a:p>
          <a:p>
            <a:pPr lvl="1" eaLnBrk="1" hangingPunct="1"/>
            <a:r>
              <a:rPr lang="en-US">
                <a:latin typeface="Verdana" charset="0"/>
              </a:rPr>
              <a:t>users can evaluate quickly the direction the interface is heading</a:t>
            </a:r>
          </a:p>
          <a:p>
            <a:pPr marL="0" indent="0" eaLnBrk="1" hangingPunct="1"/>
            <a:endParaRPr lang="en-US">
              <a:latin typeface="Verdana" charset="0"/>
            </a:endParaRPr>
          </a:p>
        </p:txBody>
      </p:sp>
      <p:sp>
        <p:nvSpPr>
          <p:cNvPr id="21507" name="Rectangle 1090"/>
          <p:cNvSpPr>
            <a:spLocks noChangeArrowheads="1"/>
          </p:cNvSpPr>
          <p:nvPr/>
        </p:nvSpPr>
        <p:spPr bwMode="auto">
          <a:xfrm>
            <a:off x="71438" y="6467475"/>
            <a:ext cx="856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Excerpts from Disney</a:t>
            </a:r>
            <a:r>
              <a:rPr lang="ja-JP" altLang="en-US" sz="1200" i="1">
                <a:solidFill>
                  <a:srgbClr val="A49E92"/>
                </a:solidFill>
                <a:latin typeface="Arial" charset="0"/>
              </a:rPr>
              <a:t>’</a:t>
            </a:r>
            <a:r>
              <a:rPr lang="en-US" altLang="ja-JP" sz="1200" i="1">
                <a:solidFill>
                  <a:srgbClr val="A49E92"/>
                </a:solidFill>
                <a:latin typeface="Arial" charset="0"/>
              </a:rPr>
              <a:t>s Robin Hood storyboard, www.animaart.com/Cellar/disneyart/90robin%20storyboard.jpg.html</a:t>
            </a:r>
            <a:endParaRPr lang="en-US" sz="1200" i="1">
              <a:solidFill>
                <a:srgbClr val="A49E92"/>
              </a:solidFill>
              <a:latin typeface="Arial" charset="0"/>
            </a:endParaRPr>
          </a:p>
        </p:txBody>
      </p:sp>
      <p:pic>
        <p:nvPicPr>
          <p:cNvPr id="21508" name="Picture 1094" descr="90robin%20storyboar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" t="1486" r="10339" b="38489"/>
          <a:stretch>
            <a:fillRect/>
          </a:stretch>
        </p:blipFill>
        <p:spPr bwMode="auto">
          <a:xfrm>
            <a:off x="960424" y="3142571"/>
            <a:ext cx="7092950" cy="328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6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6" descr="big_bigguy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52400"/>
            <a:ext cx="8964612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0" name="Rectangle 7"/>
          <p:cNvSpPr>
            <a:spLocks noChangeArrowheads="1"/>
          </p:cNvSpPr>
          <p:nvPr/>
        </p:nvSpPr>
        <p:spPr bwMode="auto">
          <a:xfrm>
            <a:off x="71438" y="6467475"/>
            <a:ext cx="8569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From www.michaelborkowski.com/storyboards/images/big_bigguy1.gif </a:t>
            </a:r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179388" y="5445125"/>
            <a:ext cx="6862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i="1">
                <a:solidFill>
                  <a:srgbClr val="000066"/>
                </a:solidFill>
                <a:latin typeface="Verdana" charset="0"/>
              </a:rPr>
              <a:t>note how each scene in this storyboard</a:t>
            </a:r>
            <a:r>
              <a:rPr lang="en-US" sz="2000">
                <a:solidFill>
                  <a:srgbClr val="000066"/>
                </a:solidFill>
                <a:latin typeface="Verdana" charset="0"/>
              </a:rPr>
              <a:t> </a:t>
            </a:r>
            <a:r>
              <a:rPr lang="en-US" sz="2000" i="1">
                <a:solidFill>
                  <a:srgbClr val="000066"/>
                </a:solidFill>
                <a:latin typeface="Verdana" charset="0"/>
              </a:rPr>
              <a:t>is annotated</a:t>
            </a:r>
          </a:p>
        </p:txBody>
      </p:sp>
    </p:spTree>
    <p:extLst>
      <p:ext uri="{BB962C8B-B14F-4D97-AF65-F5344CB8AC3E}">
        <p14:creationId xmlns:p14="http://schemas.microsoft.com/office/powerpoint/2010/main" val="306995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3608388"/>
            <a:ext cx="3352800" cy="314483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5888"/>
            <a:ext cx="3313112" cy="310673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4716463" y="1412875"/>
            <a:ext cx="7064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Scan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stroller -&gt;</a:t>
            </a:r>
            <a:endParaRPr lang="en-US" sz="1400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179388" y="5013325"/>
            <a:ext cx="836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Change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color -&gt;</a:t>
            </a:r>
            <a:endParaRPr lang="en-US" sz="1400"/>
          </a:p>
        </p:txBody>
      </p:sp>
      <p:pic>
        <p:nvPicPr>
          <p:cNvPr id="2355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15888"/>
            <a:ext cx="3311525" cy="3105150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4716463" y="4941888"/>
            <a:ext cx="6953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Place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order -&gt;</a:t>
            </a:r>
            <a:endParaRPr lang="en-US" sz="1400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107950" y="1484313"/>
            <a:ext cx="4841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Initial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screen</a:t>
            </a:r>
            <a:endParaRPr lang="en-US" sz="1400"/>
          </a:p>
        </p:txBody>
      </p:sp>
      <p:pic>
        <p:nvPicPr>
          <p:cNvPr id="2356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33788"/>
            <a:ext cx="3314700" cy="3108325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5759450" y="1592263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079500" y="5121275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76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3608388"/>
            <a:ext cx="3311525" cy="3105150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3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4716463" y="1412875"/>
            <a:ext cx="6762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Scan the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shirt -&gt;</a:t>
            </a:r>
            <a:endParaRPr lang="en-US" sz="1400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79388" y="5013325"/>
            <a:ext cx="635000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Touch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previous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item -&gt;</a:t>
            </a:r>
            <a:endParaRPr lang="en-US" sz="1400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4716463" y="4941888"/>
            <a:ext cx="79375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Delete 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that item-&gt;</a:t>
            </a:r>
            <a:endParaRPr lang="en-US" sz="1400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107950" y="1484313"/>
            <a:ext cx="7191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200">
                <a:solidFill>
                  <a:srgbClr val="000000"/>
                </a:solidFill>
              </a:rPr>
              <a:t>Alternate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</a:rPr>
              <a:t>path…</a:t>
            </a:r>
            <a:endParaRPr lang="en-US" sz="1400"/>
          </a:p>
        </p:txBody>
      </p:sp>
      <p:pic>
        <p:nvPicPr>
          <p:cNvPr id="2458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60350"/>
            <a:ext cx="3314700" cy="3108325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150938" y="1736725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1116013" y="5121275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4586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296863"/>
            <a:ext cx="3311525" cy="3105150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5724525" y="1989138"/>
            <a:ext cx="2447925" cy="18097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458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3573463"/>
            <a:ext cx="3313112" cy="310673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17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Storyboarding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939800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en-US" b="1">
                <a:latin typeface="Verdana" charset="0"/>
              </a:rPr>
              <a:t>Spotlight:</a:t>
            </a:r>
            <a:r>
              <a:rPr lang="en-US">
                <a:latin typeface="Verdana" charset="0"/>
              </a:rPr>
              <a:t> an interactive foam core and paper sketch/storyboard </a:t>
            </a:r>
          </a:p>
          <a:p>
            <a:pPr marL="0" indent="0" eaLnBrk="1" hangingPunct="1"/>
            <a:r>
              <a:rPr lang="en-US" sz="1000">
                <a:latin typeface="Verdana" charset="0"/>
              </a:rPr>
              <a:t>Credit: Sue-Tze Tan, Dept Industrial Design, University of Washington</a:t>
            </a:r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716510"/>
            <a:ext cx="6032500" cy="411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5604" name="Rectangle 8"/>
          <p:cNvSpPr>
            <a:spLocks noChangeArrowheads="1"/>
          </p:cNvSpPr>
          <p:nvPr/>
        </p:nvSpPr>
        <p:spPr bwMode="auto">
          <a:xfrm>
            <a:off x="0" y="6381750"/>
            <a:ext cx="4535488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From Design for the Wild, Bill Buxton </a:t>
            </a:r>
          </a:p>
          <a:p>
            <a:pPr eaLnBrk="0" hangingPunct="0"/>
            <a:r>
              <a:rPr lang="en-US" sz="1200" i="1">
                <a:solidFill>
                  <a:srgbClr val="A49E92"/>
                </a:solidFill>
                <a:latin typeface="Arial" charset="0"/>
              </a:rPr>
              <a:t>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689974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695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Sketching and Prototyping</a:t>
            </a:r>
          </a:p>
        </p:txBody>
      </p:sp>
      <p:sp>
        <p:nvSpPr>
          <p:cNvPr id="17410" name="Rectangle 1028"/>
          <p:cNvSpPr>
            <a:spLocks noChangeArrowheads="1"/>
          </p:cNvSpPr>
          <p:nvPr/>
        </p:nvSpPr>
        <p:spPr bwMode="auto">
          <a:xfrm>
            <a:off x="3708400" y="1412875"/>
            <a:ext cx="2060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Verdana" charset="0"/>
              </a:rPr>
              <a:t>Early design</a:t>
            </a:r>
          </a:p>
        </p:txBody>
      </p:sp>
      <p:sp>
        <p:nvSpPr>
          <p:cNvPr id="17411" name="Rectangle 1029"/>
          <p:cNvSpPr>
            <a:spLocks noChangeArrowheads="1"/>
          </p:cNvSpPr>
          <p:nvPr/>
        </p:nvSpPr>
        <p:spPr bwMode="auto">
          <a:xfrm>
            <a:off x="3810000" y="6162675"/>
            <a:ext cx="194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chemeClr val="accent2"/>
                </a:solidFill>
                <a:latin typeface="Verdana" charset="0"/>
              </a:rPr>
              <a:t>Late design</a:t>
            </a:r>
          </a:p>
        </p:txBody>
      </p:sp>
      <p:sp>
        <p:nvSpPr>
          <p:cNvPr id="17412" name="Line 1030"/>
          <p:cNvSpPr>
            <a:spLocks noChangeShapeType="1"/>
          </p:cNvSpPr>
          <p:nvPr/>
        </p:nvSpPr>
        <p:spPr bwMode="auto">
          <a:xfrm>
            <a:off x="4643438" y="1916113"/>
            <a:ext cx="4762" cy="433228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grpSp>
        <p:nvGrpSpPr>
          <p:cNvPr id="17413" name="Group 38"/>
          <p:cNvGrpSpPr>
            <a:grpSpLocks/>
          </p:cNvGrpSpPr>
          <p:nvPr/>
        </p:nvGrpSpPr>
        <p:grpSpPr bwMode="auto">
          <a:xfrm>
            <a:off x="0" y="1981200"/>
            <a:ext cx="8893175" cy="998538"/>
            <a:chOff x="0" y="1248"/>
            <a:chExt cx="5602" cy="629"/>
          </a:xfrm>
        </p:grpSpPr>
        <p:sp>
          <p:nvSpPr>
            <p:cNvPr id="17420" name="Text Box 1031"/>
            <p:cNvSpPr txBox="1">
              <a:spLocks noChangeArrowheads="1"/>
            </p:cNvSpPr>
            <p:nvPr/>
          </p:nvSpPr>
          <p:spPr bwMode="auto">
            <a:xfrm>
              <a:off x="0" y="1248"/>
              <a:ext cx="2784" cy="6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Brainstorm different representations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Choose a representation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Rough out interface style</a:t>
              </a:r>
              <a:endParaRPr lang="en-US" sz="1400">
                <a:latin typeface="Verdana" charset="0"/>
              </a:endParaRPr>
            </a:p>
          </p:txBody>
        </p:sp>
        <p:sp>
          <p:nvSpPr>
            <p:cNvPr id="17421" name="Text Box 1037"/>
            <p:cNvSpPr txBox="1">
              <a:spLocks noChangeArrowheads="1"/>
            </p:cNvSpPr>
            <p:nvPr/>
          </p:nvSpPr>
          <p:spPr bwMode="auto">
            <a:xfrm>
              <a:off x="3010" y="1253"/>
              <a:ext cx="25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Sketches &amp; low fidelity paper prototypes</a:t>
              </a:r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0" y="3213100"/>
            <a:ext cx="8893175" cy="1547813"/>
            <a:chOff x="0" y="2024"/>
            <a:chExt cx="5602" cy="975"/>
          </a:xfrm>
        </p:grpSpPr>
        <p:sp>
          <p:nvSpPr>
            <p:cNvPr id="17418" name="Text Box 32"/>
            <p:cNvSpPr txBox="1">
              <a:spLocks noChangeArrowheads="1"/>
            </p:cNvSpPr>
            <p:nvPr/>
          </p:nvSpPr>
          <p:spPr bwMode="auto">
            <a:xfrm>
              <a:off x="0" y="2024"/>
              <a:ext cx="2784" cy="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Task centered walkthrough and redesign</a:t>
              </a:r>
              <a:br>
                <a:rPr lang="en-US" sz="1600">
                  <a:latin typeface="Verdana" charset="0"/>
                </a:rPr>
              </a:br>
              <a:br>
                <a:rPr lang="en-US" sz="800">
                  <a:latin typeface="Verdana" charset="0"/>
                </a:rPr>
              </a:br>
              <a:endParaRPr lang="en-US" sz="800">
                <a:latin typeface="Verdana" charset="0"/>
              </a:endParaRP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Fine tune interface, screen design</a:t>
              </a: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Heuristic evaluation and redesign</a:t>
              </a:r>
              <a:br>
                <a:rPr lang="en-US" sz="1600">
                  <a:latin typeface="Verdana" charset="0"/>
                </a:rPr>
              </a:br>
              <a:br>
                <a:rPr lang="en-US" sz="800">
                  <a:latin typeface="Verdana" charset="0"/>
                </a:rPr>
              </a:br>
              <a:r>
                <a:rPr lang="en-US" sz="1600">
                  <a:latin typeface="Verdana" charset="0"/>
                </a:rPr>
                <a:t>Usability testing and redesign</a:t>
              </a:r>
              <a:endParaRPr lang="en-US" sz="1400">
                <a:latin typeface="Verdana" charset="0"/>
              </a:endParaRPr>
            </a:p>
          </p:txBody>
        </p:sp>
        <p:sp>
          <p:nvSpPr>
            <p:cNvPr id="17419" name="Text Box 34"/>
            <p:cNvSpPr txBox="1">
              <a:spLocks noChangeArrowheads="1"/>
            </p:cNvSpPr>
            <p:nvPr/>
          </p:nvSpPr>
          <p:spPr bwMode="auto">
            <a:xfrm>
              <a:off x="3010" y="2175"/>
              <a:ext cx="25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Medium fidelity prototypes</a:t>
              </a:r>
              <a:endParaRPr lang="en-US" sz="1400">
                <a:latin typeface="Verdana" charset="0"/>
              </a:endParaRPr>
            </a:p>
          </p:txBody>
        </p:sp>
      </p:grp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0" y="4868863"/>
            <a:ext cx="8893175" cy="1381125"/>
            <a:chOff x="0" y="3067"/>
            <a:chExt cx="5602" cy="870"/>
          </a:xfrm>
        </p:grpSpPr>
        <p:sp>
          <p:nvSpPr>
            <p:cNvPr id="17416" name="Text Box 33"/>
            <p:cNvSpPr txBox="1">
              <a:spLocks noChangeArrowheads="1"/>
            </p:cNvSpPr>
            <p:nvPr/>
          </p:nvSpPr>
          <p:spPr bwMode="auto">
            <a:xfrm>
              <a:off x="0" y="3385"/>
              <a:ext cx="2784" cy="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Limited field testing</a:t>
              </a:r>
              <a:br>
                <a:rPr lang="en-US" sz="1600">
                  <a:latin typeface="Verdana" charset="0"/>
                </a:rPr>
              </a:br>
              <a:endParaRPr lang="en-US" sz="1600">
                <a:latin typeface="Verdana" charset="0"/>
              </a:endParaRPr>
            </a:p>
            <a:p>
              <a:pPr algn="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Alpha/Beta tests</a:t>
              </a:r>
              <a:endParaRPr lang="en-US" sz="1400">
                <a:latin typeface="Verdana" charset="0"/>
              </a:endParaRPr>
            </a:p>
          </p:txBody>
        </p:sp>
        <p:sp>
          <p:nvSpPr>
            <p:cNvPr id="17417" name="Text Box 35"/>
            <p:cNvSpPr txBox="1">
              <a:spLocks noChangeArrowheads="1"/>
            </p:cNvSpPr>
            <p:nvPr/>
          </p:nvSpPr>
          <p:spPr bwMode="auto">
            <a:xfrm>
              <a:off x="3010" y="3067"/>
              <a:ext cx="2592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>
                  <a:latin typeface="Verdana" charset="0"/>
                </a:rPr>
                <a:t>High fidelity prototypes</a:t>
              </a:r>
            </a:p>
            <a:p>
              <a:pPr>
                <a:spcBef>
                  <a:spcPct val="50000"/>
                </a:spcBef>
              </a:pPr>
              <a:endParaRPr lang="en-US" sz="1600">
                <a:latin typeface="Verdana" charset="0"/>
              </a:endParaRPr>
            </a:p>
            <a:p>
              <a:pPr>
                <a:spcBef>
                  <a:spcPct val="50000"/>
                </a:spcBef>
              </a:pPr>
              <a:br>
                <a:rPr lang="en-US" sz="1600">
                  <a:latin typeface="Verdana" charset="0"/>
                </a:rPr>
              </a:br>
              <a:r>
                <a:rPr lang="en-US" sz="1600">
                  <a:latin typeface="Verdana" charset="0"/>
                </a:rPr>
                <a:t>Working systems</a:t>
              </a:r>
              <a:endParaRPr lang="en-US" sz="1400">
                <a:latin typeface="Verdan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04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7838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97905" y="6582464"/>
            <a:ext cx="46522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6"/>
            <a:r>
              <a:rPr sz="1400" dirty="0">
                <a:solidFill>
                  <a:srgbClr val="231F20"/>
                </a:solidFill>
                <a:latin typeface="Verdana"/>
                <a:cs typeface="Verdana"/>
              </a:rPr>
              <a:t>© MIT Students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7538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66408" y="6092379"/>
            <a:ext cx="420434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6"/>
            <a:r>
              <a:rPr sz="1400" dirty="0">
                <a:solidFill>
                  <a:srgbClr val="231F20"/>
                </a:solidFill>
                <a:latin typeface="Verdana"/>
                <a:cs typeface="Verdana"/>
              </a:rPr>
              <a:t>© MIT Students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305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1"/>
            <a:ext cx="9152291" cy="6845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8605" y="6439474"/>
            <a:ext cx="473151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496"/>
            <a:r>
              <a:rPr sz="1400" dirty="0">
                <a:solidFill>
                  <a:srgbClr val="231F20"/>
                </a:solidFill>
                <a:latin typeface="Verdana"/>
                <a:cs typeface="Verdana"/>
              </a:rPr>
              <a:t>© MIT Students</a:t>
            </a:r>
            <a:endParaRPr sz="1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2224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19458" name="Picture 5" descr="Image0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225425"/>
            <a:ext cx="6324600" cy="645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193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5"/>
          <p:cNvSpPr>
            <a:spLocks noChangeArrowheads="1"/>
          </p:cNvSpPr>
          <p:nvPr/>
        </p:nvSpPr>
        <p:spPr bwMode="auto">
          <a:xfrm>
            <a:off x="0" y="24336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pic>
        <p:nvPicPr>
          <p:cNvPr id="20482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620713"/>
            <a:ext cx="6335713" cy="5907087"/>
          </a:xfrm>
          <a:prstGeom prst="rect">
            <a:avLst/>
          </a:prstGeom>
          <a:noFill/>
          <a:ln w="12699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8108" name="Rectangle 44"/>
          <p:cNvSpPr>
            <a:spLocks noChangeArrowheads="1"/>
          </p:cNvSpPr>
          <p:nvPr/>
        </p:nvSpPr>
        <p:spPr bwMode="auto">
          <a:xfrm>
            <a:off x="1476375" y="3465513"/>
            <a:ext cx="4643438" cy="288925"/>
          </a:xfrm>
          <a:prstGeom prst="rect">
            <a:avLst/>
          </a:prstGeom>
          <a:gradFill rotWithShape="1"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  <a:alpha val="20000"/>
                </a:schemeClr>
              </a:gs>
            </a:gsLst>
            <a:lin ang="5400000" scaled="1"/>
          </a:gradFill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endParaRPr lang="en-US">
              <a:latin typeface="Comic Sans MS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31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Verdana" charset="0"/>
              </a:rPr>
              <a:t>Sketches</a:t>
            </a:r>
          </a:p>
        </p:txBody>
      </p:sp>
      <p:sp>
        <p:nvSpPr>
          <p:cNvPr id="18434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114549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>
                <a:latin typeface="Verdana" charset="0"/>
              </a:rPr>
              <a:t>drawing of the outward appearance of the intended system</a:t>
            </a:r>
          </a:p>
          <a:p>
            <a:pPr lvl="1" eaLnBrk="1" hangingPunct="1"/>
            <a:r>
              <a:rPr lang="en-US">
                <a:latin typeface="Verdana" charset="0"/>
              </a:rPr>
              <a:t>crudity means people concentrate on high level concepts</a:t>
            </a:r>
          </a:p>
          <a:p>
            <a:pPr lvl="1" eaLnBrk="1" hangingPunct="1"/>
            <a:r>
              <a:rPr lang="en-US">
                <a:latin typeface="Verdana" charset="0"/>
              </a:rPr>
              <a:t>but hard to envision a dialog</a:t>
            </a:r>
            <a:r>
              <a:rPr lang="ja-JP" altLang="en-US">
                <a:latin typeface="Verdana" charset="0"/>
              </a:rPr>
              <a:t>’</a:t>
            </a:r>
            <a:r>
              <a:rPr lang="en-US" altLang="ja-JP">
                <a:latin typeface="Verdana" charset="0"/>
              </a:rPr>
              <a:t>s progression</a:t>
            </a:r>
            <a:endParaRPr lang="en-US">
              <a:latin typeface="Verdana" charset="0"/>
            </a:endParaRPr>
          </a:p>
        </p:txBody>
      </p:sp>
      <p:grpSp>
        <p:nvGrpSpPr>
          <p:cNvPr id="18435" name="Group 1044"/>
          <p:cNvGrpSpPr>
            <a:grpSpLocks/>
          </p:cNvGrpSpPr>
          <p:nvPr/>
        </p:nvGrpSpPr>
        <p:grpSpPr bwMode="auto">
          <a:xfrm>
            <a:off x="4716463" y="3849688"/>
            <a:ext cx="4176712" cy="2881312"/>
            <a:chOff x="1680" y="2256"/>
            <a:chExt cx="1206" cy="917"/>
          </a:xfrm>
        </p:grpSpPr>
        <p:sp>
          <p:nvSpPr>
            <p:cNvPr id="18437" name="Rectangle 1028"/>
            <p:cNvSpPr>
              <a:spLocks noChangeArrowheads="1"/>
            </p:cNvSpPr>
            <p:nvPr/>
          </p:nvSpPr>
          <p:spPr bwMode="auto">
            <a:xfrm>
              <a:off x="1680" y="2256"/>
              <a:ext cx="1206" cy="91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38" name="Rectangle 1029"/>
            <p:cNvSpPr>
              <a:spLocks noChangeArrowheads="1"/>
            </p:cNvSpPr>
            <p:nvPr/>
          </p:nvSpPr>
          <p:spPr bwMode="auto">
            <a:xfrm>
              <a:off x="1756" y="2331"/>
              <a:ext cx="2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800" b="1">
                  <a:solidFill>
                    <a:srgbClr val="000000"/>
                  </a:solidFill>
                </a:rPr>
                <a:t>Contacts</a:t>
              </a:r>
              <a:endParaRPr lang="en-US" sz="1800"/>
            </a:p>
          </p:txBody>
        </p:sp>
        <p:sp>
          <p:nvSpPr>
            <p:cNvPr id="18439" name="Rectangle 1030"/>
            <p:cNvSpPr>
              <a:spLocks noChangeArrowheads="1"/>
            </p:cNvSpPr>
            <p:nvPr/>
          </p:nvSpPr>
          <p:spPr bwMode="auto">
            <a:xfrm>
              <a:off x="2714" y="2331"/>
              <a:ext cx="1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0" name="Rectangle 1031"/>
            <p:cNvSpPr>
              <a:spLocks noChangeArrowheads="1"/>
            </p:cNvSpPr>
            <p:nvPr/>
          </p:nvSpPr>
          <p:spPr bwMode="auto">
            <a:xfrm>
              <a:off x="1756" y="2443"/>
              <a:ext cx="1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1" name="Rectangle 1032"/>
            <p:cNvSpPr>
              <a:spLocks noChangeArrowheads="1"/>
            </p:cNvSpPr>
            <p:nvPr/>
          </p:nvSpPr>
          <p:spPr bwMode="auto">
            <a:xfrm>
              <a:off x="1756" y="2555"/>
              <a:ext cx="2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Last Name:</a:t>
              </a:r>
              <a:endParaRPr lang="en-US" sz="1400"/>
            </a:p>
          </p:txBody>
        </p:sp>
        <p:sp>
          <p:nvSpPr>
            <p:cNvPr id="18442" name="Rectangle 1033"/>
            <p:cNvSpPr>
              <a:spLocks noChangeArrowheads="1"/>
            </p:cNvSpPr>
            <p:nvPr/>
          </p:nvSpPr>
          <p:spPr bwMode="auto">
            <a:xfrm>
              <a:off x="2243" y="2555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3" name="Rectangle 1034"/>
            <p:cNvSpPr>
              <a:spLocks noChangeArrowheads="1"/>
            </p:cNvSpPr>
            <p:nvPr/>
          </p:nvSpPr>
          <p:spPr bwMode="auto">
            <a:xfrm>
              <a:off x="1756" y="2666"/>
              <a:ext cx="245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First Name:</a:t>
              </a:r>
              <a:endParaRPr lang="en-US" sz="1400"/>
            </a:p>
          </p:txBody>
        </p:sp>
        <p:sp>
          <p:nvSpPr>
            <p:cNvPr id="18444" name="Rectangle 1035"/>
            <p:cNvSpPr>
              <a:spLocks noChangeArrowheads="1"/>
            </p:cNvSpPr>
            <p:nvPr/>
          </p:nvSpPr>
          <p:spPr bwMode="auto">
            <a:xfrm>
              <a:off x="2251" y="2666"/>
              <a:ext cx="1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 </a:t>
              </a:r>
              <a:endParaRPr lang="en-US" sz="1400"/>
            </a:p>
          </p:txBody>
        </p:sp>
        <p:sp>
          <p:nvSpPr>
            <p:cNvPr id="18445" name="Rectangle 1036"/>
            <p:cNvSpPr>
              <a:spLocks noChangeArrowheads="1"/>
            </p:cNvSpPr>
            <p:nvPr/>
          </p:nvSpPr>
          <p:spPr bwMode="auto">
            <a:xfrm>
              <a:off x="1756" y="2778"/>
              <a:ext cx="132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Phone:</a:t>
              </a:r>
              <a:endParaRPr lang="en-US" sz="1400"/>
            </a:p>
          </p:txBody>
        </p:sp>
        <p:sp>
          <p:nvSpPr>
            <p:cNvPr id="18446" name="Rectangle 1037"/>
            <p:cNvSpPr>
              <a:spLocks noChangeArrowheads="1"/>
            </p:cNvSpPr>
            <p:nvPr/>
          </p:nvSpPr>
          <p:spPr bwMode="auto">
            <a:xfrm>
              <a:off x="1772" y="3001"/>
              <a:ext cx="190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Place Call</a:t>
              </a:r>
              <a:endParaRPr lang="en-US" sz="1400"/>
            </a:p>
          </p:txBody>
        </p:sp>
        <p:sp>
          <p:nvSpPr>
            <p:cNvPr id="18447" name="Rectangle 1038"/>
            <p:cNvSpPr>
              <a:spLocks noChangeArrowheads="1"/>
            </p:cNvSpPr>
            <p:nvPr/>
          </p:nvSpPr>
          <p:spPr bwMode="auto">
            <a:xfrm>
              <a:off x="2435" y="3001"/>
              <a:ext cx="93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200">
                  <a:solidFill>
                    <a:srgbClr val="000000"/>
                  </a:solidFill>
                </a:rPr>
                <a:t>Help</a:t>
              </a:r>
              <a:endParaRPr lang="en-US" sz="1400"/>
            </a:p>
          </p:txBody>
        </p:sp>
        <p:sp>
          <p:nvSpPr>
            <p:cNvPr id="18448" name="AutoShape 1039"/>
            <p:cNvSpPr>
              <a:spLocks noChangeArrowheads="1"/>
            </p:cNvSpPr>
            <p:nvPr/>
          </p:nvSpPr>
          <p:spPr bwMode="auto">
            <a:xfrm>
              <a:off x="1720" y="2982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AutoShape 1040"/>
            <p:cNvSpPr>
              <a:spLocks noChangeArrowheads="1"/>
            </p:cNvSpPr>
            <p:nvPr/>
          </p:nvSpPr>
          <p:spPr bwMode="auto">
            <a:xfrm>
              <a:off x="2335" y="2990"/>
              <a:ext cx="511" cy="159"/>
            </a:xfrm>
            <a:prstGeom prst="roundRect">
              <a:avLst>
                <a:gd name="adj" fmla="val 2381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8436" name="Picture 1045" descr="Image0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714750"/>
            <a:ext cx="3924300" cy="299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687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275</Words>
  <Application>Microsoft Macintosh PowerPoint</Application>
  <PresentationFormat>On-screen Show (4:3)</PresentationFormat>
  <Paragraphs>61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Comic Sans MS</vt:lpstr>
      <vt:lpstr>Helvetica</vt:lpstr>
      <vt:lpstr>Verdana</vt:lpstr>
      <vt:lpstr>Office Theme</vt:lpstr>
      <vt:lpstr>Sketching and Prototyping</vt:lpstr>
      <vt:lpstr>Sketching and Prototyping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Sketches</vt:lpstr>
      <vt:lpstr>PowerPoint Presentation</vt:lpstr>
      <vt:lpstr>PowerPoint Presentation</vt:lpstr>
      <vt:lpstr>Storyboarding</vt:lpstr>
      <vt:lpstr>PowerPoint Presentation</vt:lpstr>
      <vt:lpstr>PowerPoint Presentation</vt:lpstr>
      <vt:lpstr>PowerPoint Presentation</vt:lpstr>
      <vt:lpstr>Storyboarding</vt:lpstr>
      <vt:lpstr>PowerPoint Presentation</vt:lpstr>
    </vt:vector>
  </TitlesOfParts>
  <Company>Tufts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Jacob</dc:creator>
  <cp:lastModifiedBy>Jacob, Robert</cp:lastModifiedBy>
  <cp:revision>80</cp:revision>
  <dcterms:created xsi:type="dcterms:W3CDTF">2015-05-31T20:48:04Z</dcterms:created>
  <dcterms:modified xsi:type="dcterms:W3CDTF">2021-02-02T02:59:22Z</dcterms:modified>
</cp:coreProperties>
</file>