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8" r:id="rId23"/>
    <p:sldId id="319" r:id="rId2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6912" autoAdjust="0"/>
    <p:restoredTop sz="83871" autoAdjust="0"/>
  </p:normalViewPr>
  <p:slideViewPr>
    <p:cSldViewPr>
      <p:cViewPr>
        <p:scale>
          <a:sx n="50" d="100"/>
          <a:sy n="50" d="100"/>
        </p:scale>
        <p:origin x="-190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tableStyles" Target="tableStyle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08EED42-7075-4CDC-ACEE-DFFF54E3343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104872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2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306DA7EA-0C78-4C5E-A1CA-8E94BE79EDED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6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6DA7EA-0C78-4C5E-A1CA-8E94BE79EDE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 smtClean="0"/>
              <a:t>We</a:t>
            </a:r>
            <a:r>
              <a:rPr baseline="0" dirty="0" lang="en-US" smtClean="0"/>
              <a:t> have applied different filters like, </a:t>
            </a:r>
            <a:r>
              <a:rPr baseline="0" dirty="0" lang="en-US" err="1" smtClean="0"/>
              <a:t>Avg</a:t>
            </a:r>
            <a:r>
              <a:rPr baseline="0" dirty="0" lang="en-US" smtClean="0"/>
              <a:t> filters, median filters, Min, Max filter etc.</a:t>
            </a:r>
          </a:p>
          <a:p>
            <a:r>
              <a:rPr baseline="0" dirty="0" lang="en-US" smtClean="0"/>
              <a:t>  We are given an image, and using a mask, we apply mask and SOP we improve the quality of the an image</a:t>
            </a:r>
          </a:p>
          <a:p>
            <a:endParaRPr baseline="0" dirty="0" lang="en-US" smtClean="0"/>
          </a:p>
          <a:p>
            <a:r>
              <a:rPr baseline="0" dirty="0" lang="en-US" smtClean="0"/>
              <a:t>What do we mean by enhance image: There are two parameters</a:t>
            </a:r>
          </a:p>
          <a:p>
            <a:r>
              <a:rPr baseline="0" dirty="0" lang="en-US" smtClean="0"/>
              <a:t>1) All the objects of an image are correlate with the each other.</a:t>
            </a:r>
          </a:p>
          <a:p>
            <a:r>
              <a:rPr baseline="0" dirty="0" lang="en-US" smtClean="0"/>
              <a:t>2:  Individual objects should preserve their appearance. Means each object should be separable, highlighted etc</a:t>
            </a:r>
          </a:p>
          <a:p>
            <a:endParaRPr baseline="0" dirty="0" lang="en-US" smtClean="0"/>
          </a:p>
          <a:p>
            <a:r>
              <a:rPr baseline="0" dirty="0" lang="en-US" smtClean="0"/>
              <a:t>For this we use image sharpening.</a:t>
            </a:r>
          </a:p>
          <a:p>
            <a:endParaRPr baseline="0" dirty="0" lang="en-US" smtClean="0"/>
          </a:p>
          <a:p>
            <a:r>
              <a:rPr baseline="0" dirty="0" lang="en-US" smtClean="0"/>
              <a:t>Image Sharpening:</a:t>
            </a:r>
          </a:p>
          <a:p>
            <a:r>
              <a:rPr baseline="0" dirty="0" lang="en-US" smtClean="0"/>
              <a:t>Same as sharpen, enhance the boundary of  the image.</a:t>
            </a:r>
          </a:p>
          <a:p>
            <a:endParaRPr baseline="0" dirty="0" lang="en-US" smtClean="0"/>
          </a:p>
          <a:p>
            <a:r>
              <a:rPr baseline="0" dirty="0" lang="en-US" smtClean="0"/>
              <a:t> , All elements are    </a:t>
            </a:r>
            <a:endParaRPr dirty="0" lang="en-US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6DA7EA-0C78-4C5E-A1CA-8E94BE79EDE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 smtClean="0"/>
              <a:t>IN formula Delta x is missing… As it is constant therefore we ignore this</a:t>
            </a:r>
          </a:p>
          <a:p>
            <a:endParaRPr dirty="0" lang="en-US" smtClean="0"/>
          </a:p>
          <a:p>
            <a:r>
              <a:rPr dirty="0" lang="en-US" smtClean="0"/>
              <a:t>8 </a:t>
            </a:r>
            <a:r>
              <a:rPr dirty="0" lang="en-US" err="1" smtClean="0"/>
              <a:t>feb</a:t>
            </a:r>
            <a:r>
              <a:rPr lang="en-US" smtClean="0"/>
              <a:t> 2022</a:t>
            </a:r>
          </a:p>
          <a:p>
            <a:endParaRPr dirty="0" lang="en-US"/>
          </a:p>
        </p:txBody>
      </p:sp>
      <p:sp>
        <p:nvSpPr>
          <p:cNvPr id="10486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6DA7EA-0C78-4C5E-A1CA-8E94BE79EDE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 smtClean="0"/>
              <a:t>Explain the diagram</a:t>
            </a:r>
          </a:p>
          <a:p>
            <a:endParaRPr dirty="0" lang="en-US" smtClean="0"/>
          </a:p>
          <a:p>
            <a:r>
              <a:rPr dirty="0" lang="en-US" smtClean="0"/>
              <a:t>Ramp it is constant</a:t>
            </a:r>
          </a:p>
          <a:p>
            <a:r>
              <a:rPr baseline="0" dirty="0" lang="en-US" smtClean="0"/>
              <a:t>For isolated point, effect is double as can be seen </a:t>
            </a:r>
          </a:p>
          <a:p>
            <a:r>
              <a:rPr baseline="0" dirty="0" lang="en-US" smtClean="0"/>
              <a:t>Thin line is also more clear as far as identification is concern</a:t>
            </a:r>
          </a:p>
          <a:p>
            <a:r>
              <a:rPr baseline="0" dirty="0" lang="en-US" smtClean="0"/>
              <a:t>Step is also signal upward</a:t>
            </a:r>
          </a:p>
          <a:p>
            <a:endParaRPr baseline="0" dirty="0" lang="en-US" smtClean="0"/>
          </a:p>
          <a:p>
            <a:endParaRPr baseline="0" dirty="0" lang="en-US" smtClean="0"/>
          </a:p>
          <a:p>
            <a:r>
              <a:rPr baseline="0" dirty="0" lang="en-US" smtClean="0"/>
              <a:t> is </a:t>
            </a:r>
            <a:r>
              <a:rPr baseline="0" dirty="0" lang="en-US" err="1" smtClean="0"/>
              <a:t>continiou</a:t>
            </a:r>
            <a:endParaRPr dirty="0" lang="en-US" smtClean="0"/>
          </a:p>
          <a:p>
            <a:endParaRPr dirty="0" lang="en-US"/>
          </a:p>
        </p:txBody>
      </p:sp>
      <p:sp>
        <p:nvSpPr>
          <p:cNvPr id="10486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6DA7EA-0C78-4C5E-A1CA-8E94BE79EDE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 smtClean="0"/>
              <a:t>Details and </a:t>
            </a:r>
            <a:r>
              <a:rPr dirty="0" lang="en-US" err="1" smtClean="0"/>
              <a:t>egdea</a:t>
            </a:r>
            <a:r>
              <a:rPr dirty="0" lang="en-US" smtClean="0"/>
              <a:t> are </a:t>
            </a:r>
            <a:r>
              <a:rPr dirty="0" lang="en-US" err="1" smtClean="0"/>
              <a:t>enahnced</a:t>
            </a:r>
            <a:endParaRPr dirty="0" lang="en-US" smtClean="0"/>
          </a:p>
          <a:p>
            <a:endParaRPr dirty="0" lang="en-US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6DA7EA-0C78-4C5E-A1CA-8E94BE79EDE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 smtClean="0"/>
              <a:t>Only</a:t>
            </a:r>
            <a:r>
              <a:rPr baseline="0" dirty="0" lang="en-US" smtClean="0"/>
              <a:t> add 1 in center of the pixel</a:t>
            </a:r>
          </a:p>
          <a:p>
            <a:endParaRPr dirty="0" lang="en-US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06DA7EA-0C78-4C5E-A1CA-8E94BE79EDE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E87F20-FF58-436E-BC06-80910D078C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64EC6-3867-41F8-9861-47032ECFA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E87F20-FF58-436E-BC06-80910D078C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64EC6-3867-41F8-9861-47032ECFA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E87F20-FF58-436E-BC06-80910D078C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64EC6-3867-41F8-9861-47032ECFA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E87F20-FF58-436E-BC06-80910D078C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64EC6-3867-41F8-9861-47032ECFA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E87F20-FF58-436E-BC06-80910D078C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64EC6-3867-41F8-9861-47032ECFA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E87F20-FF58-436E-BC06-80910D078C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64EC6-3867-41F8-9861-47032ECFA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E87F20-FF58-436E-BC06-80910D078C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104870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64EC6-3867-41F8-9861-47032ECFA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E87F20-FF58-436E-BC06-80910D078C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10486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64EC6-3867-41F8-9861-47032ECFA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E87F20-FF58-436E-BC06-80910D078C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10487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64EC6-3867-41F8-9861-47032ECFA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5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E87F20-FF58-436E-BC06-80910D078C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64EC6-3867-41F8-9861-47032ECFA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E87F20-FF58-436E-BC06-80910D078C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64EC6-3867-41F8-9861-47032ECFA1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87F20-FF58-436E-BC06-80910D078C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4EC6-3867-41F8-9861-47032ECFA1A2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" descr="images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2000" contrast="8000"/>
          </a:blip>
          <a:srcRect/>
          <a:stretch>
            <a:fillRect/>
          </a:stretch>
        </p:blipFill>
        <p:spPr>
          <a:xfrm>
            <a:off x="1279059" y="1905000"/>
            <a:ext cx="6932108" cy="2895600"/>
          </a:xfrm>
          <a:noFill/>
        </p:spPr>
      </p:pic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2</a:t>
            </a:r>
            <a:r>
              <a:rPr baseline="30000" dirty="0" lang="en-US" smtClean="0"/>
              <a:t>nd</a:t>
            </a:r>
            <a:r>
              <a:rPr dirty="0" lang="en-US" smtClean="0"/>
              <a:t> order derivative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2nd derivative of a function is given by:</a:t>
            </a:r>
          </a:p>
          <a:p>
            <a:endParaRPr dirty="0" lang="en-US"/>
          </a:p>
          <a:p>
            <a:endParaRPr dirty="0" lang="en-US" smtClean="0"/>
          </a:p>
          <a:p>
            <a:endParaRPr dirty="0" lang="en-US" smtClean="0"/>
          </a:p>
          <a:p>
            <a:r>
              <a:rPr dirty="0" lang="en-US" smtClean="0"/>
              <a:t>Simply takes into account the values both before and after the current value</a:t>
            </a:r>
            <a:endParaRPr dirty="0" lang="en-US"/>
          </a:p>
        </p:txBody>
      </p:sp>
      <p:pic>
        <p:nvPicPr>
          <p:cNvPr id="209716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95400" y="2438400"/>
            <a:ext cx="5873318" cy="12954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4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563076" y="1953162"/>
            <a:ext cx="4809524" cy="42952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6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0" y="2209800"/>
            <a:ext cx="4577918" cy="100969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2</a:t>
            </a:r>
            <a:r>
              <a:rPr baseline="30000" dirty="0" lang="en-US" smtClean="0"/>
              <a:t>nd</a:t>
            </a:r>
            <a:r>
              <a:rPr dirty="0" lang="en-US" smtClean="0"/>
              <a:t> Order Derivative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96429" lnSpcReduction="10000"/>
          </a:bodyPr>
          <a:p>
            <a:r>
              <a:rPr dirty="0" lang="en-US" smtClean="0"/>
              <a:t>Observations</a:t>
            </a:r>
          </a:p>
          <a:p>
            <a:pPr lvl="1"/>
            <a:r>
              <a:rPr dirty="0" lang="en-US" smtClean="0"/>
              <a:t>Must be zero in flat segments</a:t>
            </a:r>
          </a:p>
          <a:p>
            <a:pPr lvl="1"/>
            <a:r>
              <a:rPr dirty="0" lang="en-US" smtClean="0"/>
              <a:t>Must be non-zero at the onset and end of a gray level step or ramp</a:t>
            </a:r>
          </a:p>
          <a:p>
            <a:pPr lvl="1"/>
            <a:r>
              <a:rPr dirty="0" lang="en-US" smtClean="0"/>
              <a:t>Must be non zero along ramps of constant slope</a:t>
            </a:r>
            <a:endParaRPr dirty="0" lang="en-US"/>
          </a:p>
        </p:txBody>
      </p:sp>
      <p:pic>
        <p:nvPicPr>
          <p:cNvPr id="209716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257675" y="1524000"/>
            <a:ext cx="4886325" cy="44291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p>
            <a:r>
              <a:rPr dirty="0" lang="en-US" smtClean="0"/>
              <a:t>Filters for Derivatives to sharpen the image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p>
            <a:r>
              <a:rPr b="1" dirty="0" lang="en-US" err="1" smtClean="0"/>
              <a:t>Laplacian</a:t>
            </a:r>
            <a:r>
              <a:rPr b="1" dirty="0" lang="en-US" smtClean="0"/>
              <a:t> Filter</a:t>
            </a:r>
          </a:p>
          <a:p>
            <a:r>
              <a:rPr dirty="0" lang="en-US" smtClean="0"/>
              <a:t>Finding of derivatives with respect to both directions x and y i.e.</a:t>
            </a:r>
          </a:p>
          <a:p>
            <a:endParaRPr dirty="0" lang="en-US"/>
          </a:p>
          <a:p>
            <a:r>
              <a:rPr dirty="0" lang="en-US" smtClean="0"/>
              <a:t>Where partial 1</a:t>
            </a:r>
            <a:r>
              <a:rPr baseline="30000" dirty="0" lang="en-US" smtClean="0"/>
              <a:t>st</a:t>
            </a:r>
            <a:r>
              <a:rPr dirty="0" lang="en-US" smtClean="0"/>
              <a:t> derivative in x direction is defined as</a:t>
            </a:r>
          </a:p>
          <a:p>
            <a:endParaRPr dirty="0" lang="en-US"/>
          </a:p>
          <a:p>
            <a:r>
              <a:rPr dirty="0" lang="en-US" smtClean="0"/>
              <a:t>And in y direction is defined as  </a:t>
            </a:r>
            <a:endParaRPr dirty="0" lang="en-US"/>
          </a:p>
        </p:txBody>
      </p:sp>
      <p:pic>
        <p:nvPicPr>
          <p:cNvPr id="209716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876800" y="2438400"/>
            <a:ext cx="2724150" cy="9906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973366" y="4114800"/>
            <a:ext cx="5713434" cy="8477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69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3476625" y="5791200"/>
            <a:ext cx="4829175" cy="8286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Laplacian</a:t>
            </a:r>
            <a:r>
              <a:rPr dirty="0" lang="en-US" smtClean="0"/>
              <a:t> Filter</a:t>
            </a: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By taking sum of both directions we have</a:t>
            </a:r>
          </a:p>
          <a:p>
            <a:endParaRPr dirty="0" lang="en-US"/>
          </a:p>
          <a:p>
            <a:r>
              <a:rPr dirty="0" lang="en-US" err="1" smtClean="0"/>
              <a:t>Laplacian</a:t>
            </a:r>
            <a:r>
              <a:rPr dirty="0" lang="en-US" smtClean="0"/>
              <a:t> filter can be built as</a:t>
            </a:r>
          </a:p>
          <a:p>
            <a:endParaRPr dirty="0" lang="en-US"/>
          </a:p>
        </p:txBody>
      </p:sp>
      <p:pic>
        <p:nvPicPr>
          <p:cNvPr id="209717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2209800"/>
            <a:ext cx="9172575" cy="54831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71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323975" y="3733800"/>
            <a:ext cx="3171825" cy="10953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72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5486400" y="3581400"/>
            <a:ext cx="1914525" cy="14192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3182"/>
          </a:bodyPr>
          <a:p>
            <a:r>
              <a:rPr dirty="0" lang="en-US" smtClean="0"/>
              <a:t>Different types of </a:t>
            </a:r>
            <a:r>
              <a:rPr dirty="0" lang="en-US" err="1" smtClean="0"/>
              <a:t>Laplacian</a:t>
            </a:r>
            <a:r>
              <a:rPr dirty="0" lang="en-US" smtClean="0"/>
              <a:t> Filters</a:t>
            </a:r>
            <a:endParaRPr dirty="0" lang="en-US"/>
          </a:p>
        </p:txBody>
      </p:sp>
      <p:pic>
        <p:nvPicPr>
          <p:cNvPr id="209717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010025" y="1819275"/>
            <a:ext cx="4676775" cy="46577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28" name="TextBox 4"/>
          <p:cNvSpPr txBox="1"/>
          <p:nvPr/>
        </p:nvSpPr>
        <p:spPr>
          <a:xfrm>
            <a:off x="76200" y="5029200"/>
            <a:ext cx="4367976" cy="6248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To give  priority to the center pixels</a:t>
            </a:r>
          </a:p>
          <a:p>
            <a:r>
              <a:rPr dirty="0" lang="en-US" smtClean="0"/>
              <a:t>and give less priority to neighboring pixels</a:t>
            </a:r>
            <a:endParaRPr dirty="0" lang="en-US"/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5455"/>
          </a:bodyPr>
          <a:p>
            <a:r>
              <a:rPr dirty="0" lang="en-US" smtClean="0"/>
              <a:t>Sharpening using  </a:t>
            </a:r>
            <a:r>
              <a:rPr dirty="0" lang="en-US" err="1" smtClean="0"/>
              <a:t>Laplacian</a:t>
            </a:r>
            <a:r>
              <a:rPr dirty="0" lang="en-US" smtClean="0"/>
              <a:t> Filter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p>
            <a:r>
              <a:rPr dirty="0" lang="en-US" smtClean="0"/>
              <a:t>After applying </a:t>
            </a:r>
            <a:r>
              <a:rPr dirty="0" lang="en-US" err="1" smtClean="0"/>
              <a:t>Laplacian</a:t>
            </a:r>
            <a:r>
              <a:rPr dirty="0" lang="en-US" smtClean="0"/>
              <a:t> filter on an image</a:t>
            </a:r>
          </a:p>
          <a:p>
            <a:r>
              <a:rPr dirty="0" lang="en-US" smtClean="0"/>
              <a:t>The new image contains highlighted edges and discontinuities.</a:t>
            </a:r>
          </a:p>
          <a:p>
            <a:r>
              <a:rPr dirty="0" lang="en-US" smtClean="0"/>
              <a:t>However image is not giving an enhanced view</a:t>
            </a:r>
          </a:p>
          <a:p>
            <a:endParaRPr dirty="0" lang="en-US"/>
          </a:p>
        </p:txBody>
      </p:sp>
      <p:pic>
        <p:nvPicPr>
          <p:cNvPr id="209717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3886200"/>
            <a:ext cx="7467600" cy="286282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3182"/>
          </a:bodyPr>
          <a:p>
            <a:r>
              <a:rPr dirty="0" lang="en-US" smtClean="0"/>
              <a:t>Image Sharpening using </a:t>
            </a:r>
            <a:r>
              <a:rPr dirty="0" lang="en-US" err="1" smtClean="0"/>
              <a:t>Laplacian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686800" cy="1676400"/>
          </a:xfrm>
        </p:spPr>
        <p:txBody>
          <a:bodyPr>
            <a:normAutofit fontScale="81250" lnSpcReduction="20000"/>
          </a:bodyPr>
          <a:p>
            <a:r>
              <a:rPr b="1" dirty="0" sz="4600" lang="en-US" smtClean="0"/>
              <a:t>Solution</a:t>
            </a:r>
          </a:p>
          <a:p>
            <a:r>
              <a:rPr dirty="0" lang="en-US" smtClean="0"/>
              <a:t>Subtract the resultant image( after application of </a:t>
            </a:r>
            <a:r>
              <a:rPr dirty="0" lang="en-US" err="1" smtClean="0"/>
              <a:t>Laplacian</a:t>
            </a:r>
            <a:r>
              <a:rPr dirty="0" lang="en-US" smtClean="0"/>
              <a:t> filter) from the original Image</a:t>
            </a:r>
          </a:p>
          <a:p>
            <a:r>
              <a:rPr dirty="0" lang="en-US" smtClean="0"/>
              <a:t>Sharpe Image= Original Image- Resultant Image</a:t>
            </a:r>
            <a:endParaRPr dirty="0" lang="en-US"/>
          </a:p>
        </p:txBody>
      </p:sp>
      <p:pic>
        <p:nvPicPr>
          <p:cNvPr id="209717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752600" y="3200400"/>
            <a:ext cx="5598377" cy="96678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76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676400" y="4114800"/>
            <a:ext cx="5905500" cy="23526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p>
            <a:r>
              <a:rPr dirty="0" lang="en-US" smtClean="0"/>
              <a:t>Simplified Filter</a:t>
            </a:r>
            <a:endParaRPr dirty="0" lang="en-US"/>
          </a:p>
        </p:txBody>
      </p:sp>
      <p:pic>
        <p:nvPicPr>
          <p:cNvPr id="209717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90600" y="1066800"/>
            <a:ext cx="6529387" cy="220045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7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3352800"/>
            <a:ext cx="7543800" cy="3352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7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5405562" y="5817042"/>
            <a:ext cx="1985838" cy="685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80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 bwMode="auto">
          <a:xfrm>
            <a:off x="7488141" y="5664642"/>
            <a:ext cx="1198659" cy="88855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Simplified Filter</a:t>
            </a:r>
            <a:endParaRPr dirty="0" lang="en-US"/>
          </a:p>
        </p:txBody>
      </p:sp>
      <p:pic>
        <p:nvPicPr>
          <p:cNvPr id="209718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66800" y="2667000"/>
            <a:ext cx="7306317" cy="22193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2590800"/>
          </a:xfrm>
        </p:spPr>
        <p:txBody>
          <a:bodyPr/>
          <a:p>
            <a:pPr eaLnBrk="1" fontAlgn="auto" hangingPunct="1" indent="0" marL="484632">
              <a:spcAft>
                <a:spcPts val="0"/>
              </a:spcAft>
            </a:pPr>
            <a:r>
              <a:rPr b="1" dirty="0" sz="3600" lang="en-US" smtClean="0">
                <a:effectLst>
                  <a:outerShdw algn="tl" blurRad="38100" dir="2700000" dist="38100">
                    <a:srgbClr val="C0C0C0"/>
                  </a:outerShdw>
                </a:effectLst>
                <a:latin typeface="Georgia" pitchFamily="18" charset="0"/>
              </a:rPr>
              <a:t>Computer Vision and Image Processing (CSEL-393)</a:t>
            </a:r>
            <a:r>
              <a:rPr b="1" dirty="0" sz="3600" lang="en-US">
                <a:effectLst>
                  <a:outerShdw algn="tl" blurRad="38100" dir="2700000" dist="38100">
                    <a:srgbClr val="C0C0C0"/>
                  </a:outerShdw>
                </a:effectLst>
                <a:latin typeface="Georgia" pitchFamily="18" charset="0"/>
              </a:rPr>
              <a:t/>
            </a:r>
            <a:br>
              <a:rPr b="1" dirty="0" sz="3600" lang="en-US">
                <a:effectLst>
                  <a:outerShdw algn="tl" blurRad="38100" dir="2700000" dist="38100">
                    <a:srgbClr val="C0C0C0"/>
                  </a:outerShdw>
                </a:effectLst>
                <a:latin typeface="Georgia" pitchFamily="18" charset="0"/>
              </a:rPr>
            </a:br>
            <a:r>
              <a:rPr b="1" dirty="0" sz="3600" lang="en-US">
                <a:effectLst>
                  <a:outerShdw algn="tl" blurRad="38100" dir="2700000" dist="38100">
                    <a:srgbClr val="C0C0C0"/>
                  </a:outerShdw>
                </a:effectLst>
                <a:latin typeface="Georgia" pitchFamily="18" charset="0"/>
              </a:rPr>
              <a:t/>
            </a:r>
            <a:br>
              <a:rPr b="1" dirty="0" sz="3600" lang="en-US">
                <a:effectLst>
                  <a:outerShdw algn="tl" blurRad="38100" dir="2700000" dist="38100">
                    <a:srgbClr val="C0C0C0"/>
                  </a:outerShdw>
                </a:effectLst>
                <a:latin typeface="Georgia" pitchFamily="18" charset="0"/>
              </a:rPr>
            </a:br>
            <a:r>
              <a:rPr b="1" dirty="0" sz="3600" lang="en-US">
                <a:effectLst>
                  <a:outerShdw algn="tl" blurRad="38100" dir="2700000" dist="38100">
                    <a:srgbClr val="C0C0C0"/>
                  </a:outerShdw>
                </a:effectLst>
                <a:latin typeface="Georgia" pitchFamily="18" charset="0"/>
              </a:rPr>
              <a:t>Lecture </a:t>
            </a:r>
            <a:r>
              <a:rPr b="1" dirty="0" sz="3600" lang="en-US" smtClean="0">
                <a:effectLst>
                  <a:outerShdw algn="tl" blurRad="38100" dir="2700000" dist="38100">
                    <a:srgbClr val="C0C0C0"/>
                  </a:outerShdw>
                </a:effectLst>
                <a:latin typeface="Georgia" pitchFamily="18" charset="0"/>
              </a:rPr>
              <a:t>8</a:t>
            </a:r>
            <a:endParaRPr b="1" dirty="0" sz="3600" lang="en-US">
              <a:effectLst>
                <a:outerShdw algn="tl" blurRad="38100" dir="2700000" dist="38100">
                  <a:srgbClr val="C0C0C0"/>
                </a:outerShdw>
              </a:effectLst>
              <a:latin typeface="Georgia" pitchFamily="18" charset="0"/>
            </a:endParaRPr>
          </a:p>
        </p:txBody>
      </p:sp>
      <p:sp>
        <p:nvSpPr>
          <p:cNvPr id="10485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>
            <a:normAutofit fontScale="93750" lnSpcReduction="20000"/>
          </a:bodyPr>
          <a:p>
            <a:pPr eaLnBrk="1" fontAlgn="auto" hangingPunct="1">
              <a:spcAft>
                <a:spcPts val="0"/>
              </a:spcAft>
              <a:buFont typeface="Wingdings 2"/>
              <a:buNone/>
            </a:pPr>
            <a:r>
              <a:rPr dirty="0" lang="en-US" smtClean="0"/>
              <a:t>Dr. </a:t>
            </a:r>
            <a:r>
              <a:rPr dirty="0" lang="en-US" err="1" smtClean="0"/>
              <a:t>Qurat</a:t>
            </a:r>
            <a:r>
              <a:rPr dirty="0" lang="en-US" smtClean="0"/>
              <a:t> </a:t>
            </a:r>
            <a:r>
              <a:rPr dirty="0" lang="en-US" err="1" smtClean="0"/>
              <a:t>ul</a:t>
            </a:r>
            <a:r>
              <a:rPr dirty="0" lang="en-US" smtClean="0"/>
              <a:t> </a:t>
            </a:r>
            <a:r>
              <a:rPr dirty="0" lang="en-US" err="1" smtClean="0"/>
              <a:t>Ain</a:t>
            </a:r>
            <a:r>
              <a:rPr dirty="0" lang="en-US" smtClean="0"/>
              <a:t> </a:t>
            </a:r>
            <a:r>
              <a:rPr dirty="0" lang="en-US" err="1" smtClean="0"/>
              <a:t>Akram</a:t>
            </a:r>
            <a:endParaRPr dirty="0" lang="en-US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</a:pPr>
            <a:r>
              <a:rPr dirty="0" lang="en-US" smtClean="0"/>
              <a:t>Assistant Professor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</a:pPr>
            <a:r>
              <a:rPr dirty="0" lang="en-US" smtClean="0"/>
              <a:t>Computer Science Department (New Campus) KSK, UET, Lahore</a:t>
            </a:r>
            <a:endParaRPr dirty="0" lang="en-US"/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Variants of Simplified Filter</a:t>
            </a:r>
            <a:endParaRPr dirty="0" lang="en-US"/>
          </a:p>
        </p:txBody>
      </p:sp>
      <p:pic>
        <p:nvPicPr>
          <p:cNvPr id="209718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43000" y="2286000"/>
            <a:ext cx="1828800" cy="19906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39" name="Right Arrow 6"/>
          <p:cNvSpPr/>
          <p:nvPr/>
        </p:nvSpPr>
        <p:spPr>
          <a:xfrm>
            <a:off x="3505200" y="2895600"/>
            <a:ext cx="1295400" cy="76200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83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5715000" y="2362200"/>
            <a:ext cx="1676400" cy="179301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Reading from book</a:t>
            </a:r>
            <a:endParaRPr dirty="0" lang="en-US"/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Chapter # 3 of book.</a:t>
            </a:r>
          </a:p>
          <a:p>
            <a:r>
              <a:rPr altLang="en-US" dirty="0" lang="en-US" smtClean="0"/>
              <a:t>Book:</a:t>
            </a:r>
          </a:p>
          <a:p>
            <a:r>
              <a:rPr altLang="en-US" dirty="0" lang="en-US" smtClean="0"/>
              <a:t>Gonzalez, R. C. and Woods, R. E., Digital Image Processing, Second Edition, Pearson-Prentice Hall, Inc., 2002. ISBN 81-7758-168-6</a:t>
            </a:r>
            <a:endParaRPr dirty="0" lang="en-US"/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smtClean="0"/>
              <a:t>THANK YOU</a:t>
            </a:r>
            <a:endParaRPr dirty="0" lang="en-US"/>
          </a:p>
        </p:txBody>
      </p:sp>
      <p:sp>
        <p:nvSpPr>
          <p:cNvPr id="1048671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Correlation Vs Convolution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2057400"/>
          </a:xfrm>
        </p:spPr>
        <p:txBody>
          <a:bodyPr>
            <a:normAutofit/>
          </a:bodyPr>
          <a:p>
            <a:r>
              <a:rPr b="1" dirty="0" lang="en-US" smtClean="0"/>
              <a:t>Convolution:  </a:t>
            </a:r>
            <a:r>
              <a:rPr dirty="0" lang="en-US" smtClean="0"/>
              <a:t>Similar to the correlation operation but has a slight difference. In Convolution operation, the kernel is first flipped by an angle of 180 degrees and is then applied to the image. </a:t>
            </a:r>
            <a:endParaRPr dirty="0" lang="en-US"/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47462" y="4252913"/>
            <a:ext cx="6958338" cy="207168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Sharpening spatial  Filters</a:t>
            </a:r>
            <a:endParaRPr dirty="0"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p>
            <a:r>
              <a:rPr b="1" dirty="0" lang="en-US" smtClean="0"/>
              <a:t> Sharpening </a:t>
            </a:r>
            <a:r>
              <a:rPr b="1" dirty="0" lang="en-US"/>
              <a:t>f</a:t>
            </a:r>
            <a:r>
              <a:rPr b="1" dirty="0" lang="en-US" smtClean="0"/>
              <a:t>ilter</a:t>
            </a:r>
            <a:r>
              <a:rPr dirty="0" lang="en-US" smtClean="0"/>
              <a:t> highlights or enhances details  of objects in images</a:t>
            </a:r>
          </a:p>
          <a:p>
            <a:r>
              <a:rPr b="1" dirty="0" lang="en-US" smtClean="0"/>
              <a:t> Sharpening filter </a:t>
            </a:r>
            <a:r>
              <a:rPr dirty="0" lang="en-US" smtClean="0"/>
              <a:t>enhances the quality to get clear/refined details of individual objects (either small or large)</a:t>
            </a:r>
          </a:p>
          <a:p>
            <a:r>
              <a:rPr b="1" dirty="0" lang="en-US" smtClean="0"/>
              <a:t> Sharpening filter </a:t>
            </a:r>
            <a:r>
              <a:rPr dirty="0" lang="en-US"/>
              <a:t>r</a:t>
            </a:r>
            <a:r>
              <a:rPr dirty="0" lang="en-US" smtClean="0"/>
              <a:t>emoves blurring from images</a:t>
            </a:r>
          </a:p>
          <a:p>
            <a:r>
              <a:rPr b="1" dirty="0" lang="en-US" smtClean="0"/>
              <a:t> Sharpening filter </a:t>
            </a:r>
            <a:r>
              <a:rPr dirty="0" lang="en-US" smtClean="0"/>
              <a:t>highlights edges</a:t>
            </a:r>
          </a:p>
          <a:p>
            <a:r>
              <a:rPr dirty="0" lang="en-US" smtClean="0"/>
              <a:t>Sharpening filters are based on spatial differentiation i.e. processing the rate of change. Edge s are very effectively extracted using differentiation filters. 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Sharpening spatial  Filters</a:t>
            </a:r>
            <a:endParaRPr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/>
          <a:p>
            <a:r>
              <a:rPr dirty="0" lang="en-US" smtClean="0"/>
              <a:t>Spatial Derivative: calculate rate of change of neighboring pixels intensities.</a:t>
            </a:r>
          </a:p>
          <a:p>
            <a:r>
              <a:rPr dirty="0" lang="en-US" smtClean="0"/>
              <a:t>Highlight inside content of the objects</a:t>
            </a:r>
          </a:p>
          <a:p>
            <a:endParaRPr dirty="0" lang="en-US" smtClean="0"/>
          </a:p>
          <a:p>
            <a:endParaRPr dirty="0" lang="en-US"/>
          </a:p>
        </p:txBody>
      </p:sp>
      <p:pic>
        <p:nvPicPr>
          <p:cNvPr id="2097154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134225" y="2667000"/>
            <a:ext cx="2009775" cy="14954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5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27363" y="4186238"/>
            <a:ext cx="6111837" cy="19859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p>
            <a:r>
              <a:rPr dirty="0" lang="en-US" smtClean="0"/>
              <a:t>Spatial Differentiation</a:t>
            </a:r>
            <a:endParaRPr dirty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2743200" cy="6172200"/>
          </a:xfrm>
        </p:spPr>
        <p:txBody>
          <a:bodyPr>
            <a:noAutofit/>
          </a:bodyPr>
          <a:p>
            <a:pPr algn="just"/>
            <a:r>
              <a:rPr dirty="0" sz="1600" lang="en-US" smtClean="0"/>
              <a:t>1 Dimensional Image: Lets consider the a simple 1-D example in x-direction</a:t>
            </a:r>
          </a:p>
          <a:p>
            <a:pPr algn="just"/>
            <a:r>
              <a:rPr dirty="0" sz="1600" lang="en-US" smtClean="0"/>
              <a:t>Intensity levels are from 0-7</a:t>
            </a:r>
          </a:p>
          <a:p>
            <a:pPr algn="just"/>
            <a:r>
              <a:rPr b="1" dirty="0" sz="1600" lang="en-US" smtClean="0"/>
              <a:t>Terminologies</a:t>
            </a:r>
          </a:p>
          <a:p>
            <a:pPr algn="just"/>
            <a:r>
              <a:rPr b="1" dirty="0" sz="1600" lang="en-US" smtClean="0"/>
              <a:t>Ramp</a:t>
            </a:r>
            <a:r>
              <a:rPr dirty="0" sz="1600" lang="en-US" smtClean="0"/>
              <a:t>: Gradually change in intensity values</a:t>
            </a:r>
          </a:p>
          <a:p>
            <a:pPr algn="just"/>
            <a:r>
              <a:rPr b="1" dirty="0" sz="1600" lang="en-US" smtClean="0"/>
              <a:t>Isolated point:</a:t>
            </a:r>
            <a:r>
              <a:rPr dirty="0" sz="1600" lang="en-US" smtClean="0"/>
              <a:t> only one pixel of black in white region or white pixel in black region</a:t>
            </a:r>
          </a:p>
          <a:p>
            <a:pPr algn="just"/>
            <a:r>
              <a:rPr b="1" dirty="0" sz="1600" lang="en-US" smtClean="0"/>
              <a:t>Thin line:</a:t>
            </a:r>
            <a:r>
              <a:rPr dirty="0" sz="1600" lang="en-US" smtClean="0"/>
              <a:t> Appose to isolated point, more than one points are thin line</a:t>
            </a:r>
          </a:p>
          <a:p>
            <a:pPr algn="just"/>
            <a:r>
              <a:rPr b="1" dirty="0" sz="1600" lang="en-US" smtClean="0"/>
              <a:t>Flat Segment:</a:t>
            </a:r>
            <a:r>
              <a:rPr dirty="0" sz="1600" lang="en-US" smtClean="0"/>
              <a:t> No change in the intensity values continuously for a specific period of time (either black or white)</a:t>
            </a:r>
          </a:p>
          <a:p>
            <a:pPr algn="just"/>
            <a:r>
              <a:rPr b="1" dirty="0" sz="1600" lang="en-US" smtClean="0"/>
              <a:t>Step</a:t>
            </a:r>
            <a:r>
              <a:rPr dirty="0" sz="1600" lang="en-US" smtClean="0"/>
              <a:t>: Change from white to black or from black to white is called STEP</a:t>
            </a:r>
          </a:p>
        </p:txBody>
      </p:sp>
      <p:pic>
        <p:nvPicPr>
          <p:cNvPr id="2097156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067425" y="1828800"/>
            <a:ext cx="2009775" cy="14954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7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812312" y="3733800"/>
            <a:ext cx="6331688" cy="20574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First Order Derivative</a:t>
            </a:r>
            <a:endParaRPr dirty="0"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Rate of change</a:t>
            </a:r>
          </a:p>
          <a:p>
            <a:r>
              <a:rPr dirty="0" lang="en-US" smtClean="0"/>
              <a:t>The formula for the 1</a:t>
            </a:r>
            <a:r>
              <a:rPr baseline="30000" dirty="0" lang="en-US" smtClean="0"/>
              <a:t>st</a:t>
            </a:r>
            <a:r>
              <a:rPr dirty="0" lang="en-US" smtClean="0"/>
              <a:t>  derivative of a function is as follows: </a:t>
            </a:r>
          </a:p>
          <a:p>
            <a:endParaRPr dirty="0" lang="en-US" smtClean="0"/>
          </a:p>
          <a:p>
            <a:endParaRPr dirty="0" lang="en-US" smtClean="0"/>
          </a:p>
          <a:p>
            <a:r>
              <a:rPr dirty="0" lang="en-US" smtClean="0"/>
              <a:t>Its just the difference between subsequent values and measures the rate of change of the function </a:t>
            </a:r>
          </a:p>
          <a:p>
            <a:endParaRPr dirty="0" lang="en-US"/>
          </a:p>
        </p:txBody>
      </p:sp>
      <p:pic>
        <p:nvPicPr>
          <p:cNvPr id="2097158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819400" y="3228975"/>
            <a:ext cx="3667125" cy="12668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p>
            <a:r>
              <a:rPr dirty="0" lang="en-US" smtClean="0"/>
              <a:t>First Order Derivative</a:t>
            </a:r>
            <a:endParaRPr dirty="0" lang="en-US"/>
          </a:p>
        </p:txBody>
      </p:sp>
      <p:pic>
        <p:nvPicPr>
          <p:cNvPr id="209715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524125" y="2257425"/>
            <a:ext cx="4791075" cy="45243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60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7058025" y="1143000"/>
            <a:ext cx="2009775" cy="14954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61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1956389" y="925724"/>
            <a:ext cx="5358811" cy="17412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1</a:t>
            </a:r>
            <a:r>
              <a:rPr baseline="30000" dirty="0" lang="en-US" smtClean="0"/>
              <a:t>st</a:t>
            </a:r>
            <a:r>
              <a:rPr dirty="0" lang="en-US" smtClean="0"/>
              <a:t> Derivative</a:t>
            </a:r>
            <a:endParaRPr dirty="0" lang="en-US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09800"/>
          </a:xfrm>
        </p:spPr>
        <p:txBody>
          <a:bodyPr>
            <a:normAutofit fontScale="81250" lnSpcReduction="20000"/>
          </a:bodyPr>
          <a:p>
            <a:r>
              <a:rPr dirty="0" lang="en-US" smtClean="0"/>
              <a:t>Observations</a:t>
            </a:r>
          </a:p>
          <a:p>
            <a:r>
              <a:rPr dirty="0" lang="en-US" smtClean="0"/>
              <a:t>Must be zero in flat segments(area of constant gray levels)</a:t>
            </a:r>
          </a:p>
          <a:p>
            <a:r>
              <a:rPr dirty="0" lang="en-US" smtClean="0"/>
              <a:t>Must be non-zero at the onset of a gray level step or ramp</a:t>
            </a:r>
          </a:p>
          <a:p>
            <a:r>
              <a:rPr dirty="0" lang="en-US" smtClean="0"/>
              <a:t>Must be non zero along ramps </a:t>
            </a:r>
          </a:p>
          <a:p>
            <a:endParaRPr dirty="0" lang="en-US"/>
          </a:p>
        </p:txBody>
      </p:sp>
      <p:pic>
        <p:nvPicPr>
          <p:cNvPr id="209716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451584" y="2667000"/>
            <a:ext cx="4387616" cy="41433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cle-145-nb</dc:creator>
  <cp:lastModifiedBy>Qurat-ul-Ain</cp:lastModifiedBy>
  <dcterms:created xsi:type="dcterms:W3CDTF">2021-09-29T16:18:47Z</dcterms:created>
  <dcterms:modified xsi:type="dcterms:W3CDTF">2024-10-07T04:27:07Z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d72a93d9ea1f4be5b511f3768f920e00</vt:lpwstr>
  </property>
</Properties>
</file>