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7" r:id="rId3"/>
    <p:sldId id="260" r:id="rId4"/>
    <p:sldId id="269" r:id="rId5"/>
    <p:sldId id="262" r:id="rId6"/>
    <p:sldId id="267" r:id="rId7"/>
    <p:sldId id="268" r:id="rId8"/>
    <p:sldId id="263" r:id="rId9"/>
    <p:sldId id="264" r:id="rId10"/>
    <p:sldId id="265" r:id="rId11"/>
    <p:sldId id="266"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208" autoAdjust="0"/>
  </p:normalViewPr>
  <p:slideViewPr>
    <p:cSldViewPr>
      <p:cViewPr>
        <p:scale>
          <a:sx n="75" d="100"/>
          <a:sy n="75" d="100"/>
        </p:scale>
        <p:origin x="1666" y="12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i Muhammad" userId="a50c5a49626fbc72" providerId="LiveId" clId="{302A4AFD-8B8D-4E19-B475-C7EC7AA3179C}"/>
    <pc:docChg chg="undo custSel modSld">
      <pc:chgData name="Wali Muhammad" userId="a50c5a49626fbc72" providerId="LiveId" clId="{302A4AFD-8B8D-4E19-B475-C7EC7AA3179C}" dt="2024-10-27T14:51:22.847" v="69" actId="20577"/>
      <pc:docMkLst>
        <pc:docMk/>
      </pc:docMkLst>
      <pc:sldChg chg="modSp mod">
        <pc:chgData name="Wali Muhammad" userId="a50c5a49626fbc72" providerId="LiveId" clId="{302A4AFD-8B8D-4E19-B475-C7EC7AA3179C}" dt="2024-10-27T14:43:52.800" v="9" actId="1038"/>
        <pc:sldMkLst>
          <pc:docMk/>
          <pc:sldMk cId="1814971449" sldId="272"/>
        </pc:sldMkLst>
        <pc:spChg chg="mod">
          <ac:chgData name="Wali Muhammad" userId="a50c5a49626fbc72" providerId="LiveId" clId="{302A4AFD-8B8D-4E19-B475-C7EC7AA3179C}" dt="2024-10-27T14:43:52.800" v="9" actId="1038"/>
          <ac:spMkLst>
            <pc:docMk/>
            <pc:sldMk cId="1814971449" sldId="272"/>
            <ac:spMk id="32772" creationId="{00000000-0000-0000-0000-000000000000}"/>
          </ac:spMkLst>
        </pc:spChg>
      </pc:sldChg>
      <pc:sldChg chg="delSp modSp mod">
        <pc:chgData name="Wali Muhammad" userId="a50c5a49626fbc72" providerId="LiveId" clId="{302A4AFD-8B8D-4E19-B475-C7EC7AA3179C}" dt="2024-10-27T14:44:55.440" v="21" actId="1037"/>
        <pc:sldMkLst>
          <pc:docMk/>
          <pc:sldMk cId="3657836639" sldId="276"/>
        </pc:sldMkLst>
        <pc:spChg chg="del">
          <ac:chgData name="Wali Muhammad" userId="a50c5a49626fbc72" providerId="LiveId" clId="{302A4AFD-8B8D-4E19-B475-C7EC7AA3179C}" dt="2024-10-27T14:44:43.815" v="10" actId="478"/>
          <ac:spMkLst>
            <pc:docMk/>
            <pc:sldMk cId="3657836639" sldId="276"/>
            <ac:spMk id="18" creationId="{00000000-0000-0000-0000-000000000000}"/>
          </ac:spMkLst>
        </pc:spChg>
        <pc:spChg chg="mod">
          <ac:chgData name="Wali Muhammad" userId="a50c5a49626fbc72" providerId="LiveId" clId="{302A4AFD-8B8D-4E19-B475-C7EC7AA3179C}" dt="2024-10-27T14:44:55.440" v="21" actId="1037"/>
          <ac:spMkLst>
            <pc:docMk/>
            <pc:sldMk cId="3657836639" sldId="276"/>
            <ac:spMk id="36" creationId="{00000000-0000-0000-0000-000000000000}"/>
          </ac:spMkLst>
        </pc:spChg>
        <pc:spChg chg="mod">
          <ac:chgData name="Wali Muhammad" userId="a50c5a49626fbc72" providerId="LiveId" clId="{302A4AFD-8B8D-4E19-B475-C7EC7AA3179C}" dt="2024-10-27T14:44:55.440" v="21" actId="1037"/>
          <ac:spMkLst>
            <pc:docMk/>
            <pc:sldMk cId="3657836639" sldId="276"/>
            <ac:spMk id="25602" creationId="{00000000-0000-0000-0000-000000000000}"/>
          </ac:spMkLst>
        </pc:spChg>
        <pc:spChg chg="mod">
          <ac:chgData name="Wali Muhammad" userId="a50c5a49626fbc72" providerId="LiveId" clId="{302A4AFD-8B8D-4E19-B475-C7EC7AA3179C}" dt="2024-10-27T14:44:55.440" v="21" actId="1037"/>
          <ac:spMkLst>
            <pc:docMk/>
            <pc:sldMk cId="3657836639" sldId="276"/>
            <ac:spMk id="25603" creationId="{00000000-0000-0000-0000-000000000000}"/>
          </ac:spMkLst>
        </pc:spChg>
        <pc:spChg chg="mod">
          <ac:chgData name="Wali Muhammad" userId="a50c5a49626fbc72" providerId="LiveId" clId="{302A4AFD-8B8D-4E19-B475-C7EC7AA3179C}" dt="2024-10-27T14:44:55.440" v="21" actId="1037"/>
          <ac:spMkLst>
            <pc:docMk/>
            <pc:sldMk cId="3657836639" sldId="276"/>
            <ac:spMk id="25604" creationId="{00000000-0000-0000-0000-000000000000}"/>
          </ac:spMkLst>
        </pc:spChg>
        <pc:spChg chg="mod">
          <ac:chgData name="Wali Muhammad" userId="a50c5a49626fbc72" providerId="LiveId" clId="{302A4AFD-8B8D-4E19-B475-C7EC7AA3179C}" dt="2024-10-27T14:44:55.440" v="21" actId="1037"/>
          <ac:spMkLst>
            <pc:docMk/>
            <pc:sldMk cId="3657836639" sldId="276"/>
            <ac:spMk id="25606" creationId="{00000000-0000-0000-0000-000000000000}"/>
          </ac:spMkLst>
        </pc:spChg>
        <pc:spChg chg="mod">
          <ac:chgData name="Wali Muhammad" userId="a50c5a49626fbc72" providerId="LiveId" clId="{302A4AFD-8B8D-4E19-B475-C7EC7AA3179C}" dt="2024-10-27T14:44:55.440" v="21" actId="1037"/>
          <ac:spMkLst>
            <pc:docMk/>
            <pc:sldMk cId="3657836639" sldId="276"/>
            <ac:spMk id="25607" creationId="{00000000-0000-0000-0000-000000000000}"/>
          </ac:spMkLst>
        </pc:spChg>
        <pc:spChg chg="mod">
          <ac:chgData name="Wali Muhammad" userId="a50c5a49626fbc72" providerId="LiveId" clId="{302A4AFD-8B8D-4E19-B475-C7EC7AA3179C}" dt="2024-10-27T14:44:55.440" v="21" actId="1037"/>
          <ac:spMkLst>
            <pc:docMk/>
            <pc:sldMk cId="3657836639" sldId="276"/>
            <ac:spMk id="25608" creationId="{00000000-0000-0000-0000-000000000000}"/>
          </ac:spMkLst>
        </pc:spChg>
        <pc:spChg chg="mod">
          <ac:chgData name="Wali Muhammad" userId="a50c5a49626fbc72" providerId="LiveId" clId="{302A4AFD-8B8D-4E19-B475-C7EC7AA3179C}" dt="2024-10-27T14:44:55.440" v="21" actId="1037"/>
          <ac:spMkLst>
            <pc:docMk/>
            <pc:sldMk cId="3657836639" sldId="276"/>
            <ac:spMk id="25611" creationId="{00000000-0000-0000-0000-000000000000}"/>
          </ac:spMkLst>
        </pc:spChg>
        <pc:spChg chg="mod">
          <ac:chgData name="Wali Muhammad" userId="a50c5a49626fbc72" providerId="LiveId" clId="{302A4AFD-8B8D-4E19-B475-C7EC7AA3179C}" dt="2024-10-27T14:44:55.440" v="21" actId="1037"/>
          <ac:spMkLst>
            <pc:docMk/>
            <pc:sldMk cId="3657836639" sldId="276"/>
            <ac:spMk id="25633" creationId="{00000000-0000-0000-0000-000000000000}"/>
          </ac:spMkLst>
        </pc:spChg>
      </pc:sldChg>
      <pc:sldChg chg="delSp mod">
        <pc:chgData name="Wali Muhammad" userId="a50c5a49626fbc72" providerId="LiveId" clId="{302A4AFD-8B8D-4E19-B475-C7EC7AA3179C}" dt="2024-10-27T14:45:37.191" v="22" actId="478"/>
        <pc:sldMkLst>
          <pc:docMk/>
          <pc:sldMk cId="109718089" sldId="279"/>
        </pc:sldMkLst>
        <pc:spChg chg="del">
          <ac:chgData name="Wali Muhammad" userId="a50c5a49626fbc72" providerId="LiveId" clId="{302A4AFD-8B8D-4E19-B475-C7EC7AA3179C}" dt="2024-10-27T14:45:37.191" v="22" actId="478"/>
          <ac:spMkLst>
            <pc:docMk/>
            <pc:sldMk cId="109718089" sldId="279"/>
            <ac:spMk id="2" creationId="{00000000-0000-0000-0000-000000000000}"/>
          </ac:spMkLst>
        </pc:spChg>
      </pc:sldChg>
      <pc:sldChg chg="delSp modSp mod">
        <pc:chgData name="Wali Muhammad" userId="a50c5a49626fbc72" providerId="LiveId" clId="{302A4AFD-8B8D-4E19-B475-C7EC7AA3179C}" dt="2024-10-27T14:51:22.847" v="69" actId="20577"/>
        <pc:sldMkLst>
          <pc:docMk/>
          <pc:sldMk cId="0" sldId="293"/>
        </pc:sldMkLst>
        <pc:spChg chg="mod">
          <ac:chgData name="Wali Muhammad" userId="a50c5a49626fbc72" providerId="LiveId" clId="{302A4AFD-8B8D-4E19-B475-C7EC7AA3179C}" dt="2024-10-27T14:49:42.347" v="27" actId="14100"/>
          <ac:spMkLst>
            <pc:docMk/>
            <pc:sldMk cId="0" sldId="293"/>
            <ac:spMk id="2" creationId="{00000000-0000-0000-0000-000000000000}"/>
          </ac:spMkLst>
        </pc:spChg>
        <pc:spChg chg="del">
          <ac:chgData name="Wali Muhammad" userId="a50c5a49626fbc72" providerId="LiveId" clId="{302A4AFD-8B8D-4E19-B475-C7EC7AA3179C}" dt="2024-10-27T14:49:46.878" v="28" actId="478"/>
          <ac:spMkLst>
            <pc:docMk/>
            <pc:sldMk cId="0" sldId="293"/>
            <ac:spMk id="6" creationId="{00000000-0000-0000-0000-000000000000}"/>
          </ac:spMkLst>
        </pc:spChg>
        <pc:spChg chg="del">
          <ac:chgData name="Wali Muhammad" userId="a50c5a49626fbc72" providerId="LiveId" clId="{302A4AFD-8B8D-4E19-B475-C7EC7AA3179C}" dt="2024-10-27T14:49:53.550" v="30" actId="478"/>
          <ac:spMkLst>
            <pc:docMk/>
            <pc:sldMk cId="0" sldId="293"/>
            <ac:spMk id="7" creationId="{00000000-0000-0000-0000-000000000000}"/>
          </ac:spMkLst>
        </pc:spChg>
        <pc:spChg chg="del">
          <ac:chgData name="Wali Muhammad" userId="a50c5a49626fbc72" providerId="LiveId" clId="{302A4AFD-8B8D-4E19-B475-C7EC7AA3179C}" dt="2024-10-27T14:49:56.706" v="31" actId="478"/>
          <ac:spMkLst>
            <pc:docMk/>
            <pc:sldMk cId="0" sldId="293"/>
            <ac:spMk id="8" creationId="{00000000-0000-0000-0000-000000000000}"/>
          </ac:spMkLst>
        </pc:spChg>
        <pc:graphicFrameChg chg="mod modGraphic">
          <ac:chgData name="Wali Muhammad" userId="a50c5a49626fbc72" providerId="LiveId" clId="{302A4AFD-8B8D-4E19-B475-C7EC7AA3179C}" dt="2024-10-27T14:51:22.847" v="69" actId="20577"/>
          <ac:graphicFrameMkLst>
            <pc:docMk/>
            <pc:sldMk cId="0" sldId="293"/>
            <ac:graphicFrameMk id="4" creationId="{00000000-0000-0000-0000-000000000000}"/>
          </ac:graphicFrameMkLst>
        </pc:graphicFrameChg>
        <pc:graphicFrameChg chg="mod modGraphic">
          <ac:chgData name="Wali Muhammad" userId="a50c5a49626fbc72" providerId="LiveId" clId="{302A4AFD-8B8D-4E19-B475-C7EC7AA3179C}" dt="2024-10-27T14:51:02.581" v="57" actId="20577"/>
          <ac:graphicFrameMkLst>
            <pc:docMk/>
            <pc:sldMk cId="0" sldId="293"/>
            <ac:graphicFrameMk id="9"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A5BD77-AAE4-4E50-9452-5C5966F35BAD}" type="datetimeFigureOut">
              <a:rPr lang="en-US" smtClean="0"/>
              <a:pPr/>
              <a:t>10/27/2024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82819-70BE-4A8C-A294-BBBE8A7C79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61E6D798-0D31-0647-AB71-9E94307BC9C4}" type="slidenum">
              <a:rPr lang="en-US"/>
              <a:pPr/>
              <a:t>9</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1041FE78-3ECD-CD47-AF85-D701825482C7}" type="slidenum">
              <a:rPr lang="en-US"/>
              <a:pPr/>
              <a:t>11</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12</a:t>
            </a:fld>
            <a:endParaRPr lang="en-US" sz="1200"/>
          </a:p>
        </p:txBody>
      </p:sp>
      <p:sp>
        <p:nvSpPr>
          <p:cNvPr id="17411" name="Rectangle 2"/>
          <p:cNvSpPr>
            <a:spLocks noGrp="1" noRot="1" noChangeAspect="1" noChangeArrowheads="1" noTextEdit="1"/>
          </p:cNvSpPr>
          <p:nvPr>
            <p:ph type="sldImg"/>
          </p:nvPr>
        </p:nvSpPr>
        <p:spPr>
          <a:xfrm>
            <a:off x="1143000" y="685800"/>
            <a:ext cx="4572000" cy="342900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0485E7D-390C-4745-85F5-60C12369010B}" type="slidenum">
              <a:rPr lang="en-US"/>
              <a:pPr/>
              <a:t>18</a:t>
            </a:fld>
            <a:endParaRPr lang="en-US"/>
          </a:p>
        </p:txBody>
      </p:sp>
      <p:sp>
        <p:nvSpPr>
          <p:cNvPr id="26627" name="Rectangle 2"/>
          <p:cNvSpPr>
            <a:spLocks noGrp="1" noRot="1" noChangeAspect="1" noChangeArrowheads="1"/>
          </p:cNvSpPr>
          <p:nvPr>
            <p:ph type="sldImg"/>
          </p:nvPr>
        </p:nvSpPr>
        <p:spPr>
          <a:solidFill>
            <a:srgbClr val="FFFFFF"/>
          </a:solidFill>
          <a:ln/>
        </p:spPr>
      </p:sp>
      <p:sp>
        <p:nvSpPr>
          <p:cNvPr id="26628" name="Rectangle 3"/>
          <p:cNvSpPr>
            <a:spLocks noGrp="1" noChangeArrowheads="1"/>
          </p:cNvSpPr>
          <p:nvPr>
            <p:ph type="body" idx="1"/>
          </p:nvPr>
        </p:nvSpPr>
        <p:spPr>
          <a:xfrm>
            <a:off x="914507" y="4343400"/>
            <a:ext cx="5717650" cy="4114800"/>
          </a:xfrm>
          <a:solidFill>
            <a:srgbClr val="FFFFFF"/>
          </a:solidFill>
          <a:ln>
            <a:solidFill>
              <a:srgbClr val="000000"/>
            </a:solidFill>
          </a:ln>
        </p:spPr>
        <p:txBody>
          <a:bodyPr lIns="91337" tIns="45668" rIns="91337" bIns="45668"/>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19</a:t>
            </a:fld>
            <a:endParaRPr lang="en-US" sz="1200"/>
          </a:p>
        </p:txBody>
      </p:sp>
      <p:sp>
        <p:nvSpPr>
          <p:cNvPr id="17411" name="Rectangle 2"/>
          <p:cNvSpPr>
            <a:spLocks noGrp="1" noRot="1" noChangeAspect="1" noChangeArrowheads="1" noTextEdit="1"/>
          </p:cNvSpPr>
          <p:nvPr>
            <p:ph type="sldImg"/>
          </p:nvPr>
        </p:nvSpPr>
        <p:spPr>
          <a:xfrm>
            <a:off x="1143000" y="685800"/>
            <a:ext cx="4572000" cy="342900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752601"/>
            <a:ext cx="77724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4076701"/>
            <a:ext cx="77724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508000"/>
            <a:ext cx="74676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C764D4-8B4C-4DC0-A188-F6B9FC4E4FFE}" type="datetimeFigureOut">
              <a:rPr lang="en-US" smtClean="0"/>
              <a:pPr/>
              <a:t>10/27/2024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64D4-8B4C-4DC0-A188-F6B9FC4E4FFE}" type="datetimeFigureOut">
              <a:rPr lang="en-US" smtClean="0"/>
              <a:pPr/>
              <a:t>10/27/2024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DB293-14C2-4CD1-9260-F56B400D6B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8.e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6.bin"/></Relationships>
</file>

<file path=ppt/slides/_rels/slide23.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oleObject" Target="../embeddings/oleObject11.bin"/></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6.bin"/><Relationship Id="rId1" Type="http://schemas.openxmlformats.org/officeDocument/2006/relationships/slideLayout" Target="../slideLayouts/slideLayout6.xml"/><Relationship Id="rId5" Type="http://schemas.openxmlformats.org/officeDocument/2006/relationships/image" Target="../media/image21.emf"/><Relationship Id="rId4" Type="http://schemas.openxmlformats.org/officeDocument/2006/relationships/oleObject" Target="../embeddings/oleObject17.bin"/></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4.emf"/><Relationship Id="rId2" Type="http://schemas.openxmlformats.org/officeDocument/2006/relationships/oleObject" Target="../embeddings/oleObject18.bin"/><Relationship Id="rId1" Type="http://schemas.openxmlformats.org/officeDocument/2006/relationships/slideLayout" Target="../slideLayouts/slideLayout12.xml"/><Relationship Id="rId6" Type="http://schemas.openxmlformats.org/officeDocument/2006/relationships/oleObject" Target="../embeddings/oleObject20.bin"/><Relationship Id="rId5" Type="http://schemas.openxmlformats.org/officeDocument/2006/relationships/image" Target="../media/image23.emf"/><Relationship Id="rId4" Type="http://schemas.openxmlformats.org/officeDocument/2006/relationships/oleObject" Target="../embeddings/oleObject19.bin"/></Relationships>
</file>

<file path=ppt/slides/_rels/slide31.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1.bin"/><Relationship Id="rId1" Type="http://schemas.openxmlformats.org/officeDocument/2006/relationships/slideLayout" Target="../slideLayouts/slideLayout2.xml"/><Relationship Id="rId5" Type="http://schemas.openxmlformats.org/officeDocument/2006/relationships/image" Target="../media/image26.emf"/><Relationship Id="rId4" Type="http://schemas.openxmlformats.org/officeDocument/2006/relationships/oleObject" Target="../embeddings/oleObject22.bin"/></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23.bin"/><Relationship Id="rId1" Type="http://schemas.openxmlformats.org/officeDocument/2006/relationships/slideLayout" Target="../slideLayouts/slideLayout12.xml"/><Relationship Id="rId5" Type="http://schemas.openxmlformats.org/officeDocument/2006/relationships/image" Target="../media/image28.emf"/><Relationship Id="rId4" Type="http://schemas.openxmlformats.org/officeDocument/2006/relationships/oleObject" Target="../embeddings/oleObject2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Natural Language Processing</a:t>
            </a:r>
          </a:p>
        </p:txBody>
      </p:sp>
      <p:sp>
        <p:nvSpPr>
          <p:cNvPr id="3" name="Subtitle 2"/>
          <p:cNvSpPr>
            <a:spLocks noGrp="1"/>
          </p:cNvSpPr>
          <p:nvPr>
            <p:ph type="subTitle" idx="1"/>
          </p:nvPr>
        </p:nvSpPr>
        <p:spPr/>
        <p:txBody>
          <a:bodyPr/>
          <a:lstStyle/>
          <a:p>
            <a:r>
              <a:rPr lang="en-US" dirty="0"/>
              <a:t>Lecture 12: Text Classification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09600"/>
            <a:ext cx="7467600" cy="990600"/>
          </a:xfrm>
        </p:spPr>
        <p:txBody>
          <a:bodyPr>
            <a:normAutofit fontScale="90000"/>
          </a:bodyPr>
          <a:lstStyle/>
          <a:p>
            <a:r>
              <a:rPr lang="en-US" sz="3600" dirty="0"/>
              <a:t>Classification Methods:</a:t>
            </a:r>
            <a:br>
              <a:rPr lang="en-US" sz="3600" dirty="0"/>
            </a:br>
            <a:r>
              <a:rPr lang="en-US" sz="3600" dirty="0"/>
              <a:t>Supervised Machine Learning</a:t>
            </a:r>
          </a:p>
        </p:txBody>
      </p:sp>
      <p:sp>
        <p:nvSpPr>
          <p:cNvPr id="3" name="Content Placeholder 2"/>
          <p:cNvSpPr>
            <a:spLocks noGrp="1"/>
          </p:cNvSpPr>
          <p:nvPr>
            <p:ph idx="1"/>
          </p:nvPr>
        </p:nvSpPr>
        <p:spPr/>
        <p:txBody>
          <a:bodyPr/>
          <a:lstStyle/>
          <a:p>
            <a:r>
              <a:rPr lang="en-US" sz="2800" i="1" dirty="0">
                <a:latin typeface="Calibri" charset="0"/>
              </a:rPr>
              <a:t>Input: </a:t>
            </a:r>
          </a:p>
          <a:p>
            <a:pPr lvl="1"/>
            <a:r>
              <a:rPr lang="en-US" sz="2400" dirty="0">
                <a:latin typeface="Calibri" charset="0"/>
              </a:rPr>
              <a:t>a document </a:t>
            </a:r>
            <a:r>
              <a:rPr lang="en-US" sz="2400" i="1" dirty="0">
                <a:solidFill>
                  <a:srgbClr val="FF0000"/>
                </a:solidFill>
                <a:latin typeface="Calibri" charset="0"/>
              </a:rPr>
              <a:t>d</a:t>
            </a:r>
          </a:p>
          <a:p>
            <a:pPr lvl="1"/>
            <a:r>
              <a:rPr lang="en-US" sz="2400" i="1" dirty="0">
                <a:latin typeface="Calibri" charset="0"/>
              </a:rPr>
              <a:t> </a:t>
            </a:r>
            <a:r>
              <a:rPr lang="en-US" sz="2400" dirty="0">
                <a:latin typeface="Calibri" charset="0"/>
                <a:ea typeface="ＭＳ Ｐゴシック" charset="0"/>
              </a:rPr>
              <a:t>a fixed set of classes  </a:t>
            </a:r>
            <a:r>
              <a:rPr lang="en-US" sz="2400" i="1" dirty="0">
                <a:solidFill>
                  <a:srgbClr val="FF0000"/>
                </a:solidFill>
                <a:latin typeface="Calibri" charset="0"/>
                <a:ea typeface="ＭＳ Ｐゴシック" charset="0"/>
              </a:rPr>
              <a:t>C </a:t>
            </a:r>
            <a:r>
              <a:rPr lang="en-US" sz="2400" dirty="0">
                <a:solidFill>
                  <a:srgbClr val="FF0000"/>
                </a:solidFill>
                <a:latin typeface="Calibri" charset="0"/>
                <a:ea typeface="ＭＳ Ｐゴシック" charset="0"/>
              </a:rPr>
              <a:t>=</a:t>
            </a:r>
            <a:r>
              <a:rPr lang="en-US" sz="2400" i="1" dirty="0">
                <a:solidFill>
                  <a:srgbClr val="FF0000"/>
                </a:solidFill>
                <a:latin typeface="Calibri" charset="0"/>
                <a:ea typeface="ＭＳ Ｐゴシック" charset="0"/>
              </a:rPr>
              <a:t> </a:t>
            </a:r>
            <a:r>
              <a:rPr lang="en-US" sz="2400" dirty="0">
                <a:solidFill>
                  <a:srgbClr val="FF0000"/>
                </a:solidFill>
                <a:latin typeface="Calibri" charset="0"/>
                <a:ea typeface="ＭＳ Ｐゴシック" charset="0"/>
                <a:sym typeface="Symbol" charset="0"/>
              </a:rPr>
              <a:t>{</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1</a:t>
            </a:r>
            <a:r>
              <a:rPr lang="en-US" sz="2400" dirty="0">
                <a:solidFill>
                  <a:srgbClr val="FF0000"/>
                </a:solidFill>
                <a:latin typeface="Calibri" charset="0"/>
                <a:ea typeface="ＭＳ Ｐゴシック" charset="0"/>
                <a:sym typeface="Symbol" charset="0"/>
              </a:rPr>
              <a:t>, </a:t>
            </a:r>
            <a:r>
              <a:rPr lang="en-US" sz="2400" i="1" dirty="0">
                <a:solidFill>
                  <a:srgbClr val="FF0000"/>
                </a:solidFill>
                <a:latin typeface="Calibri" charset="0"/>
                <a:ea typeface="ＭＳ Ｐゴシック" charset="0"/>
                <a:sym typeface="Symbol" charset="0"/>
              </a:rPr>
              <a:t>c</a:t>
            </a:r>
            <a:r>
              <a:rPr lang="en-US" sz="2400" baseline="-25000" dirty="0">
                <a:solidFill>
                  <a:srgbClr val="FF0000"/>
                </a:solidFill>
                <a:latin typeface="Calibri" charset="0"/>
                <a:ea typeface="ＭＳ Ｐゴシック" charset="0"/>
                <a:sym typeface="Symbol" charset="0"/>
              </a:rPr>
              <a:t>2</a:t>
            </a:r>
            <a:r>
              <a:rPr lang="en-US" sz="2400" dirty="0">
                <a:solidFill>
                  <a:srgbClr val="FF0000"/>
                </a:solidFill>
                <a:latin typeface="Calibri" charset="0"/>
                <a:ea typeface="ＭＳ Ｐゴシック" charset="0"/>
                <a:sym typeface="Symbol" charset="0"/>
              </a:rPr>
              <a:t>,…, </a:t>
            </a:r>
            <a:r>
              <a:rPr lang="en-US" sz="2400" i="1" dirty="0" err="1">
                <a:solidFill>
                  <a:srgbClr val="FF0000"/>
                </a:solidFill>
                <a:latin typeface="Calibri" charset="0"/>
                <a:ea typeface="ＭＳ Ｐゴシック" charset="0"/>
                <a:sym typeface="Symbol" charset="0"/>
              </a:rPr>
              <a:t>c</a:t>
            </a:r>
            <a:r>
              <a:rPr lang="en-US" sz="2400" i="1" baseline="-25000" dirty="0" err="1">
                <a:solidFill>
                  <a:srgbClr val="FF0000"/>
                </a:solidFill>
                <a:latin typeface="Calibri" charset="0"/>
                <a:ea typeface="ＭＳ Ｐゴシック" charset="0"/>
                <a:sym typeface="Symbol" charset="0"/>
              </a:rPr>
              <a:t>J</a:t>
            </a:r>
            <a:r>
              <a:rPr lang="en-US" sz="2400" dirty="0">
                <a:solidFill>
                  <a:srgbClr val="FF0000"/>
                </a:solidFill>
                <a:latin typeface="Calibri" charset="0"/>
                <a:ea typeface="ＭＳ Ｐゴシック" charset="0"/>
                <a:sym typeface="Symbol" charset="0"/>
              </a:rPr>
              <a:t>}</a:t>
            </a:r>
            <a:endParaRPr lang="en-US" sz="1800" i="1" dirty="0">
              <a:solidFill>
                <a:srgbClr val="FF0000"/>
              </a:solidFill>
              <a:latin typeface="Calibri" charset="0"/>
            </a:endParaRPr>
          </a:p>
          <a:p>
            <a:pPr lvl="1"/>
            <a:r>
              <a:rPr lang="en-US" sz="2400" dirty="0">
                <a:latin typeface="Calibri" charset="0"/>
              </a:rPr>
              <a:t>A training set of </a:t>
            </a:r>
            <a:r>
              <a:rPr lang="en-US" sz="2400" i="1" dirty="0">
                <a:solidFill>
                  <a:srgbClr val="FF0000"/>
                </a:solidFill>
                <a:latin typeface="Calibri" charset="0"/>
              </a:rPr>
              <a:t>m</a:t>
            </a:r>
            <a:r>
              <a:rPr lang="en-US" sz="2400" i="1" dirty="0">
                <a:latin typeface="Calibri" charset="0"/>
              </a:rPr>
              <a:t> </a:t>
            </a:r>
            <a:r>
              <a:rPr lang="en-US" sz="2400" dirty="0">
                <a:latin typeface="Calibri" charset="0"/>
              </a:rPr>
              <a:t>hand-labeled documents </a:t>
            </a:r>
            <a:r>
              <a:rPr lang="en-US" sz="2400" i="1" dirty="0">
                <a:solidFill>
                  <a:srgbClr val="FF0000"/>
                </a:solidFill>
                <a:latin typeface="Calibri" charset="0"/>
              </a:rPr>
              <a:t>(d</a:t>
            </a:r>
            <a:r>
              <a:rPr lang="en-US" sz="2400" i="1" baseline="-25000" dirty="0">
                <a:solidFill>
                  <a:srgbClr val="FF0000"/>
                </a:solidFill>
                <a:latin typeface="Calibri" charset="0"/>
              </a:rPr>
              <a:t>1</a:t>
            </a:r>
            <a:r>
              <a:rPr lang="en-US" sz="2400" i="1" dirty="0">
                <a:solidFill>
                  <a:srgbClr val="FF0000"/>
                </a:solidFill>
                <a:latin typeface="Calibri" charset="0"/>
              </a:rPr>
              <a:t>,c</a:t>
            </a:r>
            <a:r>
              <a:rPr lang="en-US" sz="2400" i="1" baseline="-25000" dirty="0">
                <a:solidFill>
                  <a:srgbClr val="FF0000"/>
                </a:solidFill>
                <a:latin typeface="Calibri" charset="0"/>
              </a:rPr>
              <a:t>1</a:t>
            </a:r>
            <a:r>
              <a:rPr lang="en-US" sz="2400" i="1" dirty="0">
                <a:solidFill>
                  <a:srgbClr val="FF0000"/>
                </a:solidFill>
                <a:latin typeface="Calibri" charset="0"/>
              </a:rPr>
              <a:t>),....,(</a:t>
            </a:r>
            <a:r>
              <a:rPr lang="en-US" sz="2400" i="1" dirty="0" err="1">
                <a:solidFill>
                  <a:srgbClr val="FF0000"/>
                </a:solidFill>
                <a:latin typeface="Calibri" charset="0"/>
              </a:rPr>
              <a:t>d</a:t>
            </a:r>
            <a:r>
              <a:rPr lang="en-US" sz="2400" i="1" baseline="-25000" dirty="0" err="1">
                <a:solidFill>
                  <a:srgbClr val="FF0000"/>
                </a:solidFill>
                <a:latin typeface="Calibri" charset="0"/>
              </a:rPr>
              <a:t>m</a:t>
            </a:r>
            <a:r>
              <a:rPr lang="en-US" sz="2400" i="1" dirty="0" err="1">
                <a:solidFill>
                  <a:srgbClr val="FF0000"/>
                </a:solidFill>
                <a:latin typeface="Calibri" charset="0"/>
              </a:rPr>
              <a:t>,c</a:t>
            </a:r>
            <a:r>
              <a:rPr lang="en-US" sz="2400" i="1" baseline="-25000" dirty="0" err="1">
                <a:solidFill>
                  <a:srgbClr val="FF0000"/>
                </a:solidFill>
                <a:latin typeface="Calibri" charset="0"/>
              </a:rPr>
              <a:t>m</a:t>
            </a:r>
            <a:r>
              <a:rPr lang="en-US" sz="2400" i="1" dirty="0">
                <a:solidFill>
                  <a:srgbClr val="FF0000"/>
                </a:solidFill>
                <a:latin typeface="Calibri" charset="0"/>
              </a:rPr>
              <a:t>)</a:t>
            </a:r>
          </a:p>
          <a:p>
            <a:r>
              <a:rPr lang="en-US" sz="2800" i="1" dirty="0">
                <a:latin typeface="Calibri" charset="0"/>
              </a:rPr>
              <a:t>Output: </a:t>
            </a:r>
          </a:p>
          <a:p>
            <a:pPr lvl="1"/>
            <a:r>
              <a:rPr lang="en-US" sz="2400" dirty="0">
                <a:latin typeface="Calibri" charset="0"/>
              </a:rPr>
              <a:t>a learned classifier </a:t>
            </a:r>
            <a:r>
              <a:rPr lang="en-US" sz="2400" i="1" dirty="0" err="1">
                <a:solidFill>
                  <a:srgbClr val="FF0000"/>
                </a:solidFill>
                <a:latin typeface="Calibri" charset="0"/>
              </a:rPr>
              <a:t>γ:d</a:t>
            </a:r>
            <a:r>
              <a:rPr lang="en-US" sz="2400" i="1" dirty="0">
                <a:solidFill>
                  <a:srgbClr val="FF0000"/>
                </a:solidFill>
                <a:latin typeface="Calibri" charset="0"/>
              </a:rPr>
              <a:t> </a:t>
            </a:r>
            <a:r>
              <a:rPr lang="en-US" sz="2400" i="1" dirty="0">
                <a:solidFill>
                  <a:srgbClr val="FF0000"/>
                </a:solidFill>
                <a:latin typeface="Calibri" charset="0"/>
                <a:sym typeface="Wingdings" charset="2"/>
              </a:rPr>
              <a:t> c</a:t>
            </a:r>
            <a:endParaRPr lang="en-US" sz="2400" i="1" dirty="0">
              <a:solidFill>
                <a:srgbClr val="FF0000"/>
              </a:solidFill>
              <a:latin typeface="Calibri" charset="0"/>
            </a:endParaRPr>
          </a:p>
        </p:txBody>
      </p:sp>
      <p:sp>
        <p:nvSpPr>
          <p:cNvPr id="4" name="Slide Number Placeholder 3"/>
          <p:cNvSpPr>
            <a:spLocks noGrp="1"/>
          </p:cNvSpPr>
          <p:nvPr>
            <p:ph type="sldNum" sz="quarter" idx="12"/>
          </p:nvPr>
        </p:nvSpPr>
        <p:spPr/>
        <p:txBody>
          <a:bodyPr/>
          <a:lstStyle/>
          <a:p>
            <a:fld id="{10F35DC5-7E65-8247-99AB-4E984F8A921E}" type="slidenum">
              <a:rPr lang="en-US" smtClean="0"/>
              <a:pPr/>
              <a:t>10</a:t>
            </a:fld>
            <a:endParaRPr lang="en-US"/>
          </a:p>
        </p:txBody>
      </p:sp>
    </p:spTree>
    <p:extLst>
      <p:ext uri="{BB962C8B-B14F-4D97-AF65-F5344CB8AC3E}">
        <p14:creationId xmlns:p14="http://schemas.microsoft.com/office/powerpoint/2010/main" val="309159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1371600" y="482600"/>
            <a:ext cx="7467600" cy="990600"/>
          </a:xfrm>
        </p:spPr>
        <p:txBody>
          <a:bodyPr>
            <a:normAutofit fontScale="90000"/>
          </a:bodyPr>
          <a:lstStyle/>
          <a:p>
            <a:r>
              <a:rPr lang="en-US" sz="3600" dirty="0"/>
              <a:t>Classification Methods:</a:t>
            </a:r>
            <a:br>
              <a:rPr lang="en-US" sz="3600" dirty="0"/>
            </a:br>
            <a:r>
              <a:rPr lang="en-US" sz="3600" dirty="0"/>
              <a:t>Supervised Machine Learning</a:t>
            </a:r>
          </a:p>
        </p:txBody>
      </p:sp>
      <p:sp>
        <p:nvSpPr>
          <p:cNvPr id="29699" name="Rectangle 5"/>
          <p:cNvSpPr>
            <a:spLocks noGrp="1" noChangeArrowheads="1"/>
          </p:cNvSpPr>
          <p:nvPr>
            <p:ph sz="quarter" idx="1"/>
          </p:nvPr>
        </p:nvSpPr>
        <p:spPr/>
        <p:txBody>
          <a:bodyPr/>
          <a:lstStyle/>
          <a:p>
            <a:r>
              <a:rPr lang="en-US" sz="2800" dirty="0">
                <a:latin typeface="Calibri" charset="0"/>
              </a:rPr>
              <a:t>Any kind of classifier</a:t>
            </a:r>
          </a:p>
          <a:p>
            <a:pPr lvl="1"/>
            <a:r>
              <a:rPr lang="en-US" sz="2400" dirty="0">
                <a:latin typeface="Calibri" charset="0"/>
              </a:rPr>
              <a:t>Na</a:t>
            </a:r>
            <a:r>
              <a:rPr lang="fr-FR" sz="2400" dirty="0" err="1">
                <a:latin typeface="Calibri" charset="0"/>
              </a:rPr>
              <a:t>ï</a:t>
            </a:r>
            <a:r>
              <a:rPr lang="en-US" sz="2400" dirty="0" err="1">
                <a:latin typeface="Calibri" charset="0"/>
              </a:rPr>
              <a:t>ve</a:t>
            </a:r>
            <a:r>
              <a:rPr lang="en-US" sz="2400" dirty="0">
                <a:latin typeface="Calibri" charset="0"/>
              </a:rPr>
              <a:t> Bayes</a:t>
            </a:r>
          </a:p>
          <a:p>
            <a:pPr lvl="1"/>
            <a:r>
              <a:rPr lang="en-US" sz="2400" dirty="0">
                <a:latin typeface="Calibri" charset="0"/>
              </a:rPr>
              <a:t>Logistic regression</a:t>
            </a:r>
          </a:p>
          <a:p>
            <a:pPr lvl="1"/>
            <a:r>
              <a:rPr lang="en-US" sz="2400" dirty="0">
                <a:latin typeface="Calibri" charset="0"/>
              </a:rPr>
              <a:t>Support-vector machines</a:t>
            </a:r>
          </a:p>
          <a:p>
            <a:pPr lvl="1"/>
            <a:r>
              <a:rPr lang="en-US" sz="2400" dirty="0">
                <a:latin typeface="Calibri" charset="0"/>
              </a:rPr>
              <a:t>k-Nearest Neighbors</a:t>
            </a:r>
          </a:p>
          <a:p>
            <a:pPr lvl="1"/>
            <a:endParaRPr lang="en-US" sz="2400" dirty="0">
              <a:latin typeface="Calibri" charset="0"/>
            </a:endParaRPr>
          </a:p>
          <a:p>
            <a:pPr lvl="1"/>
            <a:r>
              <a:rPr lang="en-US" sz="2400" dirty="0">
                <a:latin typeface="Calibri" charset="0"/>
              </a:rPr>
              <a:t>…</a:t>
            </a:r>
            <a:endParaRPr lang="en-US" sz="1000" dirty="0">
              <a:latin typeface="Calibri" charset="0"/>
            </a:endParaRPr>
          </a:p>
        </p:txBody>
      </p:sp>
    </p:spTree>
    <p:extLst>
      <p:ext uri="{BB962C8B-B14F-4D97-AF65-F5344CB8AC3E}">
        <p14:creationId xmlns:p14="http://schemas.microsoft.com/office/powerpoint/2010/main" val="335127387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body"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(I)</a:t>
            </a:r>
          </a:p>
        </p:txBody>
      </p:sp>
    </p:spTree>
    <p:extLst>
      <p:ext uri="{BB962C8B-B14F-4D97-AF65-F5344CB8AC3E}">
        <p14:creationId xmlns:p14="http://schemas.microsoft.com/office/powerpoint/2010/main" val="50383189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t>Naïve Bayes Intuition</a:t>
            </a:r>
          </a:p>
        </p:txBody>
      </p:sp>
      <p:sp>
        <p:nvSpPr>
          <p:cNvPr id="31747" name="Content Placeholder 2"/>
          <p:cNvSpPr>
            <a:spLocks noGrp="1"/>
          </p:cNvSpPr>
          <p:nvPr>
            <p:ph idx="1"/>
          </p:nvPr>
        </p:nvSpPr>
        <p:spPr/>
        <p:txBody>
          <a:bodyPr>
            <a:normAutofit/>
          </a:bodyPr>
          <a:lstStyle/>
          <a:p>
            <a:r>
              <a:rPr lang="en-US" sz="2800" dirty="0">
                <a:latin typeface="Calibri" charset="0"/>
              </a:rPr>
              <a:t>Simple (“</a:t>
            </a:r>
            <a:r>
              <a:rPr lang="en-US" sz="2800" dirty="0" err="1">
                <a:latin typeface="Calibri" charset="0"/>
              </a:rPr>
              <a:t>na</a:t>
            </a:r>
            <a:r>
              <a:rPr lang="fr-FR" sz="2800" dirty="0" err="1">
                <a:latin typeface="Calibri" charset="0"/>
              </a:rPr>
              <a:t>ï</a:t>
            </a:r>
            <a:r>
              <a:rPr lang="en-US" sz="2800" dirty="0" err="1">
                <a:latin typeface="Calibri" charset="0"/>
              </a:rPr>
              <a:t>ve</a:t>
            </a:r>
            <a:r>
              <a:rPr lang="en-US" sz="2800" dirty="0">
                <a:latin typeface="Calibri" charset="0"/>
              </a:rPr>
              <a:t>”) classification method based on Bayes rule</a:t>
            </a:r>
          </a:p>
          <a:p>
            <a:r>
              <a:rPr lang="en-US" sz="2800" dirty="0">
                <a:latin typeface="Calibri" charset="0"/>
              </a:rPr>
              <a:t>Relies on very simple representation of document</a:t>
            </a:r>
          </a:p>
          <a:p>
            <a:pPr lvl="1"/>
            <a:r>
              <a:rPr lang="en-US" sz="2800" dirty="0">
                <a:latin typeface="Calibri" charset="0"/>
              </a:rPr>
              <a:t>Bag of words</a:t>
            </a:r>
          </a:p>
          <a:p>
            <a:endParaRPr lang="en-US" dirty="0">
              <a:latin typeface="Calibri" charset="0"/>
            </a:endParaRPr>
          </a:p>
        </p:txBody>
      </p:sp>
    </p:spTree>
    <p:extLst>
      <p:ext uri="{BB962C8B-B14F-4D97-AF65-F5344CB8AC3E}">
        <p14:creationId xmlns:p14="http://schemas.microsoft.com/office/powerpoint/2010/main" val="223589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The bag of words representation</a:t>
            </a:r>
          </a:p>
        </p:txBody>
      </p:sp>
      <p:sp>
        <p:nvSpPr>
          <p:cNvPr id="12" name="Content Placeholder 11"/>
          <p:cNvSpPr>
            <a:spLocks noGrp="1"/>
          </p:cNvSpPr>
          <p:nvPr>
            <p:ph idx="1"/>
          </p:nvPr>
        </p:nvSpPr>
        <p:spPr/>
        <p:txBody>
          <a:bodyPr/>
          <a:lstStyle/>
          <a:p>
            <a:endParaRPr lang="en-US" dirty="0"/>
          </a:p>
        </p:txBody>
      </p:sp>
      <p:sp>
        <p:nvSpPr>
          <p:cNvPr id="32772" name="Rectangle 4"/>
          <p:cNvSpPr>
            <a:spLocks noChangeArrowheads="1"/>
          </p:cNvSpPr>
          <p:nvPr/>
        </p:nvSpPr>
        <p:spPr bwMode="auto">
          <a:xfrm>
            <a:off x="1752600" y="1803400"/>
            <a:ext cx="4876800" cy="43688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rgbClr val="000000"/>
                </a:solidFill>
                <a:latin typeface="Courier"/>
                <a:cs typeface="Courier"/>
              </a:rPr>
              <a:t>I love this movie! It's sweet, but with satirical humor. The dialogue is great and the adventure scenes are fun…  It manages to be whimsical and romantic while laughing at the conventions of the fairy tale genre. I would recommend it to just about anyone. I've seen it several times, and I'm always happy to see it again whenever I have a friend who hasn't seen it yet.</a:t>
            </a:r>
          </a:p>
        </p:txBody>
      </p:sp>
      <p:sp>
        <p:nvSpPr>
          <p:cNvPr id="32773" name="Text Box 5"/>
          <p:cNvSpPr txBox="1">
            <a:spLocks noChangeArrowheads="1"/>
          </p:cNvSpPr>
          <p:nvPr/>
        </p:nvSpPr>
        <p:spPr bwMode="auto">
          <a:xfrm>
            <a:off x="457201" y="2311401"/>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2451736"/>
            <a:ext cx="1848583"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4495802"/>
            <a:ext cx="184731" cy="369332"/>
          </a:xfrm>
          <a:prstGeom prst="rect">
            <a:avLst/>
          </a:prstGeom>
          <a:noFill/>
          <a:ln w="25400">
            <a:noFill/>
            <a:miter lim="800000"/>
            <a:headEnd/>
            <a:tailEnd/>
          </a:ln>
        </p:spPr>
        <p:txBody>
          <a:bodyPr wrap="none">
            <a:prstTxWarp prst="textNoShape">
              <a:avLst/>
            </a:prstTxWarp>
            <a:spAutoFit/>
          </a:bodyPr>
          <a:lstStyle/>
          <a:p>
            <a:endParaRPr lang="en-US"/>
          </a:p>
        </p:txBody>
      </p:sp>
      <p:pic>
        <p:nvPicPr>
          <p:cNvPr id="9" name="Picture 8"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5664200"/>
            <a:ext cx="558800" cy="671509"/>
          </a:xfrm>
          <a:prstGeom prst="rect">
            <a:avLst/>
          </a:prstGeom>
        </p:spPr>
      </p:pic>
      <p:pic>
        <p:nvPicPr>
          <p:cNvPr id="10" name="Picture 9"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4749801"/>
            <a:ext cx="591828" cy="711199"/>
          </a:xfrm>
          <a:prstGeom prst="rect">
            <a:avLst/>
          </a:prstGeom>
        </p:spPr>
      </p:pic>
    </p:spTree>
    <p:extLst>
      <p:ext uri="{BB962C8B-B14F-4D97-AF65-F5344CB8AC3E}">
        <p14:creationId xmlns:p14="http://schemas.microsoft.com/office/powerpoint/2010/main" val="181497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The bag of words representation</a:t>
            </a:r>
          </a:p>
        </p:txBody>
      </p:sp>
      <p:sp>
        <p:nvSpPr>
          <p:cNvPr id="10" name="Content Placeholder 9"/>
          <p:cNvSpPr>
            <a:spLocks noGrp="1"/>
          </p:cNvSpPr>
          <p:nvPr>
            <p:ph idx="1"/>
          </p:nvPr>
        </p:nvSpPr>
        <p:spPr/>
        <p:txBody>
          <a:bodyPr/>
          <a:lstStyle/>
          <a:p>
            <a:endParaRPr lang="en-US"/>
          </a:p>
        </p:txBody>
      </p:sp>
      <p:sp>
        <p:nvSpPr>
          <p:cNvPr id="32772" name="Rectangle 4"/>
          <p:cNvSpPr>
            <a:spLocks noChangeArrowheads="1"/>
          </p:cNvSpPr>
          <p:nvPr/>
        </p:nvSpPr>
        <p:spPr bwMode="auto">
          <a:xfrm>
            <a:off x="1905000" y="1803400"/>
            <a:ext cx="4876800" cy="43688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I </a:t>
            </a:r>
            <a:r>
              <a:rPr lang="en-US" sz="2000" b="1" dirty="0">
                <a:latin typeface="Courier"/>
                <a:cs typeface="Courier"/>
              </a:rPr>
              <a:t>love</a:t>
            </a:r>
            <a:r>
              <a:rPr lang="en-US" sz="2000" dirty="0">
                <a:latin typeface="Courier"/>
                <a:cs typeface="Courier"/>
              </a:rPr>
              <a:t> </a:t>
            </a:r>
            <a:r>
              <a:rPr lang="en-US" sz="2000" dirty="0">
                <a:solidFill>
                  <a:schemeClr val="tx2">
                    <a:lumMod val="75000"/>
                  </a:schemeClr>
                </a:solidFill>
                <a:latin typeface="Courier"/>
                <a:cs typeface="Courier"/>
              </a:rPr>
              <a:t>this movie! It's </a:t>
            </a:r>
            <a:r>
              <a:rPr lang="en-US" sz="2000" b="1" dirty="0">
                <a:latin typeface="Courier"/>
                <a:cs typeface="Courier"/>
              </a:rPr>
              <a:t>sweet</a:t>
            </a:r>
            <a:r>
              <a:rPr lang="en-US" sz="2000" dirty="0">
                <a:solidFill>
                  <a:schemeClr val="tx2">
                    <a:lumMod val="75000"/>
                  </a:schemeClr>
                </a:solidFill>
                <a:latin typeface="Courier"/>
                <a:cs typeface="Courier"/>
              </a:rPr>
              <a:t>, but with </a:t>
            </a:r>
            <a:r>
              <a:rPr lang="en-US" sz="2000" b="1" dirty="0">
                <a:latin typeface="Courier"/>
                <a:cs typeface="Courier"/>
              </a:rPr>
              <a:t>satirical</a:t>
            </a:r>
            <a:r>
              <a:rPr lang="en-US" sz="2000" dirty="0">
                <a:latin typeface="Courier"/>
                <a:cs typeface="Courier"/>
              </a:rPr>
              <a:t> </a:t>
            </a:r>
            <a:r>
              <a:rPr lang="en-US" sz="2000" dirty="0">
                <a:solidFill>
                  <a:schemeClr val="tx2">
                    <a:lumMod val="75000"/>
                  </a:schemeClr>
                </a:solidFill>
                <a:latin typeface="Courier"/>
                <a:cs typeface="Courier"/>
              </a:rPr>
              <a:t>humor. The dialogue is </a:t>
            </a:r>
            <a:r>
              <a:rPr lang="en-US" sz="2000" b="1" dirty="0">
                <a:latin typeface="Courier"/>
                <a:cs typeface="Courier"/>
              </a:rPr>
              <a:t>great</a:t>
            </a:r>
            <a:r>
              <a:rPr lang="en-US" sz="2000" dirty="0">
                <a:latin typeface="Courier"/>
                <a:cs typeface="Courier"/>
              </a:rPr>
              <a:t> </a:t>
            </a:r>
            <a:r>
              <a:rPr lang="en-US" sz="2000" dirty="0">
                <a:solidFill>
                  <a:schemeClr val="tx2">
                    <a:lumMod val="75000"/>
                  </a:schemeClr>
                </a:solidFill>
                <a:latin typeface="Courier"/>
                <a:cs typeface="Courier"/>
              </a:rPr>
              <a:t>and the adventure scenes are </a:t>
            </a:r>
            <a:r>
              <a:rPr lang="en-US" sz="2000" b="1" dirty="0">
                <a:latin typeface="Courier"/>
                <a:cs typeface="Courier"/>
              </a:rPr>
              <a:t>fun</a:t>
            </a:r>
            <a:r>
              <a:rPr lang="en-US" sz="2000" dirty="0">
                <a:solidFill>
                  <a:schemeClr val="tx2">
                    <a:lumMod val="75000"/>
                  </a:schemeClr>
                </a:solidFill>
                <a:latin typeface="Courier"/>
                <a:cs typeface="Courier"/>
              </a:rPr>
              <a:t>…  It manages to be </a:t>
            </a:r>
            <a:r>
              <a:rPr lang="en-US" sz="2000" b="1" dirty="0">
                <a:latin typeface="Courier"/>
                <a:cs typeface="Courier"/>
              </a:rPr>
              <a:t>whimsical</a:t>
            </a:r>
            <a:r>
              <a:rPr lang="en-US" sz="2000" dirty="0">
                <a:latin typeface="Courier"/>
                <a:cs typeface="Courier"/>
              </a:rPr>
              <a:t> </a:t>
            </a:r>
            <a:r>
              <a:rPr lang="en-US" sz="2000" dirty="0">
                <a:solidFill>
                  <a:schemeClr val="tx2">
                    <a:lumMod val="75000"/>
                  </a:schemeClr>
                </a:solidFill>
                <a:latin typeface="Courier"/>
                <a:cs typeface="Courier"/>
              </a:rPr>
              <a:t>and </a:t>
            </a:r>
            <a:r>
              <a:rPr lang="en-US" sz="2000" b="1" dirty="0">
                <a:latin typeface="Courier"/>
                <a:cs typeface="Courier"/>
              </a:rPr>
              <a:t>romantic</a:t>
            </a:r>
            <a:r>
              <a:rPr lang="en-US" sz="2000" dirty="0">
                <a:latin typeface="Courier"/>
                <a:cs typeface="Courier"/>
              </a:rPr>
              <a:t> </a:t>
            </a:r>
            <a:r>
              <a:rPr lang="en-US" sz="2000" dirty="0">
                <a:solidFill>
                  <a:schemeClr val="tx2">
                    <a:lumMod val="75000"/>
                  </a:schemeClr>
                </a:solidFill>
                <a:latin typeface="Courier"/>
                <a:cs typeface="Courier"/>
              </a:rPr>
              <a:t>while </a:t>
            </a:r>
            <a:r>
              <a:rPr lang="en-US" sz="2000" b="1" dirty="0">
                <a:latin typeface="Courier"/>
                <a:cs typeface="Courier"/>
              </a:rPr>
              <a:t>laughing</a:t>
            </a:r>
            <a:r>
              <a:rPr lang="en-US" sz="2000" dirty="0">
                <a:latin typeface="Courier"/>
                <a:cs typeface="Courier"/>
              </a:rPr>
              <a:t> </a:t>
            </a:r>
            <a:r>
              <a:rPr lang="en-US" sz="2000" dirty="0">
                <a:solidFill>
                  <a:schemeClr val="tx2">
                    <a:lumMod val="75000"/>
                  </a:schemeClr>
                </a:solidFill>
                <a:latin typeface="Courier"/>
                <a:cs typeface="Courier"/>
              </a:rPr>
              <a:t>at the conventions of the fairy tale genre. I would </a:t>
            </a:r>
            <a:r>
              <a:rPr lang="en-US" sz="2000" b="1" dirty="0">
                <a:latin typeface="Courier"/>
                <a:cs typeface="Courier"/>
              </a:rPr>
              <a:t>recommend</a:t>
            </a:r>
            <a:r>
              <a:rPr lang="en-US" sz="2000" dirty="0">
                <a:latin typeface="Courier"/>
                <a:cs typeface="Courier"/>
              </a:rPr>
              <a:t> </a:t>
            </a:r>
            <a:r>
              <a:rPr lang="en-US" sz="2000" dirty="0">
                <a:solidFill>
                  <a:schemeClr val="tx2">
                    <a:lumMod val="75000"/>
                  </a:schemeClr>
                </a:solidFill>
                <a:latin typeface="Courier"/>
                <a:cs typeface="Courier"/>
              </a:rPr>
              <a:t>it to just about anyone. I've seen it </a:t>
            </a:r>
            <a:r>
              <a:rPr lang="en-US" sz="2000" b="1" dirty="0">
                <a:latin typeface="Courier"/>
                <a:cs typeface="Courier"/>
              </a:rPr>
              <a:t>several</a:t>
            </a:r>
            <a:r>
              <a:rPr lang="en-US" sz="2000" dirty="0">
                <a:latin typeface="Courier"/>
                <a:cs typeface="Courier"/>
              </a:rPr>
              <a:t> </a:t>
            </a:r>
            <a:r>
              <a:rPr lang="en-US" sz="2000" dirty="0">
                <a:solidFill>
                  <a:schemeClr val="tx2">
                    <a:lumMod val="75000"/>
                  </a:schemeClr>
                </a:solidFill>
                <a:latin typeface="Courier"/>
                <a:cs typeface="Courier"/>
              </a:rPr>
              <a:t>times, and I'm always </a:t>
            </a:r>
            <a:r>
              <a:rPr lang="en-US" sz="2000" b="1" dirty="0">
                <a:latin typeface="Courier"/>
                <a:cs typeface="Courier"/>
              </a:rPr>
              <a:t>happy</a:t>
            </a:r>
            <a:r>
              <a:rPr lang="en-US" sz="2000" dirty="0">
                <a:latin typeface="Courier"/>
                <a:cs typeface="Courier"/>
              </a:rPr>
              <a:t> </a:t>
            </a:r>
            <a:r>
              <a:rPr lang="en-US" sz="2000" dirty="0">
                <a:solidFill>
                  <a:schemeClr val="tx2">
                    <a:lumMod val="75000"/>
                  </a:schemeClr>
                </a:solidFill>
                <a:latin typeface="Courier"/>
                <a:cs typeface="Courier"/>
              </a:rPr>
              <a:t>to see it </a:t>
            </a:r>
            <a:r>
              <a:rPr lang="en-US" sz="2000" b="1" dirty="0">
                <a:latin typeface="Courier"/>
                <a:cs typeface="Courier"/>
              </a:rPr>
              <a:t>again</a:t>
            </a:r>
            <a:r>
              <a:rPr lang="en-US" sz="2000" dirty="0">
                <a:latin typeface="Courier"/>
                <a:cs typeface="Courier"/>
              </a:rPr>
              <a:t> </a:t>
            </a:r>
            <a:r>
              <a:rPr lang="en-US" sz="2000" dirty="0">
                <a:solidFill>
                  <a:schemeClr val="tx2">
                    <a:lumMod val="75000"/>
                  </a:schemeClr>
                </a:solidFill>
                <a:latin typeface="Courier"/>
                <a:cs typeface="Courier"/>
              </a:rPr>
              <a:t>whenever I have a friend who hasn't seen it yet</a:t>
            </a:r>
            <a:r>
              <a:rPr lang="en-US" sz="2000" dirty="0">
                <a:latin typeface="Courier"/>
                <a:cs typeface="Courier"/>
              </a:rPr>
              <a:t>.</a:t>
            </a:r>
          </a:p>
        </p:txBody>
      </p:sp>
      <p:sp>
        <p:nvSpPr>
          <p:cNvPr id="32773" name="Text Box 5"/>
          <p:cNvSpPr txBox="1">
            <a:spLocks noChangeArrowheads="1"/>
          </p:cNvSpPr>
          <p:nvPr/>
        </p:nvSpPr>
        <p:spPr bwMode="auto">
          <a:xfrm>
            <a:off x="457201" y="2311401"/>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2451736"/>
            <a:ext cx="1848583"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sp>
        <p:nvSpPr>
          <p:cNvPr id="32776" name="Text Box 8"/>
          <p:cNvSpPr txBox="1">
            <a:spLocks noChangeArrowheads="1"/>
          </p:cNvSpPr>
          <p:nvPr/>
        </p:nvSpPr>
        <p:spPr bwMode="auto">
          <a:xfrm>
            <a:off x="3505200" y="4495802"/>
            <a:ext cx="184731" cy="369332"/>
          </a:xfrm>
          <a:prstGeom prst="rect">
            <a:avLst/>
          </a:prstGeom>
          <a:noFill/>
          <a:ln w="25400">
            <a:noFill/>
            <a:miter lim="800000"/>
            <a:headEnd/>
            <a:tailEnd/>
          </a:ln>
        </p:spPr>
        <p:txBody>
          <a:bodyPr wrap="none">
            <a:prstTxWarp prst="textNoShape">
              <a:avLst/>
            </a:prstTxWarp>
            <a:spAutoFit/>
          </a:bodyPr>
          <a:lstStyle/>
          <a:p>
            <a:endParaRPr lang="en-US"/>
          </a:p>
        </p:txBody>
      </p:sp>
      <p:pic>
        <p:nvPicPr>
          <p:cNvPr id="7" name="Picture 6"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5664200"/>
            <a:ext cx="558800" cy="671509"/>
          </a:xfrm>
          <a:prstGeom prst="rect">
            <a:avLst/>
          </a:prstGeom>
        </p:spPr>
      </p:pic>
      <p:pic>
        <p:nvPicPr>
          <p:cNvPr id="8" name="Picture 7"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4749801"/>
            <a:ext cx="591828" cy="711199"/>
          </a:xfrm>
          <a:prstGeom prst="rect">
            <a:avLst/>
          </a:prstGeom>
        </p:spPr>
      </p:pic>
    </p:spTree>
    <p:extLst>
      <p:ext uri="{BB962C8B-B14F-4D97-AF65-F5344CB8AC3E}">
        <p14:creationId xmlns:p14="http://schemas.microsoft.com/office/powerpoint/2010/main" val="1509758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en-US" dirty="0"/>
              <a:t>The bag of words representation: </a:t>
            </a:r>
            <a:br>
              <a:rPr lang="en-US" dirty="0"/>
            </a:br>
            <a:r>
              <a:rPr lang="en-US" dirty="0"/>
              <a:t>using a subset of words</a:t>
            </a:r>
          </a:p>
        </p:txBody>
      </p:sp>
      <p:sp>
        <p:nvSpPr>
          <p:cNvPr id="10" name="Content Placeholder 9"/>
          <p:cNvSpPr>
            <a:spLocks noGrp="1"/>
          </p:cNvSpPr>
          <p:nvPr>
            <p:ph idx="1"/>
          </p:nvPr>
        </p:nvSpPr>
        <p:spPr/>
        <p:txBody>
          <a:bodyPr/>
          <a:lstStyle/>
          <a:p>
            <a:endParaRPr lang="en-US"/>
          </a:p>
        </p:txBody>
      </p:sp>
      <p:sp>
        <p:nvSpPr>
          <p:cNvPr id="32772" name="Rectangle 4"/>
          <p:cNvSpPr>
            <a:spLocks noChangeArrowheads="1"/>
          </p:cNvSpPr>
          <p:nvPr/>
        </p:nvSpPr>
        <p:spPr bwMode="auto">
          <a:xfrm>
            <a:off x="1905000" y="1803400"/>
            <a:ext cx="4876800" cy="43688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r>
              <a:rPr lang="en-US" sz="2000" dirty="0">
                <a:solidFill>
                  <a:schemeClr val="tx2">
                    <a:lumMod val="75000"/>
                  </a:schemeClr>
                </a:solidFill>
                <a:latin typeface="Courier"/>
                <a:cs typeface="Courier"/>
              </a:rPr>
              <a:t>x </a:t>
            </a:r>
            <a:r>
              <a:rPr lang="en-US" sz="2000" b="1" dirty="0">
                <a:latin typeface="Courier"/>
                <a:cs typeface="Courier"/>
              </a:rPr>
              <a:t>love</a:t>
            </a:r>
            <a:r>
              <a:rPr lang="en-US" sz="2000" dirty="0">
                <a:latin typeface="Courier"/>
                <a:cs typeface="Courier"/>
              </a:rPr>
              <a:t> </a:t>
            </a:r>
            <a:r>
              <a:rPr lang="en-US" sz="2000" dirty="0" err="1">
                <a:solidFill>
                  <a:schemeClr val="tx2">
                    <a:lumMod val="75000"/>
                  </a:schemeClr>
                </a:solidFill>
                <a:latin typeface="Courier"/>
                <a:cs typeface="Courier"/>
              </a:rPr>
              <a:t>xxxxxxxxxxxxxxxx</a:t>
            </a:r>
            <a:r>
              <a:rPr lang="en-US" sz="2000" dirty="0">
                <a:solidFill>
                  <a:schemeClr val="tx2">
                    <a:lumMod val="75000"/>
                  </a:schemeClr>
                </a:solidFill>
                <a:latin typeface="Courier"/>
                <a:cs typeface="Courier"/>
              </a:rPr>
              <a:t> </a:t>
            </a:r>
            <a:r>
              <a:rPr lang="en-US" sz="2000" b="1" dirty="0">
                <a:latin typeface="Courier"/>
                <a:cs typeface="Courier"/>
              </a:rPr>
              <a:t>sweet</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a:t>
            </a:r>
            <a:r>
              <a:rPr lang="en-US" sz="2000" dirty="0">
                <a:solidFill>
                  <a:schemeClr val="tx2">
                    <a:lumMod val="75000"/>
                  </a:schemeClr>
                </a:solidFill>
                <a:latin typeface="Courier"/>
                <a:cs typeface="Courier"/>
              </a:rPr>
              <a:t> </a:t>
            </a:r>
            <a:r>
              <a:rPr lang="en-US" sz="2000" b="1" dirty="0">
                <a:latin typeface="Courier"/>
                <a:cs typeface="Courier"/>
              </a:rPr>
              <a:t>satirical</a:t>
            </a:r>
            <a:r>
              <a:rPr lang="en-US" sz="2000" dirty="0">
                <a:latin typeface="Courier"/>
                <a:cs typeface="Courier"/>
              </a:rPr>
              <a:t> </a:t>
            </a:r>
            <a:r>
              <a:rPr lang="en-US" sz="2000" dirty="0" err="1">
                <a:solidFill>
                  <a:schemeClr val="tx2">
                    <a:lumMod val="75000"/>
                  </a:schemeClr>
                </a:solidFill>
                <a:latin typeface="Courier"/>
                <a:cs typeface="Courier"/>
              </a:rPr>
              <a:t>xxxxxxxxxx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a:t>
            </a:r>
            <a:r>
              <a:rPr lang="en-US" sz="2000" dirty="0">
                <a:solidFill>
                  <a:schemeClr val="tx2">
                    <a:lumMod val="75000"/>
                  </a:schemeClr>
                </a:solidFill>
                <a:latin typeface="Courier"/>
                <a:cs typeface="Courier"/>
              </a:rPr>
              <a:t> </a:t>
            </a:r>
            <a:r>
              <a:rPr lang="en-US" sz="2000" b="1" dirty="0">
                <a:latin typeface="Courier"/>
                <a:cs typeface="Courier"/>
              </a:rPr>
              <a:t>great</a:t>
            </a:r>
            <a:r>
              <a:rPr lang="en-US" sz="2000" dirty="0">
                <a:latin typeface="Courier"/>
                <a:cs typeface="Courier"/>
              </a:rPr>
              <a:t> </a:t>
            </a:r>
            <a:r>
              <a:rPr lang="en-US" sz="2000" dirty="0" err="1">
                <a:solidFill>
                  <a:schemeClr val="tx2">
                    <a:lumMod val="75000"/>
                  </a:schemeClr>
                </a:solidFill>
                <a:latin typeface="Courier"/>
                <a:cs typeface="Courier"/>
              </a:rPr>
              <a:t>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xxxxxxxxxxxxxxxxxxx</a:t>
            </a:r>
            <a:r>
              <a:rPr lang="en-US" sz="2000" dirty="0">
                <a:solidFill>
                  <a:schemeClr val="tx2">
                    <a:lumMod val="75000"/>
                  </a:schemeClr>
                </a:solidFill>
                <a:latin typeface="Courier"/>
                <a:cs typeface="Courier"/>
              </a:rPr>
              <a:t> </a:t>
            </a:r>
            <a:r>
              <a:rPr lang="en-US" sz="2000" b="1" dirty="0">
                <a:latin typeface="Courier"/>
                <a:cs typeface="Courier"/>
              </a:rPr>
              <a:t>fun</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a:t>
            </a:r>
            <a:r>
              <a:rPr lang="en-US" sz="2000" dirty="0">
                <a:solidFill>
                  <a:schemeClr val="tx2">
                    <a:lumMod val="75000"/>
                  </a:schemeClr>
                </a:solidFill>
                <a:latin typeface="Courier"/>
                <a:cs typeface="Courier"/>
              </a:rPr>
              <a:t> </a:t>
            </a:r>
            <a:r>
              <a:rPr lang="en-US" sz="2000" b="1" dirty="0">
                <a:latin typeface="Courier"/>
                <a:cs typeface="Courier"/>
              </a:rPr>
              <a:t>whimsical</a:t>
            </a:r>
            <a:r>
              <a:rPr lang="en-US" sz="2000" dirty="0">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b="1" dirty="0">
                <a:latin typeface="Courier"/>
                <a:cs typeface="Courier"/>
              </a:rPr>
              <a:t>romantic</a:t>
            </a:r>
            <a:r>
              <a:rPr lang="en-US" sz="2000" dirty="0">
                <a:latin typeface="Courier"/>
                <a:cs typeface="Courier"/>
              </a:rPr>
              <a:t> </a:t>
            </a:r>
            <a:r>
              <a:rPr lang="en-US" sz="2000" dirty="0" err="1">
                <a:solidFill>
                  <a:schemeClr val="tx2">
                    <a:lumMod val="75000"/>
                  </a:schemeClr>
                </a:solidFill>
                <a:latin typeface="Courier"/>
                <a:cs typeface="Courier"/>
              </a:rPr>
              <a:t>xxxx</a:t>
            </a:r>
            <a:r>
              <a:rPr lang="en-US" sz="2000" dirty="0">
                <a:solidFill>
                  <a:schemeClr val="tx2">
                    <a:lumMod val="75000"/>
                  </a:schemeClr>
                </a:solidFill>
                <a:latin typeface="Courier"/>
                <a:cs typeface="Courier"/>
              </a:rPr>
              <a:t>  </a:t>
            </a:r>
            <a:r>
              <a:rPr lang="en-US" sz="2000" b="1" dirty="0">
                <a:latin typeface="Courier"/>
                <a:cs typeface="Courier"/>
              </a:rPr>
              <a:t>laughing</a:t>
            </a:r>
            <a:r>
              <a:rPr lang="en-US" sz="2000" dirty="0">
                <a:latin typeface="Courier"/>
                <a:cs typeface="Courier"/>
              </a:rPr>
              <a:t> </a:t>
            </a:r>
            <a:r>
              <a:rPr lang="en-US" sz="2000" dirty="0" err="1">
                <a:solidFill>
                  <a:schemeClr val="tx2">
                    <a:lumMod val="75000"/>
                  </a:schemeClr>
                </a:solidFill>
                <a:latin typeface="Courier"/>
                <a:cs typeface="Courier"/>
              </a:rPr>
              <a:t>xxxxxxxxxxxxxxxxxxxxxxxxxxxxxxxxxxxxxxxxxxxx</a:t>
            </a:r>
            <a:r>
              <a:rPr lang="en-US" sz="2000" dirty="0">
                <a:solidFill>
                  <a:schemeClr val="tx2">
                    <a:lumMod val="75000"/>
                  </a:schemeClr>
                </a:solidFill>
                <a:latin typeface="Courier"/>
                <a:cs typeface="Courier"/>
              </a:rPr>
              <a:t> </a:t>
            </a:r>
            <a:r>
              <a:rPr lang="en-US" sz="2000" b="1" dirty="0">
                <a:latin typeface="Courier"/>
                <a:cs typeface="Courier"/>
              </a:rPr>
              <a:t>recommend</a:t>
            </a:r>
            <a:r>
              <a:rPr lang="en-US" sz="2000" dirty="0">
                <a:latin typeface="Courier"/>
                <a:cs typeface="Courier"/>
              </a:rPr>
              <a:t> </a:t>
            </a:r>
            <a:r>
              <a:rPr lang="en-US" sz="2000" dirty="0" err="1">
                <a:solidFill>
                  <a:schemeClr val="tx2">
                    <a:lumMod val="75000"/>
                  </a:schemeClr>
                </a:solidFill>
                <a:latin typeface="Courier"/>
                <a:cs typeface="Courier"/>
              </a:rPr>
              <a:t>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xxxxxxxxxxxxxxxxxxxxxxxxxxxxxxxx</a:t>
            </a:r>
            <a:r>
              <a:rPr lang="en-US" sz="2000" dirty="0">
                <a:solidFill>
                  <a:schemeClr val="tx2">
                    <a:lumMod val="75000"/>
                  </a:schemeClr>
                </a:solidFill>
                <a:latin typeface="Courier"/>
                <a:cs typeface="Courier"/>
              </a:rPr>
              <a:t> </a:t>
            </a:r>
            <a:r>
              <a:rPr lang="en-US" sz="2000" b="1" dirty="0">
                <a:latin typeface="Courier"/>
                <a:cs typeface="Courier"/>
              </a:rPr>
              <a:t>several</a:t>
            </a:r>
            <a:r>
              <a:rPr lang="en-US" sz="2000" dirty="0">
                <a:latin typeface="Courier"/>
                <a:cs typeface="Courier"/>
              </a:rPr>
              <a:t> </a:t>
            </a:r>
            <a:r>
              <a:rPr lang="en-US" sz="2000" dirty="0" err="1">
                <a:solidFill>
                  <a:schemeClr val="tx2">
                    <a:lumMod val="75000"/>
                  </a:schemeClr>
                </a:solidFill>
                <a:latin typeface="Courier"/>
                <a:cs typeface="Courier"/>
              </a:rPr>
              <a:t>xxxxxxxxxxxxxxxxx</a:t>
            </a:r>
            <a:r>
              <a:rPr lang="en-US" sz="2000" dirty="0">
                <a:solidFill>
                  <a:schemeClr val="tx2">
                    <a:lumMod val="75000"/>
                  </a:schemeClr>
                </a:solidFill>
                <a:latin typeface="Courier"/>
                <a:cs typeface="Courier"/>
              </a:rPr>
              <a:t> </a:t>
            </a:r>
            <a:r>
              <a:rPr lang="en-US" sz="2000" dirty="0" err="1">
                <a:solidFill>
                  <a:schemeClr val="tx2">
                    <a:lumMod val="75000"/>
                  </a:schemeClr>
                </a:solidFill>
                <a:latin typeface="Courier"/>
                <a:cs typeface="Courier"/>
              </a:rPr>
              <a:t>xxxxx</a:t>
            </a:r>
            <a:r>
              <a:rPr lang="en-US" sz="2000" dirty="0">
                <a:solidFill>
                  <a:schemeClr val="tx2">
                    <a:lumMod val="75000"/>
                  </a:schemeClr>
                </a:solidFill>
                <a:latin typeface="Courier"/>
                <a:cs typeface="Courier"/>
              </a:rPr>
              <a:t>  </a:t>
            </a:r>
            <a:r>
              <a:rPr lang="en-US" sz="2000" b="1" dirty="0">
                <a:latin typeface="Courier"/>
                <a:cs typeface="Courier"/>
              </a:rPr>
              <a:t>happy</a:t>
            </a:r>
            <a:r>
              <a:rPr lang="en-US" sz="2000" dirty="0">
                <a:latin typeface="Courier"/>
                <a:cs typeface="Courier"/>
              </a:rPr>
              <a:t> </a:t>
            </a:r>
            <a:r>
              <a:rPr lang="en-US" sz="2000" dirty="0" err="1">
                <a:solidFill>
                  <a:schemeClr val="tx2">
                    <a:lumMod val="75000"/>
                  </a:schemeClr>
                </a:solidFill>
                <a:latin typeface="Courier"/>
                <a:cs typeface="Courier"/>
              </a:rPr>
              <a:t>xxxxxxxxx</a:t>
            </a:r>
            <a:r>
              <a:rPr lang="en-US" sz="2000" dirty="0">
                <a:solidFill>
                  <a:schemeClr val="tx2">
                    <a:lumMod val="75000"/>
                  </a:schemeClr>
                </a:solidFill>
                <a:latin typeface="Courier"/>
                <a:cs typeface="Courier"/>
              </a:rPr>
              <a:t> </a:t>
            </a:r>
            <a:r>
              <a:rPr lang="en-US" sz="2000" b="1" dirty="0">
                <a:latin typeface="Courier"/>
                <a:cs typeface="Courier"/>
              </a:rPr>
              <a:t>again</a:t>
            </a:r>
            <a:r>
              <a:rPr lang="en-US" sz="2000" dirty="0">
                <a:latin typeface="Courier"/>
                <a:cs typeface="Courier"/>
              </a:rPr>
              <a:t> </a:t>
            </a:r>
            <a:r>
              <a:rPr lang="en-US" sz="2000" dirty="0" err="1">
                <a:solidFill>
                  <a:schemeClr val="tx2">
                    <a:lumMod val="75000"/>
                  </a:schemeClr>
                </a:solidFill>
                <a:latin typeface="Courier"/>
                <a:cs typeface="Courier"/>
              </a:rPr>
              <a:t>xxxxxxxxxxxxxxxxxxxxxxxxxxxxxxxxxxxxxxxxxxxxxxx</a:t>
            </a:r>
            <a:endParaRPr lang="en-US" sz="2000" dirty="0">
              <a:latin typeface="Courier"/>
              <a:cs typeface="Courier"/>
            </a:endParaRPr>
          </a:p>
        </p:txBody>
      </p:sp>
      <p:sp>
        <p:nvSpPr>
          <p:cNvPr id="32773" name="Text Box 5"/>
          <p:cNvSpPr txBox="1">
            <a:spLocks noChangeArrowheads="1"/>
          </p:cNvSpPr>
          <p:nvPr/>
        </p:nvSpPr>
        <p:spPr bwMode="auto">
          <a:xfrm>
            <a:off x="457201" y="2311401"/>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2451736"/>
            <a:ext cx="1848583"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pic>
        <p:nvPicPr>
          <p:cNvPr id="7" name="Picture 6"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5664200"/>
            <a:ext cx="558800" cy="671509"/>
          </a:xfrm>
          <a:prstGeom prst="rect">
            <a:avLst/>
          </a:prstGeom>
        </p:spPr>
      </p:pic>
      <p:pic>
        <p:nvPicPr>
          <p:cNvPr id="8" name="Picture 7"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4749801"/>
            <a:ext cx="591828" cy="711199"/>
          </a:xfrm>
          <a:prstGeom prst="rect">
            <a:avLst/>
          </a:prstGeom>
        </p:spPr>
      </p:pic>
    </p:spTree>
    <p:extLst>
      <p:ext uri="{BB962C8B-B14F-4D97-AF65-F5344CB8AC3E}">
        <p14:creationId xmlns:p14="http://schemas.microsoft.com/office/powerpoint/2010/main" val="2901899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The bag of words representation</a:t>
            </a:r>
          </a:p>
        </p:txBody>
      </p:sp>
      <p:sp>
        <p:nvSpPr>
          <p:cNvPr id="12" name="Content Placeholder 11"/>
          <p:cNvSpPr>
            <a:spLocks noGrp="1"/>
          </p:cNvSpPr>
          <p:nvPr>
            <p:ph idx="1"/>
          </p:nvPr>
        </p:nvSpPr>
        <p:spPr/>
        <p:txBody>
          <a:bodyPr/>
          <a:lstStyle/>
          <a:p>
            <a:endParaRPr lang="en-US"/>
          </a:p>
        </p:txBody>
      </p:sp>
      <p:sp>
        <p:nvSpPr>
          <p:cNvPr id="32772" name="Rectangle 4"/>
          <p:cNvSpPr>
            <a:spLocks noChangeArrowheads="1"/>
          </p:cNvSpPr>
          <p:nvPr/>
        </p:nvSpPr>
        <p:spPr bwMode="auto">
          <a:xfrm>
            <a:off x="1905000" y="1803400"/>
            <a:ext cx="4876800" cy="4368800"/>
          </a:xfrm>
          <a:prstGeom prst="rect">
            <a:avLst/>
          </a:prstGeom>
          <a:solidFill>
            <a:schemeClr val="accent6">
              <a:lumMod val="40000"/>
              <a:lumOff val="60000"/>
            </a:schemeClr>
          </a:solidFill>
          <a:ln w="28575">
            <a:solidFill>
              <a:schemeClr val="tx1"/>
            </a:solidFill>
            <a:miter lim="800000"/>
            <a:headEnd/>
            <a:tailEnd/>
          </a:ln>
        </p:spPr>
        <p:txBody>
          <a:bodyPr>
            <a:prstTxWarp prst="textNoShape">
              <a:avLst/>
            </a:prstTxWarp>
          </a:bodyPr>
          <a:lstStyle/>
          <a:p>
            <a:pPr>
              <a:lnSpc>
                <a:spcPct val="80000"/>
              </a:lnSpc>
              <a:spcBef>
                <a:spcPct val="20000"/>
              </a:spcBef>
            </a:pPr>
            <a:endParaRPr lang="en-US" sz="2000" dirty="0">
              <a:latin typeface="Courier"/>
              <a:cs typeface="Courier"/>
            </a:endParaRPr>
          </a:p>
        </p:txBody>
      </p:sp>
      <p:sp>
        <p:nvSpPr>
          <p:cNvPr id="32773" name="Text Box 5"/>
          <p:cNvSpPr txBox="1">
            <a:spLocks noChangeArrowheads="1"/>
          </p:cNvSpPr>
          <p:nvPr/>
        </p:nvSpPr>
        <p:spPr bwMode="auto">
          <a:xfrm>
            <a:off x="457201" y="2311401"/>
            <a:ext cx="1371599" cy="1723549"/>
          </a:xfrm>
          <a:prstGeom prst="rect">
            <a:avLst/>
          </a:prstGeom>
          <a:noFill/>
          <a:ln w="25400">
            <a:noFill/>
            <a:miter lim="800000"/>
            <a:headEnd/>
            <a:tailEnd/>
          </a:ln>
        </p:spPr>
        <p:txBody>
          <a:bodyPr wrap="square">
            <a:prstTxWarp prst="textNoShape">
              <a:avLst/>
            </a:prstTxWarp>
            <a:spAutoFit/>
          </a:bodyPr>
          <a:lstStyle/>
          <a:p>
            <a:r>
              <a:rPr lang="en-US" sz="10600" dirty="0" err="1">
                <a:latin typeface="Lucida Grande"/>
                <a:ea typeface="Lucida Grande"/>
                <a:cs typeface="Lucida Grande"/>
              </a:rPr>
              <a:t>γ</a:t>
            </a:r>
            <a:r>
              <a:rPr lang="en-US" sz="10600" dirty="0"/>
              <a:t>(</a:t>
            </a:r>
          </a:p>
        </p:txBody>
      </p:sp>
      <p:sp>
        <p:nvSpPr>
          <p:cNvPr id="32774" name="Text Box 6"/>
          <p:cNvSpPr txBox="1">
            <a:spLocks noChangeArrowheads="1"/>
          </p:cNvSpPr>
          <p:nvPr/>
        </p:nvSpPr>
        <p:spPr bwMode="auto">
          <a:xfrm>
            <a:off x="6732866" y="2451736"/>
            <a:ext cx="1848583" cy="1723549"/>
          </a:xfrm>
          <a:prstGeom prst="rect">
            <a:avLst/>
          </a:prstGeom>
          <a:noFill/>
          <a:ln w="25400">
            <a:noFill/>
            <a:miter lim="800000"/>
            <a:headEnd/>
            <a:tailEnd/>
          </a:ln>
        </p:spPr>
        <p:txBody>
          <a:bodyPr wrap="none">
            <a:prstTxWarp prst="textNoShape">
              <a:avLst/>
            </a:prstTxWarp>
            <a:spAutoFit/>
          </a:bodyPr>
          <a:lstStyle/>
          <a:p>
            <a:r>
              <a:rPr lang="en-US" sz="10600" dirty="0"/>
              <a:t>)=c</a:t>
            </a:r>
          </a:p>
        </p:txBody>
      </p:sp>
      <p:graphicFrame>
        <p:nvGraphicFramePr>
          <p:cNvPr id="8" name="Group 44"/>
          <p:cNvGraphicFramePr>
            <a:graphicFrameLocks noGrp="1"/>
          </p:cNvGraphicFramePr>
          <p:nvPr>
            <p:extLst>
              <p:ext uri="{D42A27DB-BD31-4B8C-83A1-F6EECF244321}">
                <p14:modId xmlns:p14="http://schemas.microsoft.com/office/powerpoint/2010/main" val="3412548294"/>
              </p:ext>
            </p:extLst>
          </p:nvPr>
        </p:nvGraphicFramePr>
        <p:xfrm>
          <a:off x="1905000" y="1803400"/>
          <a:ext cx="4876800" cy="4378963"/>
        </p:xfrm>
        <a:graphic>
          <a:graphicData uri="http://schemas.openxmlformats.org/drawingml/2006/table">
            <a:tbl>
              <a:tblPr/>
              <a:tblGrid>
                <a:gridCol w="2926080">
                  <a:extLst>
                    <a:ext uri="{9D8B030D-6E8A-4147-A177-3AD203B41FA5}">
                      <a16:colId xmlns:a16="http://schemas.microsoft.com/office/drawing/2014/main" val="20000"/>
                    </a:ext>
                  </a:extLst>
                </a:gridCol>
                <a:gridCol w="1950720">
                  <a:extLst>
                    <a:ext uri="{9D8B030D-6E8A-4147-A177-3AD203B41FA5}">
                      <a16:colId xmlns:a16="http://schemas.microsoft.com/office/drawing/2014/main" val="20001"/>
                    </a:ext>
                  </a:extLst>
                </a:gridCol>
              </a:tblGrid>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great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31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love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0263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recommend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a:ln>
                            <a:noFill/>
                          </a:ln>
                          <a:solidFill>
                            <a:schemeClr val="tx1"/>
                          </a:solidFill>
                          <a:effectLst/>
                          <a:latin typeface="Courier"/>
                          <a:ea typeface="Arial" charset="0"/>
                          <a:cs typeface="Courier"/>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0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laugh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a:ln>
                            <a:noFill/>
                          </a:ln>
                          <a:solidFill>
                            <a:schemeClr val="tx1"/>
                          </a:solidFill>
                          <a:effectLst/>
                          <a:latin typeface="Courier"/>
                          <a:ea typeface="Arial" charset="0"/>
                          <a:cs typeface="Courier"/>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183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happy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057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3700" b="0" i="0" u="none" strike="noStrike" cap="none" normalizeH="0" baseline="0" dirty="0">
                          <a:ln>
                            <a:noFill/>
                          </a:ln>
                          <a:solidFill>
                            <a:schemeClr val="tx1"/>
                          </a:solidFill>
                          <a:effectLst/>
                          <a:latin typeface="Courier"/>
                          <a:ea typeface="Arial" charset="0"/>
                          <a:cs typeface="Courier"/>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9" name="Picture 8"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5800" y="5664200"/>
            <a:ext cx="558800" cy="671509"/>
          </a:xfrm>
          <a:prstGeom prst="rect">
            <a:avLst/>
          </a:prstGeom>
        </p:spPr>
      </p:pic>
      <p:pic>
        <p:nvPicPr>
          <p:cNvPr id="10" name="Picture 9"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05800" y="4749801"/>
            <a:ext cx="591828" cy="711199"/>
          </a:xfrm>
          <a:prstGeom prst="rect">
            <a:avLst/>
          </a:prstGeom>
        </p:spPr>
      </p:pic>
    </p:spTree>
    <p:extLst>
      <p:ext uri="{BB962C8B-B14F-4D97-AF65-F5344CB8AC3E}">
        <p14:creationId xmlns:p14="http://schemas.microsoft.com/office/powerpoint/2010/main" val="4254093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7210397" y="3482975"/>
            <a:ext cx="1082348" cy="369332"/>
          </a:xfrm>
          <a:prstGeom prst="rect">
            <a:avLst/>
          </a:prstGeom>
          <a:noFill/>
          <a:ln w="38100">
            <a:solidFill>
              <a:srgbClr val="FF9999"/>
            </a:solidFill>
            <a:miter lim="800000"/>
            <a:headEnd/>
            <a:tailEnd/>
          </a:ln>
        </p:spPr>
        <p:txBody>
          <a:bodyPr wrap="none">
            <a:prstTxWarp prst="textNoShape">
              <a:avLst/>
            </a:prstTxWarp>
            <a:spAutoFit/>
          </a:bodyPr>
          <a:lstStyle/>
          <a:p>
            <a:pPr eaLnBrk="0" hangingPunct="0"/>
            <a:r>
              <a:rPr lang="en-US" sz="1800" dirty="0">
                <a:latin typeface="Palatino" charset="0"/>
              </a:rPr>
              <a:t>Planning</a:t>
            </a:r>
          </a:p>
        </p:txBody>
      </p:sp>
      <p:sp>
        <p:nvSpPr>
          <p:cNvPr id="25603" name="Text Box 3"/>
          <p:cNvSpPr txBox="1">
            <a:spLocks noChangeArrowheads="1"/>
          </p:cNvSpPr>
          <p:nvPr/>
        </p:nvSpPr>
        <p:spPr bwMode="auto">
          <a:xfrm>
            <a:off x="8446534" y="3482975"/>
            <a:ext cx="595035" cy="369332"/>
          </a:xfrm>
          <a:prstGeom prst="rect">
            <a:avLst/>
          </a:prstGeom>
          <a:noFill/>
          <a:ln w="38100">
            <a:solidFill>
              <a:schemeClr val="folHlink"/>
            </a:solidFill>
            <a:miter lim="800000"/>
            <a:headEnd/>
            <a:tailEnd/>
          </a:ln>
        </p:spPr>
        <p:txBody>
          <a:bodyPr wrap="none">
            <a:prstTxWarp prst="textNoShape">
              <a:avLst/>
            </a:prstTxWarp>
            <a:spAutoFit/>
          </a:bodyPr>
          <a:lstStyle/>
          <a:p>
            <a:pPr eaLnBrk="0" hangingPunct="0"/>
            <a:r>
              <a:rPr lang="en-US" sz="1800">
                <a:latin typeface="Palatino" charset="0"/>
              </a:rPr>
              <a:t>GUI</a:t>
            </a:r>
          </a:p>
        </p:txBody>
      </p:sp>
      <p:sp>
        <p:nvSpPr>
          <p:cNvPr id="25604" name="Text Box 4"/>
          <p:cNvSpPr txBox="1">
            <a:spLocks noChangeArrowheads="1"/>
          </p:cNvSpPr>
          <p:nvPr/>
        </p:nvSpPr>
        <p:spPr bwMode="auto">
          <a:xfrm>
            <a:off x="5771150" y="3482975"/>
            <a:ext cx="1239250" cy="437043"/>
          </a:xfrm>
          <a:prstGeom prst="rect">
            <a:avLst/>
          </a:prstGeom>
          <a:noFill/>
          <a:ln w="38100">
            <a:solidFill>
              <a:schemeClr val="hlink"/>
            </a:solidFill>
            <a:miter lim="800000"/>
            <a:headEnd/>
            <a:tailEnd/>
          </a:ln>
        </p:spPr>
        <p:txBody>
          <a:bodyPr wrap="square">
            <a:prstTxWarp prst="textNoShape">
              <a:avLst/>
            </a:prstTxWarp>
            <a:spAutoFit/>
          </a:bodyPr>
          <a:lstStyle/>
          <a:p>
            <a:pPr eaLnBrk="0" hangingPunct="0">
              <a:lnSpc>
                <a:spcPct val="80000"/>
              </a:lnSpc>
            </a:pPr>
            <a:r>
              <a:rPr lang="en-US" sz="1400" dirty="0">
                <a:latin typeface="Palatino" charset="0"/>
              </a:rPr>
              <a:t>Garbage</a:t>
            </a:r>
          </a:p>
          <a:p>
            <a:pPr eaLnBrk="0" hangingPunct="0">
              <a:lnSpc>
                <a:spcPct val="80000"/>
              </a:lnSpc>
            </a:pPr>
            <a:r>
              <a:rPr lang="en-US" sz="1400" dirty="0">
                <a:latin typeface="Palatino" charset="0"/>
              </a:rPr>
              <a:t>Collection</a:t>
            </a:r>
          </a:p>
        </p:txBody>
      </p:sp>
      <p:sp>
        <p:nvSpPr>
          <p:cNvPr id="25606" name="Text Box 6"/>
          <p:cNvSpPr txBox="1">
            <a:spLocks noChangeArrowheads="1"/>
          </p:cNvSpPr>
          <p:nvPr/>
        </p:nvSpPr>
        <p:spPr bwMode="auto">
          <a:xfrm>
            <a:off x="3505201" y="3327400"/>
            <a:ext cx="901176" cy="523220"/>
          </a:xfrm>
          <a:prstGeom prst="rect">
            <a:avLst/>
          </a:prstGeom>
          <a:noFill/>
          <a:ln w="38100">
            <a:solidFill>
              <a:schemeClr val="bg2"/>
            </a:solidFill>
            <a:miter lim="800000"/>
            <a:headEnd/>
            <a:tailEnd/>
          </a:ln>
        </p:spPr>
        <p:txBody>
          <a:bodyPr wrap="square">
            <a:prstTxWarp prst="textNoShape">
              <a:avLst/>
            </a:prstTxWarp>
            <a:spAutoFit/>
          </a:bodyPr>
          <a:lstStyle/>
          <a:p>
            <a:pPr eaLnBrk="0" hangingPunct="0"/>
            <a:r>
              <a:rPr lang="en-US" sz="1400" dirty="0">
                <a:latin typeface="Palatino" charset="0"/>
              </a:rPr>
              <a:t>Machine Learning</a:t>
            </a:r>
          </a:p>
        </p:txBody>
      </p:sp>
      <p:sp>
        <p:nvSpPr>
          <p:cNvPr id="25607" name="Text Box 7"/>
          <p:cNvSpPr txBox="1">
            <a:spLocks noChangeArrowheads="1"/>
          </p:cNvSpPr>
          <p:nvPr/>
        </p:nvSpPr>
        <p:spPr bwMode="auto">
          <a:xfrm>
            <a:off x="4819713" y="3482975"/>
            <a:ext cx="633507" cy="369332"/>
          </a:xfrm>
          <a:prstGeom prst="rect">
            <a:avLst/>
          </a:prstGeom>
          <a:noFill/>
          <a:ln w="38100">
            <a:solidFill>
              <a:schemeClr val="accent1"/>
            </a:solidFill>
            <a:miter lim="800000"/>
            <a:headEnd/>
            <a:tailEnd/>
          </a:ln>
        </p:spPr>
        <p:txBody>
          <a:bodyPr wrap="none">
            <a:prstTxWarp prst="textNoShape">
              <a:avLst/>
            </a:prstTxWarp>
            <a:spAutoFit/>
          </a:bodyPr>
          <a:lstStyle/>
          <a:p>
            <a:pPr eaLnBrk="0" hangingPunct="0"/>
            <a:r>
              <a:rPr lang="en-US" sz="1800" dirty="0">
                <a:latin typeface="Palatino" charset="0"/>
              </a:rPr>
              <a:t>NLP</a:t>
            </a:r>
          </a:p>
        </p:txBody>
      </p:sp>
      <p:sp>
        <p:nvSpPr>
          <p:cNvPr id="25608" name="Text Box 8"/>
          <p:cNvSpPr txBox="1">
            <a:spLocks noChangeArrowheads="1"/>
          </p:cNvSpPr>
          <p:nvPr/>
        </p:nvSpPr>
        <p:spPr bwMode="auto">
          <a:xfrm>
            <a:off x="4643812" y="4038600"/>
            <a:ext cx="1326004"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u="sng" dirty="0">
                <a:latin typeface="Palatino" charset="0"/>
              </a:rPr>
              <a:t>parser</a:t>
            </a:r>
            <a:endParaRPr lang="en-US" sz="1800" dirty="0">
              <a:latin typeface="Palatino" charset="0"/>
            </a:endParaRPr>
          </a:p>
          <a:p>
            <a:pPr eaLnBrk="0" hangingPunct="0"/>
            <a:r>
              <a:rPr lang="en-US" sz="1800" dirty="0">
                <a:latin typeface="Palatino" charset="0"/>
              </a:rPr>
              <a:t>tag</a:t>
            </a:r>
          </a:p>
          <a:p>
            <a:pPr eaLnBrk="0" hangingPunct="0"/>
            <a:r>
              <a:rPr lang="en-US" sz="1800" dirty="0">
                <a:latin typeface="Palatino" charset="0"/>
              </a:rPr>
              <a:t>training</a:t>
            </a:r>
          </a:p>
          <a:p>
            <a:pPr eaLnBrk="0" hangingPunct="0"/>
            <a:r>
              <a:rPr lang="en-US" sz="1800" u="sng" dirty="0">
                <a:latin typeface="Palatino" charset="0"/>
              </a:rPr>
              <a:t>translation</a:t>
            </a:r>
          </a:p>
          <a:p>
            <a:pPr eaLnBrk="0" hangingPunct="0"/>
            <a:r>
              <a:rPr lang="en-US" sz="1800" u="sng" dirty="0">
                <a:latin typeface="Palatino" charset="0"/>
              </a:rPr>
              <a:t>language</a:t>
            </a:r>
            <a:r>
              <a:rPr lang="en-US" sz="1800" dirty="0">
                <a:latin typeface="Palatino" charset="0"/>
              </a:rPr>
              <a:t>...</a:t>
            </a:r>
          </a:p>
        </p:txBody>
      </p:sp>
      <p:sp>
        <p:nvSpPr>
          <p:cNvPr id="25610" name="Text Box 10"/>
          <p:cNvSpPr txBox="1">
            <a:spLocks noChangeArrowheads="1"/>
          </p:cNvSpPr>
          <p:nvPr/>
        </p:nvSpPr>
        <p:spPr bwMode="auto">
          <a:xfrm>
            <a:off x="3429000" y="4038600"/>
            <a:ext cx="1184940"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learning</a:t>
            </a:r>
          </a:p>
          <a:p>
            <a:pPr eaLnBrk="0" hangingPunct="0"/>
            <a:r>
              <a:rPr lang="en-US" sz="1800" u="sng" dirty="0">
                <a:latin typeface="Palatino" charset="0"/>
              </a:rPr>
              <a:t>training</a:t>
            </a:r>
            <a:endParaRPr lang="en-US" sz="1800" dirty="0">
              <a:latin typeface="Palatino" charset="0"/>
            </a:endParaRPr>
          </a:p>
          <a:p>
            <a:pPr eaLnBrk="0" hangingPunct="0"/>
            <a:r>
              <a:rPr lang="en-US" sz="1800" dirty="0">
                <a:latin typeface="Palatino" charset="0"/>
              </a:rPr>
              <a:t>algorithm</a:t>
            </a:r>
          </a:p>
          <a:p>
            <a:pPr eaLnBrk="0" hangingPunct="0"/>
            <a:r>
              <a:rPr lang="en-US" sz="1800" dirty="0">
                <a:latin typeface="Palatino" charset="0"/>
              </a:rPr>
              <a:t>shrinkage</a:t>
            </a:r>
          </a:p>
          <a:p>
            <a:pPr eaLnBrk="0" hangingPunct="0"/>
            <a:r>
              <a:rPr lang="en-US" sz="1800" dirty="0">
                <a:latin typeface="Palatino" charset="0"/>
              </a:rPr>
              <a:t>network...</a:t>
            </a:r>
          </a:p>
        </p:txBody>
      </p:sp>
      <p:sp>
        <p:nvSpPr>
          <p:cNvPr id="25611" name="Text Box 11"/>
          <p:cNvSpPr txBox="1">
            <a:spLocks noChangeArrowheads="1"/>
          </p:cNvSpPr>
          <p:nvPr/>
        </p:nvSpPr>
        <p:spPr bwMode="auto">
          <a:xfrm>
            <a:off x="5915612" y="4038600"/>
            <a:ext cx="1415772"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garbage</a:t>
            </a:r>
          </a:p>
          <a:p>
            <a:pPr eaLnBrk="0" hangingPunct="0"/>
            <a:r>
              <a:rPr lang="en-US" sz="1800" dirty="0">
                <a:latin typeface="Palatino" charset="0"/>
              </a:rPr>
              <a:t>collection</a:t>
            </a:r>
          </a:p>
          <a:p>
            <a:pPr eaLnBrk="0" hangingPunct="0"/>
            <a:r>
              <a:rPr lang="en-US" sz="1800" dirty="0">
                <a:latin typeface="Palatino" charset="0"/>
              </a:rPr>
              <a:t>memory</a:t>
            </a:r>
          </a:p>
          <a:p>
            <a:pPr eaLnBrk="0" hangingPunct="0"/>
            <a:r>
              <a:rPr lang="en-US" sz="1800" dirty="0">
                <a:latin typeface="Palatino" charset="0"/>
              </a:rPr>
              <a:t>optimization</a:t>
            </a:r>
          </a:p>
          <a:p>
            <a:pPr eaLnBrk="0" hangingPunct="0"/>
            <a:r>
              <a:rPr lang="en-US" sz="1800" dirty="0">
                <a:latin typeface="Palatino" charset="0"/>
              </a:rPr>
              <a:t>region...</a:t>
            </a:r>
          </a:p>
        </p:txBody>
      </p:sp>
      <p:grpSp>
        <p:nvGrpSpPr>
          <p:cNvPr id="2" name="Group 1"/>
          <p:cNvGrpSpPr/>
          <p:nvPr/>
        </p:nvGrpSpPr>
        <p:grpSpPr>
          <a:xfrm>
            <a:off x="609601" y="2514601"/>
            <a:ext cx="1130438" cy="2339438"/>
            <a:chOff x="609600" y="1885950"/>
            <a:chExt cx="1130438" cy="1754579"/>
          </a:xfrm>
        </p:grpSpPr>
        <p:sp>
          <p:nvSpPr>
            <p:cNvPr id="25612" name="AutoShape 12"/>
            <p:cNvSpPr>
              <a:spLocks noChangeArrowheads="1"/>
            </p:cNvSpPr>
            <p:nvPr/>
          </p:nvSpPr>
          <p:spPr bwMode="auto">
            <a:xfrm>
              <a:off x="609600" y="1885950"/>
              <a:ext cx="1066800" cy="762000"/>
            </a:xfrm>
            <a:prstGeom prst="foldedCorner">
              <a:avLst>
                <a:gd name="adj" fmla="val 28644"/>
              </a:avLst>
            </a:prstGeom>
            <a:solidFill>
              <a:srgbClr val="B2B2B2"/>
            </a:solidFill>
            <a:ln w="9525">
              <a:solidFill>
                <a:schemeClr val="tx1"/>
              </a:solidFill>
              <a:round/>
              <a:headEnd/>
              <a:tailEnd/>
            </a:ln>
          </p:spPr>
          <p:txBody>
            <a:bodyPr wrap="none" anchor="ctr">
              <a:prstTxWarp prst="textNoShape">
                <a:avLst/>
              </a:prstTxWarp>
            </a:bodyPr>
            <a:lstStyle/>
            <a:p>
              <a:endParaRPr lang="en-US" sz="1200" dirty="0"/>
            </a:p>
            <a:p>
              <a:endParaRPr lang="en-US" sz="1200" dirty="0"/>
            </a:p>
            <a:p>
              <a:r>
                <a:rPr lang="en-US" sz="1200" dirty="0"/>
                <a:t>Test </a:t>
              </a:r>
            </a:p>
            <a:p>
              <a:r>
                <a:rPr lang="en-US" sz="1200" dirty="0"/>
                <a:t>document</a:t>
              </a:r>
            </a:p>
            <a:p>
              <a:endParaRPr lang="en-US" dirty="0"/>
            </a:p>
          </p:txBody>
        </p:sp>
        <p:sp>
          <p:nvSpPr>
            <p:cNvPr id="25613" name="Text Box 13"/>
            <p:cNvSpPr txBox="1">
              <a:spLocks noChangeArrowheads="1"/>
            </p:cNvSpPr>
            <p:nvPr/>
          </p:nvSpPr>
          <p:spPr bwMode="auto">
            <a:xfrm>
              <a:off x="609600" y="2647950"/>
              <a:ext cx="1130438" cy="992579"/>
            </a:xfrm>
            <a:prstGeom prst="rect">
              <a:avLst/>
            </a:prstGeom>
            <a:noFill/>
            <a:ln w="9525">
              <a:noFill/>
              <a:miter lim="800000"/>
              <a:headEnd/>
              <a:tailEnd/>
            </a:ln>
          </p:spPr>
          <p:txBody>
            <a:bodyPr wrap="none">
              <a:prstTxWarp prst="textNoShape">
                <a:avLst/>
              </a:prstTxWarp>
              <a:spAutoFit/>
            </a:bodyPr>
            <a:lstStyle/>
            <a:p>
              <a:pPr eaLnBrk="0" hangingPunct="0"/>
              <a:r>
                <a:rPr lang="en-US" sz="1600" dirty="0">
                  <a:latin typeface="Palatino" charset="0"/>
                </a:rPr>
                <a:t>parser</a:t>
              </a:r>
            </a:p>
            <a:p>
              <a:pPr eaLnBrk="0" hangingPunct="0"/>
              <a:r>
                <a:rPr lang="en-US" sz="1600" dirty="0">
                  <a:latin typeface="Palatino" charset="0"/>
                </a:rPr>
                <a:t>language</a:t>
              </a:r>
            </a:p>
            <a:p>
              <a:pPr eaLnBrk="0" hangingPunct="0"/>
              <a:r>
                <a:rPr lang="en-US" sz="1600" dirty="0">
                  <a:latin typeface="Palatino" charset="0"/>
                </a:rPr>
                <a:t>label</a:t>
              </a:r>
            </a:p>
            <a:p>
              <a:pPr eaLnBrk="0" hangingPunct="0"/>
              <a:r>
                <a:rPr lang="en-US" sz="1600" dirty="0">
                  <a:latin typeface="Palatino" charset="0"/>
                </a:rPr>
                <a:t>translation</a:t>
              </a:r>
            </a:p>
            <a:p>
              <a:pPr eaLnBrk="0" hangingPunct="0"/>
              <a:r>
                <a:rPr lang="en-US" sz="1600" dirty="0">
                  <a:latin typeface="Palatino" charset="0"/>
                </a:rPr>
                <a:t>…</a:t>
              </a:r>
            </a:p>
          </p:txBody>
        </p:sp>
      </p:grpSp>
      <p:sp>
        <p:nvSpPr>
          <p:cNvPr id="25619" name="Rectangle 34"/>
          <p:cNvSpPr>
            <a:spLocks noGrp="1" noChangeArrowheads="1"/>
          </p:cNvSpPr>
          <p:nvPr>
            <p:ph type="title"/>
          </p:nvPr>
        </p:nvSpPr>
        <p:spPr/>
        <p:txBody>
          <a:bodyPr>
            <a:normAutofit fontScale="90000"/>
          </a:bodyPr>
          <a:lstStyle/>
          <a:p>
            <a:r>
              <a:rPr lang="en-US" dirty="0"/>
              <a:t>Bag of words for document classification</a:t>
            </a:r>
          </a:p>
        </p:txBody>
      </p:sp>
      <p:sp>
        <p:nvSpPr>
          <p:cNvPr id="25633" name="Text Box 32"/>
          <p:cNvSpPr txBox="1">
            <a:spLocks noChangeArrowheads="1"/>
          </p:cNvSpPr>
          <p:nvPr/>
        </p:nvSpPr>
        <p:spPr bwMode="auto">
          <a:xfrm>
            <a:off x="8500507" y="4059237"/>
            <a:ext cx="377026" cy="369332"/>
          </a:xfrm>
          <a:prstGeom prst="rect">
            <a:avLst/>
          </a:prstGeom>
          <a:noFill/>
          <a:ln w="9525">
            <a:noFill/>
            <a:miter lim="800000"/>
            <a:headEnd/>
            <a:tailEnd/>
          </a:ln>
        </p:spPr>
        <p:txBody>
          <a:bodyPr wrap="none">
            <a:prstTxWarp prst="textNoShape">
              <a:avLst/>
            </a:prstTxWarp>
            <a:spAutoFit/>
          </a:bodyPr>
          <a:lstStyle/>
          <a:p>
            <a:pPr eaLnBrk="0" hangingPunct="0"/>
            <a:r>
              <a:rPr lang="en-US" sz="1800">
                <a:latin typeface="Palatino" charset="0"/>
              </a:rPr>
              <a:t>...</a:t>
            </a:r>
          </a:p>
        </p:txBody>
      </p:sp>
      <p:sp>
        <p:nvSpPr>
          <p:cNvPr id="36" name="Text Box 8"/>
          <p:cNvSpPr txBox="1">
            <a:spLocks noChangeArrowheads="1"/>
          </p:cNvSpPr>
          <p:nvPr/>
        </p:nvSpPr>
        <p:spPr bwMode="auto">
          <a:xfrm>
            <a:off x="7281693" y="4036686"/>
            <a:ext cx="1326004" cy="1477328"/>
          </a:xfrm>
          <a:prstGeom prst="rect">
            <a:avLst/>
          </a:prstGeom>
          <a:noFill/>
          <a:ln w="9525">
            <a:noFill/>
            <a:miter lim="800000"/>
            <a:headEnd/>
            <a:tailEnd/>
          </a:ln>
        </p:spPr>
        <p:txBody>
          <a:bodyPr wrap="none">
            <a:prstTxWarp prst="textNoShape">
              <a:avLst/>
            </a:prstTxWarp>
            <a:spAutoFit/>
          </a:bodyPr>
          <a:lstStyle/>
          <a:p>
            <a:pPr eaLnBrk="0" hangingPunct="0"/>
            <a:r>
              <a:rPr lang="en-US" sz="1800" dirty="0">
                <a:latin typeface="Palatino" charset="0"/>
              </a:rPr>
              <a:t>planning</a:t>
            </a:r>
          </a:p>
          <a:p>
            <a:pPr eaLnBrk="0" hangingPunct="0"/>
            <a:r>
              <a:rPr lang="en-US" sz="1800" dirty="0">
                <a:latin typeface="Palatino" charset="0"/>
              </a:rPr>
              <a:t>temporal</a:t>
            </a:r>
          </a:p>
          <a:p>
            <a:pPr eaLnBrk="0" hangingPunct="0"/>
            <a:r>
              <a:rPr lang="en-US" sz="1800" dirty="0">
                <a:latin typeface="Palatino" charset="0"/>
              </a:rPr>
              <a:t>reasoning</a:t>
            </a:r>
          </a:p>
          <a:p>
            <a:pPr eaLnBrk="0" hangingPunct="0"/>
            <a:r>
              <a:rPr lang="en-US" sz="1800" dirty="0">
                <a:latin typeface="Palatino" charset="0"/>
              </a:rPr>
              <a:t>plan</a:t>
            </a:r>
          </a:p>
          <a:p>
            <a:pPr eaLnBrk="0" hangingPunct="0"/>
            <a:r>
              <a:rPr lang="en-US" sz="1800" u="sng" dirty="0">
                <a:latin typeface="Palatino" charset="0"/>
              </a:rPr>
              <a:t>language</a:t>
            </a:r>
            <a:r>
              <a:rPr lang="en-US" sz="1800" dirty="0">
                <a:latin typeface="Palatino" charset="0"/>
              </a:rPr>
              <a:t>...</a:t>
            </a:r>
          </a:p>
        </p:txBody>
      </p:sp>
      <p:sp>
        <p:nvSpPr>
          <p:cNvPr id="10" name="TextBox 9"/>
          <p:cNvSpPr txBox="1"/>
          <p:nvPr/>
        </p:nvSpPr>
        <p:spPr>
          <a:xfrm>
            <a:off x="5842000" y="2144890"/>
            <a:ext cx="375424" cy="584775"/>
          </a:xfrm>
          <a:prstGeom prst="rect">
            <a:avLst/>
          </a:prstGeom>
          <a:noFill/>
        </p:spPr>
        <p:txBody>
          <a:bodyPr wrap="none" rtlCol="0">
            <a:spAutoFit/>
          </a:bodyPr>
          <a:lstStyle/>
          <a:p>
            <a:r>
              <a:rPr lang="en-US" sz="3200" dirty="0">
                <a:latin typeface="+mn-lt"/>
              </a:rPr>
              <a:t>?</a:t>
            </a:r>
          </a:p>
        </p:txBody>
      </p:sp>
    </p:spTree>
    <p:extLst>
      <p:ext uri="{BB962C8B-B14F-4D97-AF65-F5344CB8AC3E}">
        <p14:creationId xmlns:p14="http://schemas.microsoft.com/office/powerpoint/2010/main" val="36578366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44444E-6 -7.88141E-6 C 0.03073 -0.00773 0.05955 -0.02811 0.08993 -0.04015 C 0.09775 -0.04355 0.10573 -0.0454 0.11389 -0.04726 C 0.12344 -0.05004 0.14288 -0.05436 0.14288 -0.05436 C 0.17483 -0.05251 0.20591 -0.05096 0.23681 -0.03305 C 0.25 -0.02564 0.26146 -0.00865 0.27518 -0.00248 C 0.27865 -0.00093 0.28577 0.00216 0.28577 0.00216 C 0.29757 -0.00124 0.30764 -0.00371 0.32014 -0.00495 C 0.33195 -0.0034 0.34393 -0.00217 0.35591 -7.88141E-6 C 0.36077 0.00061 0.36216 0.00802 0.3665 0.01173 C 0.38959 0.03026 0.39966 0.04755 0.41407 0.08708 C 0.42257 0.11056 0.42674 0.13681 0.43525 0.15997 C 0.43577 0.24459 0.43785 0.32921 0.43785 0.41414 " pathEditMode="relative" ptsTypes="ffffffffffff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sz="4000">
                <a:latin typeface="Calibri (Headings)"/>
                <a:cs typeface="Calibri (Headings)"/>
              </a:rPr>
              <a:t>Text Classification and Na</a:t>
            </a:r>
            <a:r>
              <a:rPr lang="fr-FR" sz="4000">
                <a:latin typeface="Calibri (Headings)"/>
                <a:cs typeface="Calibri (Headings)"/>
              </a:rPr>
              <a:t>ï</a:t>
            </a:r>
            <a:r>
              <a:rPr lang="en-US" sz="400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body" idx="1"/>
          </p:nvPr>
        </p:nvSpPr>
        <p:spPr/>
        <p:txBody>
          <a:bodyPr/>
          <a:lstStyle/>
          <a:p>
            <a:pPr eaLnBrk="1" hangingPunct="1">
              <a:buFont typeface="Times" charset="0"/>
              <a:buNone/>
            </a:pPr>
            <a:r>
              <a:rPr lang="en-US" sz="3600" dirty="0">
                <a:solidFill>
                  <a:srgbClr val="A4001D"/>
                </a:solidFill>
                <a:latin typeface="Calibri"/>
                <a:ea typeface="ＭＳ Ｐゴシック" charset="0"/>
                <a:cs typeface="Calibri"/>
              </a:rPr>
              <a:t>Formalizing the Na</a:t>
            </a:r>
            <a:r>
              <a:rPr lang="fr-FR" sz="3600" dirty="0" err="1">
                <a:solidFill>
                  <a:srgbClr val="A4001D"/>
                </a:solidFill>
                <a:latin typeface="Calibri"/>
                <a:ea typeface="ＭＳ Ｐゴシック" charset="0"/>
                <a:cs typeface="Calibri"/>
              </a:rPr>
              <a:t>ï</a:t>
            </a:r>
            <a:r>
              <a:rPr lang="en-US" sz="3600" dirty="0" err="1">
                <a:solidFill>
                  <a:srgbClr val="A4001D"/>
                </a:solidFill>
                <a:latin typeface="Calibri"/>
                <a:ea typeface="ＭＳ Ｐゴシック" charset="0"/>
                <a:cs typeface="Calibri"/>
              </a:rPr>
              <a:t>ve</a:t>
            </a:r>
            <a:r>
              <a:rPr lang="en-US" sz="3600" dirty="0">
                <a:solidFill>
                  <a:srgbClr val="A4001D"/>
                </a:solidFill>
                <a:latin typeface="Calibri"/>
                <a:ea typeface="ＭＳ Ｐゴシック" charset="0"/>
                <a:cs typeface="Calibri"/>
              </a:rPr>
              <a:t> Bayes Classifier</a:t>
            </a:r>
          </a:p>
        </p:txBody>
      </p:sp>
    </p:spTree>
    <p:extLst>
      <p:ext uri="{BB962C8B-B14F-4D97-AF65-F5344CB8AC3E}">
        <p14:creationId xmlns:p14="http://schemas.microsoft.com/office/powerpoint/2010/main" val="15171351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Is this spam?</a:t>
            </a:r>
          </a:p>
        </p:txBody>
      </p:sp>
      <p:sp>
        <p:nvSpPr>
          <p:cNvPr id="2" name="Content Placeholder 1"/>
          <p:cNvSpPr>
            <a:spLocks noGrp="1"/>
          </p:cNvSpPr>
          <p:nvPr>
            <p:ph idx="1"/>
          </p:nvPr>
        </p:nvSpPr>
        <p:spPr/>
        <p:txBody>
          <a:bodyPr/>
          <a:lstStyle/>
          <a:p>
            <a:endParaRPr lang="en-US" dirty="0"/>
          </a:p>
        </p:txBody>
      </p:sp>
      <p:pic>
        <p:nvPicPr>
          <p:cNvPr id="129025" name="Picture 1"/>
          <p:cNvPicPr>
            <a:picLocks noChangeAspect="1" noChangeArrowheads="1"/>
          </p:cNvPicPr>
          <p:nvPr/>
        </p:nvPicPr>
        <p:blipFill>
          <a:blip r:embed="rId2"/>
          <a:srcRect l="18741" t="23958" r="6881" b="12500"/>
          <a:stretch>
            <a:fillRect/>
          </a:stretch>
        </p:blipFill>
        <p:spPr bwMode="auto">
          <a:xfrm>
            <a:off x="457200" y="1676400"/>
            <a:ext cx="8566879" cy="4495800"/>
          </a:xfrm>
          <a:prstGeom prst="rect">
            <a:avLst/>
          </a:prstGeom>
          <a:noFill/>
          <a:ln w="9525">
            <a:noFill/>
            <a:miter lim="800000"/>
            <a:headEnd/>
            <a:tailEnd/>
          </a:ln>
          <a:effectLst/>
        </p:spPr>
      </p:pic>
    </p:spTree>
    <p:extLst>
      <p:ext uri="{BB962C8B-B14F-4D97-AF65-F5344CB8AC3E}">
        <p14:creationId xmlns:p14="http://schemas.microsoft.com/office/powerpoint/2010/main" val="397106192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normAutofit fontScale="90000"/>
          </a:bodyPr>
          <a:lstStyle/>
          <a:p>
            <a:r>
              <a:rPr lang="en-US"/>
              <a:t>Bayes’ Rule Applied to Documents and Classes</a:t>
            </a:r>
          </a:p>
        </p:txBody>
      </p:sp>
      <p:graphicFrame>
        <p:nvGraphicFramePr>
          <p:cNvPr id="7" name="Object 3"/>
          <p:cNvGraphicFramePr>
            <a:graphicFrameLocks noChangeAspect="1"/>
          </p:cNvGraphicFramePr>
          <p:nvPr>
            <p:extLst>
              <p:ext uri="{D42A27DB-BD31-4B8C-83A1-F6EECF244321}">
                <p14:modId xmlns:p14="http://schemas.microsoft.com/office/powerpoint/2010/main" val="2202393601"/>
              </p:ext>
            </p:extLst>
          </p:nvPr>
        </p:nvGraphicFramePr>
        <p:xfrm>
          <a:off x="2479675" y="3678767"/>
          <a:ext cx="4421188" cy="1837267"/>
        </p:xfrm>
        <a:graphic>
          <a:graphicData uri="http://schemas.openxmlformats.org/presentationml/2006/ole">
            <mc:AlternateContent xmlns:mc="http://schemas.openxmlformats.org/markup-compatibility/2006">
              <mc:Choice xmlns:v="urn:schemas-microsoft-com:vml" Requires="v">
                <p:oleObj name="Equation" r:id="rId2" imgW="1362240" imgH="411120" progId="Equation.3">
                  <p:embed/>
                </p:oleObj>
              </mc:Choice>
              <mc:Fallback>
                <p:oleObj name="Equation" r:id="rId2" imgW="1362240" imgH="411120" progId="Equation.3">
                  <p:embed/>
                  <p:pic>
                    <p:nvPicPr>
                      <p:cNvPr id="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675" y="3678767"/>
                        <a:ext cx="4421188" cy="18372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1"/>
          <p:cNvSpPr>
            <a:spLocks noGrp="1"/>
          </p:cNvSpPr>
          <p:nvPr>
            <p:ph idx="1"/>
          </p:nvPr>
        </p:nvSpPr>
        <p:spPr>
          <a:xfrm>
            <a:off x="304800" y="1905000"/>
            <a:ext cx="8229600" cy="3556000"/>
          </a:xfrm>
        </p:spPr>
        <p:txBody>
          <a:bodyPr/>
          <a:lstStyle/>
          <a:p>
            <a:pPr marL="228600" indent="-228600">
              <a:spcBef>
                <a:spcPct val="50000"/>
              </a:spcBef>
              <a:buFontTx/>
              <a:buChar char="•"/>
            </a:pPr>
            <a:r>
              <a:rPr lang="en-US" sz="3200" dirty="0"/>
              <a:t>For a document </a:t>
            </a:r>
            <a:r>
              <a:rPr lang="en-US" sz="3600" i="1" dirty="0">
                <a:solidFill>
                  <a:srgbClr val="FF0000"/>
                </a:solidFill>
              </a:rPr>
              <a:t>d</a:t>
            </a:r>
            <a:r>
              <a:rPr lang="en-US" sz="4000" dirty="0"/>
              <a:t> </a:t>
            </a:r>
            <a:r>
              <a:rPr lang="en-US" sz="3600" dirty="0"/>
              <a:t>and a class </a:t>
            </a:r>
            <a:r>
              <a:rPr lang="en-US" sz="4000" i="1" dirty="0">
                <a:solidFill>
                  <a:srgbClr val="FF0000"/>
                </a:solidFill>
              </a:rPr>
              <a:t>c</a:t>
            </a:r>
            <a:endParaRPr lang="en-US" sz="3200" i="1" dirty="0">
              <a:solidFill>
                <a:srgbClr val="FF0000"/>
              </a:solidFill>
            </a:endParaRPr>
          </a:p>
        </p:txBody>
      </p:sp>
    </p:spTree>
    <p:extLst>
      <p:ext uri="{BB962C8B-B14F-4D97-AF65-F5344CB8AC3E}">
        <p14:creationId xmlns:p14="http://schemas.microsoft.com/office/powerpoint/2010/main" val="55067465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a:t>
            </a:r>
          </a:p>
        </p:txBody>
      </p:sp>
      <p:graphicFrame>
        <p:nvGraphicFramePr>
          <p:cNvPr id="5" name="Object 3"/>
          <p:cNvGraphicFramePr>
            <a:graphicFrameLocks noChangeAspect="1"/>
          </p:cNvGraphicFramePr>
          <p:nvPr>
            <p:extLst>
              <p:ext uri="{D42A27DB-BD31-4B8C-83A1-F6EECF244321}">
                <p14:modId xmlns:p14="http://schemas.microsoft.com/office/powerpoint/2010/main" val="816637004"/>
              </p:ext>
            </p:extLst>
          </p:nvPr>
        </p:nvGraphicFramePr>
        <p:xfrm>
          <a:off x="1672597" y="2178051"/>
          <a:ext cx="4072567" cy="1149349"/>
        </p:xfrm>
        <a:graphic>
          <a:graphicData uri="http://schemas.openxmlformats.org/presentationml/2006/ole">
            <mc:AlternateContent xmlns:mc="http://schemas.openxmlformats.org/markup-compatibility/2006">
              <mc:Choice xmlns:v="urn:schemas-microsoft-com:vml" Requires="v">
                <p:oleObj name="Equation" r:id="rId2" imgW="1362240" imgH="283320" progId="Equation.3">
                  <p:embed/>
                </p:oleObj>
              </mc:Choice>
              <mc:Fallback>
                <p:oleObj name="Equation" r:id="rId2" imgW="1362240" imgH="283320" progId="Equation.3">
                  <p:embed/>
                  <p:pic>
                    <p:nvPicPr>
                      <p:cNvPr id="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597" y="2178051"/>
                        <a:ext cx="4072567" cy="1149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4069616719"/>
              </p:ext>
            </p:extLst>
          </p:nvPr>
        </p:nvGraphicFramePr>
        <p:xfrm>
          <a:off x="2542620" y="3327400"/>
          <a:ext cx="4010581" cy="1625600"/>
        </p:xfrm>
        <a:graphic>
          <a:graphicData uri="http://schemas.openxmlformats.org/presentationml/2006/ole">
            <mc:AlternateContent xmlns:mc="http://schemas.openxmlformats.org/markup-compatibility/2006">
              <mc:Choice xmlns:v="urn:schemas-microsoft-com:vml" Requires="v">
                <p:oleObj name="Equation" r:id="rId4" imgW="1362240" imgH="411120" progId="Equation.3">
                  <p:embed/>
                </p:oleObj>
              </mc:Choice>
              <mc:Fallback>
                <p:oleObj name="Equation" r:id="rId4" imgW="1362240" imgH="411120" progId="Equation.3">
                  <p:embed/>
                  <p:pic>
                    <p:nvPicPr>
                      <p:cNvPr id="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2620" y="3327400"/>
                        <a:ext cx="4010581" cy="162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942638856"/>
              </p:ext>
            </p:extLst>
          </p:nvPr>
        </p:nvGraphicFramePr>
        <p:xfrm>
          <a:off x="2511425" y="5156200"/>
          <a:ext cx="3886200" cy="1117600"/>
        </p:xfrm>
        <a:graphic>
          <a:graphicData uri="http://schemas.openxmlformats.org/presentationml/2006/ole">
            <mc:AlternateContent xmlns:mc="http://schemas.openxmlformats.org/markup-compatibility/2006">
              <mc:Choice xmlns:v="urn:schemas-microsoft-com:vml" Requires="v">
                <p:oleObj name="Equation" r:id="rId6" imgW="1334520" imgH="283320" progId="Equation.3">
                  <p:embed/>
                </p:oleObj>
              </mc:Choice>
              <mc:Fallback>
                <p:oleObj name="Equation" r:id="rId6" imgW="1334520" imgH="283320" progId="Equation.3">
                  <p:embed/>
                  <p:pic>
                    <p:nvPicPr>
                      <p:cNvPr id="8"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1425" y="5156200"/>
                        <a:ext cx="38862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6"/>
          <p:cNvSpPr txBox="1">
            <a:spLocks noChangeArrowheads="1"/>
          </p:cNvSpPr>
          <p:nvPr/>
        </p:nvSpPr>
        <p:spPr bwMode="auto">
          <a:xfrm>
            <a:off x="6248400" y="2108201"/>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MAP is “maximum a posteriori”  = most likely class</a:t>
            </a:r>
          </a:p>
        </p:txBody>
      </p:sp>
      <p:sp>
        <p:nvSpPr>
          <p:cNvPr id="11" name="Text Box 16"/>
          <p:cNvSpPr txBox="1">
            <a:spLocks noChangeArrowheads="1"/>
          </p:cNvSpPr>
          <p:nvPr/>
        </p:nvSpPr>
        <p:spPr bwMode="auto">
          <a:xfrm>
            <a:off x="6934200" y="3835400"/>
            <a:ext cx="1676400" cy="338554"/>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Bayes Rule</a:t>
            </a:r>
          </a:p>
        </p:txBody>
      </p:sp>
      <p:sp>
        <p:nvSpPr>
          <p:cNvPr id="12" name="Text Box 16"/>
          <p:cNvSpPr txBox="1">
            <a:spLocks noChangeArrowheads="1"/>
          </p:cNvSpPr>
          <p:nvPr/>
        </p:nvSpPr>
        <p:spPr bwMode="auto">
          <a:xfrm>
            <a:off x="7010400" y="5257800"/>
            <a:ext cx="1676400" cy="58477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Dropping the denominator</a:t>
            </a:r>
          </a:p>
        </p:txBody>
      </p:sp>
    </p:spTree>
    <p:extLst>
      <p:ext uri="{BB962C8B-B14F-4D97-AF65-F5344CB8AC3E}">
        <p14:creationId xmlns:p14="http://schemas.microsoft.com/office/powerpoint/2010/main" val="1097180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r>
              <a:rPr lang="en-US" dirty="0"/>
              <a:t>Na</a:t>
            </a:r>
            <a:r>
              <a:rPr lang="fr-FR" dirty="0" err="1"/>
              <a:t>ï</a:t>
            </a:r>
            <a:r>
              <a:rPr lang="en-US" dirty="0" err="1"/>
              <a:t>ve</a:t>
            </a:r>
            <a:r>
              <a:rPr lang="en-US" dirty="0"/>
              <a:t> Bayes Classifier (II)</a:t>
            </a:r>
          </a:p>
        </p:txBody>
      </p:sp>
      <p:graphicFrame>
        <p:nvGraphicFramePr>
          <p:cNvPr id="5" name="Object 3"/>
          <p:cNvGraphicFramePr>
            <a:graphicFrameLocks noChangeAspect="1"/>
          </p:cNvGraphicFramePr>
          <p:nvPr>
            <p:extLst>
              <p:ext uri="{D42A27DB-BD31-4B8C-83A1-F6EECF244321}">
                <p14:modId xmlns:p14="http://schemas.microsoft.com/office/powerpoint/2010/main" val="2614248283"/>
              </p:ext>
            </p:extLst>
          </p:nvPr>
        </p:nvGraphicFramePr>
        <p:xfrm>
          <a:off x="381000" y="2108200"/>
          <a:ext cx="4900612" cy="1149349"/>
        </p:xfrm>
        <a:graphic>
          <a:graphicData uri="http://schemas.openxmlformats.org/presentationml/2006/ole">
            <mc:AlternateContent xmlns:mc="http://schemas.openxmlformats.org/markup-compatibility/2006">
              <mc:Choice xmlns:v="urn:schemas-microsoft-com:vml" Requires="v">
                <p:oleObj name="Equation" r:id="rId2" imgW="1636560" imgH="283320" progId="Equation.3">
                  <p:embed/>
                </p:oleObj>
              </mc:Choice>
              <mc:Fallback>
                <p:oleObj name="Equation" r:id="rId2" imgW="1636560" imgH="283320" progId="Equation.3">
                  <p:embed/>
                  <p:pic>
                    <p:nvPicPr>
                      <p:cNvPr id="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08200"/>
                        <a:ext cx="4900612" cy="1149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6"/>
          <p:cNvSpPr txBox="1">
            <a:spLocks noChangeArrowheads="1"/>
          </p:cNvSpPr>
          <p:nvPr/>
        </p:nvSpPr>
        <p:spPr bwMode="auto">
          <a:xfrm>
            <a:off x="7239000" y="3429000"/>
            <a:ext cx="1676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Document d represented as features x1..xn</a:t>
            </a:r>
          </a:p>
        </p:txBody>
      </p:sp>
      <p:graphicFrame>
        <p:nvGraphicFramePr>
          <p:cNvPr id="10" name="Object 3"/>
          <p:cNvGraphicFramePr>
            <a:graphicFrameLocks noChangeAspect="1"/>
          </p:cNvGraphicFramePr>
          <p:nvPr>
            <p:extLst>
              <p:ext uri="{D42A27DB-BD31-4B8C-83A1-F6EECF244321}">
                <p14:modId xmlns:p14="http://schemas.microsoft.com/office/powerpoint/2010/main" val="4279749968"/>
              </p:ext>
            </p:extLst>
          </p:nvPr>
        </p:nvGraphicFramePr>
        <p:xfrm>
          <a:off x="533400" y="3587750"/>
          <a:ext cx="6627813" cy="1239838"/>
        </p:xfrm>
        <a:graphic>
          <a:graphicData uri="http://schemas.openxmlformats.org/presentationml/2006/ole">
            <mc:AlternateContent xmlns:mc="http://schemas.openxmlformats.org/markup-compatibility/2006">
              <mc:Choice xmlns:v="urn:schemas-microsoft-com:vml" Requires="v">
                <p:oleObj name="Equation" r:id="rId4" imgW="1993680" imgH="304560" progId="Equation.3">
                  <p:embed/>
                </p:oleObj>
              </mc:Choice>
              <mc:Fallback>
                <p:oleObj name="Equation" r:id="rId4" imgW="1993680" imgH="304560" progId="Equation.3">
                  <p:embed/>
                  <p:pic>
                    <p:nvPicPr>
                      <p:cNvPr id="1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587750"/>
                        <a:ext cx="6627813"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61460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508000"/>
            <a:ext cx="7620000" cy="990600"/>
          </a:xfrm>
        </p:spPr>
        <p:txBody>
          <a:bodyPr/>
          <a:lstStyle/>
          <a:p>
            <a:r>
              <a:rPr lang="en-US" dirty="0"/>
              <a:t>Na</a:t>
            </a:r>
            <a:r>
              <a:rPr lang="fr-FR" dirty="0" err="1"/>
              <a:t>ï</a:t>
            </a:r>
            <a:r>
              <a:rPr lang="en-US" dirty="0" err="1"/>
              <a:t>ve</a:t>
            </a:r>
            <a:r>
              <a:rPr lang="en-US" dirty="0"/>
              <a:t> Bayes Classifier (IV)</a:t>
            </a:r>
          </a:p>
        </p:txBody>
      </p:sp>
      <p:sp>
        <p:nvSpPr>
          <p:cNvPr id="11" name="Text Box 16"/>
          <p:cNvSpPr txBox="1">
            <a:spLocks noChangeArrowheads="1"/>
          </p:cNvSpPr>
          <p:nvPr/>
        </p:nvSpPr>
        <p:spPr bwMode="auto">
          <a:xfrm>
            <a:off x="6324600" y="3540204"/>
            <a:ext cx="2438400" cy="584775"/>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How often does this class occur?</a:t>
            </a:r>
          </a:p>
        </p:txBody>
      </p:sp>
      <p:graphicFrame>
        <p:nvGraphicFramePr>
          <p:cNvPr id="10" name="Object 3"/>
          <p:cNvGraphicFramePr>
            <a:graphicFrameLocks noChangeAspect="1"/>
          </p:cNvGraphicFramePr>
          <p:nvPr>
            <p:extLst>
              <p:ext uri="{D42A27DB-BD31-4B8C-83A1-F6EECF244321}">
                <p14:modId xmlns:p14="http://schemas.microsoft.com/office/powerpoint/2010/main" val="4278591522"/>
              </p:ext>
            </p:extLst>
          </p:nvPr>
        </p:nvGraphicFramePr>
        <p:xfrm>
          <a:off x="646112" y="1962150"/>
          <a:ext cx="8193087" cy="1239838"/>
        </p:xfrm>
        <a:graphic>
          <a:graphicData uri="http://schemas.openxmlformats.org/presentationml/2006/ole">
            <mc:AlternateContent xmlns:mc="http://schemas.openxmlformats.org/markup-compatibility/2006">
              <mc:Choice xmlns:v="urn:schemas-microsoft-com:vml" Requires="v">
                <p:oleObj name="Equation" r:id="rId2" imgW="2298600" imgH="304560" progId="Equation.3">
                  <p:embed/>
                </p:oleObj>
              </mc:Choice>
              <mc:Fallback>
                <p:oleObj name="Equation" r:id="rId2" imgW="2298600" imgH="304560" progId="Equation.3">
                  <p:embed/>
                  <p:pic>
                    <p:nvPicPr>
                      <p:cNvPr id="1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2" y="1962150"/>
                        <a:ext cx="8193087"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16"/>
          <p:cNvSpPr txBox="1">
            <a:spLocks noChangeArrowheads="1"/>
          </p:cNvSpPr>
          <p:nvPr/>
        </p:nvSpPr>
        <p:spPr bwMode="auto">
          <a:xfrm>
            <a:off x="1600200" y="3469721"/>
            <a:ext cx="4343400" cy="369332"/>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cs typeface="Arial" charset="0"/>
              </a:rPr>
              <a:t>O(|</a:t>
            </a:r>
            <a:r>
              <a:rPr lang="en-US" i="1" dirty="0" err="1">
                <a:latin typeface="Calibri" charset="0"/>
                <a:cs typeface="Arial" charset="0"/>
              </a:rPr>
              <a:t>X</a:t>
            </a:r>
            <a:r>
              <a:rPr lang="en-US" dirty="0" err="1">
                <a:latin typeface="Calibri" charset="0"/>
                <a:cs typeface="Arial" charset="0"/>
              </a:rPr>
              <a:t>|</a:t>
            </a:r>
            <a:r>
              <a:rPr lang="en-US" i="1" baseline="30000" dirty="0" err="1">
                <a:latin typeface="Calibri" charset="0"/>
                <a:cs typeface="Arial" charset="0"/>
              </a:rPr>
              <a:t>n</a:t>
            </a:r>
            <a:r>
              <a:rPr lang="en-US" dirty="0">
                <a:latin typeface="Calibri" charset="0"/>
                <a:cs typeface="Arial" charset="0"/>
                <a:sym typeface="Symbol" charset="0"/>
              </a:rPr>
              <a:t>•|</a:t>
            </a:r>
            <a:r>
              <a:rPr lang="en-US" i="1" dirty="0">
                <a:latin typeface="Calibri" charset="0"/>
                <a:cs typeface="Arial" charset="0"/>
                <a:sym typeface="Symbol" charset="0"/>
              </a:rPr>
              <a:t>C</a:t>
            </a:r>
            <a:r>
              <a:rPr lang="en-US" dirty="0">
                <a:latin typeface="Calibri" charset="0"/>
                <a:cs typeface="Arial" charset="0"/>
                <a:sym typeface="Symbol" charset="0"/>
              </a:rPr>
              <a:t>|) parameters</a:t>
            </a:r>
            <a:endParaRPr lang="en-US" dirty="0">
              <a:latin typeface="Calibri" charset="0"/>
              <a:cs typeface="Arial" charset="0"/>
            </a:endParaRPr>
          </a:p>
        </p:txBody>
      </p:sp>
      <p:sp>
        <p:nvSpPr>
          <p:cNvPr id="8" name="Text Box 16"/>
          <p:cNvSpPr txBox="1">
            <a:spLocks noChangeArrowheads="1"/>
          </p:cNvSpPr>
          <p:nvPr/>
        </p:nvSpPr>
        <p:spPr bwMode="auto">
          <a:xfrm>
            <a:off x="6400800" y="4861005"/>
            <a:ext cx="2438400" cy="830997"/>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a:defRPr/>
            </a:pPr>
            <a:r>
              <a:rPr lang="en-US" altLang="zh-TW" sz="1600" dirty="0"/>
              <a:t>We can just count the relative frequencies in a corpus</a:t>
            </a:r>
          </a:p>
        </p:txBody>
      </p:sp>
      <p:sp>
        <p:nvSpPr>
          <p:cNvPr id="9" name="Text Box 16"/>
          <p:cNvSpPr txBox="1">
            <a:spLocks noChangeArrowheads="1"/>
          </p:cNvSpPr>
          <p:nvPr/>
        </p:nvSpPr>
        <p:spPr bwMode="auto">
          <a:xfrm>
            <a:off x="1600200" y="4485720"/>
            <a:ext cx="4343400" cy="923330"/>
          </a:xfrm>
          <a:prstGeom prst="rect">
            <a:avLst/>
          </a:prstGeom>
          <a:solidFill>
            <a:srgbClr val="FFCC66"/>
          </a:solidFill>
          <a:ln w="3175">
            <a:solidFill>
              <a:schemeClr val="tx1"/>
            </a:solidFill>
            <a:miter lim="800000"/>
            <a:headEnd/>
            <a:tailEnd/>
          </a:ln>
          <a:effectLst>
            <a:outerShdw blurRad="63500" dist="107763" dir="2700000" algn="ctr" rotWithShape="0">
              <a:schemeClr val="bg2">
                <a:alpha val="50000"/>
              </a:schemeClr>
            </a:outerShdw>
          </a:effectLst>
        </p:spPr>
        <p:txBody>
          <a:bodyPr wrap="square">
            <a:prstTxWarp prst="textNoShape">
              <a:avLst/>
            </a:prstTxWarp>
            <a:spAutoFit/>
          </a:bodyPr>
          <a:lstStyle/>
          <a:p>
            <a:pPr lvl="1" eaLnBrk="1" hangingPunct="1"/>
            <a:r>
              <a:rPr lang="en-US" dirty="0">
                <a:latin typeface="Calibri" charset="0"/>
              </a:rPr>
              <a:t>Could only be estimated if a very, very large number of training examples was available.</a:t>
            </a:r>
          </a:p>
        </p:txBody>
      </p:sp>
    </p:spTree>
    <p:extLst>
      <p:ext uri="{BB962C8B-B14F-4D97-AF65-F5344CB8AC3E}">
        <p14:creationId xmlns:p14="http://schemas.microsoft.com/office/powerpoint/2010/main" val="3148717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0"/>
            <a:ext cx="7620000" cy="1498600"/>
          </a:xfrm>
        </p:spPr>
        <p:txBody>
          <a:bodyPr/>
          <a:lstStyle/>
          <a:p>
            <a:r>
              <a:rPr lang="en-US" dirty="0"/>
              <a:t>Multinomial Na</a:t>
            </a:r>
            <a:r>
              <a:rPr lang="fr-FR" dirty="0" err="1"/>
              <a:t>ï</a:t>
            </a:r>
            <a:r>
              <a:rPr lang="en-US" dirty="0" err="1"/>
              <a:t>ve</a:t>
            </a:r>
            <a:r>
              <a:rPr lang="en-US" dirty="0"/>
              <a:t> Bayes Independence Assumptions</a:t>
            </a:r>
          </a:p>
        </p:txBody>
      </p:sp>
      <p:graphicFrame>
        <p:nvGraphicFramePr>
          <p:cNvPr id="10" name="Object 3"/>
          <p:cNvGraphicFramePr>
            <a:graphicFrameLocks noChangeAspect="1"/>
          </p:cNvGraphicFramePr>
          <p:nvPr>
            <p:extLst>
              <p:ext uri="{D42A27DB-BD31-4B8C-83A1-F6EECF244321}">
                <p14:modId xmlns:p14="http://schemas.microsoft.com/office/powerpoint/2010/main" val="3424151913"/>
              </p:ext>
            </p:extLst>
          </p:nvPr>
        </p:nvGraphicFramePr>
        <p:xfrm>
          <a:off x="2590800" y="1543050"/>
          <a:ext cx="3195638" cy="963613"/>
        </p:xfrm>
        <a:graphic>
          <a:graphicData uri="http://schemas.openxmlformats.org/presentationml/2006/ole">
            <mc:AlternateContent xmlns:mc="http://schemas.openxmlformats.org/markup-compatibility/2006">
              <mc:Choice xmlns:v="urn:schemas-microsoft-com:vml" Requires="v">
                <p:oleObj name="Equation" r:id="rId2" imgW="1066680" imgH="228600" progId="Equation.3">
                  <p:embed/>
                </p:oleObj>
              </mc:Choice>
              <mc:Fallback>
                <p:oleObj name="Equation" r:id="rId2" imgW="1066680" imgH="228600" progId="Equation.3">
                  <p:embed/>
                  <p:pic>
                    <p:nvPicPr>
                      <p:cNvPr id="1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543050"/>
                        <a:ext cx="3195638" cy="963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3"/>
          <p:cNvSpPr>
            <a:spLocks noGrp="1" noChangeArrowheads="1"/>
          </p:cNvSpPr>
          <p:nvPr>
            <p:ph sz="quarter" idx="1"/>
          </p:nvPr>
        </p:nvSpPr>
        <p:spPr>
          <a:xfrm>
            <a:off x="304800" y="2921000"/>
            <a:ext cx="8686800" cy="3454400"/>
          </a:xfrm>
        </p:spPr>
        <p:txBody>
          <a:bodyPr/>
          <a:lstStyle/>
          <a:p>
            <a:r>
              <a:rPr lang="en-US" sz="2800" b="1" dirty="0">
                <a:latin typeface="Calibri" charset="0"/>
                <a:sym typeface="Symbol" charset="2"/>
              </a:rPr>
              <a:t>Bag of Words assumption</a:t>
            </a:r>
            <a:r>
              <a:rPr lang="en-US" sz="2800" dirty="0">
                <a:latin typeface="Calibri" charset="0"/>
                <a:sym typeface="Symbol" charset="2"/>
              </a:rPr>
              <a:t>: Assume position doesn’t matter</a:t>
            </a:r>
          </a:p>
          <a:p>
            <a:r>
              <a:rPr lang="en-US" sz="2800" b="1" dirty="0">
                <a:latin typeface="Calibri" charset="0"/>
                <a:sym typeface="Symbol" charset="2"/>
              </a:rPr>
              <a:t>Conditional Independence</a:t>
            </a:r>
            <a:r>
              <a:rPr lang="en-US" sz="2800" dirty="0">
                <a:latin typeface="Calibri" charset="0"/>
                <a:sym typeface="Symbol" charset="2"/>
              </a:rPr>
              <a:t>: Assume the feature probabilities </a:t>
            </a:r>
            <a:r>
              <a:rPr lang="en-US" sz="2800" i="1" dirty="0">
                <a:latin typeface="Calibri" charset="0"/>
                <a:sym typeface="Symbol" charset="2"/>
              </a:rPr>
              <a:t>P</a:t>
            </a:r>
            <a:r>
              <a:rPr lang="en-US" sz="2800" dirty="0">
                <a:latin typeface="Calibri" charset="0"/>
                <a:sym typeface="Symbol" charset="2"/>
              </a:rPr>
              <a:t>(</a:t>
            </a:r>
            <a:r>
              <a:rPr lang="en-US" sz="2800" i="1" dirty="0" err="1">
                <a:latin typeface="Calibri" charset="0"/>
                <a:sym typeface="Symbol" charset="2"/>
              </a:rPr>
              <a:t>x</a:t>
            </a:r>
            <a:r>
              <a:rPr lang="en-US" sz="2800" i="1" baseline="-25000" dirty="0" err="1">
                <a:latin typeface="Calibri" charset="0"/>
                <a:sym typeface="Symbol" charset="2"/>
              </a:rPr>
              <a:t>i</a:t>
            </a:r>
            <a:r>
              <a:rPr lang="en-US" sz="2800" dirty="0" err="1">
                <a:latin typeface="Calibri" charset="0"/>
                <a:sym typeface="Symbol" charset="2"/>
              </a:rPr>
              <a:t>|</a:t>
            </a:r>
            <a:r>
              <a:rPr lang="en-US" sz="2800" i="1" dirty="0" err="1">
                <a:latin typeface="Calibri" charset="0"/>
                <a:sym typeface="Symbol" charset="2"/>
              </a:rPr>
              <a:t>c</a:t>
            </a:r>
            <a:r>
              <a:rPr lang="en-US" sz="2800" i="1" baseline="-25000" dirty="0" err="1">
                <a:latin typeface="Calibri" charset="0"/>
                <a:sym typeface="Symbol" charset="2"/>
              </a:rPr>
              <a:t>j</a:t>
            </a:r>
            <a:r>
              <a:rPr lang="en-US" sz="2800" dirty="0">
                <a:latin typeface="Calibri" charset="0"/>
                <a:sym typeface="Symbol" charset="2"/>
              </a:rPr>
              <a:t>) are independent given the class </a:t>
            </a:r>
            <a:r>
              <a:rPr lang="en-US" sz="2800" i="1" dirty="0">
                <a:latin typeface="Calibri" charset="0"/>
                <a:sym typeface="Symbol" charset="2"/>
              </a:rPr>
              <a:t>c.</a:t>
            </a:r>
            <a:endParaRPr lang="en-US" sz="2800" i="1" dirty="0">
              <a:latin typeface="Times New Roman"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2450069037"/>
              </p:ext>
            </p:extLst>
          </p:nvPr>
        </p:nvGraphicFramePr>
        <p:xfrm>
          <a:off x="536575" y="5722938"/>
          <a:ext cx="8077200" cy="728662"/>
        </p:xfrm>
        <a:graphic>
          <a:graphicData uri="http://schemas.openxmlformats.org/presentationml/2006/ole">
            <mc:AlternateContent xmlns:mc="http://schemas.openxmlformats.org/markup-compatibility/2006">
              <mc:Choice xmlns:v="urn:schemas-microsoft-com:vml" Requires="v">
                <p:oleObj name="Equation" r:id="rId4" imgW="3593880" imgH="228600" progId="Equation.3">
                  <p:embed/>
                </p:oleObj>
              </mc:Choice>
              <mc:Fallback>
                <p:oleObj name="Equation" r:id="rId4" imgW="3593880" imgH="228600" progId="Equation.3">
                  <p:embed/>
                  <p:pic>
                    <p:nvPicPr>
                      <p:cNvPr id="13"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575" y="5722938"/>
                        <a:ext cx="8077200" cy="728662"/>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874898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508000"/>
            <a:ext cx="7620000" cy="990600"/>
          </a:xfrm>
        </p:spPr>
        <p:txBody>
          <a:bodyPr>
            <a:normAutofit fontScale="90000"/>
          </a:bodyPr>
          <a:lstStyle/>
          <a:p>
            <a:r>
              <a:rPr lang="en-US" dirty="0"/>
              <a:t>Multinomial Na</a:t>
            </a:r>
            <a:r>
              <a:rPr lang="fr-FR" dirty="0" err="1"/>
              <a:t>ï</a:t>
            </a:r>
            <a:r>
              <a:rPr lang="en-US" dirty="0" err="1"/>
              <a:t>ve</a:t>
            </a:r>
            <a:r>
              <a:rPr lang="en-US" dirty="0"/>
              <a:t> Bayes Classifier</a:t>
            </a:r>
          </a:p>
        </p:txBody>
      </p:sp>
      <p:graphicFrame>
        <p:nvGraphicFramePr>
          <p:cNvPr id="10" name="Object 3"/>
          <p:cNvGraphicFramePr>
            <a:graphicFrameLocks noChangeAspect="1"/>
          </p:cNvGraphicFramePr>
          <p:nvPr>
            <p:extLst>
              <p:ext uri="{D42A27DB-BD31-4B8C-83A1-F6EECF244321}">
                <p14:modId xmlns:p14="http://schemas.microsoft.com/office/powerpoint/2010/main" val="359395911"/>
              </p:ext>
            </p:extLst>
          </p:nvPr>
        </p:nvGraphicFramePr>
        <p:xfrm>
          <a:off x="646113" y="1962150"/>
          <a:ext cx="6869112" cy="1239838"/>
        </p:xfrm>
        <a:graphic>
          <a:graphicData uri="http://schemas.openxmlformats.org/presentationml/2006/ole">
            <mc:AlternateContent xmlns:mc="http://schemas.openxmlformats.org/markup-compatibility/2006">
              <mc:Choice xmlns:v="urn:schemas-microsoft-com:vml" Requires="v">
                <p:oleObj name="Equation" r:id="rId2" imgW="2298600" imgH="304560" progId="Equation.3">
                  <p:embed/>
                </p:oleObj>
              </mc:Choice>
              <mc:Fallback>
                <p:oleObj name="Equation" r:id="rId2" imgW="2298600" imgH="304560" progId="Equation.3">
                  <p:embed/>
                  <p:pic>
                    <p:nvPicPr>
                      <p:cNvPr id="1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1962150"/>
                        <a:ext cx="6869112" cy="1239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4004451346"/>
              </p:ext>
            </p:extLst>
          </p:nvPr>
        </p:nvGraphicFramePr>
        <p:xfrm>
          <a:off x="914401" y="3640667"/>
          <a:ext cx="5635625" cy="1515533"/>
        </p:xfrm>
        <a:graphic>
          <a:graphicData uri="http://schemas.openxmlformats.org/presentationml/2006/ole">
            <mc:AlternateContent xmlns:mc="http://schemas.openxmlformats.org/markup-compatibility/2006">
              <mc:Choice xmlns:v="urn:schemas-microsoft-com:vml" Requires="v">
                <p:oleObj name="Equation" r:id="rId4" imgW="1819080" imgH="356400" progId="Equation.3">
                  <p:embed/>
                </p:oleObj>
              </mc:Choice>
              <mc:Fallback>
                <p:oleObj name="Equation" r:id="rId4" imgW="1819080" imgH="356400" progId="Equation.3">
                  <p:embed/>
                  <p:pic>
                    <p:nvPicPr>
                      <p:cNvPr id="12"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1" y="3640667"/>
                        <a:ext cx="5635625" cy="15155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627280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xfrm>
            <a:off x="1371600" y="508000"/>
            <a:ext cx="7620000" cy="990600"/>
          </a:xfrm>
        </p:spPr>
        <p:txBody>
          <a:bodyPr>
            <a:normAutofit fontScale="90000"/>
          </a:bodyPr>
          <a:lstStyle/>
          <a:p>
            <a:r>
              <a:rPr lang="en-US" dirty="0"/>
              <a:t>Applying Multinomial Naive Bayes Classifiers to Text Classification</a:t>
            </a:r>
          </a:p>
        </p:txBody>
      </p:sp>
      <p:graphicFrame>
        <p:nvGraphicFramePr>
          <p:cNvPr id="5" name="Object 2"/>
          <p:cNvGraphicFramePr>
            <a:graphicFrameLocks noChangeAspect="1"/>
          </p:cNvGraphicFramePr>
          <p:nvPr>
            <p:extLst>
              <p:ext uri="{D42A27DB-BD31-4B8C-83A1-F6EECF244321}">
                <p14:modId xmlns:p14="http://schemas.microsoft.com/office/powerpoint/2010/main" val="4214424164"/>
              </p:ext>
            </p:extLst>
          </p:nvPr>
        </p:nvGraphicFramePr>
        <p:xfrm>
          <a:off x="1524000" y="4038601"/>
          <a:ext cx="6045200" cy="1471084"/>
        </p:xfrm>
        <a:graphic>
          <a:graphicData uri="http://schemas.openxmlformats.org/presentationml/2006/ole">
            <mc:AlternateContent xmlns:mc="http://schemas.openxmlformats.org/markup-compatibility/2006">
              <mc:Choice xmlns:v="urn:schemas-microsoft-com:vml" Requires="v">
                <p:oleObj name="Equation" r:id="rId2" imgW="2130120" imgH="383760" progId="Equation.3">
                  <p:embed/>
                </p:oleObj>
              </mc:Choice>
              <mc:Fallback>
                <p:oleObj name="Equation" r:id="rId2" imgW="2130120" imgH="383760" progId="Equation.3">
                  <p:embed/>
                  <p:pic>
                    <p:nvPicPr>
                      <p:cNvPr id="5"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038601"/>
                        <a:ext cx="6045200" cy="1471084"/>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8099" dir="2700000" algn="ctr" rotWithShape="0">
                                <a:srgbClr val="000000">
                                  <a:alpha val="74997"/>
                                </a:srgbClr>
                              </a:outerShdw>
                            </a:effectLst>
                          </a14:hiddenEffects>
                        </a:ext>
                      </a:extLst>
                    </p:spPr>
                  </p:pic>
                </p:oleObj>
              </mc:Fallback>
            </mc:AlternateContent>
          </a:graphicData>
        </a:graphic>
      </p:graphicFrame>
      <p:sp>
        <p:nvSpPr>
          <p:cNvPr id="2" name="TextBox 1"/>
          <p:cNvSpPr txBox="1"/>
          <p:nvPr/>
        </p:nvSpPr>
        <p:spPr>
          <a:xfrm>
            <a:off x="685801" y="2108201"/>
            <a:ext cx="7620000" cy="954107"/>
          </a:xfrm>
          <a:prstGeom prst="rect">
            <a:avLst/>
          </a:prstGeom>
          <a:noFill/>
        </p:spPr>
        <p:txBody>
          <a:bodyPr wrap="square" rtlCol="0">
            <a:spAutoFit/>
          </a:bodyPr>
          <a:lstStyle/>
          <a:p>
            <a:pPr eaLnBrk="1" hangingPunct="1"/>
            <a:r>
              <a:rPr lang="en-US" sz="2800" dirty="0">
                <a:latin typeface="Times New Roman" charset="0"/>
              </a:rPr>
              <a:t>positions </a:t>
            </a:r>
            <a:r>
              <a:rPr lang="en-US" sz="2800" dirty="0">
                <a:latin typeface="Calibri" charset="0"/>
                <a:sym typeface="Symbol" charset="0"/>
              </a:rPr>
              <a:t> all word positions in test document      			</a:t>
            </a:r>
            <a:endParaRPr lang="en-US" sz="2800" i="1" dirty="0">
              <a:latin typeface="Times New Roman" charset="0"/>
            </a:endParaRPr>
          </a:p>
        </p:txBody>
      </p:sp>
    </p:spTree>
    <p:extLst>
      <p:ext uri="{BB962C8B-B14F-4D97-AF65-F5344CB8AC3E}">
        <p14:creationId xmlns:p14="http://schemas.microsoft.com/office/powerpoint/2010/main" val="21608980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1371600" y="482600"/>
            <a:ext cx="7467600" cy="990600"/>
          </a:xfrm>
        </p:spPr>
        <p:txBody>
          <a:bodyPr/>
          <a:lstStyle/>
          <a:p>
            <a:pPr eaLnBrk="1" hangingPunct="1"/>
            <a:r>
              <a:rPr lang="en-US" sz="3000" dirty="0">
                <a:latin typeface="Calibri" charset="0"/>
                <a:ea typeface="ＭＳ Ｐゴシック" charset="0"/>
                <a:cs typeface="ＭＳ Ｐゴシック" charset="0"/>
              </a:rPr>
              <a:t>Learning the Multinomial Na</a:t>
            </a:r>
            <a:r>
              <a:rPr lang="fr-FR" sz="3000" dirty="0" err="1">
                <a:latin typeface="Calibri" charset="0"/>
                <a:ea typeface="ＭＳ Ｐゴシック" charset="0"/>
                <a:cs typeface="ＭＳ Ｐゴシック" charset="0"/>
              </a:rPr>
              <a:t>ï</a:t>
            </a:r>
            <a:r>
              <a:rPr lang="en-US" sz="3000" dirty="0" err="1">
                <a:latin typeface="Calibri" charset="0"/>
                <a:ea typeface="ＭＳ Ｐゴシック" charset="0"/>
                <a:cs typeface="ＭＳ Ｐゴシック" charset="0"/>
              </a:rPr>
              <a:t>ve</a:t>
            </a:r>
            <a:r>
              <a:rPr lang="en-US" sz="3000" dirty="0">
                <a:latin typeface="Calibri" charset="0"/>
                <a:ea typeface="ＭＳ Ｐゴシック" charset="0"/>
                <a:cs typeface="ＭＳ Ｐゴシック" charset="0"/>
              </a:rPr>
              <a:t> Bayes Model</a:t>
            </a:r>
          </a:p>
        </p:txBody>
      </p:sp>
      <p:sp>
        <p:nvSpPr>
          <p:cNvPr id="41986" name="Rectangle 3"/>
          <p:cNvSpPr>
            <a:spLocks noGrp="1" noChangeArrowheads="1"/>
          </p:cNvSpPr>
          <p:nvPr>
            <p:ph type="body" idx="1"/>
          </p:nvPr>
        </p:nvSpPr>
        <p:spPr>
          <a:xfrm>
            <a:off x="533400" y="1803400"/>
            <a:ext cx="8077200" cy="1930400"/>
          </a:xfrm>
        </p:spPr>
        <p:txBody>
          <a:bodyPr/>
          <a:lstStyle/>
          <a:p>
            <a:pPr eaLnBrk="1" hangingPunct="1"/>
            <a:r>
              <a:rPr lang="en-US" sz="3200" dirty="0">
                <a:latin typeface="Calibri" charset="0"/>
                <a:ea typeface="ＭＳ Ｐゴシック" charset="0"/>
                <a:cs typeface="ＭＳ Ｐゴシック" charset="0"/>
              </a:rPr>
              <a:t>First attempt: maximum likelihood estimates</a:t>
            </a:r>
          </a:p>
          <a:p>
            <a:pPr lvl="1" eaLnBrk="1" hangingPunct="1"/>
            <a:r>
              <a:rPr lang="en-US" sz="2800" dirty="0">
                <a:latin typeface="Calibri" charset="0"/>
                <a:ea typeface="ＭＳ Ｐゴシック" charset="0"/>
              </a:rPr>
              <a:t>simply use the frequencies in the data</a:t>
            </a:r>
          </a:p>
        </p:txBody>
      </p:sp>
      <p:sp>
        <p:nvSpPr>
          <p:cNvPr id="41990" name="TextBox 20"/>
          <p:cNvSpPr txBox="1">
            <a:spLocks noChangeArrowheads="1"/>
          </p:cNvSpPr>
          <p:nvPr/>
        </p:nvSpPr>
        <p:spPr bwMode="auto">
          <a:xfrm>
            <a:off x="7620001" y="-89972"/>
            <a:ext cx="103586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graphicFrame>
        <p:nvGraphicFramePr>
          <p:cNvPr id="60" name="Object 2"/>
          <p:cNvGraphicFramePr>
            <a:graphicFrameLocks noChangeAspect="1"/>
          </p:cNvGraphicFramePr>
          <p:nvPr>
            <p:extLst>
              <p:ext uri="{D42A27DB-BD31-4B8C-83A1-F6EECF244321}">
                <p14:modId xmlns:p14="http://schemas.microsoft.com/office/powerpoint/2010/main" val="3340180986"/>
              </p:ext>
            </p:extLst>
          </p:nvPr>
        </p:nvGraphicFramePr>
        <p:xfrm>
          <a:off x="2530032" y="4888672"/>
          <a:ext cx="3870769" cy="1723795"/>
        </p:xfrm>
        <a:graphic>
          <a:graphicData uri="http://schemas.openxmlformats.org/presentationml/2006/ole">
            <mc:AlternateContent xmlns:mc="http://schemas.openxmlformats.org/markup-compatibility/2006">
              <mc:Choice xmlns:v="urn:schemas-microsoft-com:vml" Requires="v">
                <p:oleObj name="Equation" r:id="rId2" imgW="1728000" imgH="576000" progId="Equation.3">
                  <p:embed/>
                </p:oleObj>
              </mc:Choice>
              <mc:Fallback>
                <p:oleObj name="Equation" r:id="rId2" imgW="1728000" imgH="576000" progId="Equation.3">
                  <p:embed/>
                  <p:pic>
                    <p:nvPicPr>
                      <p:cNvPr id="6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032" y="4888672"/>
                        <a:ext cx="3870769" cy="17237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3"/>
          <p:cNvGraphicFramePr>
            <a:graphicFrameLocks noChangeAspect="1"/>
          </p:cNvGraphicFramePr>
          <p:nvPr>
            <p:extLst>
              <p:ext uri="{D42A27DB-BD31-4B8C-83A1-F6EECF244321}">
                <p14:modId xmlns:p14="http://schemas.microsoft.com/office/powerpoint/2010/main" val="2350214483"/>
              </p:ext>
            </p:extLst>
          </p:nvPr>
        </p:nvGraphicFramePr>
        <p:xfrm>
          <a:off x="3009520" y="3457273"/>
          <a:ext cx="3524249" cy="1307593"/>
        </p:xfrm>
        <a:graphic>
          <a:graphicData uri="http://schemas.openxmlformats.org/presentationml/2006/ole">
            <mc:AlternateContent xmlns:mc="http://schemas.openxmlformats.org/markup-compatibility/2006">
              <mc:Choice xmlns:v="urn:schemas-microsoft-com:vml" Requires="v">
                <p:oleObj name="Equation" r:id="rId4" imgW="1572480" imgH="429480" progId="Equation.3">
                  <p:embed/>
                </p:oleObj>
              </mc:Choice>
              <mc:Fallback>
                <p:oleObj name="Equation" r:id="rId4" imgW="1572480" imgH="429480" progId="Equation.3">
                  <p:embed/>
                  <p:pic>
                    <p:nvPicPr>
                      <p:cNvPr id="6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9520" y="3457273"/>
                        <a:ext cx="3524249" cy="13075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297703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4"/>
          <p:cNvSpPr>
            <a:spLocks noGrp="1" noChangeArrowheads="1"/>
          </p:cNvSpPr>
          <p:nvPr>
            <p:ph type="body" idx="1"/>
          </p:nvPr>
        </p:nvSpPr>
        <p:spPr>
          <a:xfrm>
            <a:off x="457200" y="4038600"/>
            <a:ext cx="8305800" cy="2133600"/>
          </a:xfrm>
        </p:spPr>
        <p:txBody>
          <a:bodyPr/>
          <a:lstStyle/>
          <a:p>
            <a:pPr>
              <a:lnSpc>
                <a:spcPct val="90000"/>
              </a:lnSpc>
            </a:pPr>
            <a:r>
              <a:rPr lang="en-US" dirty="0">
                <a:ea typeface="ＭＳ Ｐゴシック" charset="0"/>
                <a:cs typeface="Calibri"/>
              </a:rPr>
              <a:t>Create mega-document for topic </a:t>
            </a:r>
            <a:r>
              <a:rPr lang="en-US" i="1" dirty="0">
                <a:ea typeface="ＭＳ Ｐゴシック" charset="0"/>
                <a:cs typeface="Calibri"/>
              </a:rPr>
              <a:t>j</a:t>
            </a:r>
            <a:r>
              <a:rPr lang="en-US" dirty="0">
                <a:ea typeface="ＭＳ Ｐゴシック" charset="0"/>
                <a:cs typeface="Calibri"/>
              </a:rPr>
              <a:t> by concatenating all docs in this topic</a:t>
            </a:r>
          </a:p>
          <a:p>
            <a:pPr lvl="1">
              <a:lnSpc>
                <a:spcPct val="90000"/>
              </a:lnSpc>
            </a:pPr>
            <a:r>
              <a:rPr lang="en-US" sz="2400" dirty="0">
                <a:ea typeface="ＭＳ Ｐゴシック" charset="0"/>
                <a:cs typeface="Calibri"/>
              </a:rPr>
              <a:t>Use frequency of </a:t>
            </a:r>
            <a:r>
              <a:rPr lang="en-US" sz="2400" i="1" dirty="0">
                <a:ea typeface="ＭＳ Ｐゴシック" charset="0"/>
                <a:cs typeface="Calibri"/>
              </a:rPr>
              <a:t>w</a:t>
            </a:r>
            <a:r>
              <a:rPr lang="en-US" sz="2400" dirty="0">
                <a:ea typeface="ＭＳ Ｐゴシック" charset="0"/>
                <a:cs typeface="Calibri"/>
              </a:rPr>
              <a:t> in mega-document</a:t>
            </a:r>
            <a:endParaRPr lang="en-US" sz="24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a:p>
            <a:pPr eaLnBrk="1" hangingPunct="1">
              <a:lnSpc>
                <a:spcPct val="90000"/>
              </a:lnSpc>
            </a:pPr>
            <a:endParaRPr lang="en-US" sz="2200" dirty="0">
              <a:latin typeface="Calibri"/>
              <a:ea typeface="ＭＳ Ｐゴシック" charset="0"/>
              <a:cs typeface="Calibri"/>
            </a:endParaRPr>
          </a:p>
        </p:txBody>
      </p:sp>
      <p:sp>
        <p:nvSpPr>
          <p:cNvPr id="58370" name="Rectangle 2"/>
          <p:cNvSpPr>
            <a:spLocks noGrp="1" noChangeArrowheads="1"/>
          </p:cNvSpPr>
          <p:nvPr>
            <p:ph type="title"/>
          </p:nvPr>
        </p:nvSpPr>
        <p:spPr/>
        <p:txBody>
          <a:bodyPr/>
          <a:lstStyle/>
          <a:p>
            <a:pPr eaLnBrk="1" hangingPunct="1"/>
            <a:r>
              <a:rPr lang="en-US" dirty="0">
                <a:latin typeface="Calibri" charset="0"/>
                <a:ea typeface="ＭＳ Ｐゴシック" charset="0"/>
                <a:cs typeface="ＭＳ Ｐゴシック" charset="0"/>
              </a:rPr>
              <a:t>Parameter estimation</a:t>
            </a:r>
          </a:p>
        </p:txBody>
      </p:sp>
      <p:sp>
        <p:nvSpPr>
          <p:cNvPr id="58373" name="Text Box 6"/>
          <p:cNvSpPr txBox="1">
            <a:spLocks noChangeArrowheads="1"/>
          </p:cNvSpPr>
          <p:nvPr/>
        </p:nvSpPr>
        <p:spPr bwMode="auto">
          <a:xfrm>
            <a:off x="3657600" y="2311401"/>
            <a:ext cx="52578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algn="ctr"/>
            <a:r>
              <a:rPr lang="en-US" dirty="0">
                <a:latin typeface="Calibri"/>
                <a:cs typeface="Calibri"/>
              </a:rPr>
              <a:t>fraction of times word </a:t>
            </a:r>
            <a:r>
              <a:rPr lang="en-US" i="1" dirty="0" err="1">
                <a:latin typeface="Calibri"/>
                <a:cs typeface="Calibri"/>
              </a:rPr>
              <a:t>w</a:t>
            </a:r>
            <a:r>
              <a:rPr lang="en-US" i="1" baseline="-25000" dirty="0" err="1">
                <a:latin typeface="Calibri"/>
                <a:cs typeface="Calibri"/>
              </a:rPr>
              <a:t>i</a:t>
            </a:r>
            <a:r>
              <a:rPr lang="en-US" dirty="0">
                <a:latin typeface="Calibri"/>
                <a:cs typeface="Calibri"/>
              </a:rPr>
              <a:t> appears </a:t>
            </a:r>
          </a:p>
          <a:p>
            <a:pPr algn="ctr"/>
            <a:r>
              <a:rPr lang="en-US" dirty="0">
                <a:latin typeface="Calibri"/>
                <a:cs typeface="Calibri"/>
              </a:rPr>
              <a:t>among all words in documents of topic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p:txBody>
      </p:sp>
      <p:graphicFrame>
        <p:nvGraphicFramePr>
          <p:cNvPr id="6" name="Object 2"/>
          <p:cNvGraphicFramePr>
            <a:graphicFrameLocks noChangeAspect="1"/>
          </p:cNvGraphicFramePr>
          <p:nvPr>
            <p:extLst>
              <p:ext uri="{D42A27DB-BD31-4B8C-83A1-F6EECF244321}">
                <p14:modId xmlns:p14="http://schemas.microsoft.com/office/powerpoint/2010/main" val="1414023520"/>
              </p:ext>
            </p:extLst>
          </p:nvPr>
        </p:nvGraphicFramePr>
        <p:xfrm>
          <a:off x="304800" y="2311400"/>
          <a:ext cx="3192462" cy="1421720"/>
        </p:xfrm>
        <a:graphic>
          <a:graphicData uri="http://schemas.openxmlformats.org/presentationml/2006/ole">
            <mc:AlternateContent xmlns:mc="http://schemas.openxmlformats.org/markup-compatibility/2006">
              <mc:Choice xmlns:v="urn:schemas-microsoft-com:vml" Requires="v">
                <p:oleObj name="Equation" r:id="rId2" imgW="1728000" imgH="576000" progId="Equation.3">
                  <p:embed/>
                </p:oleObj>
              </mc:Choice>
              <mc:Fallback>
                <p:oleObj name="Equation" r:id="rId2" imgW="1728000" imgH="576000" progId="Equation.3">
                  <p:embed/>
                  <p:pic>
                    <p:nvPicPr>
                      <p:cNvPr id="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311400"/>
                        <a:ext cx="3192462" cy="1421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506860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Problem with Maximum Likelihood</a:t>
            </a:r>
          </a:p>
        </p:txBody>
      </p:sp>
      <p:sp>
        <p:nvSpPr>
          <p:cNvPr id="43010" name="Rectangle 4"/>
          <p:cNvSpPr>
            <a:spLocks noGrp="1" noChangeArrowheads="1"/>
          </p:cNvSpPr>
          <p:nvPr>
            <p:ph type="body" sz="half" idx="4294967295"/>
          </p:nvPr>
        </p:nvSpPr>
        <p:spPr>
          <a:xfrm>
            <a:off x="457200" y="1905000"/>
            <a:ext cx="8077200" cy="2362200"/>
          </a:xfrm>
        </p:spPr>
        <p:txBody>
          <a:bodyPr>
            <a:normAutofit fontScale="70000" lnSpcReduction="20000"/>
          </a:bodyPr>
          <a:lstStyle/>
          <a:p>
            <a:pPr eaLnBrk="1" hangingPunct="1">
              <a:lnSpc>
                <a:spcPct val="90000"/>
              </a:lnSpc>
            </a:pPr>
            <a:r>
              <a:rPr lang="en-US" dirty="0">
                <a:latin typeface="Calibri" charset="0"/>
                <a:ea typeface="ＭＳ Ｐゴシック" charset="0"/>
                <a:cs typeface="ＭＳ Ｐゴシック" charset="0"/>
              </a:rPr>
              <a:t>What if we have seen no training documents with the word </a:t>
            </a:r>
            <a:r>
              <a:rPr lang="en-US" b="1" i="1" dirty="0">
                <a:latin typeface="Calibri" charset="0"/>
                <a:ea typeface="ＭＳ Ｐゴシック" charset="0"/>
                <a:cs typeface="ＭＳ Ｐゴシック" charset="0"/>
              </a:rPr>
              <a:t>fantastic</a:t>
            </a:r>
            <a:r>
              <a:rPr lang="en-US" b="1" dirty="0">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 and classified in the topic </a:t>
            </a:r>
            <a:r>
              <a:rPr lang="en-US" b="1" dirty="0">
                <a:latin typeface="Calibri" charset="0"/>
                <a:ea typeface="ＭＳ Ｐゴシック" charset="0"/>
                <a:cs typeface="ＭＳ Ｐゴシック" charset="0"/>
              </a:rPr>
              <a:t>positive</a:t>
            </a:r>
            <a:r>
              <a:rPr lang="en-US" dirty="0">
                <a:latin typeface="Calibri" charset="0"/>
                <a:ea typeface="ＭＳ Ｐゴシック" charset="0"/>
                <a:cs typeface="ＭＳ Ｐゴシック" charset="0"/>
              </a:rPr>
              <a:t> (</a:t>
            </a:r>
            <a:r>
              <a:rPr lang="en-US" b="1" i="1" dirty="0">
                <a:latin typeface="Calibri" charset="0"/>
                <a:ea typeface="ＭＳ Ｐゴシック" charset="0"/>
                <a:cs typeface="ＭＳ Ｐゴシック" charset="0"/>
              </a:rPr>
              <a:t>thumbs-up)</a:t>
            </a:r>
            <a:r>
              <a:rPr lang="en-US" dirty="0">
                <a:latin typeface="Calibri" charset="0"/>
                <a:ea typeface="ＭＳ Ｐゴシック" charset="0"/>
                <a:cs typeface="ＭＳ Ｐゴシック" charset="0"/>
              </a:rPr>
              <a:t>?</a:t>
            </a:r>
          </a:p>
          <a:p>
            <a:pPr lvl="1" eaLnBrk="1" hangingPunct="1">
              <a:lnSpc>
                <a:spcPct val="90000"/>
              </a:lnSpc>
            </a:pPr>
            <a:endParaRPr lang="en-US" dirty="0">
              <a:latin typeface="Calibri" charset="0"/>
              <a:ea typeface="ＭＳ Ｐゴシック" charset="0"/>
            </a:endParaRPr>
          </a:p>
          <a:p>
            <a:pPr lvl="1" eaLnBrk="1" hangingPunct="1">
              <a:lnSpc>
                <a:spcPct val="90000"/>
              </a:lnSpc>
            </a:pPr>
            <a:endParaRPr lang="en-US" dirty="0">
              <a:latin typeface="Calibri" charset="0"/>
              <a:ea typeface="ＭＳ Ｐゴシック" charset="0"/>
            </a:endParaRPr>
          </a:p>
          <a:p>
            <a:pPr marL="0" indent="0" eaLnBrk="1" hangingPunct="1">
              <a:lnSpc>
                <a:spcPct val="90000"/>
              </a:lnSpc>
              <a:buNone/>
            </a:pPr>
            <a:endParaRPr lang="en-US" dirty="0">
              <a:latin typeface="Calibri" charset="0"/>
              <a:ea typeface="ＭＳ Ｐゴシック" charset="0"/>
            </a:endParaRPr>
          </a:p>
          <a:p>
            <a:pPr marL="0" indent="0" eaLnBrk="1" hangingPunct="1">
              <a:lnSpc>
                <a:spcPct val="90000"/>
              </a:lnSpc>
              <a:buNone/>
            </a:pPr>
            <a:endParaRPr lang="en-US" sz="600" dirty="0">
              <a:latin typeface="Calibri" charset="0"/>
              <a:ea typeface="ＭＳ Ｐゴシック" charset="0"/>
              <a:cs typeface="ＭＳ Ｐゴシック" charset="0"/>
            </a:endParaRPr>
          </a:p>
          <a:p>
            <a:pPr eaLnBrk="1" hangingPunct="1">
              <a:lnSpc>
                <a:spcPct val="90000"/>
              </a:lnSpc>
            </a:pPr>
            <a:r>
              <a:rPr lang="en-US" dirty="0">
                <a:latin typeface="Calibri" charset="0"/>
                <a:ea typeface="ＭＳ Ｐゴシック" charset="0"/>
                <a:cs typeface="ＭＳ Ｐゴシック" charset="0"/>
              </a:rPr>
              <a:t>Zero probabilities cannot be conditioned away, no matter the other evidence!</a:t>
            </a:r>
          </a:p>
        </p:txBody>
      </p:sp>
      <p:graphicFrame>
        <p:nvGraphicFramePr>
          <p:cNvPr id="43011" name="Object 2"/>
          <p:cNvGraphicFramePr>
            <a:graphicFrameLocks noGrp="1" noChangeAspect="1"/>
          </p:cNvGraphicFramePr>
          <p:nvPr>
            <p:ph sz="half" idx="4294967295"/>
            <p:extLst>
              <p:ext uri="{D42A27DB-BD31-4B8C-83A1-F6EECF244321}">
                <p14:modId xmlns:p14="http://schemas.microsoft.com/office/powerpoint/2010/main" val="2028936193"/>
              </p:ext>
            </p:extLst>
          </p:nvPr>
        </p:nvGraphicFramePr>
        <p:xfrm>
          <a:off x="1828801" y="4195233"/>
          <a:ext cx="5508625" cy="1138767"/>
        </p:xfrm>
        <a:graphic>
          <a:graphicData uri="http://schemas.openxmlformats.org/presentationml/2006/ole">
            <mc:AlternateContent xmlns:mc="http://schemas.openxmlformats.org/markup-compatibility/2006">
              <mc:Choice xmlns:v="urn:schemas-microsoft-com:vml" Requires="v">
                <p:oleObj name="Equation" r:id="rId2" imgW="3675240" imgH="557640" progId="Equation.3">
                  <p:embed/>
                </p:oleObj>
              </mc:Choice>
              <mc:Fallback>
                <p:oleObj name="Equation" r:id="rId2" imgW="3675240" imgH="557640" progId="Equation.3">
                  <p:embed/>
                  <p:pic>
                    <p:nvPicPr>
                      <p:cNvPr id="43011" name="Object 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4195233"/>
                        <a:ext cx="5508625" cy="11387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012" name="Object 3"/>
          <p:cNvGraphicFramePr>
            <a:graphicFrameLocks noChangeAspect="1"/>
          </p:cNvGraphicFramePr>
          <p:nvPr>
            <p:extLst>
              <p:ext uri="{D42A27DB-BD31-4B8C-83A1-F6EECF244321}">
                <p14:modId xmlns:p14="http://schemas.microsoft.com/office/powerpoint/2010/main" val="910014982"/>
              </p:ext>
            </p:extLst>
          </p:nvPr>
        </p:nvGraphicFramePr>
        <p:xfrm>
          <a:off x="2195514" y="5664200"/>
          <a:ext cx="4194175" cy="829733"/>
        </p:xfrm>
        <a:graphic>
          <a:graphicData uri="http://schemas.openxmlformats.org/presentationml/2006/ole">
            <mc:AlternateContent xmlns:mc="http://schemas.openxmlformats.org/markup-compatibility/2006">
              <mc:Choice xmlns:v="urn:schemas-microsoft-com:vml" Requires="v">
                <p:oleObj name="Equation" r:id="rId4" imgW="1956240" imgH="283320" progId="Equation.3">
                  <p:embed/>
                </p:oleObj>
              </mc:Choice>
              <mc:Fallback>
                <p:oleObj name="Equation" r:id="rId4" imgW="1956240" imgH="283320" progId="Equation.3">
                  <p:embed/>
                  <p:pic>
                    <p:nvPicPr>
                      <p:cNvPr id="4301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4" y="5664200"/>
                        <a:ext cx="4194175" cy="8297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5" name="TextBox 24"/>
          <p:cNvSpPr txBox="1">
            <a:spLocks noChangeArrowheads="1"/>
          </p:cNvSpPr>
          <p:nvPr/>
        </p:nvSpPr>
        <p:spPr bwMode="auto">
          <a:xfrm>
            <a:off x="7620001" y="-89972"/>
            <a:ext cx="1035861"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Sec.13.3</a:t>
            </a:r>
          </a:p>
        </p:txBody>
      </p:sp>
    </p:spTree>
    <p:extLst>
      <p:ext uri="{BB962C8B-B14F-4D97-AF65-F5344CB8AC3E}">
        <p14:creationId xmlns:p14="http://schemas.microsoft.com/office/powerpoint/2010/main" val="383828327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or negative movie review?</a:t>
            </a:r>
          </a:p>
        </p:txBody>
      </p:sp>
      <p:sp>
        <p:nvSpPr>
          <p:cNvPr id="3" name="Content Placeholder 2"/>
          <p:cNvSpPr>
            <a:spLocks noGrp="1"/>
          </p:cNvSpPr>
          <p:nvPr>
            <p:ph idx="1"/>
          </p:nvPr>
        </p:nvSpPr>
        <p:spPr>
          <a:xfrm>
            <a:off x="762000" y="1803400"/>
            <a:ext cx="7924800" cy="4445000"/>
          </a:xfrm>
        </p:spPr>
        <p:txBody>
          <a:bodyPr/>
          <a:lstStyle/>
          <a:p>
            <a:r>
              <a:rPr lang="en-US" dirty="0"/>
              <a:t>unbelievably disappointing </a:t>
            </a:r>
          </a:p>
          <a:p>
            <a:r>
              <a:rPr lang="en-US" dirty="0"/>
              <a:t>Full of zany characters and richly applied satire, and some great plot twists</a:t>
            </a:r>
          </a:p>
          <a:p>
            <a:r>
              <a:rPr lang="en-US" dirty="0"/>
              <a:t> this is the greatest screwball comedy ever filmed</a:t>
            </a:r>
          </a:p>
          <a:p>
            <a:r>
              <a:rPr lang="en-US" dirty="0"/>
              <a:t> It was pathetic. The worst part about it was the boxing scenes.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a:t>
            </a:fld>
            <a:endParaRPr lang="en-US" dirty="0"/>
          </a:p>
        </p:txBody>
      </p:sp>
      <p:pic>
        <p:nvPicPr>
          <p:cNvPr id="5" name="Picture 4"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4241800"/>
            <a:ext cx="558800" cy="671509"/>
          </a:xfrm>
          <a:prstGeom prst="rect">
            <a:avLst/>
          </a:prstGeom>
        </p:spPr>
      </p:pic>
      <p:pic>
        <p:nvPicPr>
          <p:cNvPr id="6" name="Picture 5"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1" y="2514602"/>
            <a:ext cx="591828" cy="711199"/>
          </a:xfrm>
          <a:prstGeom prst="rect">
            <a:avLst/>
          </a:prstGeom>
        </p:spPr>
      </p:pic>
      <p:pic>
        <p:nvPicPr>
          <p:cNvPr id="7" name="Picture 6" descr="Thumbs-down-ico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803400"/>
            <a:ext cx="558800" cy="671509"/>
          </a:xfrm>
          <a:prstGeom prst="rect">
            <a:avLst/>
          </a:prstGeom>
        </p:spPr>
      </p:pic>
      <p:pic>
        <p:nvPicPr>
          <p:cNvPr id="8" name="Picture 7" descr="Thumbs-up-icon.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3327401"/>
            <a:ext cx="591828" cy="711199"/>
          </a:xfrm>
          <a:prstGeom prst="rect">
            <a:avLst/>
          </a:prstGeom>
        </p:spPr>
      </p:pic>
    </p:spTree>
    <p:extLst>
      <p:ext uri="{BB962C8B-B14F-4D97-AF65-F5344CB8AC3E}">
        <p14:creationId xmlns:p14="http://schemas.microsoft.com/office/powerpoint/2010/main" val="77853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482600"/>
            <a:ext cx="7467600" cy="990600"/>
          </a:xfrm>
        </p:spPr>
        <p:txBody>
          <a:bodyPr>
            <a:normAutofit fontScale="90000"/>
          </a:bodyPr>
          <a:lstStyle/>
          <a:p>
            <a:r>
              <a:rPr lang="en-US" dirty="0"/>
              <a:t>Laplace (add-1) smoothing for Na</a:t>
            </a:r>
            <a:r>
              <a:rPr lang="fr-FR" dirty="0" err="1"/>
              <a:t>ï</a:t>
            </a:r>
            <a:r>
              <a:rPr lang="en-US" dirty="0" err="1"/>
              <a:t>ve</a:t>
            </a:r>
            <a:r>
              <a:rPr lang="en-US" dirty="0"/>
              <a:t> Bayes</a:t>
            </a:r>
          </a:p>
        </p:txBody>
      </p:sp>
      <p:graphicFrame>
        <p:nvGraphicFramePr>
          <p:cNvPr id="11" name="Object 2"/>
          <p:cNvGraphicFramePr>
            <a:graphicFrameLocks noChangeAspect="1"/>
          </p:cNvGraphicFramePr>
          <p:nvPr>
            <p:extLst>
              <p:ext uri="{D42A27DB-BD31-4B8C-83A1-F6EECF244321}">
                <p14:modId xmlns:p14="http://schemas.microsoft.com/office/powerpoint/2010/main" val="4032682244"/>
              </p:ext>
            </p:extLst>
          </p:nvPr>
        </p:nvGraphicFramePr>
        <p:xfrm>
          <a:off x="1306514" y="2108201"/>
          <a:ext cx="4505325" cy="1801284"/>
        </p:xfrm>
        <a:graphic>
          <a:graphicData uri="http://schemas.openxmlformats.org/presentationml/2006/ole">
            <mc:AlternateContent xmlns:mc="http://schemas.openxmlformats.org/markup-compatibility/2006">
              <mc:Choice xmlns:v="urn:schemas-microsoft-com:vml" Requires="v">
                <p:oleObj name="Equation" r:id="rId2" imgW="1892520" imgH="557640" progId="Equation.3">
                  <p:embed/>
                </p:oleObj>
              </mc:Choice>
              <mc:Fallback>
                <p:oleObj name="Equation" r:id="rId2" imgW="1892520" imgH="557640" progId="Equation.3">
                  <p:embed/>
                  <p:pic>
                    <p:nvPicPr>
                      <p:cNvPr id="1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514" y="2108201"/>
                        <a:ext cx="4505325" cy="1801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2"/>
          <p:cNvGraphicFramePr>
            <a:graphicFrameLocks noChangeAspect="1"/>
          </p:cNvGraphicFramePr>
          <p:nvPr>
            <p:extLst>
              <p:ext uri="{D42A27DB-BD31-4B8C-83A1-F6EECF244321}">
                <p14:modId xmlns:p14="http://schemas.microsoft.com/office/powerpoint/2010/main" val="2328567934"/>
              </p:ext>
            </p:extLst>
          </p:nvPr>
        </p:nvGraphicFramePr>
        <p:xfrm>
          <a:off x="2508250" y="4235451"/>
          <a:ext cx="3816350" cy="2241549"/>
        </p:xfrm>
        <a:graphic>
          <a:graphicData uri="http://schemas.openxmlformats.org/presentationml/2006/ole">
            <mc:AlternateContent xmlns:mc="http://schemas.openxmlformats.org/markup-compatibility/2006">
              <mc:Choice xmlns:v="urn:schemas-microsoft-com:vml" Requires="v">
                <p:oleObj name="Equation" r:id="rId4" imgW="1599840" imgH="694800" progId="Equation.3">
                  <p:embed/>
                </p:oleObj>
              </mc:Choice>
              <mc:Fallback>
                <p:oleObj name="Equation" r:id="rId4" imgW="1599840" imgH="694800" progId="Equation.3">
                  <p:embed/>
                  <p:pic>
                    <p:nvPicPr>
                      <p:cNvPr id="9"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0" y="4235451"/>
                        <a:ext cx="3816350" cy="22415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2"/>
          <p:cNvGraphicFramePr>
            <a:graphicFrameLocks noChangeAspect="1"/>
          </p:cNvGraphicFramePr>
          <p:nvPr>
            <p:extLst>
              <p:ext uri="{D42A27DB-BD31-4B8C-83A1-F6EECF244321}">
                <p14:modId xmlns:p14="http://schemas.microsoft.com/office/powerpoint/2010/main" val="2274791014"/>
              </p:ext>
            </p:extLst>
          </p:nvPr>
        </p:nvGraphicFramePr>
        <p:xfrm>
          <a:off x="1311720" y="2105479"/>
          <a:ext cx="4084638" cy="1801284"/>
        </p:xfrm>
        <a:graphic>
          <a:graphicData uri="http://schemas.openxmlformats.org/presentationml/2006/ole">
            <mc:AlternateContent xmlns:mc="http://schemas.openxmlformats.org/markup-compatibility/2006">
              <mc:Choice xmlns:v="urn:schemas-microsoft-com:vml" Requires="v">
                <p:oleObj name="Equation" r:id="rId6" imgW="1718640" imgH="557640" progId="Equation.3">
                  <p:embed/>
                </p:oleObj>
              </mc:Choice>
              <mc:Fallback>
                <p:oleObj name="Equation" r:id="rId6" imgW="1718640" imgH="557640" progId="Equation.3">
                  <p:embed/>
                  <p:pic>
                    <p:nvPicPr>
                      <p:cNvPr id="1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11720" y="2105479"/>
                        <a:ext cx="4084638" cy="18012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238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type="title"/>
          </p:nvPr>
        </p:nvSpPr>
        <p:spPr>
          <a:xfrm>
            <a:off x="1219200" y="152400"/>
            <a:ext cx="7772400" cy="1143000"/>
          </a:xfrm>
        </p:spPr>
        <p:txBody>
          <a:bodyPr>
            <a:normAutofit fontScale="90000"/>
          </a:bodyPr>
          <a:lstStyle/>
          <a:p>
            <a:r>
              <a:rPr lang="en-US" dirty="0"/>
              <a:t>Multinomial Naïve Bayes: Learning</a:t>
            </a:r>
          </a:p>
        </p:txBody>
      </p:sp>
      <p:sp>
        <p:nvSpPr>
          <p:cNvPr id="52230" name="Rectangle 4"/>
          <p:cNvSpPr>
            <a:spLocks noGrp="1" noChangeArrowheads="1"/>
          </p:cNvSpPr>
          <p:nvPr>
            <p:ph sz="quarter" idx="1"/>
          </p:nvPr>
        </p:nvSpPr>
        <p:spPr>
          <a:xfrm>
            <a:off x="152400" y="2843392"/>
            <a:ext cx="4572000" cy="3532009"/>
          </a:xfrm>
        </p:spPr>
        <p:txBody>
          <a:bodyPr/>
          <a:lstStyle/>
          <a:p>
            <a:pPr>
              <a:lnSpc>
                <a:spcPct val="90000"/>
              </a:lnSpc>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lnSpc>
                <a:spcPct val="90000"/>
              </a:lnSpc>
            </a:pPr>
            <a:r>
              <a:rPr lang="en-US" sz="2000" dirty="0">
                <a:latin typeface="Calibri"/>
                <a:cs typeface="Calibri"/>
              </a:rPr>
              <a:t>For each </a:t>
            </a:r>
            <a:r>
              <a:rPr lang="en-US" sz="2000" i="1" dirty="0" err="1">
                <a:latin typeface="Calibri"/>
                <a:cs typeface="Calibri"/>
              </a:rPr>
              <a:t>c</a:t>
            </a:r>
            <a:r>
              <a:rPr lang="en-US" sz="2000" i="1" baseline="-25000" dirty="0" err="1">
                <a:latin typeface="Calibri"/>
                <a:cs typeface="Calibri"/>
              </a:rPr>
              <a:t>j</a:t>
            </a:r>
            <a:r>
              <a:rPr lang="en-US" sz="2000" i="1" baseline="-25000" dirty="0">
                <a:latin typeface="Calibri"/>
                <a:cs typeface="Calibri"/>
              </a:rPr>
              <a:t> </a:t>
            </a:r>
            <a:r>
              <a:rPr lang="en-US" sz="2000" dirty="0">
                <a:latin typeface="Calibri"/>
                <a:cs typeface="Calibri"/>
              </a:rPr>
              <a:t>in </a:t>
            </a:r>
            <a:r>
              <a:rPr lang="en-US" sz="2000" i="1" dirty="0">
                <a:latin typeface="Calibri"/>
                <a:cs typeface="Calibri"/>
              </a:rPr>
              <a:t>C</a:t>
            </a:r>
            <a:r>
              <a:rPr lang="en-US" sz="2000" dirty="0">
                <a:latin typeface="Calibri"/>
                <a:cs typeface="Calibri"/>
              </a:rPr>
              <a:t> do</a:t>
            </a:r>
          </a:p>
          <a:p>
            <a:pPr marL="800100" lvl="2" indent="0">
              <a:lnSpc>
                <a:spcPct val="90000"/>
              </a:lnSpc>
              <a:buNone/>
            </a:pPr>
            <a:r>
              <a:rPr lang="en-US" i="1" dirty="0">
                <a:latin typeface="Calibri"/>
                <a:cs typeface="Calibri"/>
              </a:rPr>
              <a:t> </a:t>
            </a:r>
            <a:r>
              <a:rPr lang="en-US" i="1" dirty="0" err="1">
                <a:latin typeface="Calibri"/>
                <a:cs typeface="Calibri"/>
              </a:rPr>
              <a:t>docs</a:t>
            </a:r>
            <a:r>
              <a:rPr lang="en-US" i="1" baseline="-25000" dirty="0" err="1">
                <a:latin typeface="Calibri"/>
                <a:cs typeface="Calibri"/>
              </a:rPr>
              <a:t>j</a:t>
            </a:r>
            <a:r>
              <a:rPr lang="en-US" i="1" dirty="0">
                <a:latin typeface="Calibri"/>
                <a:cs typeface="Calibri"/>
              </a:rPr>
              <a:t> </a:t>
            </a:r>
            <a:r>
              <a:rPr lang="en-US" dirty="0">
                <a:latin typeface="Calibri"/>
                <a:cs typeface="Calibri"/>
                <a:sym typeface="Symbol" charset="2"/>
              </a:rPr>
              <a:t></a:t>
            </a:r>
            <a:r>
              <a:rPr lang="en-US" i="1" dirty="0">
                <a:latin typeface="Calibri"/>
                <a:cs typeface="Calibri"/>
                <a:sym typeface="Symbol" charset="2"/>
              </a:rPr>
              <a:t> </a:t>
            </a:r>
            <a:r>
              <a:rPr lang="en-US" dirty="0">
                <a:latin typeface="Calibri"/>
                <a:cs typeface="Calibri"/>
                <a:sym typeface="Symbol" charset="2"/>
              </a:rPr>
              <a:t>all docs with  class =</a:t>
            </a:r>
            <a:r>
              <a:rPr lang="en-US" i="1" dirty="0" err="1">
                <a:latin typeface="Calibri"/>
                <a:cs typeface="Calibri"/>
              </a:rPr>
              <a:t>c</a:t>
            </a:r>
            <a:r>
              <a:rPr lang="en-US" i="1" baseline="-25000" dirty="0" err="1">
                <a:latin typeface="Calibri"/>
                <a:cs typeface="Calibri"/>
              </a:rPr>
              <a:t>j</a:t>
            </a:r>
            <a:endParaRPr lang="en-US" i="1" baseline="-25000" dirty="0">
              <a:latin typeface="Calibri"/>
              <a:cs typeface="Calibri"/>
            </a:endParaRPr>
          </a:p>
          <a:p>
            <a:pPr>
              <a:spcBef>
                <a:spcPts val="0"/>
              </a:spcBef>
            </a:pPr>
            <a:endParaRPr lang="en-US" sz="2200" dirty="0">
              <a:latin typeface="Calibri"/>
              <a:cs typeface="Calibri"/>
            </a:endParaRPr>
          </a:p>
        </p:txBody>
      </p:sp>
      <p:graphicFrame>
        <p:nvGraphicFramePr>
          <p:cNvPr id="52226" name="Object 2"/>
          <p:cNvGraphicFramePr>
            <a:graphicFrameLocks noChangeAspect="1"/>
          </p:cNvGraphicFramePr>
          <p:nvPr>
            <p:extLst>
              <p:ext uri="{D42A27DB-BD31-4B8C-83A1-F6EECF244321}">
                <p14:modId xmlns:p14="http://schemas.microsoft.com/office/powerpoint/2010/main" val="1052552574"/>
              </p:ext>
            </p:extLst>
          </p:nvPr>
        </p:nvGraphicFramePr>
        <p:xfrm>
          <a:off x="5233148" y="4648201"/>
          <a:ext cx="3606053" cy="1047913"/>
        </p:xfrm>
        <a:graphic>
          <a:graphicData uri="http://schemas.openxmlformats.org/presentationml/2006/ole">
            <mc:AlternateContent xmlns:mc="http://schemas.openxmlformats.org/markup-compatibility/2006">
              <mc:Choice xmlns:v="urn:schemas-microsoft-com:vml" Requires="v">
                <p:oleObj name="Equation" r:id="rId2" imgW="1965600" imgH="420480" progId="Equation.3">
                  <p:embed/>
                </p:oleObj>
              </mc:Choice>
              <mc:Fallback>
                <p:oleObj name="Equation" r:id="rId2" imgW="1965600" imgH="420480" progId="Equation.3">
                  <p:embed/>
                  <p:pic>
                    <p:nvPicPr>
                      <p:cNvPr id="522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8" y="4648201"/>
                        <a:ext cx="3606053" cy="104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7" name="Object 3"/>
          <p:cNvGraphicFramePr>
            <a:graphicFrameLocks noChangeAspect="1"/>
          </p:cNvGraphicFramePr>
          <p:nvPr>
            <p:extLst>
              <p:ext uri="{D42A27DB-BD31-4B8C-83A1-F6EECF244321}">
                <p14:modId xmlns:p14="http://schemas.microsoft.com/office/powerpoint/2010/main" val="3549097549"/>
              </p:ext>
            </p:extLst>
          </p:nvPr>
        </p:nvGraphicFramePr>
        <p:xfrm>
          <a:off x="1066800" y="4343400"/>
          <a:ext cx="3200400" cy="989496"/>
        </p:xfrm>
        <a:graphic>
          <a:graphicData uri="http://schemas.openxmlformats.org/presentationml/2006/ole">
            <mc:AlternateContent xmlns:mc="http://schemas.openxmlformats.org/markup-compatibility/2006">
              <mc:Choice xmlns:v="urn:schemas-microsoft-com:vml" Requires="v">
                <p:oleObj name="Equation" r:id="rId4" imgW="1737000" imgH="393120" progId="Equation.3">
                  <p:embed/>
                </p:oleObj>
              </mc:Choice>
              <mc:Fallback>
                <p:oleObj name="Equation" r:id="rId4" imgW="1737000" imgH="393120" progId="Equation.3">
                  <p:embed/>
                  <p:pic>
                    <p:nvPicPr>
                      <p:cNvPr id="5222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343400"/>
                        <a:ext cx="3200400" cy="989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4"/>
          <p:cNvSpPr txBox="1">
            <a:spLocks noChangeArrowheads="1"/>
          </p:cNvSpPr>
          <p:nvPr/>
        </p:nvSpPr>
        <p:spPr bwMode="auto">
          <a:xfrm>
            <a:off x="4038600" y="2819400"/>
            <a:ext cx="5791200" cy="203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spcBef>
                <a:spcPts val="0"/>
              </a:spcBef>
            </a:pPr>
            <a:r>
              <a:rPr lang="en-US" sz="2200" dirty="0">
                <a:latin typeface="Calibri"/>
                <a:cs typeface="Calibri"/>
              </a:rPr>
              <a:t>Calculate </a:t>
            </a:r>
            <a:r>
              <a:rPr lang="en-US" sz="2200" i="1" dirty="0">
                <a:latin typeface="Calibri"/>
                <a:cs typeface="Calibri"/>
              </a:rPr>
              <a:t>P</a:t>
            </a:r>
            <a:r>
              <a:rPr lang="en-US" sz="2200" dirty="0">
                <a:latin typeface="Calibri"/>
                <a:cs typeface="Calibri"/>
              </a:rPr>
              <a:t>(</a:t>
            </a:r>
            <a:r>
              <a:rPr lang="en-US" sz="2200" i="1" dirty="0" err="1">
                <a:latin typeface="Calibri"/>
                <a:cs typeface="Calibri"/>
              </a:rPr>
              <a:t>w</a:t>
            </a:r>
            <a:r>
              <a:rPr lang="en-US" sz="2200" i="1" baseline="-25000" dirty="0" err="1">
                <a:latin typeface="Calibri"/>
                <a:cs typeface="Calibri"/>
              </a:rPr>
              <a:t>k</a:t>
            </a:r>
            <a:r>
              <a:rPr lang="en-US" sz="2200" i="1" dirty="0">
                <a:latin typeface="Calibri"/>
                <a:cs typeface="Calibri"/>
              </a:rPr>
              <a:t> </a:t>
            </a:r>
            <a:r>
              <a:rPr lang="en-US" sz="2200" dirty="0">
                <a:latin typeface="Calibri"/>
                <a:cs typeface="Calibri"/>
              </a:rPr>
              <a:t>|</a:t>
            </a:r>
            <a:r>
              <a:rPr lang="en-US" sz="2200" i="1" dirty="0">
                <a:latin typeface="Calibri"/>
                <a:cs typeface="Calibri"/>
              </a:rPr>
              <a:t> </a:t>
            </a:r>
            <a:r>
              <a:rPr lang="en-US" sz="2200" i="1" dirty="0" err="1">
                <a:latin typeface="Calibri"/>
                <a:cs typeface="Calibri"/>
              </a:rPr>
              <a:t>c</a:t>
            </a:r>
            <a:r>
              <a:rPr lang="en-US" sz="2200" i="1" baseline="-25000" dirty="0" err="1">
                <a:latin typeface="Calibri"/>
                <a:cs typeface="Calibri"/>
              </a:rPr>
              <a:t>j</a:t>
            </a:r>
            <a:r>
              <a:rPr lang="en-US" sz="2200" dirty="0">
                <a:latin typeface="Calibri"/>
                <a:cs typeface="Calibri"/>
              </a:rPr>
              <a:t>)</a:t>
            </a:r>
            <a:r>
              <a:rPr lang="en-US" sz="2200" i="1" dirty="0">
                <a:latin typeface="Calibri"/>
                <a:cs typeface="Calibri"/>
              </a:rPr>
              <a:t> </a:t>
            </a:r>
            <a:r>
              <a:rPr lang="en-US" sz="2200" dirty="0">
                <a:latin typeface="Calibri"/>
                <a:cs typeface="Calibri"/>
              </a:rPr>
              <a:t>terms</a:t>
            </a:r>
          </a:p>
          <a:p>
            <a:pPr lvl="1">
              <a:spcBef>
                <a:spcPts val="0"/>
              </a:spcBef>
            </a:pP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single doc containing all </a:t>
            </a:r>
            <a:r>
              <a:rPr lang="en-US" i="1" dirty="0" err="1">
                <a:latin typeface="Calibri"/>
                <a:ea typeface="ＭＳ Ｐゴシック" charset="-128"/>
                <a:cs typeface="Calibri"/>
              </a:rPr>
              <a:t>docs</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a:p>
            <a:pPr lvl="1">
              <a:spcBef>
                <a:spcPts val="0"/>
              </a:spcBef>
            </a:pPr>
            <a:r>
              <a:rPr lang="en-US" dirty="0">
                <a:latin typeface="Calibri"/>
                <a:ea typeface="ＭＳ Ｐゴシック" charset="-128"/>
                <a:cs typeface="Calibri"/>
              </a:rPr>
              <a:t>For</a:t>
            </a:r>
            <a:r>
              <a:rPr lang="en-US" i="1" baseline="-25000" dirty="0">
                <a:latin typeface="Calibri"/>
                <a:ea typeface="ＭＳ Ｐゴシック" charset="-128"/>
                <a:cs typeface="Calibri"/>
              </a:rPr>
              <a:t> </a:t>
            </a:r>
            <a:r>
              <a:rPr lang="en-US" dirty="0">
                <a:latin typeface="Calibri"/>
                <a:ea typeface="ＭＳ Ｐゴシック" charset="-128"/>
                <a:cs typeface="Calibri"/>
              </a:rPr>
              <a:t>each word </a:t>
            </a:r>
            <a:r>
              <a:rPr lang="en-US" i="1" dirty="0" err="1">
                <a:latin typeface="Calibri"/>
                <a:ea typeface="ＭＳ Ｐゴシック" charset="-128"/>
                <a:cs typeface="Calibri"/>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a:latin typeface="Calibri"/>
                <a:ea typeface="ＭＳ Ｐゴシック" charset="-128"/>
                <a:cs typeface="Calibri"/>
              </a:rPr>
              <a:t>Vocabulary</a:t>
            </a:r>
          </a:p>
          <a:p>
            <a:pPr marL="800100" lvl="2" indent="0">
              <a:spcBef>
                <a:spcPts val="0"/>
              </a:spcBef>
              <a:buNone/>
            </a:pPr>
            <a:r>
              <a:rPr lang="en-US" i="1" dirty="0">
                <a:latin typeface="Calibri"/>
                <a:ea typeface="ＭＳ Ｐゴシック" charset="-128"/>
                <a:cs typeface="Calibri"/>
              </a:rPr>
              <a:t>    </a:t>
            </a:r>
            <a:r>
              <a:rPr lang="en-US" i="1" dirty="0" err="1">
                <a:latin typeface="Calibri"/>
                <a:ea typeface="ＭＳ Ｐゴシック" charset="-128"/>
                <a:cs typeface="Calibri"/>
              </a:rPr>
              <a:t>n</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sym typeface="Symbol" charset="2"/>
              </a:rPr>
              <a:t> # of occurrences of </a:t>
            </a:r>
            <a:r>
              <a:rPr lang="en-US" i="1" dirty="0" err="1">
                <a:latin typeface="Calibri"/>
                <a:ea typeface="ＭＳ Ｐゴシック" charset="-128"/>
                <a:cs typeface="Calibri"/>
                <a:sym typeface="Symbol" charset="2"/>
              </a:rPr>
              <a:t>w</a:t>
            </a:r>
            <a:r>
              <a:rPr lang="en-US" i="1" baseline="-25000" dirty="0" err="1">
                <a:latin typeface="Calibri"/>
                <a:ea typeface="ＭＳ Ｐゴシック" charset="-128"/>
                <a:cs typeface="Calibri"/>
              </a:rPr>
              <a:t>k</a:t>
            </a:r>
            <a:r>
              <a:rPr lang="en-US" i="1" dirty="0">
                <a:latin typeface="Calibri"/>
                <a:ea typeface="ＭＳ Ｐゴシック" charset="-128"/>
                <a:cs typeface="Calibri"/>
              </a:rPr>
              <a:t> </a:t>
            </a:r>
            <a:r>
              <a:rPr lang="en-US" dirty="0">
                <a:latin typeface="Calibri"/>
                <a:ea typeface="ＭＳ Ｐゴシック" charset="-128"/>
                <a:cs typeface="Calibri"/>
              </a:rPr>
              <a:t>in </a:t>
            </a:r>
            <a:r>
              <a:rPr lang="en-US" i="1" dirty="0" err="1">
                <a:latin typeface="Calibri"/>
                <a:ea typeface="ＭＳ Ｐゴシック" charset="-128"/>
                <a:cs typeface="Calibri"/>
              </a:rPr>
              <a:t>Text</a:t>
            </a:r>
            <a:r>
              <a:rPr lang="en-US" i="1" baseline="-25000" dirty="0" err="1">
                <a:latin typeface="Calibri"/>
                <a:ea typeface="ＭＳ Ｐゴシック" charset="-128"/>
                <a:cs typeface="Calibri"/>
              </a:rPr>
              <a:t>j</a:t>
            </a:r>
            <a:endParaRPr lang="en-US" i="1" baseline="-25000" dirty="0">
              <a:latin typeface="Calibri"/>
              <a:ea typeface="ＭＳ Ｐゴシック" charset="-128"/>
              <a:cs typeface="Calibri"/>
            </a:endParaRPr>
          </a:p>
        </p:txBody>
      </p:sp>
      <p:sp>
        <p:nvSpPr>
          <p:cNvPr id="9" name="Rectangle 4"/>
          <p:cNvSpPr txBox="1">
            <a:spLocks noChangeArrowheads="1"/>
          </p:cNvSpPr>
          <p:nvPr/>
        </p:nvSpPr>
        <p:spPr bwMode="auto">
          <a:xfrm>
            <a:off x="152400" y="2108200"/>
            <a:ext cx="5410200" cy="50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pPr>
            <a:r>
              <a:rPr lang="en-US" sz="2200" dirty="0">
                <a:latin typeface="Calibri" charset="0"/>
              </a:rPr>
              <a:t>From training corpus, extract </a:t>
            </a:r>
            <a:r>
              <a:rPr lang="en-US" sz="2200" i="1" dirty="0">
                <a:latin typeface="Times New Roman" charset="0"/>
              </a:rPr>
              <a:t>Vocabulary</a:t>
            </a:r>
            <a:endParaRPr lang="en-US" sz="2200" dirty="0">
              <a:latin typeface="Calibri" charset="0"/>
            </a:endParaRPr>
          </a:p>
        </p:txBody>
      </p:sp>
    </p:spTree>
    <p:extLst>
      <p:ext uri="{BB962C8B-B14F-4D97-AF65-F5344CB8AC3E}">
        <p14:creationId xmlns:p14="http://schemas.microsoft.com/office/powerpoint/2010/main" val="556939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3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2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2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371600" y="482600"/>
            <a:ext cx="7620000" cy="990600"/>
          </a:xfrm>
        </p:spPr>
        <p:txBody>
          <a:bodyPr>
            <a:normAutofit fontScale="90000"/>
          </a:bodyPr>
          <a:lstStyle/>
          <a:p>
            <a:r>
              <a:rPr lang="en-US" dirty="0"/>
              <a:t>Laplace (add-1) smoothing: unknown words</a:t>
            </a:r>
          </a:p>
        </p:txBody>
      </p:sp>
      <p:graphicFrame>
        <p:nvGraphicFramePr>
          <p:cNvPr id="10" name="Object 2"/>
          <p:cNvGraphicFramePr>
            <a:graphicFrameLocks noChangeAspect="1"/>
          </p:cNvGraphicFramePr>
          <p:nvPr>
            <p:extLst>
              <p:ext uri="{D42A27DB-BD31-4B8C-83A1-F6EECF244321}">
                <p14:modId xmlns:p14="http://schemas.microsoft.com/office/powerpoint/2010/main" val="771561804"/>
              </p:ext>
            </p:extLst>
          </p:nvPr>
        </p:nvGraphicFramePr>
        <p:xfrm>
          <a:off x="1876426" y="2819401"/>
          <a:ext cx="4479925" cy="1807633"/>
        </p:xfrm>
        <a:graphic>
          <a:graphicData uri="http://schemas.openxmlformats.org/presentationml/2006/ole">
            <mc:AlternateContent xmlns:mc="http://schemas.openxmlformats.org/markup-compatibility/2006">
              <mc:Choice xmlns:v="urn:schemas-microsoft-com:vml" Requires="v">
                <p:oleObj name="Equation" r:id="rId2" imgW="2340360" imgH="694800" progId="Equation.3">
                  <p:embed/>
                </p:oleObj>
              </mc:Choice>
              <mc:Fallback>
                <p:oleObj name="Equation" r:id="rId2" imgW="2340360" imgH="694800" progId="Equation.3">
                  <p:embed/>
                  <p:pic>
                    <p:nvPicPr>
                      <p:cNvPr id="1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6" y="2819401"/>
                        <a:ext cx="4479925" cy="1807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762000" y="1889778"/>
            <a:ext cx="6096092" cy="369332"/>
          </a:xfrm>
          <a:prstGeom prst="rect">
            <a:avLst/>
          </a:prstGeom>
          <a:noFill/>
        </p:spPr>
        <p:txBody>
          <a:bodyPr wrap="none" rtlCol="0">
            <a:spAutoFit/>
          </a:bodyPr>
          <a:lstStyle/>
          <a:p>
            <a:r>
              <a:rPr lang="en-US" dirty="0">
                <a:latin typeface="+mn-lt"/>
              </a:rPr>
              <a:t>Add one extra word to the vocabulary, the “unknown word” </a:t>
            </a:r>
            <a:r>
              <a:rPr lang="en-US" dirty="0" err="1">
                <a:latin typeface="+mn-lt"/>
              </a:rPr>
              <a:t>w</a:t>
            </a:r>
            <a:r>
              <a:rPr lang="en-US" baseline="-25000" dirty="0" err="1">
                <a:latin typeface="+mn-lt"/>
              </a:rPr>
              <a:t>u</a:t>
            </a:r>
            <a:endParaRPr lang="en-US" baseline="-25000" dirty="0">
              <a:latin typeface="+mn-lt"/>
            </a:endParaRPr>
          </a:p>
        </p:txBody>
      </p:sp>
      <p:graphicFrame>
        <p:nvGraphicFramePr>
          <p:cNvPr id="7" name="Object 2"/>
          <p:cNvGraphicFramePr>
            <a:graphicFrameLocks noChangeAspect="1"/>
          </p:cNvGraphicFramePr>
          <p:nvPr>
            <p:extLst>
              <p:ext uri="{D42A27DB-BD31-4B8C-83A1-F6EECF244321}">
                <p14:modId xmlns:p14="http://schemas.microsoft.com/office/powerpoint/2010/main" val="2490012230"/>
              </p:ext>
            </p:extLst>
          </p:nvPr>
        </p:nvGraphicFramePr>
        <p:xfrm>
          <a:off x="2909888" y="4770968"/>
          <a:ext cx="3414713" cy="1807633"/>
        </p:xfrm>
        <a:graphic>
          <a:graphicData uri="http://schemas.openxmlformats.org/presentationml/2006/ole">
            <mc:AlternateContent xmlns:mc="http://schemas.openxmlformats.org/markup-compatibility/2006">
              <mc:Choice xmlns:v="urn:schemas-microsoft-com:vml" Requires="v">
                <p:oleObj name="Equation" r:id="rId4" imgW="1782720" imgH="694800" progId="Equation.3">
                  <p:embed/>
                </p:oleObj>
              </mc:Choice>
              <mc:Fallback>
                <p:oleObj name="Equation" r:id="rId4" imgW="1782720" imgH="694800" progId="Equation.3">
                  <p:embed/>
                  <p:pic>
                    <p:nvPicPr>
                      <p:cNvPr id="7"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9888" y="4770968"/>
                        <a:ext cx="3414713" cy="18076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1800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graphicFrame>
        <p:nvGraphicFramePr>
          <p:cNvPr id="7" name="Content Placeholder 6"/>
          <p:cNvGraphicFramePr>
            <a:graphicFrameLocks noGrp="1"/>
          </p:cNvGraphicFramePr>
          <p:nvPr>
            <p:ph idx="1"/>
          </p:nvPr>
        </p:nvGraphicFramePr>
        <p:xfrm>
          <a:off x="914400" y="2209800"/>
          <a:ext cx="7438909" cy="3903780"/>
        </p:xfrm>
        <a:graphic>
          <a:graphicData uri="http://schemas.openxmlformats.org/drawingml/2006/table">
            <a:tbl>
              <a:tblPr bandRow="1">
                <a:tableStyleId>{3C2FFA5D-87B4-456A-9821-1D502468CF0F}</a:tableStyleId>
              </a:tblPr>
              <a:tblGrid>
                <a:gridCol w="1266709">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67390">
                <a:tc>
                  <a:txBody>
                    <a:bodyPr/>
                    <a:lstStyle/>
                    <a:p>
                      <a:pPr algn="r" fontAlgn="b"/>
                      <a:r>
                        <a:rPr lang="en-US" sz="1800" b="0" i="0" u="none" strike="noStrike" dirty="0">
                          <a:solidFill>
                            <a:srgbClr val="000000"/>
                          </a:solidFill>
                          <a:latin typeface="Calibri"/>
                        </a:rPr>
                        <a:t>Document</a:t>
                      </a:r>
                      <a:r>
                        <a:rPr lang="en-US" sz="1800" b="0" i="0" u="none" strike="noStrike" baseline="0" dirty="0">
                          <a:solidFill>
                            <a:srgbClr val="000000"/>
                          </a:solidFill>
                          <a:latin typeface="Calibri"/>
                        </a:rPr>
                        <a:t> Id</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b="0" i="0" u="none" strike="noStrike" dirty="0">
                          <a:solidFill>
                            <a:srgbClr val="000000"/>
                          </a:solidFill>
                          <a:latin typeface="Calibri"/>
                        </a:rPr>
                        <a:t>Text</a:t>
                      </a:r>
                    </a:p>
                  </a:txBody>
                  <a:tcPr marL="6546" marR="6546" marT="6546" marB="0" anchor="b"/>
                </a:tc>
                <a:tc>
                  <a:txBody>
                    <a:bodyPr/>
                    <a:lstStyle/>
                    <a:p>
                      <a:pPr algn="l" fontAlgn="b"/>
                      <a:r>
                        <a:rPr lang="en-US" sz="1800" b="0" i="0" u="none" strike="noStrike" dirty="0">
                          <a:solidFill>
                            <a:srgbClr val="000000"/>
                          </a:solidFill>
                          <a:latin typeface="Calibri"/>
                        </a:rPr>
                        <a:t>Class</a:t>
                      </a:r>
                    </a:p>
                  </a:txBody>
                  <a:tcPr marL="6546" marR="6546" marT="6546" marB="0" anchor="b"/>
                </a:tc>
                <a:extLst>
                  <a:ext uri="{0D108BD9-81ED-4DB2-BD59-A6C34878D82A}">
                    <a16:rowId xmlns:a16="http://schemas.microsoft.com/office/drawing/2014/main" val="10000"/>
                  </a:ext>
                </a:extLst>
              </a:tr>
              <a:tr h="467390">
                <a:tc>
                  <a:txBody>
                    <a:bodyPr/>
                    <a:lstStyle/>
                    <a:p>
                      <a:pPr algn="r" fontAlgn="b"/>
                      <a:r>
                        <a:rPr lang="en-US" sz="1800" u="none" strike="noStrike"/>
                        <a:t>1</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Nvidia GPU is the best in the world.</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computer graphics</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1"/>
                  </a:ext>
                </a:extLst>
              </a:tr>
              <a:tr h="242553">
                <a:tc>
                  <a:txBody>
                    <a:bodyPr/>
                    <a:lstStyle/>
                    <a:p>
                      <a:pPr algn="r" fontAlgn="b"/>
                      <a:r>
                        <a:rPr lang="en-US" sz="1800" u="none" strike="noStrike"/>
                        <a:t>2</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Nvidia is giving tough competition to AMD.</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computer graphics</a:t>
                      </a:r>
                      <a:endParaRPr lang="en-US" sz="1800" b="0" i="0" u="none" strike="noStrike">
                        <a:solidFill>
                          <a:srgbClr val="000000"/>
                        </a:solidFill>
                        <a:latin typeface="Calibri"/>
                      </a:endParaRPr>
                    </a:p>
                  </a:txBody>
                  <a:tcPr marL="6546" marR="6546" marT="6546" marB="0" anchor="b"/>
                </a:tc>
                <a:extLst>
                  <a:ext uri="{0D108BD9-81ED-4DB2-BD59-A6C34878D82A}">
                    <a16:rowId xmlns:a16="http://schemas.microsoft.com/office/drawing/2014/main" val="10002"/>
                  </a:ext>
                </a:extLst>
              </a:tr>
              <a:tr h="304800">
                <a:tc>
                  <a:txBody>
                    <a:bodyPr/>
                    <a:lstStyle/>
                    <a:p>
                      <a:pPr algn="r" fontAlgn="b"/>
                      <a:r>
                        <a:rPr lang="en-US" sz="1800" u="none" strike="noStrike"/>
                        <a:t>3</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We were running our application with GTX 1050(High end GPU) still it didn't work then we realized the problem was with the OS.</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computer graphics</a:t>
                      </a:r>
                      <a:endParaRPr lang="en-US" sz="1800" b="0" i="0" u="none" strike="noStrike">
                        <a:solidFill>
                          <a:srgbClr val="000000"/>
                        </a:solidFill>
                        <a:latin typeface="Calibri"/>
                      </a:endParaRPr>
                    </a:p>
                  </a:txBody>
                  <a:tcPr marL="6546" marR="6546" marT="6546" marB="0" anchor="b"/>
                </a:tc>
                <a:extLst>
                  <a:ext uri="{0D108BD9-81ED-4DB2-BD59-A6C34878D82A}">
                    <a16:rowId xmlns:a16="http://schemas.microsoft.com/office/drawing/2014/main" val="10003"/>
                  </a:ext>
                </a:extLst>
              </a:tr>
              <a:tr h="237294">
                <a:tc>
                  <a:txBody>
                    <a:bodyPr/>
                    <a:lstStyle/>
                    <a:p>
                      <a:pPr algn="r" fontAlgn="b"/>
                      <a:r>
                        <a:rPr lang="en-US" sz="1800" u="none" strike="noStrike"/>
                        <a:t>4</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Punjab University, is located in Lahore.</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dirty="0"/>
                        <a:t>not computer graphics</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4"/>
                  </a:ext>
                </a:extLst>
              </a:tr>
              <a:tr h="237294">
                <a:tc>
                  <a:txBody>
                    <a:bodyPr/>
                    <a:lstStyle/>
                    <a:p>
                      <a:pPr algn="r" fontAlgn="b"/>
                      <a:r>
                        <a:rPr lang="en-US" sz="1800" b="0" i="0" u="none" strike="noStrike" dirty="0">
                          <a:solidFill>
                            <a:srgbClr val="000000"/>
                          </a:solidFill>
                          <a:latin typeface="Calibri"/>
                        </a:rPr>
                        <a:t>5</a:t>
                      </a:r>
                    </a:p>
                  </a:txBody>
                  <a:tcPr marL="6546" marR="6546" marT="6546" marB="0" anchor="b"/>
                </a:tc>
                <a:tc>
                  <a:txBody>
                    <a:bodyPr/>
                    <a:lstStyle/>
                    <a:p>
                      <a:pPr algn="l" fontAlgn="b"/>
                      <a:r>
                        <a:rPr lang="en-US" sz="1800" b="0" i="0" u="none" strike="noStrike" dirty="0">
                          <a:solidFill>
                            <a:srgbClr val="000000"/>
                          </a:solidFill>
                          <a:latin typeface="Calibri"/>
                        </a:rPr>
                        <a:t>Lahore</a:t>
                      </a:r>
                      <a:r>
                        <a:rPr lang="en-US" sz="1800" b="0" i="0" u="none" strike="noStrike" baseline="0" dirty="0">
                          <a:solidFill>
                            <a:srgbClr val="000000"/>
                          </a:solidFill>
                          <a:latin typeface="Calibri"/>
                        </a:rPr>
                        <a:t> is capital of Punjab</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b="0" i="0" u="none" strike="noStrike" dirty="0">
                          <a:solidFill>
                            <a:srgbClr val="000000"/>
                          </a:solidFill>
                          <a:latin typeface="Calibri"/>
                        </a:rPr>
                        <a:t>Not computer graphics</a:t>
                      </a:r>
                    </a:p>
                  </a:txBody>
                  <a:tcPr marL="6546" marR="6546" marT="6546" marB="0" anchor="b"/>
                </a:tc>
                <a:extLst>
                  <a:ext uri="{0D108BD9-81ED-4DB2-BD59-A6C34878D82A}">
                    <a16:rowId xmlns:a16="http://schemas.microsoft.com/office/drawing/2014/main" val="10005"/>
                  </a:ext>
                </a:extLst>
              </a:tr>
              <a:tr h="237294">
                <a:tc>
                  <a:txBody>
                    <a:bodyPr/>
                    <a:lstStyle/>
                    <a:p>
                      <a:pPr algn="r" fontAlgn="b"/>
                      <a:r>
                        <a:rPr lang="en-US" sz="1800" b="0" i="0" u="none" strike="noStrike" dirty="0">
                          <a:solidFill>
                            <a:srgbClr val="000000"/>
                          </a:solidFill>
                          <a:latin typeface="Calibri"/>
                        </a:rPr>
                        <a:t>6</a:t>
                      </a:r>
                    </a:p>
                  </a:txBody>
                  <a:tcPr marL="6546" marR="6546" marT="6546" marB="0" anchor="b"/>
                </a:tc>
                <a:tc>
                  <a:txBody>
                    <a:bodyPr/>
                    <a:lstStyle/>
                    <a:p>
                      <a:pPr algn="l" fontAlgn="b"/>
                      <a:r>
                        <a:rPr lang="en-US" sz="1800" b="0" i="0" u="none" strike="noStrike" dirty="0">
                          <a:solidFill>
                            <a:srgbClr val="000000"/>
                          </a:solidFill>
                          <a:latin typeface="Calibri"/>
                        </a:rPr>
                        <a:t>UET is located in Lahore</a:t>
                      </a:r>
                    </a:p>
                  </a:txBody>
                  <a:tcPr marL="6546" marR="6546" marT="6546" marB="0" anchor="b"/>
                </a:tc>
                <a:tc>
                  <a:txBody>
                    <a:bodyPr/>
                    <a:lstStyle/>
                    <a:p>
                      <a:pPr algn="l" fontAlgn="b"/>
                      <a:r>
                        <a:rPr lang="en-US" sz="1800" b="0" i="0" u="none" strike="noStrike" dirty="0">
                          <a:solidFill>
                            <a:srgbClr val="000000"/>
                          </a:solidFill>
                          <a:latin typeface="Calibri"/>
                        </a:rPr>
                        <a:t>Not computer  graphics</a:t>
                      </a:r>
                    </a:p>
                  </a:txBody>
                  <a:tcPr marL="6546" marR="6546" marT="6546" marB="0" anchor="b"/>
                </a:tc>
                <a:extLst>
                  <a:ext uri="{0D108BD9-81ED-4DB2-BD59-A6C34878D82A}">
                    <a16:rowId xmlns:a16="http://schemas.microsoft.com/office/drawing/2014/main" val="10006"/>
                  </a:ext>
                </a:extLst>
              </a:tr>
              <a:tr h="467390">
                <a:tc>
                  <a:txBody>
                    <a:bodyPr/>
                    <a:lstStyle/>
                    <a:p>
                      <a:pPr algn="r" fontAlgn="b"/>
                      <a:r>
                        <a:rPr lang="en-US" sz="1800" u="none" strike="noStrike" dirty="0"/>
                        <a:t>7</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a:t>Please buy GPU from our store.</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7"/>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Content Placeholder 2"/>
          <p:cNvSpPr>
            <a:spLocks noGrp="1"/>
          </p:cNvSpPr>
          <p:nvPr>
            <p:ph idx="1"/>
          </p:nvPr>
        </p:nvSpPr>
        <p:spPr/>
        <p:txBody>
          <a:bodyPr/>
          <a:lstStyle/>
          <a:p>
            <a:r>
              <a:rPr lang="en-US" dirty="0"/>
              <a:t>NVIDIA</a:t>
            </a:r>
          </a:p>
          <a:p>
            <a:r>
              <a:rPr lang="en-US" dirty="0"/>
              <a:t>GPU</a:t>
            </a:r>
          </a:p>
          <a:p>
            <a:r>
              <a:rPr lang="en-US" dirty="0"/>
              <a:t>AMD</a:t>
            </a:r>
          </a:p>
          <a:p>
            <a:r>
              <a:rPr lang="en-US" dirty="0"/>
              <a:t>GTX1050</a:t>
            </a:r>
          </a:p>
          <a:p>
            <a:r>
              <a:rPr lang="en-US" dirty="0"/>
              <a:t>Punjab</a:t>
            </a:r>
          </a:p>
          <a:p>
            <a:r>
              <a:rPr lang="en-US" dirty="0"/>
              <a:t>Lahore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1371600" cy="1143000"/>
          </a:xfrm>
        </p:spPr>
        <p:txBody>
          <a:bodyPr/>
          <a:lstStyle/>
          <a:p>
            <a:pPr algn="l"/>
            <a:r>
              <a:rPr lang="en-US" dirty="0"/>
              <a:t>Data</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2950103363"/>
              </p:ext>
            </p:extLst>
          </p:nvPr>
        </p:nvGraphicFramePr>
        <p:xfrm>
          <a:off x="0" y="1981200"/>
          <a:ext cx="4571999" cy="3300905"/>
        </p:xfrm>
        <a:graphic>
          <a:graphicData uri="http://schemas.openxmlformats.org/drawingml/2006/table">
            <a:tbl>
              <a:tblPr firstRow="1" bandRow="1">
                <a:tableStyleId>{3C2FFA5D-87B4-456A-9821-1D502468CF0F}</a:tableStyleId>
              </a:tblPr>
              <a:tblGrid>
                <a:gridCol w="448310">
                  <a:extLst>
                    <a:ext uri="{9D8B030D-6E8A-4147-A177-3AD203B41FA5}">
                      <a16:colId xmlns:a16="http://schemas.microsoft.com/office/drawing/2014/main" val="20000"/>
                    </a:ext>
                  </a:extLst>
                </a:gridCol>
                <a:gridCol w="767604">
                  <a:extLst>
                    <a:ext uri="{9D8B030D-6E8A-4147-A177-3AD203B41FA5}">
                      <a16:colId xmlns:a16="http://schemas.microsoft.com/office/drawing/2014/main" val="20001"/>
                    </a:ext>
                  </a:extLst>
                </a:gridCol>
                <a:gridCol w="438827">
                  <a:extLst>
                    <a:ext uri="{9D8B030D-6E8A-4147-A177-3AD203B41FA5}">
                      <a16:colId xmlns:a16="http://schemas.microsoft.com/office/drawing/2014/main" val="20002"/>
                    </a:ext>
                  </a:extLst>
                </a:gridCol>
                <a:gridCol w="438827">
                  <a:extLst>
                    <a:ext uri="{9D8B030D-6E8A-4147-A177-3AD203B41FA5}">
                      <a16:colId xmlns:a16="http://schemas.microsoft.com/office/drawing/2014/main" val="20003"/>
                    </a:ext>
                  </a:extLst>
                </a:gridCol>
                <a:gridCol w="660877">
                  <a:extLst>
                    <a:ext uri="{9D8B030D-6E8A-4147-A177-3AD203B41FA5}">
                      <a16:colId xmlns:a16="http://schemas.microsoft.com/office/drawing/2014/main" val="20004"/>
                    </a:ext>
                  </a:extLst>
                </a:gridCol>
                <a:gridCol w="660877">
                  <a:extLst>
                    <a:ext uri="{9D8B030D-6E8A-4147-A177-3AD203B41FA5}">
                      <a16:colId xmlns:a16="http://schemas.microsoft.com/office/drawing/2014/main" val="20005"/>
                    </a:ext>
                  </a:extLst>
                </a:gridCol>
                <a:gridCol w="660877">
                  <a:extLst>
                    <a:ext uri="{9D8B030D-6E8A-4147-A177-3AD203B41FA5}">
                      <a16:colId xmlns:a16="http://schemas.microsoft.com/office/drawing/2014/main" val="20006"/>
                    </a:ext>
                  </a:extLst>
                </a:gridCol>
                <a:gridCol w="495800">
                  <a:extLst>
                    <a:ext uri="{9D8B030D-6E8A-4147-A177-3AD203B41FA5}">
                      <a16:colId xmlns:a16="http://schemas.microsoft.com/office/drawing/2014/main" val="20007"/>
                    </a:ext>
                  </a:extLst>
                </a:gridCol>
              </a:tblGrid>
              <a:tr h="555500">
                <a:tc>
                  <a:txBody>
                    <a:bodyPr/>
                    <a:lstStyle/>
                    <a:p>
                      <a:pPr algn="l" fontAlgn="b"/>
                      <a:r>
                        <a:rPr lang="en-US" sz="1800" u="none" strike="noStrike" dirty="0"/>
                        <a:t>Doc Id</a:t>
                      </a:r>
                      <a:endParaRPr lang="en-US" sz="1800" b="0" i="0" u="none" strike="noStrike" dirty="0">
                        <a:solidFill>
                          <a:srgbClr val="000000"/>
                        </a:solidFill>
                        <a:latin typeface="Calibri"/>
                      </a:endParaRPr>
                    </a:p>
                  </a:txBody>
                  <a:tcPr marL="7319" marR="7319" marT="9525" marB="0" anchor="b"/>
                </a:tc>
                <a:tc>
                  <a:txBody>
                    <a:bodyPr/>
                    <a:lstStyle/>
                    <a:p>
                      <a:pPr algn="l" fontAlgn="b"/>
                      <a:r>
                        <a:rPr lang="en-US" sz="1800" u="none" strike="noStrike"/>
                        <a:t>NVIDIA</a:t>
                      </a:r>
                      <a:endParaRPr lang="en-US" sz="1800" b="0" i="0" u="none" strike="noStrike">
                        <a:solidFill>
                          <a:srgbClr val="000000"/>
                        </a:solidFill>
                        <a:latin typeface="Calibri"/>
                      </a:endParaRPr>
                    </a:p>
                  </a:txBody>
                  <a:tcPr marL="7319" marR="7319" marT="9525" marB="0" anchor="b"/>
                </a:tc>
                <a:tc>
                  <a:txBody>
                    <a:bodyPr/>
                    <a:lstStyle/>
                    <a:p>
                      <a:pPr algn="l" fontAlgn="b"/>
                      <a:r>
                        <a:rPr lang="en-US" sz="1800" u="none" strike="noStrike"/>
                        <a:t>GPU</a:t>
                      </a:r>
                      <a:endParaRPr lang="en-US" sz="1800" b="0" i="0" u="none" strike="noStrike">
                        <a:solidFill>
                          <a:srgbClr val="000000"/>
                        </a:solidFill>
                        <a:latin typeface="Calibri"/>
                      </a:endParaRPr>
                    </a:p>
                  </a:txBody>
                  <a:tcPr marL="7319" marR="7319" marT="9525" marB="0" anchor="b"/>
                </a:tc>
                <a:tc>
                  <a:txBody>
                    <a:bodyPr/>
                    <a:lstStyle/>
                    <a:p>
                      <a:pPr algn="l" fontAlgn="b"/>
                      <a:r>
                        <a:rPr lang="en-US" sz="1800" u="none" strike="noStrike"/>
                        <a:t>AMD</a:t>
                      </a:r>
                      <a:endParaRPr lang="en-US" sz="1800" b="0" i="0" u="none" strike="noStrike">
                        <a:solidFill>
                          <a:srgbClr val="000000"/>
                        </a:solidFill>
                        <a:latin typeface="Calibri"/>
                      </a:endParaRPr>
                    </a:p>
                  </a:txBody>
                  <a:tcPr marL="7319" marR="7319" marT="9525" marB="0" anchor="b"/>
                </a:tc>
                <a:tc>
                  <a:txBody>
                    <a:bodyPr/>
                    <a:lstStyle/>
                    <a:p>
                      <a:pPr algn="l" fontAlgn="b"/>
                      <a:r>
                        <a:rPr lang="en-US" sz="1800" u="none" strike="noStrike" dirty="0"/>
                        <a:t>GTX1050</a:t>
                      </a:r>
                      <a:endParaRPr lang="en-US" sz="1800" b="0" i="0" u="none" strike="noStrike" dirty="0">
                        <a:solidFill>
                          <a:srgbClr val="000000"/>
                        </a:solidFill>
                        <a:latin typeface="Calibri"/>
                      </a:endParaRPr>
                    </a:p>
                  </a:txBody>
                  <a:tcPr marL="7319" marR="7319" marT="9525" marB="0" anchor="b"/>
                </a:tc>
                <a:tc>
                  <a:txBody>
                    <a:bodyPr/>
                    <a:lstStyle/>
                    <a:p>
                      <a:pPr algn="l" fontAlgn="b"/>
                      <a:r>
                        <a:rPr lang="en-US" sz="1800" b="1" i="0" u="none" strike="noStrike" dirty="0">
                          <a:solidFill>
                            <a:schemeClr val="bg1"/>
                          </a:solidFill>
                          <a:latin typeface="Calibri"/>
                        </a:rPr>
                        <a:t>Punjab</a:t>
                      </a:r>
                    </a:p>
                  </a:txBody>
                  <a:tcPr marL="7319" marR="7319" marT="9525" marB="0" anchor="b"/>
                </a:tc>
                <a:tc>
                  <a:txBody>
                    <a:bodyPr/>
                    <a:lstStyle/>
                    <a:p>
                      <a:pPr algn="l" fontAlgn="b"/>
                      <a:r>
                        <a:rPr lang="en-US" sz="1800" b="1" i="0" u="none" strike="noStrike" dirty="0">
                          <a:solidFill>
                            <a:schemeClr val="bg1"/>
                          </a:solidFill>
                          <a:latin typeface="Calibri"/>
                        </a:rPr>
                        <a:t>Lahore</a:t>
                      </a:r>
                    </a:p>
                  </a:txBody>
                  <a:tcPr marL="7319" marR="7319" marT="9525" marB="0" anchor="b"/>
                </a:tc>
                <a:tc>
                  <a:txBody>
                    <a:bodyPr/>
                    <a:lstStyle/>
                    <a:p>
                      <a:pPr algn="l" fontAlgn="b"/>
                      <a:r>
                        <a:rPr lang="en-US" sz="1800" u="none" strike="noStrike" dirty="0"/>
                        <a:t>Label</a:t>
                      </a:r>
                      <a:endParaRPr lang="en-US" sz="1800" b="0" i="0" u="none" strike="noStrike" dirty="0">
                        <a:solidFill>
                          <a:srgbClr val="000000"/>
                        </a:solidFill>
                        <a:latin typeface="Calibri"/>
                      </a:endParaRPr>
                    </a:p>
                  </a:txBody>
                  <a:tcPr marL="7319" marR="7319" marT="9525" marB="0" anchor="b"/>
                </a:tc>
                <a:extLst>
                  <a:ext uri="{0D108BD9-81ED-4DB2-BD59-A6C34878D82A}">
                    <a16:rowId xmlns:a16="http://schemas.microsoft.com/office/drawing/2014/main" val="10000"/>
                  </a:ext>
                </a:extLst>
              </a:tr>
              <a:tr h="391820">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dirty="0"/>
                        <a:t>1</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dirty="0"/>
                        <a:t>0</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l" fontAlgn="b"/>
                      <a:r>
                        <a:rPr lang="en-US" sz="1800" u="none" strike="noStrike" dirty="0"/>
                        <a:t>CG</a:t>
                      </a:r>
                      <a:endParaRPr lang="en-US" sz="1800" b="0" i="0" u="none" strike="noStrike" dirty="0">
                        <a:solidFill>
                          <a:srgbClr val="000000"/>
                        </a:solidFill>
                        <a:latin typeface="Calibri"/>
                      </a:endParaRPr>
                    </a:p>
                  </a:txBody>
                  <a:tcPr marL="7319" marR="7319" marT="9525" marB="0" anchor="b"/>
                </a:tc>
                <a:extLst>
                  <a:ext uri="{0D108BD9-81ED-4DB2-BD59-A6C34878D82A}">
                    <a16:rowId xmlns:a16="http://schemas.microsoft.com/office/drawing/2014/main" val="10001"/>
                  </a:ext>
                </a:extLst>
              </a:tr>
              <a:tr h="391820">
                <a:tc>
                  <a:txBody>
                    <a:bodyPr/>
                    <a:lstStyle/>
                    <a:p>
                      <a:pPr algn="r" fontAlgn="b"/>
                      <a:r>
                        <a:rPr lang="en-US" sz="1800" u="none" strike="noStrike"/>
                        <a:t>2</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l" fontAlgn="b"/>
                      <a:r>
                        <a:rPr lang="en-US" sz="1800" u="none" strike="noStrike" dirty="0"/>
                        <a:t>CG</a:t>
                      </a:r>
                      <a:endParaRPr lang="en-US" sz="1800" b="0" i="0" u="none" strike="noStrike" dirty="0">
                        <a:solidFill>
                          <a:srgbClr val="000000"/>
                        </a:solidFill>
                        <a:latin typeface="Calibri"/>
                      </a:endParaRPr>
                    </a:p>
                  </a:txBody>
                  <a:tcPr marL="7319" marR="7319" marT="9525" marB="0" anchor="b"/>
                </a:tc>
                <a:extLst>
                  <a:ext uri="{0D108BD9-81ED-4DB2-BD59-A6C34878D82A}">
                    <a16:rowId xmlns:a16="http://schemas.microsoft.com/office/drawing/2014/main" val="10002"/>
                  </a:ext>
                </a:extLst>
              </a:tr>
              <a:tr h="391820">
                <a:tc>
                  <a:txBody>
                    <a:bodyPr/>
                    <a:lstStyle/>
                    <a:p>
                      <a:pPr algn="r" fontAlgn="b"/>
                      <a:r>
                        <a:rPr lang="en-US" sz="1800" u="none" strike="noStrike"/>
                        <a:t>3</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l" fontAlgn="b"/>
                      <a:r>
                        <a:rPr lang="en-US" sz="1800" u="none" strike="noStrike"/>
                        <a:t>CG</a:t>
                      </a:r>
                      <a:endParaRPr lang="en-US" sz="1800" b="0" i="0" u="none" strike="noStrike">
                        <a:solidFill>
                          <a:srgbClr val="000000"/>
                        </a:solidFill>
                        <a:latin typeface="Calibri"/>
                      </a:endParaRPr>
                    </a:p>
                  </a:txBody>
                  <a:tcPr marL="7319" marR="7319" marT="9525" marB="0" anchor="b"/>
                </a:tc>
                <a:extLst>
                  <a:ext uri="{0D108BD9-81ED-4DB2-BD59-A6C34878D82A}">
                    <a16:rowId xmlns:a16="http://schemas.microsoft.com/office/drawing/2014/main" val="10003"/>
                  </a:ext>
                </a:extLst>
              </a:tr>
              <a:tr h="391820">
                <a:tc>
                  <a:txBody>
                    <a:bodyPr/>
                    <a:lstStyle/>
                    <a:p>
                      <a:pPr algn="r" fontAlgn="b"/>
                      <a:r>
                        <a:rPr lang="en-US" sz="1800" u="none" strike="noStrike"/>
                        <a:t>4</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dirty="0"/>
                        <a:t>0</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dirty="0"/>
                        <a:t>0</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b="0" i="0" u="none" strike="noStrike" dirty="0">
                          <a:solidFill>
                            <a:srgbClr val="000000"/>
                          </a:solidFill>
                          <a:latin typeface="Calibri"/>
                        </a:rPr>
                        <a:t>1</a:t>
                      </a:r>
                    </a:p>
                  </a:txBody>
                  <a:tcPr marL="7319" marR="7319" marT="9525" marB="0" anchor="b"/>
                </a:tc>
                <a:tc>
                  <a:txBody>
                    <a:bodyPr/>
                    <a:lstStyle/>
                    <a:p>
                      <a:pPr algn="r" fontAlgn="b"/>
                      <a:r>
                        <a:rPr lang="en-US" sz="1800" b="0" i="0" u="none" strike="noStrike" dirty="0">
                          <a:solidFill>
                            <a:srgbClr val="000000"/>
                          </a:solidFill>
                          <a:latin typeface="Calibri"/>
                        </a:rPr>
                        <a:t>1</a:t>
                      </a:r>
                    </a:p>
                  </a:txBody>
                  <a:tcPr marL="7319" marR="7319" marT="9525" marB="0" anchor="b"/>
                </a:tc>
                <a:tc>
                  <a:txBody>
                    <a:bodyPr/>
                    <a:lstStyle/>
                    <a:p>
                      <a:pPr algn="l" fontAlgn="b"/>
                      <a:r>
                        <a:rPr lang="en-US" sz="1800" u="none" strike="noStrike" dirty="0"/>
                        <a:t>NCG</a:t>
                      </a:r>
                      <a:endParaRPr lang="en-US" sz="1800" b="0" i="0" u="none" strike="noStrike" dirty="0">
                        <a:solidFill>
                          <a:srgbClr val="000000"/>
                        </a:solidFill>
                        <a:latin typeface="Calibri"/>
                      </a:endParaRPr>
                    </a:p>
                  </a:txBody>
                  <a:tcPr marL="7319" marR="7319" marT="9525" marB="0" anchor="b"/>
                </a:tc>
                <a:extLst>
                  <a:ext uri="{0D108BD9-81ED-4DB2-BD59-A6C34878D82A}">
                    <a16:rowId xmlns:a16="http://schemas.microsoft.com/office/drawing/2014/main" val="10004"/>
                  </a:ext>
                </a:extLst>
              </a:tr>
              <a:tr h="391820">
                <a:tc>
                  <a:txBody>
                    <a:bodyPr/>
                    <a:lstStyle/>
                    <a:p>
                      <a:pPr algn="r" fontAlgn="b"/>
                      <a:r>
                        <a:rPr lang="en-US" sz="1800" b="0" i="0" u="none" strike="noStrike" dirty="0">
                          <a:solidFill>
                            <a:srgbClr val="000000"/>
                          </a:solidFill>
                          <a:latin typeface="Calibri"/>
                        </a:rPr>
                        <a:t>5</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1</a:t>
                      </a:r>
                    </a:p>
                  </a:txBody>
                  <a:tcPr marL="7319" marR="7319" marT="9525" marB="0" anchor="b"/>
                </a:tc>
                <a:tc>
                  <a:txBody>
                    <a:bodyPr/>
                    <a:lstStyle/>
                    <a:p>
                      <a:pPr algn="r" fontAlgn="b"/>
                      <a:r>
                        <a:rPr lang="en-US" sz="1800" b="0" i="0" u="none" strike="noStrike" dirty="0">
                          <a:solidFill>
                            <a:srgbClr val="000000"/>
                          </a:solidFill>
                          <a:latin typeface="Calibri"/>
                        </a:rPr>
                        <a:t>1</a:t>
                      </a:r>
                    </a:p>
                  </a:txBody>
                  <a:tcPr marL="7319" marR="7319" marT="9525" marB="0" anchor="b"/>
                </a:tc>
                <a:tc>
                  <a:txBody>
                    <a:bodyPr/>
                    <a:lstStyle/>
                    <a:p>
                      <a:pPr algn="l" fontAlgn="b"/>
                      <a:r>
                        <a:rPr lang="en-US" sz="1800" b="0" i="0" u="none" strike="noStrike" dirty="0">
                          <a:solidFill>
                            <a:srgbClr val="000000"/>
                          </a:solidFill>
                          <a:latin typeface="Calibri"/>
                        </a:rPr>
                        <a:t>NCG</a:t>
                      </a:r>
                    </a:p>
                  </a:txBody>
                  <a:tcPr marL="7319" marR="7319" marT="9525" marB="0" anchor="b"/>
                </a:tc>
                <a:extLst>
                  <a:ext uri="{0D108BD9-81ED-4DB2-BD59-A6C34878D82A}">
                    <a16:rowId xmlns:a16="http://schemas.microsoft.com/office/drawing/2014/main" val="10005"/>
                  </a:ext>
                </a:extLst>
              </a:tr>
              <a:tr h="391820">
                <a:tc>
                  <a:txBody>
                    <a:bodyPr/>
                    <a:lstStyle/>
                    <a:p>
                      <a:pPr algn="r" fontAlgn="b"/>
                      <a:r>
                        <a:rPr lang="en-US" sz="1800" b="0" i="0" u="none" strike="noStrike" dirty="0">
                          <a:solidFill>
                            <a:srgbClr val="000000"/>
                          </a:solidFill>
                          <a:latin typeface="Calibri"/>
                        </a:rPr>
                        <a:t>6</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1</a:t>
                      </a:r>
                    </a:p>
                  </a:txBody>
                  <a:tcPr marL="7319" marR="7319" marT="9525" marB="0" anchor="b"/>
                </a:tc>
                <a:tc>
                  <a:txBody>
                    <a:bodyPr/>
                    <a:lstStyle/>
                    <a:p>
                      <a:pPr algn="l" fontAlgn="b"/>
                      <a:r>
                        <a:rPr lang="en-US" sz="1800" b="0" i="0" u="none" strike="noStrike" dirty="0">
                          <a:solidFill>
                            <a:srgbClr val="000000"/>
                          </a:solidFill>
                          <a:latin typeface="Calibri"/>
                        </a:rPr>
                        <a:t>NCG</a:t>
                      </a:r>
                    </a:p>
                  </a:txBody>
                  <a:tcPr marL="7319" marR="7319" marT="9525" marB="0" anchor="b"/>
                </a:tc>
                <a:extLst>
                  <a:ext uri="{0D108BD9-81ED-4DB2-BD59-A6C34878D82A}">
                    <a16:rowId xmlns:a16="http://schemas.microsoft.com/office/drawing/2014/main" val="10006"/>
                  </a:ext>
                </a:extLst>
              </a:tr>
              <a:tr h="391820">
                <a:tc>
                  <a:txBody>
                    <a:bodyPr/>
                    <a:lstStyle/>
                    <a:p>
                      <a:pPr algn="r" fontAlgn="b"/>
                      <a:r>
                        <a:rPr lang="en-US" sz="1800" u="none" strike="noStrike" dirty="0"/>
                        <a:t>7</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1</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a:t>0</a:t>
                      </a:r>
                      <a:endParaRPr lang="en-US" sz="1800" b="0" i="0" u="none" strike="noStrike">
                        <a:solidFill>
                          <a:srgbClr val="000000"/>
                        </a:solidFill>
                        <a:latin typeface="Calibri"/>
                      </a:endParaRPr>
                    </a:p>
                  </a:txBody>
                  <a:tcPr marL="7319" marR="7319" marT="9525" marB="0" anchor="b"/>
                </a:tc>
                <a:tc>
                  <a:txBody>
                    <a:bodyPr/>
                    <a:lstStyle/>
                    <a:p>
                      <a:pPr algn="r" fontAlgn="b"/>
                      <a:r>
                        <a:rPr lang="en-US" sz="1800" u="none" strike="noStrike" dirty="0"/>
                        <a:t>0</a:t>
                      </a:r>
                      <a:endParaRPr lang="en-US" sz="1800" b="0" i="0" u="none" strike="noStrike" dirty="0">
                        <a:solidFill>
                          <a:srgbClr val="000000"/>
                        </a:solidFill>
                        <a:latin typeface="Calibri"/>
                      </a:endParaRP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r" fontAlgn="b"/>
                      <a:r>
                        <a:rPr lang="en-US" sz="1800" b="0" i="0" u="none" strike="noStrike" dirty="0">
                          <a:solidFill>
                            <a:srgbClr val="000000"/>
                          </a:solidFill>
                          <a:latin typeface="Calibri"/>
                        </a:rPr>
                        <a:t>0</a:t>
                      </a:r>
                    </a:p>
                  </a:txBody>
                  <a:tcPr marL="7319" marR="7319" marT="9525" marB="0" anchor="b"/>
                </a:tc>
                <a:tc>
                  <a:txBody>
                    <a:bodyPr/>
                    <a:lstStyle/>
                    <a:p>
                      <a:pPr algn="l" fontAlgn="b"/>
                      <a:r>
                        <a:rPr lang="en-US" sz="1800" u="none" strike="noStrike" dirty="0"/>
                        <a:t>?</a:t>
                      </a:r>
                      <a:endParaRPr lang="en-US" sz="1800" b="0" i="0" u="none" strike="noStrike" dirty="0">
                        <a:solidFill>
                          <a:srgbClr val="000000"/>
                        </a:solidFill>
                        <a:latin typeface="Calibri"/>
                      </a:endParaRPr>
                    </a:p>
                  </a:txBody>
                  <a:tcPr marL="7319" marR="7319" marT="9525" marB="0" anchor="b"/>
                </a:tc>
                <a:extLst>
                  <a:ext uri="{0D108BD9-81ED-4DB2-BD59-A6C34878D82A}">
                    <a16:rowId xmlns:a16="http://schemas.microsoft.com/office/drawing/2014/main" val="10007"/>
                  </a:ext>
                </a:extLst>
              </a:tr>
            </a:tbl>
          </a:graphicData>
        </a:graphic>
      </p:graphicFrame>
      <p:graphicFrame>
        <p:nvGraphicFramePr>
          <p:cNvPr id="9" name="Content Placeholder 6"/>
          <p:cNvGraphicFramePr>
            <a:graphicFrameLocks/>
          </p:cNvGraphicFramePr>
          <p:nvPr>
            <p:extLst>
              <p:ext uri="{D42A27DB-BD31-4B8C-83A1-F6EECF244321}">
                <p14:modId xmlns:p14="http://schemas.microsoft.com/office/powerpoint/2010/main" val="3791395682"/>
              </p:ext>
            </p:extLst>
          </p:nvPr>
        </p:nvGraphicFramePr>
        <p:xfrm>
          <a:off x="4571999" y="0"/>
          <a:ext cx="4556761" cy="6877970"/>
        </p:xfrm>
        <a:graphic>
          <a:graphicData uri="http://schemas.openxmlformats.org/drawingml/2006/table">
            <a:tbl>
              <a:tblPr bandRow="1">
                <a:tableStyleId>{3C2FFA5D-87B4-456A-9821-1D502468CF0F}</a:tableStyleId>
              </a:tblPr>
              <a:tblGrid>
                <a:gridCol w="775933">
                  <a:extLst>
                    <a:ext uri="{9D8B030D-6E8A-4147-A177-3AD203B41FA5}">
                      <a16:colId xmlns:a16="http://schemas.microsoft.com/office/drawing/2014/main" val="20000"/>
                    </a:ext>
                  </a:extLst>
                </a:gridCol>
                <a:gridCol w="2287167">
                  <a:extLst>
                    <a:ext uri="{9D8B030D-6E8A-4147-A177-3AD203B41FA5}">
                      <a16:colId xmlns:a16="http://schemas.microsoft.com/office/drawing/2014/main" val="20001"/>
                    </a:ext>
                  </a:extLst>
                </a:gridCol>
                <a:gridCol w="1493661">
                  <a:extLst>
                    <a:ext uri="{9D8B030D-6E8A-4147-A177-3AD203B41FA5}">
                      <a16:colId xmlns:a16="http://schemas.microsoft.com/office/drawing/2014/main" val="20002"/>
                    </a:ext>
                  </a:extLst>
                </a:gridCol>
              </a:tblGrid>
              <a:tr h="722375">
                <a:tc>
                  <a:txBody>
                    <a:bodyPr/>
                    <a:lstStyle/>
                    <a:p>
                      <a:pPr algn="r" fontAlgn="b"/>
                      <a:r>
                        <a:rPr lang="en-US" sz="1800" b="0" i="0" u="none" strike="noStrike" dirty="0">
                          <a:solidFill>
                            <a:srgbClr val="000000"/>
                          </a:solidFill>
                          <a:latin typeface="Calibri"/>
                        </a:rPr>
                        <a:t>Doc</a:t>
                      </a:r>
                      <a:r>
                        <a:rPr lang="en-US" sz="1800" b="0" i="0" u="none" strike="noStrike" baseline="0" dirty="0">
                          <a:solidFill>
                            <a:srgbClr val="000000"/>
                          </a:solidFill>
                          <a:latin typeface="Calibri"/>
                        </a:rPr>
                        <a:t> Id</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b="0" i="0" u="none" strike="noStrike" dirty="0">
                          <a:solidFill>
                            <a:srgbClr val="000000"/>
                          </a:solidFill>
                          <a:latin typeface="Calibri"/>
                        </a:rPr>
                        <a:t>Text</a:t>
                      </a:r>
                    </a:p>
                  </a:txBody>
                  <a:tcPr marL="6546" marR="6546" marT="6546" marB="0" anchor="b"/>
                </a:tc>
                <a:tc>
                  <a:txBody>
                    <a:bodyPr/>
                    <a:lstStyle/>
                    <a:p>
                      <a:pPr algn="l" fontAlgn="b"/>
                      <a:r>
                        <a:rPr lang="en-US" sz="1800" b="0" i="0" u="none" strike="noStrike" dirty="0">
                          <a:solidFill>
                            <a:srgbClr val="000000"/>
                          </a:solidFill>
                          <a:latin typeface="Calibri"/>
                        </a:rPr>
                        <a:t>Class</a:t>
                      </a:r>
                    </a:p>
                  </a:txBody>
                  <a:tcPr marL="6546" marR="6546" marT="6546" marB="0" anchor="b"/>
                </a:tc>
                <a:extLst>
                  <a:ext uri="{0D108BD9-81ED-4DB2-BD59-A6C34878D82A}">
                    <a16:rowId xmlns:a16="http://schemas.microsoft.com/office/drawing/2014/main" val="10000"/>
                  </a:ext>
                </a:extLst>
              </a:tr>
              <a:tr h="545201">
                <a:tc>
                  <a:txBody>
                    <a:bodyPr/>
                    <a:lstStyle/>
                    <a:p>
                      <a:pPr algn="r" fontAlgn="b"/>
                      <a:r>
                        <a:rPr lang="en-US" sz="1800" u="none" strike="noStrike"/>
                        <a:t>1</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Nvidia GPU is the best in the world.</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computer graphics</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1"/>
                  </a:ext>
                </a:extLst>
              </a:tr>
              <a:tr h="722375">
                <a:tc>
                  <a:txBody>
                    <a:bodyPr/>
                    <a:lstStyle/>
                    <a:p>
                      <a:pPr algn="r" fontAlgn="b"/>
                      <a:r>
                        <a:rPr lang="en-US" sz="1800" u="none" strike="noStrike"/>
                        <a:t>2</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a:t>Nvidia is giving tough competition to AMD.</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computer graphics</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2"/>
                  </a:ext>
                </a:extLst>
              </a:tr>
              <a:tr h="2155723">
                <a:tc>
                  <a:txBody>
                    <a:bodyPr/>
                    <a:lstStyle/>
                    <a:p>
                      <a:pPr algn="r" fontAlgn="b"/>
                      <a:r>
                        <a:rPr lang="en-US" sz="1800" u="none" strike="noStrike" dirty="0"/>
                        <a:t>3</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a:t>We were running our application with GTX 1050(High end GPU) still it didn't work then we realized the problem was with the OS.</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computer graphics</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3"/>
                  </a:ext>
                </a:extLst>
              </a:tr>
              <a:tr h="722375">
                <a:tc>
                  <a:txBody>
                    <a:bodyPr/>
                    <a:lstStyle/>
                    <a:p>
                      <a:pPr algn="r" fontAlgn="b"/>
                      <a:r>
                        <a:rPr lang="en-US" sz="1800" u="none" strike="noStrike"/>
                        <a:t>4</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Punjab University, is located in Lahore.</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dirty="0"/>
                        <a:t>not computer graphics</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4"/>
                  </a:ext>
                </a:extLst>
              </a:tr>
              <a:tr h="722375">
                <a:tc>
                  <a:txBody>
                    <a:bodyPr/>
                    <a:lstStyle/>
                    <a:p>
                      <a:pPr algn="r" fontAlgn="b"/>
                      <a:r>
                        <a:rPr lang="en-US" sz="1800" b="0" i="0" u="none" strike="noStrike" dirty="0">
                          <a:solidFill>
                            <a:srgbClr val="000000"/>
                          </a:solidFill>
                          <a:latin typeface="Calibri"/>
                        </a:rPr>
                        <a:t>5</a:t>
                      </a:r>
                    </a:p>
                  </a:txBody>
                  <a:tcPr marL="6546" marR="6546" marT="6546" marB="0" anchor="b"/>
                </a:tc>
                <a:tc>
                  <a:txBody>
                    <a:bodyPr/>
                    <a:lstStyle/>
                    <a:p>
                      <a:pPr algn="l" fontAlgn="b"/>
                      <a:r>
                        <a:rPr lang="en-US" sz="1800" b="0" i="0" u="none" strike="noStrike" dirty="0">
                          <a:solidFill>
                            <a:srgbClr val="000000"/>
                          </a:solidFill>
                          <a:latin typeface="Calibri"/>
                        </a:rPr>
                        <a:t>Lahore</a:t>
                      </a:r>
                      <a:r>
                        <a:rPr lang="en-US" sz="1800" b="0" i="0" u="none" strike="noStrike" baseline="0" dirty="0">
                          <a:solidFill>
                            <a:srgbClr val="000000"/>
                          </a:solidFill>
                          <a:latin typeface="Calibri"/>
                        </a:rPr>
                        <a:t> is capital of Punjab</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b="0" i="0" u="none" strike="noStrike" dirty="0">
                          <a:solidFill>
                            <a:srgbClr val="000000"/>
                          </a:solidFill>
                          <a:latin typeface="Calibri"/>
                        </a:rPr>
                        <a:t>Not computer graphics</a:t>
                      </a:r>
                    </a:p>
                  </a:txBody>
                  <a:tcPr marL="6546" marR="6546" marT="6546" marB="0" anchor="b"/>
                </a:tc>
                <a:extLst>
                  <a:ext uri="{0D108BD9-81ED-4DB2-BD59-A6C34878D82A}">
                    <a16:rowId xmlns:a16="http://schemas.microsoft.com/office/drawing/2014/main" val="10005"/>
                  </a:ext>
                </a:extLst>
              </a:tr>
              <a:tr h="722375">
                <a:tc>
                  <a:txBody>
                    <a:bodyPr/>
                    <a:lstStyle/>
                    <a:p>
                      <a:pPr algn="r" fontAlgn="b"/>
                      <a:r>
                        <a:rPr lang="en-US" sz="1800" b="0" i="0" u="none" strike="noStrike" dirty="0">
                          <a:solidFill>
                            <a:srgbClr val="000000"/>
                          </a:solidFill>
                          <a:latin typeface="Calibri"/>
                        </a:rPr>
                        <a:t>6</a:t>
                      </a:r>
                    </a:p>
                  </a:txBody>
                  <a:tcPr marL="6546" marR="6546" marT="6546" marB="0" anchor="b"/>
                </a:tc>
                <a:tc>
                  <a:txBody>
                    <a:bodyPr/>
                    <a:lstStyle/>
                    <a:p>
                      <a:pPr algn="l" fontAlgn="b"/>
                      <a:r>
                        <a:rPr lang="en-US" sz="1800" b="0" i="0" u="none" strike="noStrike" dirty="0">
                          <a:solidFill>
                            <a:srgbClr val="000000"/>
                          </a:solidFill>
                          <a:latin typeface="Calibri"/>
                        </a:rPr>
                        <a:t>UET is located in Lahore</a:t>
                      </a:r>
                    </a:p>
                  </a:txBody>
                  <a:tcPr marL="6546" marR="6546" marT="6546" marB="0" anchor="b"/>
                </a:tc>
                <a:tc>
                  <a:txBody>
                    <a:bodyPr/>
                    <a:lstStyle/>
                    <a:p>
                      <a:pPr algn="l" fontAlgn="b"/>
                      <a:r>
                        <a:rPr lang="en-US" sz="1800" b="0" i="0" u="none" strike="noStrike" dirty="0">
                          <a:solidFill>
                            <a:srgbClr val="000000"/>
                          </a:solidFill>
                          <a:latin typeface="Calibri"/>
                        </a:rPr>
                        <a:t>Not computer  graphics</a:t>
                      </a:r>
                    </a:p>
                  </a:txBody>
                  <a:tcPr marL="6546" marR="6546" marT="6546" marB="0" anchor="b"/>
                </a:tc>
                <a:extLst>
                  <a:ext uri="{0D108BD9-81ED-4DB2-BD59-A6C34878D82A}">
                    <a16:rowId xmlns:a16="http://schemas.microsoft.com/office/drawing/2014/main" val="10006"/>
                  </a:ext>
                </a:extLst>
              </a:tr>
              <a:tr h="545201">
                <a:tc>
                  <a:txBody>
                    <a:bodyPr/>
                    <a:lstStyle/>
                    <a:p>
                      <a:pPr algn="r" fontAlgn="b"/>
                      <a:r>
                        <a:rPr lang="en-US" sz="1800" u="none" strike="noStrike" dirty="0"/>
                        <a:t>7</a:t>
                      </a:r>
                      <a:endParaRPr lang="en-US" sz="1800" b="0" i="0" u="none" strike="noStrike" dirty="0">
                        <a:solidFill>
                          <a:srgbClr val="000000"/>
                        </a:solidFill>
                        <a:latin typeface="Calibri"/>
                      </a:endParaRPr>
                    </a:p>
                  </a:txBody>
                  <a:tcPr marL="6546" marR="6546" marT="6546" marB="0" anchor="b"/>
                </a:tc>
                <a:tc>
                  <a:txBody>
                    <a:bodyPr/>
                    <a:lstStyle/>
                    <a:p>
                      <a:pPr algn="l" fontAlgn="b"/>
                      <a:r>
                        <a:rPr lang="en-US" sz="1800" u="none" strike="noStrike"/>
                        <a:t>Please buy GPU from our store.</a:t>
                      </a:r>
                      <a:endParaRPr lang="en-US" sz="1800" b="0" i="0" u="none" strike="noStrike">
                        <a:solidFill>
                          <a:srgbClr val="000000"/>
                        </a:solidFill>
                        <a:latin typeface="Calibri"/>
                      </a:endParaRPr>
                    </a:p>
                  </a:txBody>
                  <a:tcPr marL="6546" marR="6546" marT="6546" marB="0" anchor="b"/>
                </a:tc>
                <a:tc>
                  <a:txBody>
                    <a:bodyPr/>
                    <a:lstStyle/>
                    <a:p>
                      <a:pPr algn="l" fontAlgn="b"/>
                      <a:r>
                        <a:rPr lang="en-US" sz="1800" u="none" strike="noStrike" dirty="0"/>
                        <a:t>?</a:t>
                      </a:r>
                      <a:endParaRPr lang="en-US" sz="1800" b="0" i="0" u="none" strike="noStrike" dirty="0">
                        <a:solidFill>
                          <a:srgbClr val="000000"/>
                        </a:solidFill>
                        <a:latin typeface="Calibri"/>
                      </a:endParaRPr>
                    </a:p>
                  </a:txBody>
                  <a:tcPr marL="6546" marR="6546" marT="6546" marB="0" anchor="b"/>
                </a:tc>
                <a:extLst>
                  <a:ext uri="{0D108BD9-81ED-4DB2-BD59-A6C34878D82A}">
                    <a16:rowId xmlns:a16="http://schemas.microsoft.com/office/drawing/2014/main" val="1000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Content Placeholder 7"/>
          <p:cNvSpPr>
            <a:spLocks noGrp="1"/>
          </p:cNvSpPr>
          <p:nvPr>
            <p:ph idx="1"/>
          </p:nvPr>
        </p:nvSpPr>
        <p:spPr/>
        <p:txBody>
          <a:bodyPr/>
          <a:lstStyle/>
          <a:p>
            <a:r>
              <a:rPr lang="en-US" dirty="0"/>
              <a:t>P(NVIDIA|CG)</a:t>
            </a:r>
          </a:p>
          <a:p>
            <a:r>
              <a:rPr lang="en-US" dirty="0"/>
              <a:t>P(NVIDIA|NCG)</a:t>
            </a:r>
          </a:p>
          <a:p>
            <a:r>
              <a:rPr lang="en-US" dirty="0"/>
              <a:t>P(GPU|CG)</a:t>
            </a:r>
          </a:p>
          <a:p>
            <a:r>
              <a:rPr lang="en-US" dirty="0"/>
              <a:t>P(GPU|NCG)</a:t>
            </a:r>
          </a:p>
          <a:p>
            <a:r>
              <a:rPr lang="en-US" dirty="0"/>
              <a:t>P(</a:t>
            </a:r>
            <a:r>
              <a:rPr lang="en-US" dirty="0" err="1"/>
              <a:t>Punjab|CG</a:t>
            </a:r>
            <a:r>
              <a:rPr lang="en-US" dirty="0"/>
              <a:t>)</a:t>
            </a:r>
          </a:p>
          <a:p>
            <a:r>
              <a:rPr lang="en-US" dirty="0"/>
              <a:t>P(</a:t>
            </a:r>
            <a:r>
              <a:rPr lang="en-US" dirty="0" err="1"/>
              <a:t>Punjab|NCG</a:t>
            </a:r>
            <a:r>
              <a:rPr lang="en-US"/>
              <a: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ABE6-FB61-486A-9C0D-4AF3B7A32B4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F2931023-4943-42B3-8C3C-95A5AE48D0F5}"/>
              </a:ext>
            </a:extLst>
          </p:cNvPr>
          <p:cNvSpPr>
            <a:spLocks noGrp="1"/>
          </p:cNvSpPr>
          <p:nvPr>
            <p:ph idx="1"/>
          </p:nvPr>
        </p:nvSpPr>
        <p:spPr/>
        <p:txBody>
          <a:bodyPr/>
          <a:lstStyle/>
          <a:p>
            <a:r>
              <a:rPr lang="en-US" dirty="0"/>
              <a:t>P(GC) = 3/6 = 0.5</a:t>
            </a:r>
          </a:p>
          <a:p>
            <a:r>
              <a:rPr lang="en-US" dirty="0"/>
              <a:t>P(NCG) = 3/6 = 0.5</a:t>
            </a:r>
          </a:p>
          <a:p>
            <a:r>
              <a:rPr lang="en-US" dirty="0"/>
              <a:t>P(GPU|CG) = Count of word GPU in class CG / Count of all words </a:t>
            </a:r>
            <a:r>
              <a:rPr lang="en-US"/>
              <a:t>of CG</a:t>
            </a:r>
            <a:endParaRPr lang="en-US" dirty="0"/>
          </a:p>
        </p:txBody>
      </p:sp>
    </p:spTree>
    <p:extLst>
      <p:ext uri="{BB962C8B-B14F-4D97-AF65-F5344CB8AC3E}">
        <p14:creationId xmlns:p14="http://schemas.microsoft.com/office/powerpoint/2010/main" val="3810217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ight Arrow 7"/>
          <p:cNvSpPr/>
          <p:nvPr/>
        </p:nvSpPr>
        <p:spPr bwMode="auto">
          <a:xfrm>
            <a:off x="3124200" y="3429000"/>
            <a:ext cx="1219200" cy="1422400"/>
          </a:xfrm>
          <a:prstGeom prst="rightArrow">
            <a:avLst/>
          </a:prstGeom>
          <a:solidFill>
            <a:schemeClr val="bg2"/>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Lucida Sans" pitchFamily="-65" charset="0"/>
            </a:endParaRPr>
          </a:p>
        </p:txBody>
      </p:sp>
      <p:sp>
        <p:nvSpPr>
          <p:cNvPr id="2" name="Title 1"/>
          <p:cNvSpPr>
            <a:spLocks noGrp="1"/>
          </p:cNvSpPr>
          <p:nvPr>
            <p:ph type="title"/>
          </p:nvPr>
        </p:nvSpPr>
        <p:spPr>
          <a:xfrm>
            <a:off x="1371600" y="0"/>
            <a:ext cx="7467600" cy="1193800"/>
          </a:xfrm>
        </p:spPr>
        <p:txBody>
          <a:bodyPr>
            <a:normAutofit fontScale="90000"/>
          </a:bodyPr>
          <a:lstStyle/>
          <a:p>
            <a:r>
              <a:rPr lang="en-US" dirty="0"/>
              <a:t>What is the domain of this news article?</a:t>
            </a:r>
          </a:p>
        </p:txBody>
      </p:sp>
      <p:sp>
        <p:nvSpPr>
          <p:cNvPr id="3" name="Content Placeholder 2"/>
          <p:cNvSpPr>
            <a:spLocks noGrp="1"/>
          </p:cNvSpPr>
          <p:nvPr>
            <p:ph idx="1"/>
          </p:nvPr>
        </p:nvSpPr>
        <p:spPr>
          <a:xfrm>
            <a:off x="4876800" y="2336800"/>
            <a:ext cx="3810000" cy="4445000"/>
          </a:xfrm>
        </p:spPr>
        <p:txBody>
          <a:bodyPr>
            <a:normAutofit/>
          </a:bodyPr>
          <a:lstStyle/>
          <a:p>
            <a:r>
              <a:rPr lang="en-US" dirty="0"/>
              <a:t>Sports</a:t>
            </a:r>
          </a:p>
          <a:p>
            <a:pPr>
              <a:buNone/>
            </a:pPr>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4</a:t>
            </a:fld>
            <a:endParaRPr lang="en-US"/>
          </a:p>
        </p:txBody>
      </p:sp>
      <p:sp>
        <p:nvSpPr>
          <p:cNvPr id="7" name="TextBox 6"/>
          <p:cNvSpPr txBox="1"/>
          <p:nvPr/>
        </p:nvSpPr>
        <p:spPr>
          <a:xfrm>
            <a:off x="3429001" y="3632201"/>
            <a:ext cx="533400" cy="646331"/>
          </a:xfrm>
          <a:prstGeom prst="rect">
            <a:avLst/>
          </a:prstGeom>
          <a:noFill/>
        </p:spPr>
        <p:txBody>
          <a:bodyPr wrap="square" rtlCol="0">
            <a:spAutoFit/>
          </a:bodyPr>
          <a:lstStyle/>
          <a:p>
            <a:r>
              <a:rPr lang="en-US" sz="3600" dirty="0">
                <a:latin typeface="+mn-lt"/>
              </a:rPr>
              <a:t>?</a:t>
            </a:r>
          </a:p>
        </p:txBody>
      </p:sp>
      <p:sp>
        <p:nvSpPr>
          <p:cNvPr id="9" name="TextBox 8"/>
          <p:cNvSpPr txBox="1"/>
          <p:nvPr/>
        </p:nvSpPr>
        <p:spPr>
          <a:xfrm>
            <a:off x="762000" y="1295400"/>
            <a:ext cx="2133600" cy="646331"/>
          </a:xfrm>
          <a:prstGeom prst="rect">
            <a:avLst/>
          </a:prstGeom>
          <a:noFill/>
        </p:spPr>
        <p:txBody>
          <a:bodyPr wrap="square" rtlCol="0">
            <a:spAutoFit/>
          </a:bodyPr>
          <a:lstStyle/>
          <a:p>
            <a:r>
              <a:rPr lang="en-US" sz="1800" dirty="0">
                <a:latin typeface="Lucida Sans" pitchFamily="-65" charset="0"/>
              </a:rPr>
              <a:t>Article</a:t>
            </a:r>
          </a:p>
          <a:p>
            <a:endParaRPr lang="en-US" sz="1800" dirty="0">
              <a:latin typeface="+mn-lt"/>
            </a:endParaRPr>
          </a:p>
        </p:txBody>
      </p:sp>
      <p:pic>
        <p:nvPicPr>
          <p:cNvPr id="101378" name="Picture 2"/>
          <p:cNvPicPr>
            <a:picLocks noChangeAspect="1" noChangeArrowheads="1"/>
          </p:cNvPicPr>
          <p:nvPr/>
        </p:nvPicPr>
        <p:blipFill>
          <a:blip r:embed="rId2"/>
          <a:srcRect l="37482" t="10417" r="12738" b="13542"/>
          <a:stretch>
            <a:fillRect/>
          </a:stretch>
        </p:blipFill>
        <p:spPr bwMode="auto">
          <a:xfrm>
            <a:off x="228600" y="1981200"/>
            <a:ext cx="2819400" cy="4495800"/>
          </a:xfrm>
          <a:prstGeom prst="rect">
            <a:avLst/>
          </a:prstGeom>
          <a:noFill/>
          <a:ln w="9525">
            <a:noFill/>
            <a:miter lim="800000"/>
            <a:headEnd/>
            <a:tailEnd/>
          </a:ln>
          <a:effectLst/>
        </p:spPr>
      </p:pic>
    </p:spTree>
    <p:extLst>
      <p:ext uri="{BB962C8B-B14F-4D97-AF65-F5344CB8AC3E}">
        <p14:creationId xmlns:p14="http://schemas.microsoft.com/office/powerpoint/2010/main" val="16649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sz="3600" dirty="0"/>
              <a:t>Text Classification</a:t>
            </a:r>
          </a:p>
        </p:txBody>
      </p:sp>
      <p:sp>
        <p:nvSpPr>
          <p:cNvPr id="23555" name="Rectangle 3"/>
          <p:cNvSpPr>
            <a:spLocks noGrp="1" noChangeArrowheads="1"/>
          </p:cNvSpPr>
          <p:nvPr>
            <p:ph sz="quarter" idx="1"/>
          </p:nvPr>
        </p:nvSpPr>
        <p:spPr>
          <a:xfrm>
            <a:off x="914400" y="1905000"/>
            <a:ext cx="7467600" cy="4953000"/>
          </a:xfrm>
        </p:spPr>
        <p:txBody>
          <a:bodyPr/>
          <a:lstStyle/>
          <a:p>
            <a:r>
              <a:rPr lang="en-US" sz="2800" dirty="0">
                <a:latin typeface="Calibri" charset="0"/>
              </a:rPr>
              <a:t>Assigning subject categories, topics, or genres</a:t>
            </a:r>
          </a:p>
          <a:p>
            <a:r>
              <a:rPr lang="en-US" sz="2800" dirty="0">
                <a:latin typeface="Calibri" charset="0"/>
              </a:rPr>
              <a:t>Spam detection</a:t>
            </a:r>
          </a:p>
          <a:p>
            <a:r>
              <a:rPr lang="en-US" sz="2800" dirty="0">
                <a:latin typeface="Calibri" charset="0"/>
              </a:rPr>
              <a:t>Authorship identification</a:t>
            </a:r>
          </a:p>
          <a:p>
            <a:r>
              <a:rPr lang="en-US" sz="2800" dirty="0">
                <a:latin typeface="Calibri" charset="0"/>
              </a:rPr>
              <a:t>Age/gender identification</a:t>
            </a:r>
          </a:p>
          <a:p>
            <a:r>
              <a:rPr lang="en-US" sz="2800" dirty="0">
                <a:latin typeface="Calibri" charset="0"/>
              </a:rPr>
              <a:t>Language Identification</a:t>
            </a:r>
          </a:p>
          <a:p>
            <a:r>
              <a:rPr lang="en-US" sz="2800" dirty="0">
                <a:latin typeface="Calibri" charset="0"/>
              </a:rPr>
              <a:t>Sentiment analysis</a:t>
            </a:r>
          </a:p>
          <a:p>
            <a:r>
              <a:rPr lang="en-US" sz="2800" dirty="0">
                <a:latin typeface="Calibri" charset="0"/>
              </a:rPr>
              <a:t>….</a:t>
            </a:r>
          </a:p>
        </p:txBody>
      </p:sp>
    </p:spTree>
    <p:extLst>
      <p:ext uri="{BB962C8B-B14F-4D97-AF65-F5344CB8AC3E}">
        <p14:creationId xmlns:p14="http://schemas.microsoft.com/office/powerpoint/2010/main" val="24230965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a:t>
            </a:r>
          </a:p>
        </p:txBody>
      </p:sp>
      <p:sp>
        <p:nvSpPr>
          <p:cNvPr id="3" name="Content Placeholder 2"/>
          <p:cNvSpPr>
            <a:spLocks noGrp="1"/>
          </p:cNvSpPr>
          <p:nvPr>
            <p:ph idx="1"/>
          </p:nvPr>
        </p:nvSpPr>
        <p:spPr/>
        <p:txBody>
          <a:bodyPr>
            <a:normAutofit fontScale="85000" lnSpcReduction="20000"/>
          </a:bodyPr>
          <a:lstStyle/>
          <a:p>
            <a:r>
              <a:rPr lang="en-US" dirty="0"/>
              <a:t>Given a collection of examples (training set ) </a:t>
            </a:r>
          </a:p>
          <a:p>
            <a:pPr lvl="1"/>
            <a:r>
              <a:rPr lang="en-US" dirty="0"/>
              <a:t>Each example is represented by a set of features, sometimes called attributes </a:t>
            </a:r>
          </a:p>
          <a:p>
            <a:pPr lvl="1"/>
            <a:r>
              <a:rPr lang="en-US" dirty="0"/>
              <a:t>Each example is to be given a label or class </a:t>
            </a:r>
          </a:p>
          <a:p>
            <a:r>
              <a:rPr lang="en-US" dirty="0"/>
              <a:t>Find a model for the label as a function of the values of features. </a:t>
            </a:r>
          </a:p>
          <a:p>
            <a:r>
              <a:rPr lang="en-US" dirty="0"/>
              <a:t>Goal: previously unseen examples should be assigned a label as accurately as possible. </a:t>
            </a:r>
          </a:p>
          <a:p>
            <a:pPr lvl="1"/>
            <a:r>
              <a:rPr lang="en-US" dirty="0"/>
              <a:t>A </a:t>
            </a:r>
            <a:r>
              <a:rPr lang="en-US" i="1" dirty="0"/>
              <a:t>test set </a:t>
            </a:r>
            <a:r>
              <a:rPr lang="en-US" dirty="0"/>
              <a:t>is used to determine the accuracy of the model. Usually, the given data set is divided into training and test sets, with training set used to build the model and test set used to validate it.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Illustration</a:t>
            </a:r>
          </a:p>
        </p:txBody>
      </p:sp>
      <p:sp>
        <p:nvSpPr>
          <p:cNvPr id="3" name="Content Placeholder 2"/>
          <p:cNvSpPr>
            <a:spLocks noGrp="1"/>
          </p:cNvSpPr>
          <p:nvPr>
            <p:ph idx="1"/>
          </p:nvPr>
        </p:nvSpPr>
        <p:spPr/>
        <p:txBody>
          <a:bodyPr/>
          <a:lstStyle/>
          <a:p>
            <a:pPr>
              <a:buNone/>
            </a:pPr>
            <a:r>
              <a:rPr lang="en-US" dirty="0"/>
              <a:t> </a:t>
            </a:r>
          </a:p>
        </p:txBody>
      </p:sp>
      <p:pic>
        <p:nvPicPr>
          <p:cNvPr id="100354" name="Picture 2"/>
          <p:cNvPicPr>
            <a:picLocks noChangeAspect="1" noChangeArrowheads="1"/>
          </p:cNvPicPr>
          <p:nvPr/>
        </p:nvPicPr>
        <p:blipFill>
          <a:blip r:embed="rId2"/>
          <a:srcRect l="23426" t="16667" r="23280" b="18750"/>
          <a:stretch>
            <a:fillRect/>
          </a:stretch>
        </p:blipFill>
        <p:spPr bwMode="auto">
          <a:xfrm>
            <a:off x="990600" y="1524000"/>
            <a:ext cx="6934200" cy="47244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Text Classification: definition</a:t>
            </a:r>
          </a:p>
        </p:txBody>
      </p:sp>
      <p:sp>
        <p:nvSpPr>
          <p:cNvPr id="24579" name="Rectangle 3"/>
          <p:cNvSpPr>
            <a:spLocks noGrp="1" noChangeArrowheads="1"/>
          </p:cNvSpPr>
          <p:nvPr>
            <p:ph sz="quarter" idx="1"/>
          </p:nvPr>
        </p:nvSpPr>
        <p:spPr/>
        <p:txBody>
          <a:bodyPr/>
          <a:lstStyle/>
          <a:p>
            <a:r>
              <a:rPr lang="en-US" sz="3200" i="1" dirty="0">
                <a:latin typeface="Calibri" charset="0"/>
              </a:rPr>
              <a:t>Input</a:t>
            </a:r>
            <a:r>
              <a:rPr lang="en-US" sz="3200" dirty="0">
                <a:latin typeface="Calibri" charset="0"/>
              </a:rPr>
              <a:t>:</a:t>
            </a:r>
          </a:p>
          <a:p>
            <a:pPr lvl="1"/>
            <a:r>
              <a:rPr lang="en-US" sz="2800" dirty="0">
                <a:latin typeface="Calibri" charset="0"/>
              </a:rPr>
              <a:t> a document </a:t>
            </a:r>
            <a:r>
              <a:rPr lang="en-US" sz="2800" i="1" dirty="0">
                <a:solidFill>
                  <a:srgbClr val="FF0000"/>
                </a:solidFill>
                <a:latin typeface="Calibri" charset="0"/>
              </a:rPr>
              <a:t>d</a:t>
            </a:r>
          </a:p>
          <a:p>
            <a:pPr lvl="1"/>
            <a:r>
              <a:rPr lang="en-US" sz="2800" i="1" dirty="0">
                <a:latin typeface="Calibri" charset="0"/>
              </a:rPr>
              <a:t> </a:t>
            </a:r>
            <a:r>
              <a:rPr lang="en-US" sz="2800" dirty="0">
                <a:latin typeface="Calibri" charset="0"/>
                <a:ea typeface="ＭＳ Ｐゴシック" charset="0"/>
              </a:rPr>
              <a:t>a fixed set of classes  </a:t>
            </a:r>
            <a:r>
              <a:rPr lang="en-US" sz="2800" i="1" dirty="0">
                <a:solidFill>
                  <a:srgbClr val="FF0000"/>
                </a:solidFill>
                <a:latin typeface="Calibri" charset="0"/>
                <a:ea typeface="ＭＳ Ｐゴシック" charset="0"/>
              </a:rPr>
              <a:t>C </a:t>
            </a:r>
            <a:r>
              <a:rPr lang="en-US" sz="2800" dirty="0">
                <a:solidFill>
                  <a:srgbClr val="FF0000"/>
                </a:solidFill>
                <a:latin typeface="Calibri" charset="0"/>
                <a:ea typeface="ＭＳ Ｐゴシック" charset="0"/>
              </a:rPr>
              <a:t>=</a:t>
            </a:r>
            <a:r>
              <a:rPr lang="en-US" sz="2800" i="1" dirty="0">
                <a:solidFill>
                  <a:srgbClr val="FF0000"/>
                </a:solidFill>
                <a:latin typeface="Calibri" charset="0"/>
                <a:ea typeface="ＭＳ Ｐゴシック" charset="0"/>
              </a:rPr>
              <a:t> </a:t>
            </a:r>
            <a:r>
              <a:rPr lang="en-US" sz="2800" dirty="0">
                <a:solidFill>
                  <a:srgbClr val="FF0000"/>
                </a:solidFill>
                <a:latin typeface="Calibri" charset="0"/>
                <a:ea typeface="ＭＳ Ｐゴシック" charset="0"/>
                <a:sym typeface="Symbol" charset="0"/>
              </a:rPr>
              <a:t>{</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1</a:t>
            </a:r>
            <a:r>
              <a:rPr lang="en-US" sz="2800" dirty="0">
                <a:solidFill>
                  <a:srgbClr val="FF0000"/>
                </a:solidFill>
                <a:latin typeface="Calibri" charset="0"/>
                <a:ea typeface="ＭＳ Ｐゴシック" charset="0"/>
                <a:sym typeface="Symbol" charset="0"/>
              </a:rPr>
              <a:t>, </a:t>
            </a:r>
            <a:r>
              <a:rPr lang="en-US" sz="2800" i="1" dirty="0">
                <a:solidFill>
                  <a:srgbClr val="FF0000"/>
                </a:solidFill>
                <a:latin typeface="Calibri" charset="0"/>
                <a:ea typeface="ＭＳ Ｐゴシック" charset="0"/>
                <a:sym typeface="Symbol" charset="0"/>
              </a:rPr>
              <a:t>c</a:t>
            </a:r>
            <a:r>
              <a:rPr lang="en-US" sz="2800" baseline="-25000" dirty="0">
                <a:solidFill>
                  <a:srgbClr val="FF0000"/>
                </a:solidFill>
                <a:latin typeface="Calibri" charset="0"/>
                <a:ea typeface="ＭＳ Ｐゴシック" charset="0"/>
                <a:sym typeface="Symbol" charset="0"/>
              </a:rPr>
              <a:t>2</a:t>
            </a:r>
            <a:r>
              <a:rPr lang="en-US" sz="2800" dirty="0">
                <a:solidFill>
                  <a:srgbClr val="FF0000"/>
                </a:solidFill>
                <a:latin typeface="Calibri" charset="0"/>
                <a:ea typeface="ＭＳ Ｐゴシック" charset="0"/>
                <a:sym typeface="Symbol" charset="0"/>
              </a:rPr>
              <a:t>,…, </a:t>
            </a:r>
            <a:r>
              <a:rPr lang="en-US" sz="2800" i="1" dirty="0" err="1">
                <a:solidFill>
                  <a:srgbClr val="FF0000"/>
                </a:solidFill>
                <a:latin typeface="Calibri" charset="0"/>
                <a:ea typeface="ＭＳ Ｐゴシック" charset="0"/>
                <a:sym typeface="Symbol" charset="0"/>
              </a:rPr>
              <a:t>c</a:t>
            </a:r>
            <a:r>
              <a:rPr lang="en-US" sz="2800" i="1" baseline="-25000" dirty="0" err="1">
                <a:solidFill>
                  <a:srgbClr val="FF0000"/>
                </a:solidFill>
                <a:latin typeface="Calibri" charset="0"/>
                <a:ea typeface="ＭＳ Ｐゴシック" charset="0"/>
                <a:sym typeface="Symbol" charset="0"/>
              </a:rPr>
              <a:t>J</a:t>
            </a:r>
            <a:r>
              <a:rPr lang="en-US" sz="2800" dirty="0">
                <a:solidFill>
                  <a:srgbClr val="FF0000"/>
                </a:solidFill>
                <a:latin typeface="Calibri" charset="0"/>
                <a:ea typeface="ＭＳ Ｐゴシック" charset="0"/>
                <a:sym typeface="Symbol" charset="0"/>
              </a:rPr>
              <a:t>}</a:t>
            </a:r>
          </a:p>
          <a:p>
            <a:pPr lvl="1"/>
            <a:endParaRPr lang="en-US" sz="2800" i="1" dirty="0">
              <a:latin typeface="Calibri" charset="0"/>
            </a:endParaRPr>
          </a:p>
          <a:p>
            <a:r>
              <a:rPr lang="en-US" sz="3200" i="1" dirty="0">
                <a:latin typeface="Calibri" charset="0"/>
              </a:rPr>
              <a:t>Output</a:t>
            </a:r>
            <a:r>
              <a:rPr lang="en-US" sz="3200" dirty="0">
                <a:latin typeface="Calibri" charset="0"/>
              </a:rPr>
              <a:t>: a predicted class </a:t>
            </a:r>
            <a:r>
              <a:rPr lang="en-US" sz="3200" i="1" dirty="0">
                <a:solidFill>
                  <a:srgbClr val="FF0000"/>
                </a:solidFill>
                <a:latin typeface="Calibri" charset="0"/>
              </a:rPr>
              <a:t>c</a:t>
            </a:r>
            <a:r>
              <a:rPr lang="en-US" sz="3200" dirty="0">
                <a:solidFill>
                  <a:srgbClr val="FF0000"/>
                </a:solidFill>
                <a:latin typeface="Calibri" charset="0"/>
              </a:rPr>
              <a:t> </a:t>
            </a:r>
            <a:r>
              <a:rPr lang="en-US" sz="3200" dirty="0">
                <a:solidFill>
                  <a:srgbClr val="FF0000"/>
                </a:solidFill>
                <a:latin typeface="Calibri" charset="0"/>
                <a:ea typeface="ＭＳ Ｐゴシック" charset="0"/>
                <a:sym typeface="Symbol" charset="0"/>
              </a:rPr>
              <a:t> </a:t>
            </a:r>
            <a:r>
              <a:rPr lang="en-US" sz="3200" i="1" dirty="0">
                <a:solidFill>
                  <a:srgbClr val="FF0000"/>
                </a:solidFill>
                <a:latin typeface="Calibri" charset="0"/>
                <a:ea typeface="ＭＳ Ｐゴシック" charset="0"/>
                <a:sym typeface="Symbol" charset="0"/>
              </a:rPr>
              <a:t>C</a:t>
            </a:r>
            <a:endParaRPr lang="en-US" sz="3200" i="1" baseline="-25000" dirty="0">
              <a:solidFill>
                <a:srgbClr val="FF0000"/>
              </a:solidFill>
              <a:latin typeface="Calibri" charset="0"/>
            </a:endParaRPr>
          </a:p>
        </p:txBody>
      </p:sp>
    </p:spTree>
    <p:extLst>
      <p:ext uri="{BB962C8B-B14F-4D97-AF65-F5344CB8AC3E}">
        <p14:creationId xmlns:p14="http://schemas.microsoft.com/office/powerpoint/2010/main" val="342495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0" y="274638"/>
            <a:ext cx="9144000" cy="1143000"/>
          </a:xfrm>
        </p:spPr>
        <p:txBody>
          <a:bodyPr>
            <a:normAutofit fontScale="90000"/>
          </a:bodyPr>
          <a:lstStyle/>
          <a:p>
            <a:r>
              <a:rPr lang="en-US" sz="3600" dirty="0"/>
              <a:t>Classification Methods: </a:t>
            </a:r>
            <a:br>
              <a:rPr lang="en-US" sz="3600" dirty="0"/>
            </a:br>
            <a:r>
              <a:rPr lang="en-US" sz="3600" dirty="0"/>
              <a:t>Hand-coded rules</a:t>
            </a:r>
          </a:p>
        </p:txBody>
      </p:sp>
      <p:sp>
        <p:nvSpPr>
          <p:cNvPr id="27651" name="Rectangle 5"/>
          <p:cNvSpPr>
            <a:spLocks noGrp="1" noChangeArrowheads="1"/>
          </p:cNvSpPr>
          <p:nvPr>
            <p:ph sz="quarter" idx="1"/>
          </p:nvPr>
        </p:nvSpPr>
        <p:spPr/>
        <p:txBody>
          <a:bodyPr/>
          <a:lstStyle/>
          <a:p>
            <a:r>
              <a:rPr lang="en-US" dirty="0">
                <a:latin typeface="Calibri" charset="0"/>
              </a:rPr>
              <a:t>Rules based on combinations of words or other features</a:t>
            </a:r>
          </a:p>
          <a:p>
            <a:pPr lvl="1"/>
            <a:r>
              <a:rPr lang="en-US" dirty="0">
                <a:latin typeface="Calibri" charset="0"/>
              </a:rPr>
              <a:t> spam: black-list-address OR (“dollars” AND“ have been selected”)</a:t>
            </a:r>
          </a:p>
          <a:p>
            <a:r>
              <a:rPr lang="en-US" dirty="0">
                <a:latin typeface="Calibri" charset="0"/>
              </a:rPr>
              <a:t>Accuracy can be high</a:t>
            </a:r>
          </a:p>
          <a:p>
            <a:pPr lvl="1"/>
            <a:r>
              <a:rPr lang="en-US" dirty="0">
                <a:latin typeface="Calibri" charset="0"/>
              </a:rPr>
              <a:t>If rules carefully refined by expert</a:t>
            </a:r>
          </a:p>
          <a:p>
            <a:r>
              <a:rPr lang="en-US" dirty="0">
                <a:latin typeface="Calibri" charset="0"/>
              </a:rPr>
              <a:t>But building and maintaining these rules is expensive</a:t>
            </a:r>
          </a:p>
        </p:txBody>
      </p:sp>
    </p:spTree>
    <p:extLst>
      <p:ext uri="{BB962C8B-B14F-4D97-AF65-F5344CB8AC3E}">
        <p14:creationId xmlns:p14="http://schemas.microsoft.com/office/powerpoint/2010/main" val="1903313730"/>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9078</TotalTime>
  <Words>1402</Words>
  <Application>Microsoft Office PowerPoint</Application>
  <PresentationFormat>On-screen Show (4:3)</PresentationFormat>
  <Paragraphs>317</Paragraphs>
  <Slides>37</Slides>
  <Notes>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9" baseType="lpstr">
      <vt:lpstr>ＭＳ Ｐゴシック</vt:lpstr>
      <vt:lpstr>Arial</vt:lpstr>
      <vt:lpstr>Calibri</vt:lpstr>
      <vt:lpstr>Calibri (Headings)</vt:lpstr>
      <vt:lpstr>Courier</vt:lpstr>
      <vt:lpstr>Lucida Grande</vt:lpstr>
      <vt:lpstr>Lucida Sans</vt:lpstr>
      <vt:lpstr>Palatino</vt:lpstr>
      <vt:lpstr>Times</vt:lpstr>
      <vt:lpstr>Times New Roman</vt:lpstr>
      <vt:lpstr>Office Theme</vt:lpstr>
      <vt:lpstr>Equation</vt:lpstr>
      <vt:lpstr>Natural Language Processing</vt:lpstr>
      <vt:lpstr>Is this spam?</vt:lpstr>
      <vt:lpstr>Positive or negative movie review?</vt:lpstr>
      <vt:lpstr>What is the domain of this news article?</vt:lpstr>
      <vt:lpstr>Text Classification</vt:lpstr>
      <vt:lpstr>Classification</vt:lpstr>
      <vt:lpstr>Classification: Illustration</vt:lpstr>
      <vt:lpstr>Text Classification: definition</vt:lpstr>
      <vt:lpstr>Classification Methods:  Hand-coded rules</vt:lpstr>
      <vt:lpstr>Classification Methods: Supervised Machine Learning</vt:lpstr>
      <vt:lpstr>Classification Methods: Supervised Machine Learning</vt:lpstr>
      <vt:lpstr>Text Classification and Naïve Bayes</vt:lpstr>
      <vt:lpstr>Naïve Bayes Intuition</vt:lpstr>
      <vt:lpstr>The bag of words representation</vt:lpstr>
      <vt:lpstr>The bag of words representation</vt:lpstr>
      <vt:lpstr>The bag of words representation:  using a subset of words</vt:lpstr>
      <vt:lpstr>The bag of words representation</vt:lpstr>
      <vt:lpstr>Bag of words for document classification</vt:lpstr>
      <vt:lpstr>Text Classification and Naïve Bayes</vt:lpstr>
      <vt:lpstr>Bayes’ Rule Applied to Documents and Classes</vt:lpstr>
      <vt:lpstr>Naïve Bayes Classifier (I)</vt:lpstr>
      <vt:lpstr>Naïve Bayes Classifier (II)</vt:lpstr>
      <vt:lpstr>Naïve Bayes Classifier (IV)</vt:lpstr>
      <vt:lpstr>Multinomial Naïve Bayes Independence Assumptions</vt:lpstr>
      <vt:lpstr>Multinomial Naïve Bayes Classifier</vt:lpstr>
      <vt:lpstr>Applying Multinomial Naive Bayes Classifiers to Text Classification</vt:lpstr>
      <vt:lpstr>Learning the Multinomial Naïve Bayes Model</vt:lpstr>
      <vt:lpstr>Parameter estimation</vt:lpstr>
      <vt:lpstr>Problem with Maximum Likelihood</vt:lpstr>
      <vt:lpstr>Laplace (add-1) smoothing for Naïve Bayes</vt:lpstr>
      <vt:lpstr>Multinomial Naïve Bayes: Learning</vt:lpstr>
      <vt:lpstr>Laplace (add-1) smoothing: unknown words</vt:lpstr>
      <vt:lpstr>PowerPoint Presentation</vt:lpstr>
      <vt:lpstr>Features</vt:lpstr>
      <vt:lpstr>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cle-144-nb</dc:creator>
  <cp:lastModifiedBy>Wali Muhammad</cp:lastModifiedBy>
  <cp:revision>199</cp:revision>
  <dcterms:created xsi:type="dcterms:W3CDTF">2020-07-30T10:13:03Z</dcterms:created>
  <dcterms:modified xsi:type="dcterms:W3CDTF">2024-10-27T14:51:30Z</dcterms:modified>
</cp:coreProperties>
</file>