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3082" autoAdjust="0"/>
  </p:normalViewPr>
  <p:slideViewPr>
    <p:cSldViewPr>
      <p:cViewPr varScale="1">
        <p:scale>
          <a:sx n="41" d="100"/>
          <a:sy n="41" d="100"/>
        </p:scale>
        <p:origin x="-21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3CEBB-7114-4B79-81F8-B2DA6BA37046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B193E-2BD3-4426-A444-50DEE44F6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F729A-4249-1742-AADD-33BB3B70F773}" type="slidenum">
              <a:rPr lang="en-US"/>
              <a:pPr/>
              <a:t>1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80086-1B83-2040-8086-B47A972B7777}" type="slidenum">
              <a:rPr lang="en-US"/>
              <a:pPr/>
              <a:t>13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D5628-1D87-E04A-B86B-0EF3EEC2AD53}" type="slidenum">
              <a:rPr lang="en-US"/>
              <a:pPr/>
              <a:t>14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76AF8-D263-4B45-97F7-441DF3B68CF6}" type="slidenum">
              <a:rPr lang="en-US"/>
              <a:pPr/>
              <a:t>15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714BF-B725-3A42-9963-355062504B2E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CB46A-BDA9-BF4B-8B31-B0B558F3313A}" type="slidenum">
              <a:rPr lang="en-US"/>
              <a:pPr/>
              <a:t>25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81DC2A-315A-1A4F-89A0-2FADEFC62277}" type="slidenum">
              <a:rPr lang="en-US" sz="1200">
                <a:latin typeface="Calibri" charset="0"/>
              </a:rPr>
              <a:pPr eaLnBrk="1" hangingPunct="1"/>
              <a:t>26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0DD158-683E-CA43-8AEA-0C7A6F3C7159}" type="slidenum">
              <a:rPr lang="en-US" sz="1200">
                <a:latin typeface="Calibri" charset="0"/>
              </a:rPr>
              <a:pPr eaLnBrk="1" hangingPunct="1"/>
              <a:t>27</a:t>
            </a:fld>
            <a:endParaRPr lang="en-US" sz="1200">
              <a:latin typeface="Calibri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26481-6374-7A4A-85A2-FE0A76AD0611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59A4C-9875-4B42-BF3D-1C5A14F9F2BD}" type="slidenum">
              <a:rPr lang="en-US"/>
              <a:pPr/>
              <a:t>2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8DC6ED-55DD-354E-B142-4C651FCA36AE}" type="slidenum">
              <a:rPr lang="en-US" sz="1200">
                <a:latin typeface="Calibri" charset="0"/>
              </a:rPr>
              <a:pPr eaLnBrk="1" hangingPunct="1"/>
              <a:t>29</a:t>
            </a:fld>
            <a:endParaRPr lang="en-US" sz="1200">
              <a:latin typeface="Calibri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C(want to) went from 608 to 238, 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P(</a:t>
            </a:r>
            <a:r>
              <a:rPr lang="en-US" sz="2400" dirty="0" err="1" smtClean="0">
                <a:latin typeface="Calibri" charset="0"/>
              </a:rPr>
              <a:t>to|want</a:t>
            </a:r>
            <a:r>
              <a:rPr lang="en-US" sz="2400" dirty="0" smtClean="0">
                <a:latin typeface="Calibri" charset="0"/>
              </a:rPr>
              <a:t>) from .66 to .26!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Discount d= c*/c</a:t>
            </a:r>
          </a:p>
          <a:p>
            <a:pPr lvl="1" eaLnBrk="1" hangingPunct="1"/>
            <a:r>
              <a:rPr lang="en-US" sz="2000" dirty="0" smtClean="0">
                <a:latin typeface="Calibri" charset="0"/>
              </a:rPr>
              <a:t>d for “</a:t>
            </a:r>
            <a:r>
              <a:rPr lang="en-US" sz="2000" dirty="0" err="1" smtClean="0">
                <a:latin typeface="Calibri" charset="0"/>
              </a:rPr>
              <a:t>chinese</a:t>
            </a:r>
            <a:r>
              <a:rPr lang="en-US" sz="2000" dirty="0" smtClean="0">
                <a:latin typeface="Calibri" charset="0"/>
              </a:rPr>
              <a:t> food” =.10!!!   A 10x reduction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C8D75-8A9A-0B40-A7CB-F4679CC4E3D2}" type="slidenum">
              <a:rPr lang="en-US"/>
              <a:pPr/>
              <a:t>30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84E14E-C2B8-AF4C-A6BB-263B528C3713}" type="slidenum">
              <a:rPr lang="en-US" sz="1200">
                <a:latin typeface="Calibri" charset="0"/>
              </a:rPr>
              <a:pPr eaLnBrk="1" hangingPunct="1"/>
              <a:t>31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890B0-808E-6E44-A4DD-EB79892851F2}" type="slidenum">
              <a:rPr lang="en-US"/>
              <a:pPr/>
              <a:t>32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F4099-E1E8-B44C-964A-D22AD92D9128}" type="slidenum">
              <a:rPr lang="en-US"/>
              <a:pPr/>
              <a:t>34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35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30983-8456-3646-A731-6FFF29DE70A4}" type="slidenum">
              <a:rPr lang="en-US"/>
              <a:pPr/>
              <a:t>5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AC387-3E46-1143-BAAD-D9B1D56CD6CB}" type="slidenum">
              <a:rPr lang="en-US"/>
              <a:pPr/>
              <a:t>7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2B776-986B-2545-8075-7FDAA4407823}" type="slidenum">
              <a:rPr lang="en-US"/>
              <a:pPr/>
              <a:t>8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BD86-0A01-3B4B-B540-6B90BD60E5F2}" type="slidenum">
              <a:rPr lang="en-US"/>
              <a:pPr/>
              <a:t>9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3864A-ADC2-1B43-A5CC-41DA2E2D0DBB}" type="slidenum">
              <a:rPr lang="en-US"/>
              <a:pPr/>
              <a:t>11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ED4E-DB9F-744D-9849-EACE796ACD8F}" type="slidenum">
              <a:rPr lang="en-US"/>
              <a:pPr/>
              <a:t>12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sri.com/projects/sril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e.org.pk/clestore/cleurdungrams.htm" TargetMode="External"/><Relationship Id="rId2" Type="http://schemas.openxmlformats.org/officeDocument/2006/relationships/hyperlink" Target="http://ngrams.googlelabs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Modeling Toolkits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>SRILM</a:t>
            </a:r>
          </a:p>
          <a:p>
            <a:pPr lvl="1" eaLnBrk="1" hangingPunct="1"/>
            <a:r>
              <a:rPr lang="en-US" sz="3200">
                <a:latin typeface="Calibri" charset="0"/>
                <a:hlinkClick r:id="rId3"/>
              </a:rPr>
              <a:t>http://www.speech.sri.com/projects/srilm/</a:t>
            </a:r>
            <a:endParaRPr lang="en-US" sz="3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2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tasks have different perplexity </a:t>
            </a:r>
          </a:p>
          <a:p>
            <a:pPr lvl="1"/>
            <a:r>
              <a:rPr lang="en-US" dirty="0" smtClean="0"/>
              <a:t>WSJ (109) </a:t>
            </a:r>
            <a:r>
              <a:rPr lang="en-US" dirty="0" err="1" smtClean="0"/>
              <a:t>vs</a:t>
            </a:r>
            <a:r>
              <a:rPr lang="en-US" dirty="0" smtClean="0"/>
              <a:t> Bus Information Queries (~25) </a:t>
            </a:r>
          </a:p>
          <a:p>
            <a:pPr lvl="1"/>
            <a:r>
              <a:rPr lang="en-US" dirty="0" smtClean="0"/>
              <a:t>Higher the conditional probability, lower the perplexity </a:t>
            </a:r>
          </a:p>
          <a:p>
            <a:r>
              <a:rPr lang="en-US" dirty="0" smtClean="0"/>
              <a:t> Perplexity is the average branching 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Lower perplexity = better model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3"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Training 38 million words, test 1.5 million words, WSJ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31344635"/>
              </p:ext>
            </p:extLst>
          </p:nvPr>
        </p:nvGraphicFramePr>
        <p:xfrm>
          <a:off x="457200" y="3810000"/>
          <a:ext cx="83820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N-gram Order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Unigram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Bigram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Trigram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Perplexity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962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170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109</a:t>
                      </a:r>
                      <a:endParaRPr lang="en-US" sz="2000" dirty="0"/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844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Shannon Visualization Method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803400"/>
            <a:ext cx="3962400" cy="4267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Calibri" charset="0"/>
              </a:rPr>
              <a:t>Choose </a:t>
            </a:r>
            <a:r>
              <a:rPr lang="en-US" sz="1800" dirty="0">
                <a:latin typeface="Calibri" charset="0"/>
              </a:rPr>
              <a:t>a random </a:t>
            </a:r>
            <a:r>
              <a:rPr lang="en-US" sz="1800" dirty="0" smtClean="0">
                <a:latin typeface="Calibri" charset="0"/>
              </a:rPr>
              <a:t>bigram </a:t>
            </a:r>
          </a:p>
          <a:p>
            <a:pPr marL="0" indent="0" eaLnBrk="1" hangingPunct="1">
              <a:buNone/>
            </a:pPr>
            <a:r>
              <a:rPr lang="en-US" sz="1800" dirty="0" smtClean="0">
                <a:latin typeface="Calibri" charset="0"/>
              </a:rPr>
              <a:t>     (&lt;</a:t>
            </a:r>
            <a:r>
              <a:rPr lang="en-US" sz="1800" dirty="0">
                <a:latin typeface="Calibri" charset="0"/>
              </a:rPr>
              <a:t>s&gt;, </a:t>
            </a:r>
            <a:r>
              <a:rPr lang="en-US" sz="1800" dirty="0" smtClean="0">
                <a:latin typeface="Calibri" charset="0"/>
              </a:rPr>
              <a:t>w) </a:t>
            </a:r>
            <a:r>
              <a:rPr lang="en-US" sz="1800" dirty="0">
                <a:latin typeface="Calibri" charset="0"/>
              </a:rPr>
              <a:t>according to its probability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Now choose a random </a:t>
            </a:r>
            <a:r>
              <a:rPr lang="en-US" sz="1800" dirty="0" smtClean="0">
                <a:latin typeface="Calibri" charset="0"/>
              </a:rPr>
              <a:t>bigram        </a:t>
            </a:r>
            <a:r>
              <a:rPr lang="en-US" sz="1800" dirty="0">
                <a:latin typeface="Calibri" charset="0"/>
              </a:rPr>
              <a:t>(w, x) according to its probability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And so on until we choose &lt;/s&gt;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Then string the words </a:t>
            </a:r>
            <a:r>
              <a:rPr lang="en-US" sz="1800" dirty="0" smtClean="0">
                <a:latin typeface="Calibri" charset="0"/>
              </a:rPr>
              <a:t>together</a:t>
            </a:r>
            <a:endParaRPr lang="en-US" sz="1800" dirty="0">
              <a:solidFill>
                <a:srgbClr val="A50021"/>
              </a:solidFill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38600" y="2006600"/>
            <a:ext cx="52578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&lt;s&gt; I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I</a:t>
            </a:r>
            <a:r>
              <a:rPr lang="en-US" sz="1800" dirty="0" smtClean="0">
                <a:latin typeface="Courier"/>
                <a:cs typeface="Courier"/>
              </a:rPr>
              <a:t> want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want</a:t>
            </a:r>
            <a:r>
              <a:rPr lang="en-US" sz="1800" dirty="0" smtClean="0">
                <a:latin typeface="Courier"/>
                <a:cs typeface="Courier"/>
              </a:rPr>
              <a:t> to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to</a:t>
            </a:r>
            <a:r>
              <a:rPr lang="en-US" sz="1800" dirty="0" smtClean="0">
                <a:latin typeface="Courier"/>
                <a:cs typeface="Courier"/>
              </a:rPr>
              <a:t> eat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   eat</a:t>
            </a:r>
            <a:r>
              <a:rPr lang="en-US" sz="1800" dirty="0" smtClean="0">
                <a:latin typeface="Courier"/>
                <a:cs typeface="Courier"/>
              </a:rPr>
              <a:t> Chinese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       Chinese</a:t>
            </a:r>
            <a:r>
              <a:rPr lang="en-US" sz="1800" dirty="0" smtClean="0">
                <a:latin typeface="Courier"/>
                <a:cs typeface="Courier"/>
              </a:rPr>
              <a:t> food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               food </a:t>
            </a:r>
            <a:r>
              <a:rPr lang="en-US" sz="1800" dirty="0" smtClean="0">
                <a:latin typeface="Courier"/>
                <a:cs typeface="Courier"/>
              </a:rPr>
              <a:t> &lt;/s&gt;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 smtClean="0">
                <a:solidFill>
                  <a:srgbClr val="CC0000"/>
                </a:solidFill>
                <a:latin typeface="Courier"/>
                <a:cs typeface="Courier"/>
              </a:rPr>
              <a:t>I want to eat Chinese food</a:t>
            </a:r>
          </a:p>
          <a:p>
            <a:endParaRPr lang="en-US" sz="1800" dirty="0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62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/>
              <a:t>Approximating Shakespeare</a:t>
            </a:r>
          </a:p>
        </p:txBody>
      </p:sp>
      <p:sp>
        <p:nvSpPr>
          <p:cNvPr id="98307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Calibri" charset="0"/>
              </a:rPr>
              <a:t> </a:t>
            </a:r>
          </a:p>
        </p:txBody>
      </p:sp>
      <p:pic>
        <p:nvPicPr>
          <p:cNvPr id="5" name="Picture 8" descr="fig 4.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00201"/>
            <a:ext cx="7463322" cy="504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815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Shakespeare as corpus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803400"/>
            <a:ext cx="8534400" cy="4876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N=884,647 tokens, V=29,066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Shakespeare produced 300,000 bigram types out of V</a:t>
            </a:r>
            <a:r>
              <a:rPr lang="en-US" sz="3200" baseline="30000" dirty="0">
                <a:latin typeface="Calibri" charset="0"/>
              </a:rPr>
              <a:t>2</a:t>
            </a:r>
            <a:r>
              <a:rPr lang="en-US" sz="3200" dirty="0">
                <a:latin typeface="Calibri" charset="0"/>
              </a:rPr>
              <a:t>= 844 million possible </a:t>
            </a:r>
            <a:r>
              <a:rPr lang="en-US" sz="3200" dirty="0" smtClean="0">
                <a:latin typeface="Calibri" charset="0"/>
              </a:rPr>
              <a:t>bigrams.</a:t>
            </a:r>
          </a:p>
          <a:p>
            <a:pPr lvl="1"/>
            <a:r>
              <a:rPr lang="en-US" sz="2800" dirty="0" smtClean="0">
                <a:latin typeface="Calibri" charset="0"/>
              </a:rPr>
              <a:t>So 99.96</a:t>
            </a:r>
            <a:r>
              <a:rPr lang="en-US" sz="2800" dirty="0">
                <a:latin typeface="Calibri" charset="0"/>
              </a:rPr>
              <a:t>% of the possible bigrams were never seen (have zero entries in the table)</a:t>
            </a:r>
          </a:p>
          <a:p>
            <a:pPr eaLnBrk="1" hangingPunct="1"/>
            <a:r>
              <a:rPr lang="en-US" sz="3200" dirty="0" err="1">
                <a:latin typeface="Calibri" charset="0"/>
              </a:rPr>
              <a:t>Quadrigrams</a:t>
            </a:r>
            <a:r>
              <a:rPr lang="en-US" sz="3200" dirty="0">
                <a:latin typeface="Calibri" charset="0"/>
              </a:rPr>
              <a:t> worse:   What's coming out looks like Shakespeare because it </a:t>
            </a:r>
            <a:r>
              <a:rPr lang="en-US" sz="3200" b="1" i="1" dirty="0">
                <a:latin typeface="Calibri" charset="0"/>
              </a:rPr>
              <a:t>is</a:t>
            </a:r>
            <a:r>
              <a:rPr lang="en-US" sz="3200" dirty="0">
                <a:latin typeface="Calibri" charset="0"/>
              </a:rPr>
              <a:t> Shakespeare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95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perils of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N-grams only work well for word prediction if the test corpus looks like the training corpus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In real life, it often doesn’t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We need to train robust </a:t>
            </a:r>
            <a:r>
              <a:rPr lang="en-US" sz="2800" dirty="0" smtClean="0">
                <a:latin typeface="Calibri" charset="0"/>
              </a:rPr>
              <a:t>models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</a:rPr>
              <a:t>that generalize!</a:t>
            </a:r>
          </a:p>
          <a:p>
            <a:pPr lvl="1" eaLnBrk="1" hangingPunct="1"/>
            <a:r>
              <a:rPr lang="en-US" sz="2800" dirty="0" smtClean="0">
                <a:latin typeface="Calibri" charset="0"/>
              </a:rPr>
              <a:t>One kind of generalization: Zeros!</a:t>
            </a:r>
          </a:p>
          <a:p>
            <a:pPr lvl="2"/>
            <a:r>
              <a:rPr lang="en-US" sz="2800" dirty="0" smtClean="0">
                <a:latin typeface="Calibri" charset="0"/>
              </a:rPr>
              <a:t>Things that don’t ever occur in the training set</a:t>
            </a:r>
          </a:p>
          <a:p>
            <a:pPr lvl="3"/>
            <a:r>
              <a:rPr lang="en-US" sz="2800" dirty="0" smtClean="0">
                <a:latin typeface="Calibri" charset="0"/>
              </a:rPr>
              <a:t>But occur in the test set</a:t>
            </a: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02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Zeros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19853"/>
            <a:ext cx="5105400" cy="5384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Training set: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allegations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reports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claims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request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US" sz="32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P(“offer” | denied the) = 0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58267" y="1498600"/>
            <a:ext cx="4419600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Test set</a:t>
            </a:r>
          </a:p>
          <a:p>
            <a:pPr marL="457200" lvl="1" indent="0">
              <a:lnSpc>
                <a:spcPct val="70000"/>
              </a:lnSpc>
              <a:buFont typeface="Times" charset="0"/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offer</a:t>
            </a:r>
          </a:p>
          <a:p>
            <a:pPr marL="457200" lvl="1" indent="0">
              <a:lnSpc>
                <a:spcPct val="70000"/>
              </a:lnSpc>
              <a:buFont typeface="Times" charset="0"/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loan</a:t>
            </a:r>
          </a:p>
        </p:txBody>
      </p:sp>
    </p:spTree>
    <p:extLst>
      <p:ext uri="{BB962C8B-B14F-4D97-AF65-F5344CB8AC3E}">
        <p14:creationId xmlns="" xmlns:p14="http://schemas.microsoft.com/office/powerpoint/2010/main" val="157574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probability bigrams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Bigrams with zero probability</a:t>
            </a:r>
          </a:p>
          <a:p>
            <a:pPr lvl="1"/>
            <a:r>
              <a:rPr lang="en-US" dirty="0" smtClean="0"/>
              <a:t>mean that we will assign 0 probability to the test set!</a:t>
            </a:r>
          </a:p>
          <a:p>
            <a:r>
              <a:rPr lang="en-US" dirty="0" smtClean="0"/>
              <a:t>And hence we cannot compute perplexity (can’t divide by 0)!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99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06900"/>
            <a:ext cx="9144000" cy="1362075"/>
          </a:xfrm>
        </p:spPr>
        <p:txBody>
          <a:bodyPr/>
          <a:lstStyle/>
          <a:p>
            <a:r>
              <a:rPr lang="en-US" dirty="0" smtClean="0"/>
              <a:t>Language Modeling Smoothing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&lt;s&gt;JOHN READ MOBY DICK &lt;/s&gt;</a:t>
            </a:r>
          </a:p>
          <a:p>
            <a:r>
              <a:rPr lang="en-US" dirty="0" smtClean="0"/>
              <a:t>&lt;s&gt;MARY READ A DIFFERENT BOOK &lt;/s&gt;</a:t>
            </a:r>
          </a:p>
          <a:p>
            <a:r>
              <a:rPr lang="en-US" dirty="0" smtClean="0"/>
              <a:t>&lt;s&gt;SHE READ A BOOK BY CHER&lt;/s&gt;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Google N-Gram </a:t>
            </a:r>
            <a:r>
              <a:rPr lang="en-US" dirty="0" smtClean="0"/>
              <a:t>Release, August 2006</a:t>
            </a:r>
            <a:endParaRPr lang="en-US" dirty="0"/>
          </a:p>
        </p:txBody>
      </p:sp>
      <p:pic>
        <p:nvPicPr>
          <p:cNvPr id="2" name="Picture 1" descr="ngram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803401"/>
            <a:ext cx="9144000" cy="1855839"/>
          </a:xfrm>
          <a:prstGeom prst="rect">
            <a:avLst/>
          </a:prstGeom>
        </p:spPr>
      </p:pic>
      <p:pic>
        <p:nvPicPr>
          <p:cNvPr id="3" name="Picture 2" descr="ngram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67240"/>
            <a:ext cx="9144000" cy="1101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7461" y="39799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3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Bigram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&lt;s&gt;JOHN READ MOBY DICK &lt;/s&gt;</a:t>
            </a:r>
          </a:p>
          <a:p>
            <a:r>
              <a:rPr lang="en-US" dirty="0" smtClean="0"/>
              <a:t>&lt;s&gt;MARY READ A DIFFERENT BOOK &lt;/s&gt;</a:t>
            </a:r>
          </a:p>
          <a:p>
            <a:r>
              <a:rPr lang="en-US" dirty="0" smtClean="0"/>
              <a:t>&lt;s&gt;SHE READ A BOOK BY CHER&lt;/s&gt;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5908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P(JOHN READ A BOOK)  = </a:t>
            </a:r>
          </a:p>
          <a:p>
            <a:r>
              <a:rPr lang="en-US" smtClean="0"/>
              <a:t>P(JOHN|&lt;s</a:t>
            </a:r>
            <a:r>
              <a:rPr lang="en-US" dirty="0" smtClean="0"/>
              <a:t>&gt;) *P(READ|JOHN) *P(A|READ) *P(BOOK|A) *P(&lt;/s&gt;|BOOK) </a:t>
            </a:r>
          </a:p>
          <a:p>
            <a:endParaRPr lang="en-US" dirty="0" smtClean="0"/>
          </a:p>
          <a:p>
            <a:r>
              <a:rPr lang="en-US" dirty="0" smtClean="0"/>
              <a:t>= C(&lt;s&gt; JOHN)/ c(&lt;s&gt;) * </a:t>
            </a:r>
          </a:p>
          <a:p>
            <a:r>
              <a:rPr lang="en-US" dirty="0" smtClean="0"/>
              <a:t> C (JOHN READ) /C(JOHN ) * </a:t>
            </a:r>
          </a:p>
          <a:p>
            <a:r>
              <a:rPr lang="en-US" dirty="0" smtClean="0"/>
              <a:t>C(READ A) /C(READ ) *</a:t>
            </a:r>
          </a:p>
          <a:p>
            <a:r>
              <a:rPr lang="en-US" dirty="0" smtClean="0"/>
              <a:t>C (A BOOK)/C(A ) * </a:t>
            </a:r>
          </a:p>
          <a:p>
            <a:r>
              <a:rPr lang="en-US" dirty="0" smtClean="0"/>
              <a:t>C(BOOK &lt;/s&gt;) /C(BOOK ) </a:t>
            </a:r>
          </a:p>
          <a:p>
            <a:endParaRPr lang="en-US" dirty="0" smtClean="0"/>
          </a:p>
          <a:p>
            <a:r>
              <a:rPr lang="en-US" dirty="0" smtClean="0"/>
              <a:t>= 1/3  *</a:t>
            </a:r>
          </a:p>
          <a:p>
            <a:r>
              <a:rPr lang="en-US" dirty="0" smtClean="0"/>
              <a:t>1/1 *</a:t>
            </a:r>
          </a:p>
          <a:p>
            <a:r>
              <a:rPr lang="en-US" dirty="0" smtClean="0"/>
              <a:t> 2/3 * </a:t>
            </a:r>
          </a:p>
          <a:p>
            <a:r>
              <a:rPr lang="en-US" dirty="0" smtClean="0"/>
              <a:t>1/2 * </a:t>
            </a:r>
          </a:p>
          <a:p>
            <a:r>
              <a:rPr lang="en-US" dirty="0" smtClean="0"/>
              <a:t>1/2 </a:t>
            </a:r>
          </a:p>
          <a:p>
            <a:r>
              <a:rPr lang="en-US" dirty="0" smtClean="0"/>
              <a:t>≈ 0.06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Bigram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&lt;s&gt;JOHN READ MOBY DICK &lt;/s&gt;</a:t>
            </a:r>
          </a:p>
          <a:p>
            <a:r>
              <a:rPr lang="en-US" dirty="0" smtClean="0"/>
              <a:t>&lt;s&gt;MARY READ A DIFFERENT BOOK &lt;/s&gt;</a:t>
            </a:r>
          </a:p>
          <a:p>
            <a:r>
              <a:rPr lang="en-US" dirty="0" smtClean="0"/>
              <a:t>&lt;s&gt;SHE READ A BOOK BY CHER&lt;/s&gt;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5908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P(CHER READ A BOOK)  = </a:t>
            </a:r>
          </a:p>
          <a:p>
            <a:r>
              <a:rPr lang="en-US" dirty="0" smtClean="0"/>
              <a:t>P(CHER|&lt;s&gt;) *P(READ|CHER) *P(A|READ) *P(BOOK|A) *P(&lt;/s&gt;|BOOK) </a:t>
            </a:r>
          </a:p>
          <a:p>
            <a:endParaRPr lang="en-US" dirty="0" smtClean="0"/>
          </a:p>
          <a:p>
            <a:r>
              <a:rPr lang="en-US" dirty="0" smtClean="0"/>
              <a:t>= C(&lt;s&gt; CHER)/ c(&lt;s&gt;) * </a:t>
            </a:r>
          </a:p>
          <a:p>
            <a:r>
              <a:rPr lang="en-US" dirty="0" smtClean="0"/>
              <a:t> C (CHER READ) /C(CHER ) * </a:t>
            </a:r>
          </a:p>
          <a:p>
            <a:r>
              <a:rPr lang="en-US" dirty="0" smtClean="0"/>
              <a:t>C(READ A) /C(READ ) *</a:t>
            </a:r>
          </a:p>
          <a:p>
            <a:r>
              <a:rPr lang="en-US" dirty="0" smtClean="0"/>
              <a:t>C (A BOOK)/C(A ) * </a:t>
            </a:r>
          </a:p>
          <a:p>
            <a:r>
              <a:rPr lang="en-US" dirty="0" smtClean="0"/>
              <a:t>C(BOOK &lt;/s&gt;) /C(BOOK ) </a:t>
            </a:r>
          </a:p>
          <a:p>
            <a:endParaRPr lang="en-US" dirty="0" smtClean="0"/>
          </a:p>
          <a:p>
            <a:r>
              <a:rPr lang="en-US" dirty="0" smtClean="0"/>
              <a:t>= 0/3  *</a:t>
            </a:r>
          </a:p>
          <a:p>
            <a:r>
              <a:rPr lang="en-US" dirty="0" smtClean="0"/>
              <a:t>0/1 *</a:t>
            </a:r>
          </a:p>
          <a:p>
            <a:r>
              <a:rPr lang="en-US" dirty="0" smtClean="0"/>
              <a:t> 2/3 * </a:t>
            </a:r>
          </a:p>
          <a:p>
            <a:r>
              <a:rPr lang="en-US" dirty="0" smtClean="0"/>
              <a:t>1/2 * </a:t>
            </a:r>
          </a:p>
          <a:p>
            <a:r>
              <a:rPr lang="en-US" dirty="0" smtClean="0"/>
              <a:t>1/2 </a:t>
            </a:r>
          </a:p>
          <a:p>
            <a:r>
              <a:rPr lang="en-US" dirty="0" smtClean="0"/>
              <a:t>=0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bigram “CHER READ ” doesn’t appear in our training corpus then P(CHER| READ) = 0. But no word sequence should have 0 probability, this can’t be right. </a:t>
            </a:r>
          </a:p>
          <a:p>
            <a:r>
              <a:rPr lang="en-US" dirty="0" smtClean="0"/>
              <a:t>Solution: Smoothing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The intuition of smoothing (from Dan Klein)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19853"/>
            <a:ext cx="8229600" cy="5384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1800" dirty="0" smtClean="0">
                <a:latin typeface="Calibri"/>
                <a:ea typeface="ＭＳ Ｐゴシック" charset="0"/>
                <a:cs typeface="Calibri"/>
              </a:rPr>
              <a:t>When we have sparse statistics:</a:t>
            </a:r>
            <a:endParaRPr lang="en-US" sz="18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1800" dirty="0" smtClean="0">
                <a:latin typeface="Calibri"/>
                <a:ea typeface="ＭＳ Ｐゴシック" charset="0"/>
                <a:cs typeface="Calibri"/>
              </a:rPr>
              <a:t>Steal probability mass to generalize better</a:t>
            </a:r>
            <a:endParaRPr lang="en-US" sz="18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447800" y="1905000"/>
            <a:ext cx="2438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3 allegations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2 reports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 claims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 request</a:t>
            </a:r>
          </a:p>
          <a:p>
            <a:pPr eaLnBrk="1" hangingPunct="1"/>
            <a:endParaRPr lang="en-US" sz="400" dirty="0"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64541" name="Text Box 30"/>
          <p:cNvSpPr txBox="1">
            <a:spLocks noChangeArrowheads="1"/>
          </p:cNvSpPr>
          <p:nvPr/>
        </p:nvSpPr>
        <p:spPr bwMode="auto">
          <a:xfrm>
            <a:off x="1524000" y="4445001"/>
            <a:ext cx="24384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2.5 allegations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1.5 reports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0.5 claims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0.5 request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</a:t>
            </a:r>
            <a:r>
              <a:rPr lang="en-US" sz="1600" dirty="0">
                <a:solidFill>
                  <a:srgbClr val="CC0000"/>
                </a:solidFill>
                <a:latin typeface="Calibri"/>
                <a:cs typeface="Calibri"/>
              </a:rPr>
              <a:t>2 other</a:t>
            </a:r>
          </a:p>
          <a:p>
            <a:pPr eaLnBrk="1" hangingPunct="1"/>
            <a:endParaRPr lang="en-US" sz="400" dirty="0"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4724400" y="1498600"/>
            <a:ext cx="3962400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 rot="16200000">
            <a:off x="4051300" y="25273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 rot="16200000">
            <a:off x="4813300" y="2832100"/>
            <a:ext cx="1422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 rot="16200000">
            <a:off x="5575300" y="3136900"/>
            <a:ext cx="812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claims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6200000">
            <a:off x="6232525" y="2792942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 rot="16200000">
            <a:off x="6032500" y="3136900"/>
            <a:ext cx="812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request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6613525" y="2803525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6200000">
            <a:off x="6994525" y="2803525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8001000" y="2819400"/>
            <a:ext cx="53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724400" y="4445000"/>
            <a:ext cx="3962400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 rot="16200000">
            <a:off x="4051300" y="54737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 rot="16200000">
            <a:off x="4813300" y="5778500"/>
            <a:ext cx="1422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 rot="16200000">
            <a:off x="5575300" y="6083300"/>
            <a:ext cx="812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 rot="16200000">
            <a:off x="6156325" y="5648325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 rot="16200000">
            <a:off x="6032500" y="6083300"/>
            <a:ext cx="812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200"/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 rot="16200000">
            <a:off x="6569075" y="5648325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 rot="16200000">
            <a:off x="7026275" y="5648325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8001000" y="5765800"/>
            <a:ext cx="53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 rot="16200000">
            <a:off x="4203700" y="5626100"/>
            <a:ext cx="172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 rot="16200000">
            <a:off x="4965700" y="5930900"/>
            <a:ext cx="11176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 rot="16200000">
            <a:off x="5676900" y="6184900"/>
            <a:ext cx="6096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claims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 rot="16200000">
            <a:off x="6134100" y="6184900"/>
            <a:ext cx="6096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/>
              <a:t>request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 rot="16200000">
            <a:off x="6845300" y="6438900"/>
            <a:ext cx="1016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 rot="16200000">
            <a:off x="7302500" y="6438900"/>
            <a:ext cx="1016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 rot="16200000">
            <a:off x="7759700" y="6438900"/>
            <a:ext cx="1016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xmlns="" val="9640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147"/>
            <a:ext cx="7162800" cy="1291253"/>
          </a:xfrm>
        </p:spPr>
        <p:txBody>
          <a:bodyPr/>
          <a:lstStyle/>
          <a:p>
            <a:pPr eaLnBrk="1" hangingPunct="1"/>
            <a:r>
              <a:rPr lang="en-US" dirty="0" smtClean="0"/>
              <a:t>Add-one Estimation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Also called </a:t>
            </a:r>
            <a:r>
              <a:rPr lang="en-US" sz="2800" dirty="0" smtClean="0">
                <a:latin typeface="Calibri" charset="0"/>
              </a:rPr>
              <a:t>Laplace smoothing</a:t>
            </a:r>
          </a:p>
          <a:p>
            <a:pPr eaLnBrk="1" hangingPunct="1"/>
            <a:r>
              <a:rPr lang="en-US" sz="2800" dirty="0" smtClean="0">
                <a:latin typeface="Calibri" charset="0"/>
              </a:rPr>
              <a:t>Pretend we saw each word one more time than we did</a:t>
            </a:r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Just add one to all the counts!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MLE estimate: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 smtClean="0">
                <a:latin typeface="Calibri" charset="0"/>
              </a:rPr>
              <a:t>Add-1 estimate</a:t>
            </a:r>
            <a:r>
              <a:rPr lang="en-US" sz="2800" dirty="0">
                <a:latin typeface="Calibri" charset="0"/>
              </a:rPr>
              <a:t>:</a:t>
            </a:r>
          </a:p>
          <a:p>
            <a:pPr eaLnBrk="1" hangingPunct="1"/>
            <a:endParaRPr lang="en-US" sz="2800" dirty="0">
              <a:latin typeface="Calibri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90706786"/>
              </p:ext>
            </p:extLst>
          </p:nvPr>
        </p:nvGraphicFramePr>
        <p:xfrm>
          <a:off x="4038600" y="3829050"/>
          <a:ext cx="3721100" cy="1327151"/>
        </p:xfrm>
        <a:graphic>
          <a:graphicData uri="http://schemas.openxmlformats.org/presentationml/2006/ole">
            <p:oleObj spid="_x0000_s2050" name="Equation" r:id="rId4" imgW="1599840" imgH="42048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65020588"/>
              </p:ext>
            </p:extLst>
          </p:nvPr>
        </p:nvGraphicFramePr>
        <p:xfrm>
          <a:off x="3921125" y="5454651"/>
          <a:ext cx="4249738" cy="1327149"/>
        </p:xfrm>
        <a:graphic>
          <a:graphicData uri="http://schemas.openxmlformats.org/presentationml/2006/ole">
            <p:oleObj spid="_x0000_s2051" name="Equation" r:id="rId5" imgW="1828440" imgH="4204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6237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Maximum Likelihood Estimates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01800"/>
            <a:ext cx="8534400" cy="4876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The maximum likelihood </a:t>
            </a:r>
            <a:r>
              <a:rPr lang="en-US" sz="2000" dirty="0" smtClean="0">
                <a:latin typeface="Calibri" charset="0"/>
              </a:rPr>
              <a:t>estimate</a:t>
            </a:r>
          </a:p>
          <a:p>
            <a:pPr lvl="1"/>
            <a:r>
              <a:rPr lang="en-US" sz="1800" dirty="0" smtClean="0">
                <a:latin typeface="Calibri" charset="0"/>
              </a:rPr>
              <a:t>of </a:t>
            </a:r>
            <a:r>
              <a:rPr lang="en-US" sz="1800" dirty="0">
                <a:latin typeface="Calibri" charset="0"/>
              </a:rPr>
              <a:t>some parameter of a model M from a training set T</a:t>
            </a:r>
          </a:p>
          <a:p>
            <a:pPr lvl="1" eaLnBrk="1" hangingPunct="1"/>
            <a:r>
              <a:rPr lang="en-US" sz="1800" dirty="0" smtClean="0">
                <a:latin typeface="Calibri" charset="0"/>
              </a:rPr>
              <a:t>maximizes </a:t>
            </a:r>
            <a:r>
              <a:rPr lang="en-US" sz="1800" dirty="0">
                <a:latin typeface="Calibri" charset="0"/>
              </a:rPr>
              <a:t>the likelihood of the training set T given the model M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Suppose the word </a:t>
            </a:r>
            <a:r>
              <a:rPr lang="en-US" sz="2000" dirty="0" smtClean="0">
                <a:latin typeface="Calibri" charset="0"/>
              </a:rPr>
              <a:t>“bagel” occurs </a:t>
            </a:r>
            <a:r>
              <a:rPr lang="en-US" sz="2000" dirty="0">
                <a:latin typeface="Calibri" charset="0"/>
              </a:rPr>
              <a:t>400 times in a corpus of a million </a:t>
            </a:r>
            <a:r>
              <a:rPr lang="en-US" sz="2000" dirty="0" smtClean="0">
                <a:latin typeface="Calibri" charset="0"/>
              </a:rPr>
              <a:t>words</a:t>
            </a:r>
          </a:p>
          <a:p>
            <a:pPr eaLnBrk="1" hangingPunct="1"/>
            <a:r>
              <a:rPr lang="en-US" sz="2000" dirty="0" smtClean="0">
                <a:latin typeface="Calibri" charset="0"/>
              </a:rPr>
              <a:t>What </a:t>
            </a:r>
            <a:r>
              <a:rPr lang="en-US" sz="2000" dirty="0">
                <a:latin typeface="Calibri" charset="0"/>
              </a:rPr>
              <a:t>is the probability that a random word from some other text will be </a:t>
            </a:r>
            <a:r>
              <a:rPr lang="en-US" sz="2000" dirty="0" smtClean="0">
                <a:latin typeface="Calibri" charset="0"/>
              </a:rPr>
              <a:t>“bagel”?</a:t>
            </a:r>
            <a:endParaRPr lang="en-US" sz="2000" dirty="0">
              <a:latin typeface="Calibri" charset="0"/>
            </a:endParaRPr>
          </a:p>
          <a:p>
            <a:pPr eaLnBrk="1" hangingPunct="1"/>
            <a:r>
              <a:rPr lang="en-US" sz="2000" dirty="0">
                <a:latin typeface="Calibri" charset="0"/>
              </a:rPr>
              <a:t>MLE estimate is 400/</a:t>
            </a:r>
            <a:r>
              <a:rPr lang="en-US" sz="2000" dirty="0" smtClean="0">
                <a:latin typeface="Calibri" charset="0"/>
              </a:rPr>
              <a:t>1,000,000 </a:t>
            </a:r>
            <a:r>
              <a:rPr lang="en-US" sz="2000" dirty="0">
                <a:latin typeface="Calibri" charset="0"/>
              </a:rPr>
              <a:t>= .</a:t>
            </a:r>
            <a:r>
              <a:rPr lang="en-US" sz="2000" dirty="0" smtClean="0">
                <a:latin typeface="Calibri" charset="0"/>
              </a:rPr>
              <a:t>0004</a:t>
            </a:r>
            <a:endParaRPr lang="en-US" sz="2000" dirty="0">
              <a:latin typeface="Calibri" charset="0"/>
            </a:endParaRPr>
          </a:p>
          <a:p>
            <a:r>
              <a:rPr lang="en-US" sz="2200" dirty="0">
                <a:latin typeface="Calibri" charset="0"/>
              </a:rPr>
              <a:t>This may be a bad estimate for some other corpus</a:t>
            </a:r>
          </a:p>
          <a:p>
            <a:pPr lvl="1"/>
            <a:r>
              <a:rPr lang="en-US" sz="1800" dirty="0">
                <a:latin typeface="Calibri" charset="0"/>
              </a:rPr>
              <a:t>But it is the </a:t>
            </a:r>
            <a:r>
              <a:rPr lang="en-US" sz="1800" b="1" dirty="0">
                <a:latin typeface="Calibri" charset="0"/>
              </a:rPr>
              <a:t>estimate</a:t>
            </a:r>
            <a:r>
              <a:rPr lang="en-US" sz="1800" dirty="0">
                <a:latin typeface="Calibri" charset="0"/>
              </a:rPr>
              <a:t> that makes it </a:t>
            </a:r>
            <a:r>
              <a:rPr lang="en-US" sz="1800" b="1" dirty="0">
                <a:latin typeface="Calibri" charset="0"/>
              </a:rPr>
              <a:t>most likely</a:t>
            </a:r>
            <a:r>
              <a:rPr lang="en-US" sz="1800" dirty="0">
                <a:latin typeface="Calibri" charset="0"/>
              </a:rPr>
              <a:t> that </a:t>
            </a:r>
            <a:r>
              <a:rPr lang="en-US" sz="1800" dirty="0" smtClean="0">
                <a:latin typeface="Calibri" charset="0"/>
              </a:rPr>
              <a:t>“bagel” </a:t>
            </a:r>
            <a:r>
              <a:rPr lang="en-US" sz="1800" dirty="0">
                <a:latin typeface="Calibri" charset="0"/>
              </a:rPr>
              <a:t>will occur 400 times in a million word corpus.</a:t>
            </a: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293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Berkeley Restaurant Corpus: Laplace smoothed bigram counts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 descr="addon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08200"/>
            <a:ext cx="9245600" cy="438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987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Laplace-smoothed bigrams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V=1446 in the Berkeley Restaurant Project corpus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85800"/>
            <a:ext cx="548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1" y="2667000"/>
            <a:ext cx="8568505" cy="308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 l="31625" t="54167" r="16252" b="37500"/>
          <a:stretch>
            <a:fillRect/>
          </a:stretch>
        </p:blipFill>
        <p:spPr bwMode="auto">
          <a:xfrm>
            <a:off x="1828800" y="59436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557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Reconstituted counts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498600"/>
            <a:ext cx="5715848" cy="136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102033"/>
            <a:ext cx="8534400" cy="379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017"/>
            <a:ext cx="88392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Compare with raw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bigram counts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42" y="1092200"/>
            <a:ext cx="6157258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010237"/>
            <a:ext cx="6400800" cy="28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763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Book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http://ngrams.googlelabs.com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Urdu Books N-grams</a:t>
            </a:r>
          </a:p>
          <a:p>
            <a:pPr lvl="1"/>
            <a:r>
              <a:rPr lang="en-US" dirty="0" smtClean="0">
                <a:hlinkClick r:id="rId3"/>
              </a:rPr>
              <a:t>http://www.cle.org.pk/clestore/cleurdungrams.htm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81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Add-1 estimation is a blunt instrument</a:t>
            </a:r>
            <a:endParaRPr 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So add-1 isn’t used </a:t>
            </a:r>
            <a:r>
              <a:rPr lang="en-US" sz="2400" dirty="0">
                <a:latin typeface="Calibri" charset="0"/>
              </a:rPr>
              <a:t>for N-</a:t>
            </a:r>
            <a:r>
              <a:rPr lang="en-US" sz="2400" dirty="0" smtClean="0">
                <a:latin typeface="Calibri" charset="0"/>
              </a:rPr>
              <a:t>grams: </a:t>
            </a:r>
          </a:p>
          <a:p>
            <a:pPr lvl="1"/>
            <a:r>
              <a:rPr lang="en-US" sz="2000" dirty="0" smtClean="0">
                <a:latin typeface="Calibri" charset="0"/>
              </a:rPr>
              <a:t>We’ll see better </a:t>
            </a:r>
            <a:r>
              <a:rPr lang="en-US" sz="2000" dirty="0">
                <a:latin typeface="Calibri" charset="0"/>
              </a:rPr>
              <a:t>methods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But add-1 is used </a:t>
            </a:r>
            <a:r>
              <a:rPr lang="en-US" sz="2400" dirty="0">
                <a:latin typeface="Calibri" charset="0"/>
              </a:rPr>
              <a:t>to smooth other </a:t>
            </a:r>
            <a:r>
              <a:rPr lang="en-US" sz="2400" dirty="0" smtClean="0">
                <a:latin typeface="Calibri" charset="0"/>
              </a:rPr>
              <a:t>NLP models</a:t>
            </a:r>
          </a:p>
          <a:p>
            <a:pPr lvl="1"/>
            <a:r>
              <a:rPr lang="en-US" sz="2400" dirty="0" smtClean="0">
                <a:latin typeface="Calibri" charset="0"/>
              </a:rPr>
              <a:t>For text classification </a:t>
            </a:r>
            <a:endParaRPr lang="en-US" sz="2400" dirty="0">
              <a:latin typeface="Calibri" charset="0"/>
            </a:endParaRPr>
          </a:p>
          <a:p>
            <a:pPr lvl="1" eaLnBrk="1" hangingPunct="1"/>
            <a:r>
              <a:rPr lang="en-US" sz="2400" dirty="0" smtClean="0">
                <a:latin typeface="Calibri" charset="0"/>
              </a:rPr>
              <a:t>In domains </a:t>
            </a:r>
            <a:r>
              <a:rPr lang="en-US" sz="2400" dirty="0">
                <a:latin typeface="Calibri" charset="0"/>
              </a:rPr>
              <a:t>where the number of zeros isn’t so huge.</a:t>
            </a:r>
          </a:p>
        </p:txBody>
      </p:sp>
    </p:spTree>
    <p:extLst>
      <p:ext uri="{BB962C8B-B14F-4D97-AF65-F5344CB8AC3E}">
        <p14:creationId xmlns="" xmlns:p14="http://schemas.microsoft.com/office/powerpoint/2010/main" val="29440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Backoff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Interpolation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61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Sometimes it helps to use </a:t>
            </a:r>
            <a:r>
              <a:rPr lang="en-US" b="1" dirty="0" smtClean="0">
                <a:ea typeface="ＭＳ Ｐゴシック" charset="0"/>
              </a:rPr>
              <a:t>less</a:t>
            </a:r>
            <a:r>
              <a:rPr lang="en-US" dirty="0" smtClean="0">
                <a:ea typeface="ＭＳ Ｐゴシック" charset="0"/>
              </a:rPr>
              <a:t> context</a:t>
            </a:r>
            <a:endParaRPr lang="en-US" altLang="ja-JP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</a:t>
            </a:r>
            <a:r>
              <a:rPr lang="en-US" dirty="0" smtClean="0">
                <a:ea typeface="ＭＳ Ｐゴシック" charset="0"/>
              </a:rPr>
              <a:t>ondition </a:t>
            </a:r>
            <a:r>
              <a:rPr lang="en-US" dirty="0">
                <a:ea typeface="ＭＳ Ｐゴシック" charset="0"/>
              </a:rPr>
              <a:t>on </a:t>
            </a:r>
            <a:r>
              <a:rPr lang="en-US" dirty="0" smtClean="0">
                <a:ea typeface="ＭＳ Ｐゴシック" charset="0"/>
              </a:rPr>
              <a:t>less context for contexts you haven’</a:t>
            </a:r>
            <a:r>
              <a:rPr lang="en-US" altLang="ja-JP" dirty="0" smtClean="0">
                <a:ea typeface="ＭＳ Ｐゴシック" charset="0"/>
              </a:rPr>
              <a:t>t </a:t>
            </a:r>
            <a:r>
              <a:rPr lang="en-US" altLang="ja-JP" dirty="0">
                <a:ea typeface="ＭＳ Ｐゴシック" charset="0"/>
              </a:rPr>
              <a:t>learned much about </a:t>
            </a:r>
            <a:endParaRPr lang="en-US" b="1" dirty="0">
              <a:ea typeface="ＭＳ Ｐゴシック" charset="0"/>
            </a:endParaRPr>
          </a:p>
          <a:p>
            <a:pPr eaLnBrk="1" hangingPunct="1"/>
            <a:r>
              <a:rPr lang="en-US" b="1" dirty="0" err="1">
                <a:ea typeface="ＭＳ Ｐゴシック" charset="0"/>
              </a:rPr>
              <a:t>Backoff</a:t>
            </a:r>
            <a:r>
              <a:rPr lang="en-US" b="1" dirty="0">
                <a:ea typeface="ＭＳ Ｐゴシック" charset="0"/>
              </a:rPr>
              <a:t>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use </a:t>
            </a:r>
            <a:r>
              <a:rPr lang="en-US" dirty="0">
                <a:ea typeface="ＭＳ Ｐゴシック" charset="0"/>
              </a:rPr>
              <a:t>trigram if you have </a:t>
            </a:r>
            <a:r>
              <a:rPr lang="en-US" dirty="0" smtClean="0">
                <a:ea typeface="ＭＳ Ｐゴシック" charset="0"/>
              </a:rPr>
              <a:t>good evidence,</a:t>
            </a:r>
          </a:p>
          <a:p>
            <a:pPr lvl="1"/>
            <a:r>
              <a:rPr lang="en-US" dirty="0" smtClean="0">
                <a:ea typeface="ＭＳ Ｐゴシック" charset="0"/>
              </a:rPr>
              <a:t>otherwise </a:t>
            </a:r>
            <a:r>
              <a:rPr lang="en-US" dirty="0">
                <a:ea typeface="ＭＳ Ｐゴシック" charset="0"/>
              </a:rPr>
              <a:t>bigram, otherwise unigram</a:t>
            </a:r>
          </a:p>
          <a:p>
            <a:pPr eaLnBrk="1" hangingPunct="1"/>
            <a:r>
              <a:rPr lang="en-US" b="1" dirty="0">
                <a:ea typeface="ＭＳ Ｐゴシック" charset="0"/>
              </a:rPr>
              <a:t>Interpolation: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mix unigram, bigram, trigram</a:t>
            </a:r>
          </a:p>
          <a:p>
            <a:pPr lvl="1"/>
            <a:endParaRPr lang="en-US" dirty="0" smtClean="0">
              <a:ea typeface="ＭＳ Ｐゴシック" charset="0"/>
            </a:endParaRPr>
          </a:p>
          <a:p>
            <a:r>
              <a:rPr lang="en-US" dirty="0" smtClean="0">
                <a:ea typeface="ＭＳ Ｐゴシック" charset="0"/>
              </a:rPr>
              <a:t>Interpolation works better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670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03400"/>
            <a:ext cx="8534400" cy="4445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Simple interpolation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Lambdas conditional on context:</a:t>
            </a:r>
          </a:p>
        </p:txBody>
      </p:sp>
      <p:pic>
        <p:nvPicPr>
          <p:cNvPr id="7" name="Picture 4" descr="int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481482"/>
            <a:ext cx="3657600" cy="155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inter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1" y="4648201"/>
            <a:ext cx="4992027" cy="189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interp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2717800"/>
            <a:ext cx="1331728" cy="118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5699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set the lambdas?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01800"/>
            <a:ext cx="8763000" cy="49784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 a </a:t>
            </a:r>
            <a:r>
              <a:rPr lang="en-US" b="1" dirty="0">
                <a:latin typeface="Calibri" charset="0"/>
              </a:rPr>
              <a:t>held-out</a:t>
            </a:r>
            <a:r>
              <a:rPr lang="en-US" dirty="0">
                <a:latin typeface="Calibri" charset="0"/>
              </a:rPr>
              <a:t> corpus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Choose </a:t>
            </a:r>
            <a:r>
              <a:rPr lang="en-US" dirty="0" err="1" smtClean="0">
                <a:latin typeface="Calibri" charset="0"/>
              </a:rPr>
              <a:t>λs</a:t>
            </a:r>
            <a:r>
              <a:rPr lang="en-US" dirty="0" smtClean="0">
                <a:latin typeface="Calibri" charset="0"/>
              </a:rPr>
              <a:t> to maximize </a:t>
            </a:r>
            <a:r>
              <a:rPr lang="en-US" dirty="0">
                <a:latin typeface="Calibri" charset="0"/>
              </a:rPr>
              <a:t>the probability of </a:t>
            </a:r>
            <a:r>
              <a:rPr lang="en-US" dirty="0" smtClean="0">
                <a:latin typeface="Calibri" charset="0"/>
              </a:rPr>
              <a:t>held</a:t>
            </a:r>
            <a:r>
              <a:rPr lang="en-US" dirty="0">
                <a:latin typeface="Calibri" charset="0"/>
              </a:rPr>
              <a:t>-out </a:t>
            </a:r>
            <a:r>
              <a:rPr lang="en-US" dirty="0" smtClean="0">
                <a:latin typeface="Calibri" charset="0"/>
              </a:rPr>
              <a:t>data:</a:t>
            </a:r>
            <a:endParaRPr lang="en-US" dirty="0">
              <a:latin typeface="Calibri" charset="0"/>
            </a:endParaRPr>
          </a:p>
          <a:p>
            <a:pPr lvl="1" eaLnBrk="1" hangingPunct="1"/>
            <a:r>
              <a:rPr lang="en-US" sz="2400" dirty="0" smtClean="0">
                <a:latin typeface="Calibri" charset="0"/>
              </a:rPr>
              <a:t>Fix the </a:t>
            </a:r>
            <a:r>
              <a:rPr lang="en-US" sz="2400" dirty="0">
                <a:latin typeface="Calibri" charset="0"/>
              </a:rPr>
              <a:t>N-gram </a:t>
            </a:r>
            <a:r>
              <a:rPr lang="en-US" sz="2400" dirty="0" smtClean="0">
                <a:latin typeface="Calibri" charset="0"/>
              </a:rPr>
              <a:t>probabilities (on the training data)</a:t>
            </a:r>
            <a:endParaRPr lang="en-US" sz="24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Then search for </a:t>
            </a:r>
            <a:r>
              <a:rPr lang="en-US" sz="2400" dirty="0" err="1" smtClean="0">
                <a:latin typeface="Calibri" charset="0"/>
              </a:rPr>
              <a:t>λs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that give largest probability to held-out set: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33400" y="2311400"/>
            <a:ext cx="3505200" cy="1016000"/>
          </a:xfrm>
          <a:prstGeom prst="round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Training Data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4267201" y="2311400"/>
            <a:ext cx="1325217" cy="1016000"/>
          </a:xfrm>
          <a:prstGeom prst="round1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Held-Out Data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5791200" y="2311400"/>
            <a:ext cx="1482436" cy="1016000"/>
          </a:xfrm>
          <a:prstGeom prst="round1Rect">
            <a:avLst>
              <a:gd name="adj" fmla="val 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</a:t>
            </a:r>
          </a:p>
          <a:p>
            <a:pPr algn="ctr"/>
            <a:r>
              <a:rPr lang="en-US" sz="2400" dirty="0"/>
              <a:t>Data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04164987"/>
              </p:ext>
            </p:extLst>
          </p:nvPr>
        </p:nvGraphicFramePr>
        <p:xfrm>
          <a:off x="1219201" y="5562600"/>
          <a:ext cx="6723063" cy="1039283"/>
        </p:xfrm>
        <a:graphic>
          <a:graphicData uri="http://schemas.openxmlformats.org/presentationml/2006/ole">
            <p:oleObj spid="_x0000_s3074" name="Equation" r:id="rId3" imgW="3135960" imgH="356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311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Unknown words: Open versus closed vocabulary tasks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534400" cy="444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If we know all the words in advanced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Vocabulary V is 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Closed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Often we don’t know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Calibri" charset="0"/>
              </a:rPr>
              <a:t>Out Of Vocabulary</a:t>
            </a:r>
            <a:r>
              <a:rPr lang="en-US" sz="1800" dirty="0">
                <a:latin typeface="Calibri" charset="0"/>
              </a:rPr>
              <a:t> = OOV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Open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Instead: create an unknown word token &lt;UNK&gt;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Training of &lt;UNK&gt; probabilities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Create a fixed lexicon L of size 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At text normalization phase, any training word not in L changed to  &lt;UNK&gt;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Now we train its probabilities like a normal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At decoding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If text input: Use UNK probabilities for any word not in training</a:t>
            </a:r>
          </a:p>
        </p:txBody>
      </p:sp>
    </p:spTree>
    <p:extLst>
      <p:ext uri="{BB962C8B-B14F-4D97-AF65-F5344CB8AC3E}">
        <p14:creationId xmlns="" xmlns:p14="http://schemas.microsoft.com/office/powerpoint/2010/main" val="11309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Huge web-scale n-grams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01800"/>
            <a:ext cx="8534400" cy="444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How to deal with, e.g., Google N-gram corpus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Pruning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store N-grams with count &gt; threshold.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 singletons of higher-order n-grams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Entropy-based pruning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Efficient data structures like tries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Bloom filters: approximate language models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 words as indexes, not strings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Huffman coding to fit large numbers of words into two bytes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Quantize probabilities (4-8 bits instead of 8-byte float)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0951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for Web-scale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“Stupid </a:t>
            </a:r>
            <a:r>
              <a:rPr lang="en-US" sz="2800" dirty="0" err="1" smtClean="0"/>
              <a:t>backoff</a:t>
            </a:r>
            <a:r>
              <a:rPr lang="en-US" sz="2800" dirty="0" smtClean="0"/>
              <a:t>” (</a:t>
            </a:r>
            <a:r>
              <a:rPr lang="en-US" sz="2800" dirty="0" err="1" smtClean="0"/>
              <a:t>Brants</a:t>
            </a:r>
            <a:r>
              <a:rPr lang="en-US" sz="2800" dirty="0" smtClean="0"/>
              <a:t> </a:t>
            </a:r>
            <a:r>
              <a:rPr lang="en-US" sz="2800" i="1" dirty="0" smtClean="0"/>
              <a:t>et al</a:t>
            </a:r>
            <a:r>
              <a:rPr lang="en-US" sz="2800" dirty="0" smtClean="0"/>
              <a:t>. 2007)</a:t>
            </a:r>
          </a:p>
          <a:p>
            <a:r>
              <a:rPr lang="en-US" sz="2800" dirty="0" smtClean="0"/>
              <a:t>No discounting, just use relative frequencies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73418438"/>
              </p:ext>
            </p:extLst>
          </p:nvPr>
        </p:nvGraphicFramePr>
        <p:xfrm>
          <a:off x="1255713" y="3327400"/>
          <a:ext cx="5861050" cy="2032000"/>
        </p:xfrm>
        <a:graphic>
          <a:graphicData uri="http://schemas.openxmlformats.org/presentationml/2006/ole">
            <p:oleObj spid="_x0000_s4098" name="Equation" r:id="rId3" imgW="3163320" imgH="8136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6020148"/>
              </p:ext>
            </p:extLst>
          </p:nvPr>
        </p:nvGraphicFramePr>
        <p:xfrm>
          <a:off x="1535113" y="5562600"/>
          <a:ext cx="2106612" cy="990600"/>
        </p:xfrm>
        <a:graphic>
          <a:graphicData uri="http://schemas.openxmlformats.org/presentationml/2006/ole">
            <p:oleObj spid="_x0000_s4099" name="Equation" r:id="rId4" imgW="1106280" imgH="3837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852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Smoothing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Add-1 smoothing:</a:t>
            </a:r>
          </a:p>
          <a:p>
            <a:pPr lvl="1"/>
            <a:r>
              <a:rPr lang="en-US" sz="2400" dirty="0"/>
              <a:t>OK for text categorization, not for language modeling</a:t>
            </a:r>
          </a:p>
          <a:p>
            <a:r>
              <a:rPr lang="en-US" sz="2800" dirty="0" smtClean="0"/>
              <a:t>The most commonly used method:</a:t>
            </a:r>
          </a:p>
          <a:p>
            <a:pPr lvl="1"/>
            <a:r>
              <a:rPr lang="en-US" sz="2400" dirty="0" smtClean="0"/>
              <a:t>Extended Interpolated </a:t>
            </a:r>
            <a:r>
              <a:rPr lang="en-US" sz="2400" dirty="0" err="1" smtClean="0"/>
              <a:t>Kneser</a:t>
            </a:r>
            <a:r>
              <a:rPr lang="en-US" sz="2400" dirty="0" smtClean="0"/>
              <a:t>-Ney</a:t>
            </a:r>
          </a:p>
          <a:p>
            <a:r>
              <a:rPr lang="en-US" sz="2800" dirty="0" smtClean="0"/>
              <a:t>For very large N-grams like the Web:</a:t>
            </a:r>
          </a:p>
          <a:p>
            <a:pPr lvl="1"/>
            <a:r>
              <a:rPr lang="en-US" sz="2400" dirty="0" smtClean="0"/>
              <a:t>Stupid </a:t>
            </a:r>
            <a:r>
              <a:rPr lang="en-US" sz="2400" dirty="0" err="1" smtClean="0"/>
              <a:t>backoff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4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 evaluation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Model is Better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Evaluation: How good is our model?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Does our language model prefer good sentences to bad ones?</a:t>
            </a:r>
          </a:p>
          <a:p>
            <a:pPr lvl="1"/>
            <a:r>
              <a:rPr lang="en-US" dirty="0" smtClean="0"/>
              <a:t>Assign higher probability to “</a:t>
            </a:r>
            <a:r>
              <a:rPr lang="en-US" altLang="ja-JP" dirty="0" smtClean="0"/>
              <a:t>real” or “frequently observed” sentences </a:t>
            </a:r>
          </a:p>
          <a:p>
            <a:pPr lvl="2"/>
            <a:r>
              <a:rPr lang="en-US" altLang="ja-JP" dirty="0" smtClean="0"/>
              <a:t>Than “ungrammatical” or “rarely observed” sentences?</a:t>
            </a:r>
          </a:p>
          <a:p>
            <a:r>
              <a:rPr lang="en-US" dirty="0" smtClean="0"/>
              <a:t>We train parameters of our model on a </a:t>
            </a:r>
            <a:r>
              <a:rPr lang="en-US" b="1" dirty="0" smtClean="0">
                <a:solidFill>
                  <a:srgbClr val="008000"/>
                </a:solidFill>
              </a:rPr>
              <a:t>training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test the model’s performance on data we haven’t seen.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008000"/>
                </a:solidFill>
              </a:rPr>
              <a:t>test set </a:t>
            </a:r>
            <a:r>
              <a:rPr lang="en-US" dirty="0" smtClean="0"/>
              <a:t>is an unseen dataset that is different from our training set, totally unused.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>
                <a:solidFill>
                  <a:srgbClr val="008000"/>
                </a:solidFill>
              </a:rPr>
              <a:t>evaluation metric </a:t>
            </a:r>
            <a:r>
              <a:rPr lang="en-US" dirty="0" smtClean="0"/>
              <a:t>tells us how well our model does on the test set.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44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Model is Better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 get a number about how good my model is for a test set? </a:t>
            </a:r>
          </a:p>
          <a:p>
            <a:r>
              <a:rPr lang="en-US" dirty="0" smtClean="0"/>
              <a:t>What is the P(</a:t>
            </a:r>
            <a:r>
              <a:rPr lang="en-US" dirty="0" err="1" smtClean="0"/>
              <a:t>test_set</a:t>
            </a:r>
            <a:r>
              <a:rPr lang="en-US" dirty="0" smtClean="0"/>
              <a:t> | Model ) </a:t>
            </a:r>
          </a:p>
          <a:p>
            <a:r>
              <a:rPr lang="en-US" dirty="0" smtClean="0"/>
              <a:t>How we can Evaluate a Model?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Extrinsic evaluation of N-gram models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Best evaluation for comparing models A and B</a:t>
            </a:r>
          </a:p>
          <a:p>
            <a:pPr lvl="1"/>
            <a:r>
              <a:rPr lang="en-US" sz="2400" dirty="0" smtClean="0"/>
              <a:t>Put each model in a task</a:t>
            </a:r>
          </a:p>
          <a:p>
            <a:pPr lvl="2"/>
            <a:r>
              <a:rPr lang="en-US" sz="2400" dirty="0" smtClean="0"/>
              <a:t> spelling corrector, speech recognizer, MT system</a:t>
            </a:r>
          </a:p>
          <a:p>
            <a:pPr lvl="1"/>
            <a:r>
              <a:rPr lang="en-US" sz="2400" dirty="0" smtClean="0"/>
              <a:t>Run the task, get an accuracy for A and for B</a:t>
            </a:r>
          </a:p>
          <a:p>
            <a:pPr lvl="2"/>
            <a:r>
              <a:rPr lang="en-US" sz="2400" dirty="0" smtClean="0"/>
              <a:t>How many misspelled words corrected properly</a:t>
            </a:r>
          </a:p>
          <a:p>
            <a:pPr lvl="2"/>
            <a:r>
              <a:rPr lang="en-US" sz="2400" dirty="0" smtClean="0"/>
              <a:t>How many words translated correctly</a:t>
            </a:r>
          </a:p>
          <a:p>
            <a:pPr lvl="1"/>
            <a:r>
              <a:rPr lang="en-US" sz="2400" dirty="0" smtClean="0"/>
              <a:t>Compare accuracy for A and B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13792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Difficulty of extrinsic (in-vivo) evaluation of  N-gram models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Extrinsic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 charset="0"/>
              </a:rPr>
              <a:t>Time-consuming; can take days or weeks</a:t>
            </a: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</a:rPr>
              <a:t>So</a:t>
            </a:r>
            <a:endParaRPr lang="en-US" sz="28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Sometimes use </a:t>
            </a:r>
            <a:r>
              <a:rPr lang="en-US" sz="2400" b="1" dirty="0" smtClean="0">
                <a:solidFill>
                  <a:srgbClr val="A50021"/>
                </a:solidFill>
                <a:latin typeface="Calibri"/>
                <a:cs typeface="Calibri"/>
              </a:rPr>
              <a:t>intrinsic</a:t>
            </a:r>
            <a:r>
              <a:rPr lang="en-US" sz="2400" dirty="0" smtClean="0">
                <a:latin typeface="Calibri"/>
                <a:cs typeface="Calibri"/>
              </a:rPr>
              <a:t> evaluation: </a:t>
            </a:r>
            <a:r>
              <a:rPr lang="en-US" sz="2400" b="1" dirty="0" smtClean="0">
                <a:latin typeface="Calibri"/>
                <a:cs typeface="Calibri"/>
              </a:rPr>
              <a:t>perplexity</a:t>
            </a:r>
            <a:endParaRPr lang="en-US" sz="2400" b="1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Perplexity is the probability of test set normalized by the number of words</a:t>
            </a:r>
            <a:endParaRPr lang="en-US" sz="24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Bad approximation 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unless </a:t>
            </a:r>
            <a:r>
              <a:rPr lang="en-US" sz="2400" dirty="0">
                <a:latin typeface="Calibri"/>
                <a:cs typeface="Calibri"/>
              </a:rPr>
              <a:t>the test data looks </a:t>
            </a:r>
            <a:r>
              <a:rPr lang="en-US" sz="2400" b="1" dirty="0">
                <a:latin typeface="Calibri"/>
                <a:cs typeface="Calibri"/>
              </a:rPr>
              <a:t>just</a:t>
            </a:r>
            <a:r>
              <a:rPr lang="en-US" sz="2400" dirty="0">
                <a:latin typeface="Calibri"/>
                <a:cs typeface="Calibri"/>
              </a:rPr>
              <a:t> like the training data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So </a:t>
            </a:r>
            <a:r>
              <a:rPr lang="en-US" sz="2400" b="1" dirty="0" smtClean="0">
                <a:latin typeface="Calibri"/>
                <a:cs typeface="Calibri"/>
              </a:rPr>
              <a:t>generally </a:t>
            </a:r>
            <a:r>
              <a:rPr lang="en-US" sz="2400" b="1" dirty="0">
                <a:latin typeface="Calibri"/>
                <a:cs typeface="Calibri"/>
              </a:rPr>
              <a:t>only useful in pilot </a:t>
            </a:r>
            <a:r>
              <a:rPr lang="en-US" sz="2400" b="1" dirty="0" smtClean="0">
                <a:latin typeface="Calibri"/>
                <a:cs typeface="Calibri"/>
              </a:rPr>
              <a:t>experiments</a:t>
            </a:r>
            <a:endParaRPr lang="en-US" sz="2400" b="1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But is helpful to think about.</a:t>
            </a:r>
          </a:p>
        </p:txBody>
      </p:sp>
    </p:spTree>
    <p:extLst>
      <p:ext uri="{BB962C8B-B14F-4D97-AF65-F5344CB8AC3E}">
        <p14:creationId xmlns="" xmlns:p14="http://schemas.microsoft.com/office/powerpoint/2010/main" val="212470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778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/>
              <a:t>Perplexity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667008"/>
            <a:ext cx="4267200" cy="418566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Perplexity </a:t>
            </a:r>
            <a:r>
              <a:rPr lang="en-US" sz="2000" dirty="0">
                <a:latin typeface="Calibri" charset="0"/>
              </a:rPr>
              <a:t>is the </a:t>
            </a:r>
            <a:r>
              <a:rPr lang="en-US" sz="2000" dirty="0" smtClean="0">
                <a:latin typeface="Calibri" charset="0"/>
              </a:rPr>
              <a:t>inverse probability </a:t>
            </a:r>
            <a:r>
              <a:rPr lang="en-US" sz="2000" dirty="0">
                <a:latin typeface="Calibri" charset="0"/>
              </a:rPr>
              <a:t>of the test </a:t>
            </a:r>
            <a:r>
              <a:rPr lang="en-US" sz="2000" dirty="0" smtClean="0">
                <a:latin typeface="Calibri" charset="0"/>
              </a:rPr>
              <a:t>set, normalized </a:t>
            </a:r>
            <a:r>
              <a:rPr lang="en-US" sz="2000" dirty="0">
                <a:latin typeface="Calibri" charset="0"/>
              </a:rPr>
              <a:t>by the number of words</a:t>
            </a:r>
            <a:r>
              <a:rPr lang="en-US" sz="2000" dirty="0" smtClean="0">
                <a:latin typeface="Calibri" charset="0"/>
              </a:rPr>
              <a:t>:</a:t>
            </a:r>
            <a:endParaRPr lang="en-US" sz="2000" dirty="0">
              <a:latin typeface="Calibri" charset="0"/>
            </a:endParaRP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                                               Chain </a:t>
            </a:r>
            <a:r>
              <a:rPr lang="en-US" sz="2000" dirty="0">
                <a:latin typeface="Calibri" charset="0"/>
              </a:rPr>
              <a:t>rule:</a:t>
            </a:r>
          </a:p>
          <a:p>
            <a:pPr marL="0" indent="0">
              <a:buNone/>
            </a:pPr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                                              For </a:t>
            </a:r>
            <a:r>
              <a:rPr lang="en-US" sz="2000" dirty="0">
                <a:latin typeface="Calibri" charset="0"/>
              </a:rPr>
              <a:t>bigrams</a:t>
            </a:r>
            <a:r>
              <a:rPr lang="en-US" sz="2000" dirty="0" smtClean="0">
                <a:latin typeface="Calibri" charset="0"/>
              </a:rPr>
              <a:t>:</a:t>
            </a:r>
            <a:endParaRPr lang="en-US" sz="2000" dirty="0">
              <a:latin typeface="Calibri" charset="0"/>
            </a:endParaRPr>
          </a:p>
        </p:txBody>
      </p:sp>
      <p:pic>
        <p:nvPicPr>
          <p:cNvPr id="137221" name="Picture 5" descr="p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2140" y="4241801"/>
            <a:ext cx="253746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 descr="pp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3186" y="5461000"/>
            <a:ext cx="2249424" cy="96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1" y="6358960"/>
            <a:ext cx="69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/>
                <a:cs typeface="Calibri"/>
              </a:rPr>
              <a:t>Minimizing perplexity is the same as maximizing </a:t>
            </a:r>
            <a:r>
              <a:rPr lang="en-US" sz="1800" b="1" dirty="0" smtClean="0">
                <a:latin typeface="Calibri"/>
                <a:cs typeface="Calibri"/>
              </a:rPr>
              <a:t>probability</a:t>
            </a:r>
            <a:endParaRPr lang="en-US" sz="1800" b="1" dirty="0">
              <a:latin typeface="Calibri"/>
              <a:cs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7848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 charset="0"/>
              </a:rPr>
              <a:t>The best language model is one that best predicts an unseen test set</a:t>
            </a:r>
          </a:p>
          <a:p>
            <a:pPr lvl="1"/>
            <a:r>
              <a:rPr lang="en-US" dirty="0" smtClean="0">
                <a:latin typeface="Calibri" charset="0"/>
              </a:rPr>
              <a:t>Gives the highest P(sentence)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99116515"/>
              </p:ext>
            </p:extLst>
          </p:nvPr>
        </p:nvGraphicFramePr>
        <p:xfrm>
          <a:off x="5361811" y="2108200"/>
          <a:ext cx="2740269" cy="2235200"/>
        </p:xfrm>
        <a:graphic>
          <a:graphicData uri="http://schemas.openxmlformats.org/presentationml/2006/ole">
            <p:oleObj spid="_x0000_s1026" name="Equation" r:id="rId6" imgW="2148480" imgH="13071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1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1631</Words>
  <Application>Microsoft Office PowerPoint</Application>
  <PresentationFormat>On-screen Show (4:3)</PresentationFormat>
  <Paragraphs>342</Paragraphs>
  <Slides>37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Equation</vt:lpstr>
      <vt:lpstr>Language Modeling Toolkits</vt:lpstr>
      <vt:lpstr>Google N-Gram Release, August 2006</vt:lpstr>
      <vt:lpstr>Google Book N-grams</vt:lpstr>
      <vt:lpstr>Language model evaluation</vt:lpstr>
      <vt:lpstr>Evaluation: How good is our model?</vt:lpstr>
      <vt:lpstr>Which Model is Better</vt:lpstr>
      <vt:lpstr>Extrinsic evaluation of N-gram models</vt:lpstr>
      <vt:lpstr>Difficulty of extrinsic (in-vivo) evaluation of  N-gram models</vt:lpstr>
      <vt:lpstr>Perplexity</vt:lpstr>
      <vt:lpstr>Perplexity</vt:lpstr>
      <vt:lpstr>Lower perplexity = better model</vt:lpstr>
      <vt:lpstr>The Shannon Visualization Method</vt:lpstr>
      <vt:lpstr>Approximating Shakespeare</vt:lpstr>
      <vt:lpstr>Shakespeare as corpus</vt:lpstr>
      <vt:lpstr>The perils of overfitting</vt:lpstr>
      <vt:lpstr>Zeros</vt:lpstr>
      <vt:lpstr>Zero probability bigrams</vt:lpstr>
      <vt:lpstr>Language Modeling Smoothing</vt:lpstr>
      <vt:lpstr>Language Model Corpus</vt:lpstr>
      <vt:lpstr>Bigram Model</vt:lpstr>
      <vt:lpstr>Bigram Model</vt:lpstr>
      <vt:lpstr>Why Smoothing</vt:lpstr>
      <vt:lpstr>The intuition of smoothing (from Dan Klein)</vt:lpstr>
      <vt:lpstr>Add-one Estimation</vt:lpstr>
      <vt:lpstr>Maximum Likelihood Estimates</vt:lpstr>
      <vt:lpstr>Berkeley Restaurant Corpus: Laplace smoothed bigram counts</vt:lpstr>
      <vt:lpstr>Laplace-smoothed bigrams</vt:lpstr>
      <vt:lpstr>Reconstituted counts</vt:lpstr>
      <vt:lpstr>Compare with raw bigram counts</vt:lpstr>
      <vt:lpstr>Add-1 estimation is a blunt instrument</vt:lpstr>
      <vt:lpstr>Backoff and Interpolation</vt:lpstr>
      <vt:lpstr>Linear Interpolation</vt:lpstr>
      <vt:lpstr>How to set the lambdas?</vt:lpstr>
      <vt:lpstr>Unknown words: Open versus closed vocabulary tasks</vt:lpstr>
      <vt:lpstr>Huge web-scale n-grams</vt:lpstr>
      <vt:lpstr>Smoothing for Web-scale N-grams</vt:lpstr>
      <vt:lpstr>N-gram Smoothing 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Modeling Toolkits</dc:title>
  <dc:creator>cle-144-nb</dc:creator>
  <cp:lastModifiedBy>cle-144-nb</cp:lastModifiedBy>
  <cp:revision>2</cp:revision>
  <dcterms:created xsi:type="dcterms:W3CDTF">2006-08-16T00:00:00Z</dcterms:created>
  <dcterms:modified xsi:type="dcterms:W3CDTF">2021-05-04T04:16:37Z</dcterms:modified>
</cp:coreProperties>
</file>