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handoutMasterIdLst>
    <p:handoutMasterId r:id="rId30"/>
  </p:handoutMasterIdLst>
  <p:sldIdLst>
    <p:sldId id="259" r:id="rId2"/>
    <p:sldId id="337" r:id="rId3"/>
    <p:sldId id="435" r:id="rId4"/>
    <p:sldId id="338" r:id="rId5"/>
    <p:sldId id="340" r:id="rId6"/>
    <p:sldId id="344" r:id="rId7"/>
    <p:sldId id="341" r:id="rId8"/>
    <p:sldId id="342" r:id="rId9"/>
    <p:sldId id="365" r:id="rId10"/>
    <p:sldId id="368" r:id="rId11"/>
    <p:sldId id="372" r:id="rId12"/>
    <p:sldId id="376" r:id="rId13"/>
    <p:sldId id="436" r:id="rId14"/>
    <p:sldId id="437" r:id="rId15"/>
    <p:sldId id="438" r:id="rId16"/>
    <p:sldId id="439" r:id="rId17"/>
    <p:sldId id="440" r:id="rId18"/>
    <p:sldId id="441" r:id="rId19"/>
    <p:sldId id="378" r:id="rId20"/>
    <p:sldId id="380" r:id="rId21"/>
    <p:sldId id="400" r:id="rId22"/>
    <p:sldId id="424" r:id="rId23"/>
    <p:sldId id="425" r:id="rId24"/>
    <p:sldId id="410" r:id="rId25"/>
    <p:sldId id="433" r:id="rId26"/>
    <p:sldId id="434"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337"/>
            <p14:sldId id="435"/>
            <p14:sldId id="338"/>
            <p14:sldId id="340"/>
            <p14:sldId id="344"/>
            <p14:sldId id="341"/>
            <p14:sldId id="342"/>
            <p14:sldId id="365"/>
            <p14:sldId id="368"/>
            <p14:sldId id="372"/>
            <p14:sldId id="376"/>
            <p14:sldId id="436"/>
            <p14:sldId id="437"/>
            <p14:sldId id="438"/>
            <p14:sldId id="439"/>
            <p14:sldId id="440"/>
            <p14:sldId id="441"/>
            <p14:sldId id="378"/>
            <p14:sldId id="380"/>
            <p14:sldId id="400"/>
            <p14:sldId id="424"/>
            <p14:sldId id="425"/>
            <p14:sldId id="410"/>
            <p14:sldId id="433"/>
            <p14:sldId id="434"/>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869A3A-AD2B-485A-86CB-731339DE302E}" v="2" dt="2024-04-29T20:23:59.523"/>
  </p1510:revLst>
</p1510:revInfo>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94195" autoAdjust="0"/>
  </p:normalViewPr>
  <p:slideViewPr>
    <p:cSldViewPr>
      <p:cViewPr varScale="1">
        <p:scale>
          <a:sx n="82" d="100"/>
          <a:sy n="82" d="100"/>
        </p:scale>
        <p:origin x="1589" y="6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4/30/2024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781829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4/30/2024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15105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for presenting training materials in a group setting.</a:t>
            </a:r>
          </a:p>
          <a:p>
            <a:endParaRPr lang="en-US" dirty="0"/>
          </a:p>
          <a:p>
            <a:pPr lvl="0"/>
            <a:r>
              <a:rPr lang="en-US" sz="1200" b="1" dirty="0"/>
              <a:t>Sections</a:t>
            </a:r>
            <a:endParaRPr lang="en-US" sz="1200" b="0" dirty="0"/>
          </a:p>
          <a:p>
            <a:pPr lvl="0"/>
            <a:r>
              <a:rPr lang="en-US" sz="1200" b="0" dirty="0"/>
              <a:t>Right-click on a slide to add sections.</a:t>
            </a:r>
            <a:r>
              <a:rPr lang="en-US" sz="1200" b="0" baseline="0" dirty="0"/>
              <a:t> Sections can help to organize your slides or facilitate collaboration between multiple authors.</a:t>
            </a:r>
            <a:endParaRPr lang="en-US" sz="1200" b="0" dirty="0"/>
          </a:p>
          <a:p>
            <a:pPr lvl="0"/>
            <a:endParaRPr lang="en-US" sz="1200" b="1" dirty="0"/>
          </a:p>
          <a:p>
            <a:pPr lvl="0"/>
            <a:r>
              <a:rPr lang="en-US" sz="1200" b="1" dirty="0"/>
              <a:t>Notes</a:t>
            </a:r>
          </a:p>
          <a:p>
            <a:pPr lvl="0"/>
            <a:r>
              <a:rPr lang="en-US" sz="1200" dirty="0"/>
              <a:t>Use the Notes section for delivery notes or to provide additional details for the audience.</a:t>
            </a:r>
            <a:r>
              <a:rPr lang="en-US" sz="1200" baseline="0" dirty="0"/>
              <a:t> View these notes in Presentation View during your presentation. </a:t>
            </a:r>
          </a:p>
          <a:p>
            <a:pPr lvl="0">
              <a:buFontTx/>
              <a:buNone/>
            </a:pPr>
            <a:r>
              <a:rPr lang="en-US" sz="1200" dirty="0"/>
              <a:t>Keep in mind the font size (important for accessibility, visibility, videotaping, and online production)</a:t>
            </a:r>
          </a:p>
          <a:p>
            <a:pPr lvl="0"/>
            <a:endParaRPr lang="en-US" sz="1200" dirty="0"/>
          </a:p>
          <a:p>
            <a:pPr lvl="0">
              <a:buFontTx/>
              <a:buNone/>
            </a:pPr>
            <a:r>
              <a:rPr lang="en-US" sz="1200" b="1" dirty="0"/>
              <a:t>Coordinated colors </a:t>
            </a:r>
          </a:p>
          <a:p>
            <a:pPr lvl="0">
              <a:buFontTx/>
              <a:buNone/>
            </a:pPr>
            <a:r>
              <a:rPr lang="en-US" sz="1200" dirty="0"/>
              <a:t>Pay particular attention to the graphs, charts, and text boxes.</a:t>
            </a:r>
            <a:r>
              <a:rPr lang="en-US" sz="1200" baseline="0" dirty="0"/>
              <a:t> </a:t>
            </a:r>
            <a:endParaRPr lang="en-US" sz="1200" dirty="0"/>
          </a:p>
          <a:p>
            <a:pPr lvl="0"/>
            <a:r>
              <a:rPr lang="en-US" sz="1200" dirty="0"/>
              <a:t>Consider that attendees will print in black and white or </a:t>
            </a:r>
            <a:r>
              <a:rPr lang="en-US" sz="1200" dirty="0" err="1"/>
              <a:t>grayscale</a:t>
            </a:r>
            <a:r>
              <a:rPr lang="en-US" sz="1200" dirty="0"/>
              <a:t>. Run a test print to make sure your colors work when printed in pure black and white and </a:t>
            </a:r>
            <a:r>
              <a:rPr lang="en-US" sz="1200" dirty="0" err="1"/>
              <a:t>grayscale</a:t>
            </a:r>
            <a:r>
              <a:rPr lang="en-US" sz="1200" dirty="0"/>
              <a:t>.</a:t>
            </a:r>
          </a:p>
          <a:p>
            <a:pPr lvl="0">
              <a:buFontTx/>
              <a:buNone/>
            </a:pPr>
            <a:endParaRPr lang="en-US" sz="1200" dirty="0"/>
          </a:p>
          <a:p>
            <a:pPr lvl="0">
              <a:buFontTx/>
              <a:buNone/>
            </a:pPr>
            <a:r>
              <a:rPr lang="en-US" sz="1200" b="1" dirty="0"/>
              <a:t>Graphics, tables, and graphs</a:t>
            </a:r>
          </a:p>
          <a:p>
            <a:pPr lvl="0"/>
            <a:r>
              <a:rPr lang="en-US" sz="1200" dirty="0"/>
              <a:t>Keep it simple: If possible, use consistent, non-distracting styles and colors.</a:t>
            </a:r>
          </a:p>
          <a:p>
            <a:pPr lvl="0"/>
            <a:r>
              <a:rPr lang="en-US" sz="1200" dirty="0"/>
              <a:t>Label all graphs and tables.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Give a brief overview of the presentation.</a:t>
            </a:r>
            <a:r>
              <a:rPr lang="en-US" baseline="0" dirty="0"/>
              <a:t> D</a:t>
            </a:r>
            <a:r>
              <a:rPr lang="en-US" dirty="0"/>
              <a:t>escribe the major focus of the presentation and why it is important.</a:t>
            </a:r>
          </a:p>
          <a:p>
            <a:pPr>
              <a:lnSpc>
                <a:spcPct val="80000"/>
              </a:lnSpc>
            </a:pPr>
            <a:r>
              <a:rPr lang="en-US" dirty="0"/>
              <a:t>Introduce each of the major topics.</a:t>
            </a:r>
          </a:p>
          <a:p>
            <a:r>
              <a:rPr lang="en-US" dirty="0"/>
              <a:t>To provide a road map for the audience, you</a:t>
            </a:r>
            <a:r>
              <a:rPr lang="en-US" baseline="0" dirty="0"/>
              <a:t> can </a:t>
            </a:r>
            <a:r>
              <a:rPr lang="en-US" dirty="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1987" name="Rectangle 25"/>
          <p:cNvSpPr>
            <a:spLocks noGrp="1" noChangeArrowheads="1"/>
          </p:cNvSpPr>
          <p:nvPr>
            <p:ph type="ftr" sz="quarter" idx="4"/>
          </p:nvPr>
        </p:nvSpPr>
        <p:spPr>
          <a:noFill/>
        </p:spPr>
        <p:txBody>
          <a:bodyPr/>
          <a:lstStyle/>
          <a:p>
            <a:r>
              <a:rPr lang="en-US" dirty="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27</a:t>
            </a:fld>
            <a:endParaRPr lang="en-US" dirty="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4/30/2024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4/30/2024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590800" y="2568575"/>
            <a:ext cx="6180224" cy="1470025"/>
          </a:xfrm>
        </p:spPr>
        <p:txBody>
          <a:bodyPr>
            <a:normAutofit fontScale="90000"/>
          </a:bodyPr>
          <a:lstStyle/>
          <a:p>
            <a:r>
              <a:rPr lang="en-US" dirty="0"/>
              <a:t>Information and Network Security</a:t>
            </a:r>
            <a:br>
              <a:rPr lang="en-US" dirty="0"/>
            </a:br>
            <a:endParaRPr lang="en-US" dirty="0"/>
          </a:p>
        </p:txBody>
      </p:sp>
      <p:sp>
        <p:nvSpPr>
          <p:cNvPr id="3" name="Subtitle 2"/>
          <p:cNvSpPr>
            <a:spLocks noGrp="1"/>
          </p:cNvSpPr>
          <p:nvPr>
            <p:ph type="subTitle" idx="1"/>
          </p:nvPr>
        </p:nvSpPr>
        <p:spPr/>
        <p:txBody>
          <a:bodyPr>
            <a:normAutofit/>
          </a:bodyPr>
          <a:lstStyle/>
          <a:p>
            <a:r>
              <a:rPr lang="en-US" sz="2800" b="1" dirty="0"/>
              <a:t>Access Control</a:t>
            </a:r>
          </a:p>
        </p:txBody>
      </p:sp>
      <p:pic>
        <p:nvPicPr>
          <p:cNvPr id="23554" name="Picture 2" descr="pcbsd/trunk/SysInstaller/custom/images/network-securit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4500" y="0"/>
            <a:ext cx="3619500" cy="2619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dirty="0"/>
              <a:t>Two Factor Authentication</a:t>
            </a:r>
            <a:endParaRPr lang="en-US" i="1" dirty="0"/>
          </a:p>
        </p:txBody>
      </p:sp>
      <p:sp>
        <p:nvSpPr>
          <p:cNvPr id="4" name="Content Placeholder 3"/>
          <p:cNvSpPr>
            <a:spLocks noGrp="1"/>
          </p:cNvSpPr>
          <p:nvPr>
            <p:ph idx="1"/>
          </p:nvPr>
        </p:nvSpPr>
        <p:spPr>
          <a:xfrm>
            <a:off x="533400" y="1596413"/>
            <a:ext cx="8534400" cy="4728187"/>
          </a:xfrm>
        </p:spPr>
        <p:txBody>
          <a:bodyPr>
            <a:noAutofit/>
          </a:bodyPr>
          <a:lstStyle/>
          <a:p>
            <a:r>
              <a:rPr lang="en-US" sz="2400" dirty="0"/>
              <a:t>Authentication based upon two methods. </a:t>
            </a:r>
          </a:p>
          <a:p>
            <a:r>
              <a:rPr lang="en-US" sz="2400" dirty="0"/>
              <a:t>ATM cards are an example of two-factor authentication at work. </a:t>
            </a:r>
          </a:p>
        </p:txBody>
      </p:sp>
    </p:spTree>
    <p:extLst>
      <p:ext uri="{BB962C8B-B14F-4D97-AF65-F5344CB8AC3E}">
        <p14:creationId xmlns:p14="http://schemas.microsoft.com/office/powerpoint/2010/main" val="277790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dirty="0"/>
              <a:t>Authentication</a:t>
            </a:r>
            <a:endParaRPr lang="en-US" i="1" dirty="0"/>
          </a:p>
        </p:txBody>
      </p:sp>
      <p:sp>
        <p:nvSpPr>
          <p:cNvPr id="4" name="Content Placeholder 3"/>
          <p:cNvSpPr>
            <a:spLocks noGrp="1"/>
          </p:cNvSpPr>
          <p:nvPr>
            <p:ph idx="1"/>
          </p:nvPr>
        </p:nvSpPr>
        <p:spPr>
          <a:xfrm>
            <a:off x="533400" y="1596413"/>
            <a:ext cx="8534400" cy="5185387"/>
          </a:xfrm>
        </p:spPr>
        <p:txBody>
          <a:bodyPr>
            <a:noAutofit/>
          </a:bodyPr>
          <a:lstStyle/>
          <a:p>
            <a:r>
              <a:rPr lang="en-US" sz="2400" dirty="0"/>
              <a:t>People vs People Authentications</a:t>
            </a:r>
          </a:p>
          <a:p>
            <a:r>
              <a:rPr lang="en-US" sz="2400" dirty="0"/>
              <a:t>People vs Computer Authentications</a:t>
            </a:r>
          </a:p>
          <a:p>
            <a:r>
              <a:rPr lang="en-US" sz="2400" dirty="0"/>
              <a:t>Computer vs Computer Authentications</a:t>
            </a:r>
          </a:p>
          <a:p>
            <a:pPr lvl="1"/>
            <a:r>
              <a:rPr lang="en-US" sz="2000" dirty="0"/>
              <a:t>Client authentication</a:t>
            </a:r>
          </a:p>
          <a:p>
            <a:pPr lvl="1"/>
            <a:r>
              <a:rPr lang="en-US" sz="2000" dirty="0"/>
              <a:t>Server authentication </a:t>
            </a:r>
          </a:p>
          <a:p>
            <a:pPr lvl="1"/>
            <a:r>
              <a:rPr lang="en-US" sz="2000" dirty="0"/>
              <a:t>Mutual authentication</a:t>
            </a:r>
          </a:p>
          <a:p>
            <a:r>
              <a:rPr lang="en-US" sz="2400" dirty="0"/>
              <a:t>Example : Kerberos</a:t>
            </a:r>
          </a:p>
        </p:txBody>
      </p:sp>
    </p:spTree>
    <p:extLst>
      <p:ext uri="{BB962C8B-B14F-4D97-AF65-F5344CB8AC3E}">
        <p14:creationId xmlns:p14="http://schemas.microsoft.com/office/powerpoint/2010/main" val="170192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Authorization</a:t>
            </a:r>
            <a:endParaRPr lang="en-US" i="1" dirty="0"/>
          </a:p>
        </p:txBody>
      </p:sp>
      <p:sp>
        <p:nvSpPr>
          <p:cNvPr id="4" name="Content Placeholder 3"/>
          <p:cNvSpPr>
            <a:spLocks noGrp="1"/>
          </p:cNvSpPr>
          <p:nvPr>
            <p:ph idx="1"/>
          </p:nvPr>
        </p:nvSpPr>
        <p:spPr>
          <a:xfrm>
            <a:off x="533400" y="1295400"/>
            <a:ext cx="8534400" cy="5410200"/>
          </a:xfrm>
        </p:spPr>
        <p:txBody>
          <a:bodyPr>
            <a:noAutofit/>
          </a:bodyPr>
          <a:lstStyle/>
          <a:p>
            <a:r>
              <a:rPr lang="en-US" sz="2400" b="1" dirty="0"/>
              <a:t>Permission to conduct some action</a:t>
            </a:r>
            <a:r>
              <a:rPr lang="en-US" sz="2400" dirty="0"/>
              <a:t>.</a:t>
            </a:r>
          </a:p>
          <a:p>
            <a:pPr lvl="1"/>
            <a:r>
              <a:rPr lang="en-US" sz="2000" b="1" dirty="0"/>
              <a:t>Authentication is about verifying identity</a:t>
            </a:r>
            <a:r>
              <a:rPr lang="en-US" sz="2000" dirty="0"/>
              <a:t>, </a:t>
            </a:r>
          </a:p>
          <a:p>
            <a:pPr lvl="1"/>
            <a:r>
              <a:rPr lang="en-US" sz="2000" b="1" dirty="0"/>
              <a:t>authorization is verifying a user’s authority. </a:t>
            </a:r>
          </a:p>
          <a:p>
            <a:r>
              <a:rPr lang="en-US" sz="2400" dirty="0"/>
              <a:t>Example : Use of ATM to withdraw Money you don’t have.</a:t>
            </a:r>
          </a:p>
        </p:txBody>
      </p:sp>
    </p:spTree>
    <p:extLst>
      <p:ext uri="{BB962C8B-B14F-4D97-AF65-F5344CB8AC3E}">
        <p14:creationId xmlns:p14="http://schemas.microsoft.com/office/powerpoint/2010/main" val="292030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Authorization</a:t>
            </a:r>
            <a:endParaRPr lang="en-US" i="1" dirty="0"/>
          </a:p>
        </p:txBody>
      </p:sp>
      <p:sp>
        <p:nvSpPr>
          <p:cNvPr id="4" name="Content Placeholder 3"/>
          <p:cNvSpPr>
            <a:spLocks noGrp="1"/>
          </p:cNvSpPr>
          <p:nvPr>
            <p:ph idx="1"/>
          </p:nvPr>
        </p:nvSpPr>
        <p:spPr>
          <a:xfrm>
            <a:off x="533400" y="1295400"/>
            <a:ext cx="8534400" cy="5410200"/>
          </a:xfrm>
        </p:spPr>
        <p:txBody>
          <a:bodyPr>
            <a:noAutofit/>
          </a:bodyPr>
          <a:lstStyle/>
          <a:p>
            <a:r>
              <a:rPr lang="en-US" sz="2400" b="1" dirty="0"/>
              <a:t>Access Control Models</a:t>
            </a:r>
          </a:p>
          <a:p>
            <a:r>
              <a:rPr lang="en-US" sz="2400" b="1" dirty="0"/>
              <a:t>Mandatory access control (MAC) model </a:t>
            </a:r>
          </a:p>
          <a:p>
            <a:r>
              <a:rPr lang="en-US" sz="2000" dirty="0"/>
              <a:t>In the MAC model, the computer system decides exactly who has access to which resources in the system. </a:t>
            </a:r>
          </a:p>
          <a:p>
            <a:r>
              <a:rPr lang="en-US" sz="2000" dirty="0"/>
              <a:t>In the MAC model, if Alice creates a new document, the system can decide that no one but Alice is allowed to access that document. </a:t>
            </a:r>
          </a:p>
          <a:p>
            <a:r>
              <a:rPr lang="en-US" sz="2000" dirty="0"/>
              <a:t>Alice herself does not have the right to decide who else is allowed to access the file that she authored. </a:t>
            </a:r>
          </a:p>
          <a:p>
            <a:r>
              <a:rPr lang="en-US" sz="2000" dirty="0"/>
              <a:t>Even if she wants to share the document she authored with her friend Bob, she is not authorized to make that decision.</a:t>
            </a:r>
          </a:p>
        </p:txBody>
      </p:sp>
    </p:spTree>
    <p:extLst>
      <p:ext uri="{BB962C8B-B14F-4D97-AF65-F5344CB8AC3E}">
        <p14:creationId xmlns:p14="http://schemas.microsoft.com/office/powerpoint/2010/main" val="175758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Authorization</a:t>
            </a:r>
            <a:endParaRPr lang="en-US" i="1" dirty="0"/>
          </a:p>
        </p:txBody>
      </p:sp>
      <p:sp>
        <p:nvSpPr>
          <p:cNvPr id="4" name="Content Placeholder 3"/>
          <p:cNvSpPr>
            <a:spLocks noGrp="1"/>
          </p:cNvSpPr>
          <p:nvPr>
            <p:ph idx="1"/>
          </p:nvPr>
        </p:nvSpPr>
        <p:spPr>
          <a:xfrm>
            <a:off x="533400" y="1295400"/>
            <a:ext cx="8534400" cy="5410200"/>
          </a:xfrm>
        </p:spPr>
        <p:txBody>
          <a:bodyPr>
            <a:noAutofit/>
          </a:bodyPr>
          <a:lstStyle/>
          <a:p>
            <a:r>
              <a:rPr lang="en-US" sz="2400" b="1" dirty="0"/>
              <a:t>Access Control Models</a:t>
            </a:r>
          </a:p>
          <a:p>
            <a:r>
              <a:rPr lang="en-US" sz="2400" b="1" dirty="0"/>
              <a:t>Mandatory access control (MAC) model </a:t>
            </a:r>
          </a:p>
          <a:p>
            <a:r>
              <a:rPr lang="en-US" sz="2000" dirty="0"/>
              <a:t>Security Labels</a:t>
            </a:r>
          </a:p>
          <a:p>
            <a:pPr lvl="1"/>
            <a:r>
              <a:rPr lang="en-US" sz="1600" dirty="0"/>
              <a:t>Classification</a:t>
            </a:r>
          </a:p>
          <a:p>
            <a:pPr lvl="1"/>
            <a:r>
              <a:rPr lang="en-US" sz="1600" dirty="0"/>
              <a:t>Clearance</a:t>
            </a:r>
          </a:p>
          <a:p>
            <a:r>
              <a:rPr lang="en-US" sz="2000" dirty="0"/>
              <a:t>Categories </a:t>
            </a:r>
          </a:p>
          <a:p>
            <a:pPr lvl="1"/>
            <a:r>
              <a:rPr lang="en-US" sz="1600" dirty="0"/>
              <a:t>Need to Know</a:t>
            </a:r>
          </a:p>
          <a:p>
            <a:r>
              <a:rPr lang="en-US" sz="2000" dirty="0"/>
              <a:t>In a MAC model, only the computer system determines who is authorized to access documents that Alice creates.</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2286000"/>
            <a:ext cx="33051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33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Authorization</a:t>
            </a:r>
            <a:endParaRPr lang="en-US" i="1" dirty="0"/>
          </a:p>
        </p:txBody>
      </p:sp>
      <p:sp>
        <p:nvSpPr>
          <p:cNvPr id="4" name="Content Placeholder 3"/>
          <p:cNvSpPr>
            <a:spLocks noGrp="1"/>
          </p:cNvSpPr>
          <p:nvPr>
            <p:ph idx="1"/>
          </p:nvPr>
        </p:nvSpPr>
        <p:spPr>
          <a:xfrm>
            <a:off x="533400" y="1295400"/>
            <a:ext cx="8610600" cy="4724400"/>
          </a:xfrm>
        </p:spPr>
        <p:txBody>
          <a:bodyPr>
            <a:noAutofit/>
          </a:bodyPr>
          <a:lstStyle/>
          <a:p>
            <a:r>
              <a:rPr lang="en-US" sz="2400" b="1" dirty="0"/>
              <a:t>Access Control Models</a:t>
            </a:r>
          </a:p>
          <a:p>
            <a:r>
              <a:rPr lang="en-US" sz="2400" b="1" dirty="0"/>
              <a:t>Discretionary Access Control (DAC)</a:t>
            </a:r>
          </a:p>
          <a:p>
            <a:r>
              <a:rPr lang="en-US" sz="2400" dirty="0"/>
              <a:t>The DAC model is different from the MAC model in that users are authorized to determine which other users can access files or other resources that they create, use, or own. </a:t>
            </a:r>
          </a:p>
          <a:p>
            <a:r>
              <a:rPr lang="en-US" sz="2400" dirty="0"/>
              <a:t>In a discretionary access system, Alice could let Bob access a file at her discretion by issuing a command to the system, and then Bob would be given access to that file.</a:t>
            </a:r>
            <a:r>
              <a:rPr lang="en-US" sz="1800" dirty="0"/>
              <a:t> </a:t>
            </a:r>
          </a:p>
        </p:txBody>
      </p:sp>
    </p:spTree>
    <p:extLst>
      <p:ext uri="{BB962C8B-B14F-4D97-AF65-F5344CB8AC3E}">
        <p14:creationId xmlns:p14="http://schemas.microsoft.com/office/powerpoint/2010/main" val="235729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Authorization</a:t>
            </a:r>
            <a:endParaRPr lang="en-US" i="1" dirty="0"/>
          </a:p>
        </p:txBody>
      </p:sp>
      <p:sp>
        <p:nvSpPr>
          <p:cNvPr id="4" name="Content Placeholder 3"/>
          <p:cNvSpPr>
            <a:spLocks noGrp="1"/>
          </p:cNvSpPr>
          <p:nvPr>
            <p:ph idx="1"/>
          </p:nvPr>
        </p:nvSpPr>
        <p:spPr>
          <a:xfrm>
            <a:off x="533400" y="1295400"/>
            <a:ext cx="8534400" cy="3886200"/>
          </a:xfrm>
        </p:spPr>
        <p:txBody>
          <a:bodyPr>
            <a:noAutofit/>
          </a:bodyPr>
          <a:lstStyle/>
          <a:p>
            <a:r>
              <a:rPr lang="en-US" sz="2400" b="1" dirty="0"/>
              <a:t>Access Control Models</a:t>
            </a:r>
          </a:p>
          <a:p>
            <a:r>
              <a:rPr lang="en-US" sz="2400" b="1" dirty="0"/>
              <a:t>Discretionary Access Control (DAC)</a:t>
            </a:r>
            <a:r>
              <a:rPr lang="en-US" sz="1800" dirty="0"/>
              <a:t> </a:t>
            </a:r>
          </a:p>
          <a:p>
            <a:r>
              <a:rPr lang="en-US" sz="1800" dirty="0"/>
              <a:t>For instance, in UNIX, which uses a DAC model, Alice could issue the command to allow all users on the system to read the file. </a:t>
            </a:r>
          </a:p>
          <a:p>
            <a:r>
              <a:rPr lang="en-US" sz="1800" dirty="0"/>
              <a:t>The ACL that results from such a command is shown in Table 1-4, in which the third row specifies that every user (denoted by *) has read privileges for the file /home/Alice/product_specs.txt.</a:t>
            </a:r>
          </a:p>
          <a:p>
            <a:pPr marL="0" indent="0">
              <a:buNone/>
            </a:pPr>
            <a:r>
              <a:rPr lang="en-US" sz="1800" dirty="0"/>
              <a:t>		</a:t>
            </a:r>
            <a:r>
              <a:rPr lang="en-US" sz="1800" dirty="0" err="1"/>
              <a:t>chmod</a:t>
            </a:r>
            <a:r>
              <a:rPr lang="en-US" sz="1800" dirty="0"/>
              <a:t> </a:t>
            </a:r>
            <a:r>
              <a:rPr lang="en-US" sz="1800" dirty="0" err="1"/>
              <a:t>a+r</a:t>
            </a:r>
            <a:r>
              <a:rPr lang="en-US" sz="1800" dirty="0"/>
              <a:t> /home/Alice/product_specs.txt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91000"/>
            <a:ext cx="835572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33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Authorization</a:t>
            </a:r>
            <a:endParaRPr lang="en-US" i="1" dirty="0"/>
          </a:p>
        </p:txBody>
      </p:sp>
      <p:sp>
        <p:nvSpPr>
          <p:cNvPr id="4" name="Content Placeholder 3"/>
          <p:cNvSpPr>
            <a:spLocks noGrp="1"/>
          </p:cNvSpPr>
          <p:nvPr>
            <p:ph idx="1"/>
          </p:nvPr>
        </p:nvSpPr>
        <p:spPr>
          <a:xfrm>
            <a:off x="533400" y="1295400"/>
            <a:ext cx="8534400" cy="5486400"/>
          </a:xfrm>
        </p:spPr>
        <p:txBody>
          <a:bodyPr>
            <a:noAutofit/>
          </a:bodyPr>
          <a:lstStyle/>
          <a:p>
            <a:r>
              <a:rPr lang="en-US" sz="2400" b="1" dirty="0"/>
              <a:t>Access Control Models</a:t>
            </a:r>
          </a:p>
          <a:p>
            <a:r>
              <a:rPr lang="en-US" sz="2400" b="1" dirty="0"/>
              <a:t>Role-Based Access Control (RBAC)</a:t>
            </a:r>
          </a:p>
          <a:p>
            <a:r>
              <a:rPr lang="en-US" sz="2800" dirty="0"/>
              <a:t>The third access control model is the RBAC model, which is similar to the MAC model in the sense that the system decides exactly which users are allowed to access which resources—but the system does this in a special way. </a:t>
            </a:r>
          </a:p>
          <a:p>
            <a:r>
              <a:rPr lang="en-US" sz="2800" dirty="0"/>
              <a:t>A RBAC system will incorporate the user’s role into its access decision. </a:t>
            </a:r>
          </a:p>
        </p:txBody>
      </p:sp>
    </p:spTree>
    <p:extLst>
      <p:ext uri="{BB962C8B-B14F-4D97-AF65-F5344CB8AC3E}">
        <p14:creationId xmlns:p14="http://schemas.microsoft.com/office/powerpoint/2010/main" val="83838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Authorization</a:t>
            </a:r>
            <a:endParaRPr lang="en-US" i="1" dirty="0"/>
          </a:p>
        </p:txBody>
      </p:sp>
      <p:sp>
        <p:nvSpPr>
          <p:cNvPr id="4" name="Content Placeholder 3"/>
          <p:cNvSpPr>
            <a:spLocks noGrp="1"/>
          </p:cNvSpPr>
          <p:nvPr>
            <p:ph idx="1"/>
          </p:nvPr>
        </p:nvSpPr>
        <p:spPr>
          <a:xfrm>
            <a:off x="533400" y="1295400"/>
            <a:ext cx="8534400" cy="3810000"/>
          </a:xfrm>
        </p:spPr>
        <p:txBody>
          <a:bodyPr>
            <a:noAutofit/>
          </a:bodyPr>
          <a:lstStyle/>
          <a:p>
            <a:r>
              <a:rPr lang="en-US" sz="2400" b="1" dirty="0"/>
              <a:t>Access Control Models</a:t>
            </a:r>
          </a:p>
          <a:p>
            <a:r>
              <a:rPr lang="en-US" sz="2400" b="1" dirty="0"/>
              <a:t>Role-Based Access Control (RBAC)</a:t>
            </a:r>
          </a:p>
          <a:p>
            <a:r>
              <a:rPr lang="en-US" sz="2800" dirty="0"/>
              <a:t>As per the role-based ACL shown in Table 1-3, a backup operator is allowed to read data from all user home directories (/home/*) so that the data can be archived. </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7696200" cy="188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47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Authorization- Implementation</a:t>
            </a:r>
            <a:endParaRPr lang="en-US" i="1" dirty="0"/>
          </a:p>
        </p:txBody>
      </p:sp>
      <p:sp>
        <p:nvSpPr>
          <p:cNvPr id="4" name="Content Placeholder 3"/>
          <p:cNvSpPr>
            <a:spLocks noGrp="1"/>
          </p:cNvSpPr>
          <p:nvPr>
            <p:ph idx="1"/>
          </p:nvPr>
        </p:nvSpPr>
        <p:spPr>
          <a:xfrm>
            <a:off x="533400" y="1295400"/>
            <a:ext cx="8534400" cy="5181600"/>
          </a:xfrm>
        </p:spPr>
        <p:txBody>
          <a:bodyPr>
            <a:noAutofit/>
          </a:bodyPr>
          <a:lstStyle/>
          <a:p>
            <a:r>
              <a:rPr lang="en-US" sz="2000" b="1" dirty="0"/>
              <a:t>Access Control Lists (ACLs)</a:t>
            </a:r>
          </a:p>
          <a:p>
            <a:r>
              <a:rPr lang="en-US" sz="2000" dirty="0"/>
              <a:t>Minimally, an ACL is a set of users and a corresponding set of resources they are allowed to access. </a:t>
            </a:r>
          </a:p>
          <a:p>
            <a:r>
              <a:rPr lang="en-US" sz="2000" dirty="0"/>
              <a:t>An entity (or a process) that is capable of being authenticated is often referred to as a principal.</a:t>
            </a:r>
          </a:p>
          <a:p>
            <a:r>
              <a:rPr lang="en-US" sz="2000" dirty="0"/>
              <a:t>For example, Alice may have access to all the files in her home directory, but may not have access to Bob’s files. </a:t>
            </a:r>
          </a:p>
          <a:p>
            <a:r>
              <a:rPr lang="en-US" sz="2000" dirty="0"/>
              <a:t>Suppose Alice’s home directory is /home/Alice, and Bob’s home directory is /home/Bob. An ACL that models this is shown in Table 1-1.</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395898"/>
            <a:ext cx="8458200" cy="246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04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Key Concepts in Access Control</a:t>
            </a:r>
          </a:p>
        </p:txBody>
      </p:sp>
      <p:sp>
        <p:nvSpPr>
          <p:cNvPr id="5" name="Content Placeholder 4"/>
          <p:cNvSpPr>
            <a:spLocks noGrp="1"/>
          </p:cNvSpPr>
          <p:nvPr>
            <p:ph idx="1"/>
            <p:custDataLst>
              <p:tags r:id="rId3"/>
            </p:custDataLst>
          </p:nvPr>
        </p:nvSpPr>
        <p:spPr>
          <a:xfrm>
            <a:off x="762000" y="1219200"/>
            <a:ext cx="8077200" cy="4297363"/>
          </a:xfrm>
        </p:spPr>
        <p:txBody>
          <a:bodyPr>
            <a:normAutofit/>
          </a:bodyPr>
          <a:lstStyle/>
          <a:p>
            <a:pPr marL="0" indent="0">
              <a:buNone/>
            </a:pPr>
            <a:r>
              <a:rPr lang="en-US" dirty="0"/>
              <a:t>• Identification</a:t>
            </a:r>
          </a:p>
          <a:p>
            <a:pPr marL="0" indent="0">
              <a:buNone/>
            </a:pPr>
            <a:r>
              <a:rPr lang="en-US" dirty="0"/>
              <a:t>• Authentication</a:t>
            </a:r>
          </a:p>
          <a:p>
            <a:pPr marL="0" indent="0">
              <a:buNone/>
            </a:pPr>
            <a:r>
              <a:rPr lang="en-US" dirty="0"/>
              <a:t>• Authorization</a:t>
            </a:r>
          </a:p>
          <a:p>
            <a:pPr marL="0" indent="0">
              <a:buNone/>
            </a:pPr>
            <a:r>
              <a:rPr lang="en-US" dirty="0"/>
              <a:t>• Data/message integrity</a:t>
            </a:r>
          </a:p>
          <a:p>
            <a:pPr marL="0" indent="0">
              <a:buNone/>
            </a:pPr>
            <a:r>
              <a:rPr lang="en-US" dirty="0"/>
              <a:t>• Accountability</a:t>
            </a:r>
          </a:p>
          <a:p>
            <a:pPr marL="0" indent="0">
              <a:buNone/>
            </a:pPr>
            <a:r>
              <a:rPr lang="en-US" dirty="0"/>
              <a:t>• Non-repudiation</a:t>
            </a:r>
          </a:p>
        </p:txBody>
      </p:sp>
    </p:spTree>
    <p:custDataLst>
      <p:tags r:id="rId1"/>
    </p:custDataLst>
    <p:extLst>
      <p:ext uri="{BB962C8B-B14F-4D97-AF65-F5344CB8AC3E}">
        <p14:creationId xmlns:p14="http://schemas.microsoft.com/office/powerpoint/2010/main" val="13276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Authorization</a:t>
            </a:r>
            <a:endParaRPr lang="en-US" i="1" dirty="0"/>
          </a:p>
        </p:txBody>
      </p:sp>
      <p:sp>
        <p:nvSpPr>
          <p:cNvPr id="4" name="Content Placeholder 3"/>
          <p:cNvSpPr>
            <a:spLocks noGrp="1"/>
          </p:cNvSpPr>
          <p:nvPr>
            <p:ph idx="1"/>
          </p:nvPr>
        </p:nvSpPr>
        <p:spPr>
          <a:xfrm>
            <a:off x="533400" y="1295400"/>
            <a:ext cx="8534400" cy="3581400"/>
          </a:xfrm>
        </p:spPr>
        <p:txBody>
          <a:bodyPr>
            <a:noAutofit/>
          </a:bodyPr>
          <a:lstStyle/>
          <a:p>
            <a:r>
              <a:rPr lang="en-US" sz="2400" b="1" dirty="0"/>
              <a:t>Access Control Lists (ACLs)</a:t>
            </a:r>
          </a:p>
          <a:p>
            <a:r>
              <a:rPr lang="en-US" sz="2400" dirty="0"/>
              <a:t>In some more sophisticated ACL schemes, another piece of information called a </a:t>
            </a:r>
            <a:r>
              <a:rPr lang="en-US" sz="2400" i="1" dirty="0"/>
              <a:t>role </a:t>
            </a:r>
            <a:r>
              <a:rPr lang="en-US" sz="2400" dirty="0"/>
              <a:t>is added, which enables a user or principal to access particular resources. </a:t>
            </a:r>
          </a:p>
          <a:p>
            <a:r>
              <a:rPr lang="en-US" sz="2400" dirty="0"/>
              <a:t>Table 1-2 shows an example mapping of users to roles, and </a:t>
            </a:r>
          </a:p>
          <a:p>
            <a:r>
              <a:rPr lang="en-US" sz="2400" dirty="0"/>
              <a:t>Table 1-3 shows a role-based ACL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733800"/>
            <a:ext cx="5867400" cy="297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70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b="1" dirty="0"/>
              <a:t>Accountability</a:t>
            </a:r>
          </a:p>
        </p:txBody>
      </p:sp>
      <p:sp>
        <p:nvSpPr>
          <p:cNvPr id="4" name="Content Placeholder 3"/>
          <p:cNvSpPr>
            <a:spLocks noGrp="1"/>
          </p:cNvSpPr>
          <p:nvPr>
            <p:ph idx="1"/>
          </p:nvPr>
        </p:nvSpPr>
        <p:spPr>
          <a:xfrm>
            <a:off x="533400" y="1219200"/>
            <a:ext cx="8534400" cy="5638800"/>
          </a:xfrm>
        </p:spPr>
        <p:txBody>
          <a:bodyPr>
            <a:noAutofit/>
          </a:bodyPr>
          <a:lstStyle/>
          <a:p>
            <a:r>
              <a:rPr lang="en-US" sz="2800" dirty="0"/>
              <a:t>The goal of accountability is to ensure that you are able to determine who the attacker or principal is in the </a:t>
            </a:r>
            <a:r>
              <a:rPr lang="en-US" sz="2800" b="1" dirty="0"/>
              <a:t>case that something goes wrong or an erroneous transaction is identified</a:t>
            </a:r>
            <a:r>
              <a:rPr lang="en-US" sz="2800" dirty="0"/>
              <a:t>. </a:t>
            </a:r>
          </a:p>
          <a:p>
            <a:r>
              <a:rPr lang="en-US" sz="2800" dirty="0"/>
              <a:t>In the case of a malicious incident, you want to be able </a:t>
            </a:r>
            <a:r>
              <a:rPr lang="en-US" sz="2800" b="1" dirty="0"/>
              <a:t>to prosecute and prove that the attacker conducted illegitimate actions.</a:t>
            </a:r>
            <a:r>
              <a:rPr lang="en-US" sz="2800" dirty="0"/>
              <a:t> </a:t>
            </a:r>
          </a:p>
          <a:p>
            <a:r>
              <a:rPr lang="en-US" sz="2800" dirty="0"/>
              <a:t>In the case of an erroneous transaction, you want to identify which principal made the mistake.</a:t>
            </a:r>
          </a:p>
        </p:txBody>
      </p:sp>
    </p:spTree>
    <p:extLst>
      <p:ext uri="{BB962C8B-B14F-4D97-AF65-F5344CB8AC3E}">
        <p14:creationId xmlns:p14="http://schemas.microsoft.com/office/powerpoint/2010/main" val="4272083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dirty="0"/>
              <a:t>Accountability</a:t>
            </a:r>
          </a:p>
        </p:txBody>
      </p:sp>
      <p:sp>
        <p:nvSpPr>
          <p:cNvPr id="4" name="Content Placeholder 3"/>
          <p:cNvSpPr>
            <a:spLocks noGrp="1"/>
          </p:cNvSpPr>
          <p:nvPr>
            <p:ph idx="1"/>
          </p:nvPr>
        </p:nvSpPr>
        <p:spPr>
          <a:xfrm>
            <a:off x="533400" y="1219200"/>
            <a:ext cx="8534400" cy="5638800"/>
          </a:xfrm>
        </p:spPr>
        <p:txBody>
          <a:bodyPr>
            <a:noAutofit/>
          </a:bodyPr>
          <a:lstStyle/>
          <a:p>
            <a:r>
              <a:rPr lang="en-US" sz="2800" dirty="0"/>
              <a:t>Most computer systems </a:t>
            </a:r>
            <a:r>
              <a:rPr lang="en-US" sz="2800" b="1" dirty="0"/>
              <a:t>achieve</a:t>
            </a:r>
            <a:r>
              <a:rPr lang="en-US" sz="2800" dirty="0"/>
              <a:t> accountability through authentication and the </a:t>
            </a:r>
            <a:r>
              <a:rPr lang="en-US" sz="2800" b="1" dirty="0"/>
              <a:t>use of logging and audit trails</a:t>
            </a:r>
            <a:r>
              <a:rPr lang="en-US" sz="2800" dirty="0"/>
              <a:t>.</a:t>
            </a:r>
          </a:p>
          <a:p>
            <a:r>
              <a:rPr lang="en-US" sz="2800" dirty="0"/>
              <a:t>It is also crucial to make sure that when the logging is done and audit trails are kept, the logs cannot be deleted or modified after the fact.</a:t>
            </a:r>
          </a:p>
        </p:txBody>
      </p:sp>
    </p:spTree>
    <p:extLst>
      <p:ext uri="{BB962C8B-B14F-4D97-AF65-F5344CB8AC3E}">
        <p14:creationId xmlns:p14="http://schemas.microsoft.com/office/powerpoint/2010/main" val="499331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r>
              <a:rPr lang="en-US" dirty="0"/>
              <a:t>Accountability</a:t>
            </a:r>
          </a:p>
        </p:txBody>
      </p:sp>
      <p:sp>
        <p:nvSpPr>
          <p:cNvPr id="4" name="Content Placeholder 3"/>
          <p:cNvSpPr>
            <a:spLocks noGrp="1"/>
          </p:cNvSpPr>
          <p:nvPr>
            <p:ph idx="1"/>
          </p:nvPr>
        </p:nvSpPr>
        <p:spPr>
          <a:xfrm>
            <a:off x="533400" y="1219200"/>
            <a:ext cx="8534400" cy="5638800"/>
          </a:xfrm>
        </p:spPr>
        <p:txBody>
          <a:bodyPr>
            <a:noAutofit/>
          </a:bodyPr>
          <a:lstStyle/>
          <a:p>
            <a:r>
              <a:rPr lang="en-US" sz="2400" b="1" dirty="0"/>
              <a:t>To prevent logs from being deleted or altered</a:t>
            </a:r>
            <a:r>
              <a:rPr lang="en-US" sz="2400" dirty="0"/>
              <a:t>, they could immediately be transferred to another system that hopefully an attacker would not be able to access as easily.</a:t>
            </a:r>
          </a:p>
          <a:p>
            <a:r>
              <a:rPr lang="en-US" sz="2400" b="1" dirty="0"/>
              <a:t>MACs (message authentication codes)</a:t>
            </a:r>
            <a:r>
              <a:rPr lang="en-US" sz="2400" dirty="0"/>
              <a:t> can be used to construct integrity check tokens that can either be added to each entry of a log or associated with an entire log file to allow you to detect any potential modifications to the system log. </a:t>
            </a:r>
          </a:p>
          <a:p>
            <a:r>
              <a:rPr lang="en-US" sz="2400" dirty="0"/>
              <a:t>You can also use </a:t>
            </a:r>
            <a:r>
              <a:rPr lang="en-US" sz="2400" b="1" dirty="0"/>
              <a:t>write once, read many (WORM) media</a:t>
            </a:r>
            <a:r>
              <a:rPr lang="en-US" sz="2400" dirty="0"/>
              <a:t> to store system logs, since once written, these logs may be hard (or even physically impossible) to modify—short of destroying the media completely.</a:t>
            </a:r>
          </a:p>
          <a:p>
            <a:endParaRPr lang="en-US" sz="2400" dirty="0"/>
          </a:p>
        </p:txBody>
      </p:sp>
    </p:spTree>
    <p:extLst>
      <p:ext uri="{BB962C8B-B14F-4D97-AF65-F5344CB8AC3E}">
        <p14:creationId xmlns:p14="http://schemas.microsoft.com/office/powerpoint/2010/main" val="149926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a:xfrm>
            <a:off x="762000" y="152400"/>
            <a:ext cx="8077200" cy="1143000"/>
          </a:xfrm>
        </p:spPr>
        <p:txBody>
          <a:bodyPr/>
          <a:lstStyle/>
          <a:p>
            <a:r>
              <a:rPr lang="en-US" dirty="0"/>
              <a:t>Non-repudiation</a:t>
            </a:r>
          </a:p>
        </p:txBody>
      </p:sp>
      <p:sp>
        <p:nvSpPr>
          <p:cNvPr id="4" name="Content Placeholder 3"/>
          <p:cNvSpPr>
            <a:spLocks noGrp="1"/>
          </p:cNvSpPr>
          <p:nvPr>
            <p:ph idx="1"/>
          </p:nvPr>
        </p:nvSpPr>
        <p:spPr>
          <a:xfrm>
            <a:off x="533400" y="1143000"/>
            <a:ext cx="8534400" cy="5638800"/>
          </a:xfrm>
        </p:spPr>
        <p:txBody>
          <a:bodyPr>
            <a:noAutofit/>
          </a:bodyPr>
          <a:lstStyle/>
          <a:p>
            <a:r>
              <a:rPr lang="en-US" sz="2800" b="1" dirty="0"/>
              <a:t>The goal of non-repudiation is to ensure </a:t>
            </a:r>
            <a:r>
              <a:rPr lang="en-US" sz="2800" b="1" dirty="0" err="1"/>
              <a:t>undeniability</a:t>
            </a:r>
            <a:r>
              <a:rPr lang="en-US" sz="2800" b="1" dirty="0"/>
              <a:t> of a transaction by any of the parties involved. A trusted third party, such as Trent, can be used to accomplish this.</a:t>
            </a:r>
          </a:p>
          <a:p>
            <a:r>
              <a:rPr lang="en-US" sz="2800" dirty="0"/>
              <a:t>For example, let us say Alice interacted with Bob at some point, and she does not want Bob to deny that she interacted with him. Alice wants to prove to some trusted third party (i.e., Trent) that she did communicate with Bob. </a:t>
            </a:r>
          </a:p>
        </p:txBody>
      </p:sp>
    </p:spTree>
    <p:extLst>
      <p:ext uri="{BB962C8B-B14F-4D97-AF65-F5344CB8AC3E}">
        <p14:creationId xmlns:p14="http://schemas.microsoft.com/office/powerpoint/2010/main" val="276107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a:xfrm>
            <a:off x="762000" y="152400"/>
            <a:ext cx="8077200" cy="1143000"/>
          </a:xfrm>
        </p:spPr>
        <p:txBody>
          <a:bodyPr/>
          <a:lstStyle/>
          <a:p>
            <a:r>
              <a:rPr lang="en-US" dirty="0"/>
              <a:t>Non-repudiation</a:t>
            </a:r>
          </a:p>
        </p:txBody>
      </p:sp>
      <p:sp>
        <p:nvSpPr>
          <p:cNvPr id="4" name="Content Placeholder 3"/>
          <p:cNvSpPr>
            <a:spLocks noGrp="1"/>
          </p:cNvSpPr>
          <p:nvPr>
            <p:ph idx="1"/>
          </p:nvPr>
        </p:nvSpPr>
        <p:spPr>
          <a:xfrm>
            <a:off x="533400" y="1143000"/>
            <a:ext cx="8534400" cy="5638800"/>
          </a:xfrm>
        </p:spPr>
        <p:txBody>
          <a:bodyPr>
            <a:noAutofit/>
          </a:bodyPr>
          <a:lstStyle/>
          <a:p>
            <a:r>
              <a:rPr lang="en-US" sz="2800" b="1" dirty="0"/>
              <a:t>To summarize, trusted third parties can help conduct non-</a:t>
            </a:r>
            <a:r>
              <a:rPr lang="en-US" sz="2800" b="1" dirty="0" err="1"/>
              <a:t>repudiable</a:t>
            </a:r>
            <a:r>
              <a:rPr lang="en-US" sz="2800" b="1" dirty="0"/>
              <a:t> transactions.</a:t>
            </a:r>
            <a:r>
              <a:rPr lang="en-US" sz="2800" dirty="0"/>
              <a:t> </a:t>
            </a:r>
          </a:p>
          <a:p>
            <a:r>
              <a:rPr lang="en-US" sz="2800" dirty="0"/>
              <a:t>In general, non-repudiation protocols in the world of security are used to ensure that two parties cannot deny that they interacted with each other. </a:t>
            </a:r>
          </a:p>
          <a:p>
            <a:r>
              <a:rPr lang="en-US" sz="2800" dirty="0"/>
              <a:t>In most non-repudiation protocols, as Alice and Bob interact, various sets of evidence, such as receipts, are generated. </a:t>
            </a:r>
          </a:p>
          <a:p>
            <a:r>
              <a:rPr lang="en-US" sz="2800" dirty="0"/>
              <a:t>The receipts can be digitally signed statements that can be shown to Trent to prove that a transaction took place.</a:t>
            </a:r>
          </a:p>
        </p:txBody>
      </p:sp>
    </p:spTree>
    <p:extLst>
      <p:ext uri="{BB962C8B-B14F-4D97-AF65-F5344CB8AC3E}">
        <p14:creationId xmlns:p14="http://schemas.microsoft.com/office/powerpoint/2010/main" val="1538137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a:xfrm>
            <a:off x="762000" y="152400"/>
            <a:ext cx="8077200" cy="1143000"/>
          </a:xfrm>
        </p:spPr>
        <p:txBody>
          <a:bodyPr/>
          <a:lstStyle/>
          <a:p>
            <a:r>
              <a:rPr lang="en-US" dirty="0"/>
              <a:t>Non-repudiation</a:t>
            </a:r>
          </a:p>
        </p:txBody>
      </p:sp>
      <p:sp>
        <p:nvSpPr>
          <p:cNvPr id="4" name="Content Placeholder 3"/>
          <p:cNvSpPr>
            <a:spLocks noGrp="1"/>
          </p:cNvSpPr>
          <p:nvPr>
            <p:ph idx="1"/>
          </p:nvPr>
        </p:nvSpPr>
        <p:spPr>
          <a:xfrm>
            <a:off x="533400" y="1143000"/>
            <a:ext cx="8534400" cy="5638800"/>
          </a:xfrm>
        </p:spPr>
        <p:txBody>
          <a:bodyPr>
            <a:noAutofit/>
          </a:bodyPr>
          <a:lstStyle/>
          <a:p>
            <a:r>
              <a:rPr lang="en-US" sz="2800" dirty="0"/>
              <a:t>Unfortunately, while non-repudiation protocols sound desirable in theory, they end up being very expensive to implement, and are not used often in practice.</a:t>
            </a:r>
          </a:p>
        </p:txBody>
      </p:sp>
    </p:spTree>
    <p:extLst>
      <p:ext uri="{BB962C8B-B14F-4D97-AF65-F5344CB8AC3E}">
        <p14:creationId xmlns:p14="http://schemas.microsoft.com/office/powerpoint/2010/main" val="3021688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a:t>Questions?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Identification</a:t>
            </a:r>
          </a:p>
        </p:txBody>
      </p:sp>
      <p:sp>
        <p:nvSpPr>
          <p:cNvPr id="35843" name="Rectangle 3"/>
          <p:cNvSpPr>
            <a:spLocks noGrp="1" noChangeArrowheads="1"/>
          </p:cNvSpPr>
          <p:nvPr>
            <p:ph type="body" idx="1"/>
          </p:nvPr>
        </p:nvSpPr>
        <p:spPr/>
        <p:txBody>
          <a:bodyPr>
            <a:normAutofit/>
          </a:bodyPr>
          <a:lstStyle/>
          <a:p>
            <a:pPr eaLnBrk="1" hangingPunct="1"/>
            <a:r>
              <a:rPr lang="en-US" dirty="0">
                <a:latin typeface="Tahoma" charset="0"/>
              </a:rPr>
              <a:t>It is the act of Identifying an entity from many.</a:t>
            </a:r>
          </a:p>
          <a:p>
            <a:r>
              <a:rPr lang="en-US" sz="2800" b="1" dirty="0">
                <a:latin typeface="+mj-lt"/>
              </a:rPr>
              <a:t>Recognizing one from many</a:t>
            </a:r>
            <a:endParaRPr lang="en-US" b="1" dirty="0">
              <a:latin typeface="+mj-lt"/>
            </a:endParaRPr>
          </a:p>
          <a:p>
            <a:pPr marL="0" indent="0" eaLnBrk="1" hangingPunct="1">
              <a:buNone/>
            </a:pPr>
            <a:endParaRPr lang="en-US" dirty="0">
              <a:latin typeface="Tahoma" charset="0"/>
            </a:endParaRPr>
          </a:p>
        </p:txBody>
      </p:sp>
    </p:spTree>
    <p:extLst>
      <p:ext uri="{BB962C8B-B14F-4D97-AF65-F5344CB8AC3E}">
        <p14:creationId xmlns:p14="http://schemas.microsoft.com/office/powerpoint/2010/main" val="337958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Authentication</a:t>
            </a:r>
          </a:p>
        </p:txBody>
      </p:sp>
      <p:sp>
        <p:nvSpPr>
          <p:cNvPr id="35843" name="Rectangle 3"/>
          <p:cNvSpPr>
            <a:spLocks noGrp="1" noChangeArrowheads="1"/>
          </p:cNvSpPr>
          <p:nvPr>
            <p:ph type="body" idx="1"/>
          </p:nvPr>
        </p:nvSpPr>
        <p:spPr/>
        <p:txBody>
          <a:bodyPr>
            <a:normAutofit/>
          </a:bodyPr>
          <a:lstStyle/>
          <a:p>
            <a:pPr eaLnBrk="1" hangingPunct="1"/>
            <a:r>
              <a:rPr lang="en-US" dirty="0">
                <a:latin typeface="Tahoma" charset="0"/>
              </a:rPr>
              <a:t>It is the act of Identity Verification</a:t>
            </a:r>
          </a:p>
          <a:p>
            <a:r>
              <a:rPr lang="en-US" b="1" dirty="0">
                <a:latin typeface="+mj-lt"/>
              </a:rPr>
              <a:t>Bob needs to prove he is who he claims to be.</a:t>
            </a:r>
          </a:p>
          <a:p>
            <a:pPr eaLnBrk="1" hangingPunct="1"/>
            <a:r>
              <a:rPr lang="en-US" dirty="0">
                <a:latin typeface="Tahoma" charset="0"/>
              </a:rPr>
              <a:t>Three General Ways to authenticate and verify identity:</a:t>
            </a:r>
          </a:p>
          <a:p>
            <a:pPr lvl="1" eaLnBrk="1" hangingPunct="1"/>
            <a:r>
              <a:rPr lang="en-US" sz="1800" dirty="0">
                <a:latin typeface="Tahoma" charset="0"/>
              </a:rPr>
              <a:t>Something you </a:t>
            </a:r>
            <a:r>
              <a:rPr lang="en-US" sz="1800" b="1" i="1" dirty="0">
                <a:latin typeface="Tahoma" charset="0"/>
              </a:rPr>
              <a:t>know (i.e., Passwords)</a:t>
            </a:r>
          </a:p>
          <a:p>
            <a:pPr lvl="1" eaLnBrk="1" hangingPunct="1"/>
            <a:r>
              <a:rPr lang="en-US" sz="1800" dirty="0">
                <a:latin typeface="Tahoma" charset="0"/>
              </a:rPr>
              <a:t>Something you </a:t>
            </a:r>
            <a:r>
              <a:rPr lang="en-US" sz="1800" b="1" i="1" dirty="0">
                <a:latin typeface="Tahoma" charset="0"/>
              </a:rPr>
              <a:t>have (i.e., Cards)</a:t>
            </a:r>
          </a:p>
          <a:p>
            <a:pPr lvl="1" eaLnBrk="1" hangingPunct="1"/>
            <a:r>
              <a:rPr lang="en-US" sz="1800" dirty="0">
                <a:latin typeface="Tahoma" charset="0"/>
              </a:rPr>
              <a:t>Something you </a:t>
            </a:r>
            <a:r>
              <a:rPr lang="en-US" sz="1800" b="1" i="1" dirty="0">
                <a:latin typeface="Tahoma" charset="0"/>
              </a:rPr>
              <a:t>are (i.e., Biometrics)</a:t>
            </a:r>
            <a:endParaRPr lang="en-US" sz="1800" dirty="0">
              <a:latin typeface="Tahoma" charset="0"/>
            </a:endParaRPr>
          </a:p>
          <a:p>
            <a:pPr eaLnBrk="1" hangingPunct="1"/>
            <a:endParaRPr lang="en-US" dirty="0">
              <a:latin typeface="Tahoma" charset="0"/>
            </a:endParaRPr>
          </a:p>
        </p:txBody>
      </p:sp>
    </p:spTree>
    <p:extLst>
      <p:ext uri="{BB962C8B-B14F-4D97-AF65-F5344CB8AC3E}">
        <p14:creationId xmlns:p14="http://schemas.microsoft.com/office/powerpoint/2010/main" val="317867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Something you </a:t>
            </a:r>
            <a:r>
              <a:rPr lang="en-US" i="1"/>
              <a:t>KNOW</a:t>
            </a:r>
          </a:p>
        </p:txBody>
      </p:sp>
      <p:sp>
        <p:nvSpPr>
          <p:cNvPr id="36867" name="Rectangle 3"/>
          <p:cNvSpPr>
            <a:spLocks noGrp="1" noChangeArrowheads="1"/>
          </p:cNvSpPr>
          <p:nvPr>
            <p:ph type="body" idx="1"/>
          </p:nvPr>
        </p:nvSpPr>
        <p:spPr>
          <a:xfrm>
            <a:off x="457200" y="1600200"/>
            <a:ext cx="8229600" cy="4852988"/>
          </a:xfrm>
        </p:spPr>
        <p:txBody>
          <a:bodyPr>
            <a:noAutofit/>
          </a:bodyPr>
          <a:lstStyle/>
          <a:p>
            <a:pPr eaLnBrk="1" hangingPunct="1"/>
            <a:r>
              <a:rPr lang="en-US" sz="2400" dirty="0">
                <a:latin typeface="Tahoma" charset="0"/>
              </a:rPr>
              <a:t>Example: Passwords</a:t>
            </a:r>
          </a:p>
          <a:p>
            <a:pPr lvl="1" eaLnBrk="1" hangingPunct="1"/>
            <a:r>
              <a:rPr lang="en-US" sz="1800" dirty="0">
                <a:latin typeface="Tahoma" charset="0"/>
              </a:rPr>
              <a:t>Advantages:</a:t>
            </a:r>
          </a:p>
          <a:p>
            <a:pPr lvl="2"/>
            <a:r>
              <a:rPr lang="en-US" sz="2000" dirty="0">
                <a:latin typeface="Tahoma" charset="0"/>
              </a:rPr>
              <a:t>Password schemes are simple to implement compared to other authentication mechanisms, such as biometrics</a:t>
            </a:r>
          </a:p>
          <a:p>
            <a:pPr lvl="2"/>
            <a:r>
              <a:rPr lang="en-US" sz="2000" dirty="0">
                <a:latin typeface="Tahoma" charset="0"/>
              </a:rPr>
              <a:t>Password schemes are Simple for users to understand</a:t>
            </a:r>
          </a:p>
        </p:txBody>
      </p:sp>
    </p:spTree>
    <p:extLst>
      <p:ext uri="{BB962C8B-B14F-4D97-AF65-F5344CB8AC3E}">
        <p14:creationId xmlns:p14="http://schemas.microsoft.com/office/powerpoint/2010/main" val="164744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Something you </a:t>
            </a:r>
            <a:r>
              <a:rPr lang="en-US" i="1" dirty="0"/>
              <a:t>KNOW</a:t>
            </a:r>
          </a:p>
        </p:txBody>
      </p:sp>
      <p:sp>
        <p:nvSpPr>
          <p:cNvPr id="36867" name="Rectangle 3"/>
          <p:cNvSpPr>
            <a:spLocks noGrp="1" noChangeArrowheads="1"/>
          </p:cNvSpPr>
          <p:nvPr>
            <p:ph type="body" idx="1"/>
          </p:nvPr>
        </p:nvSpPr>
        <p:spPr>
          <a:xfrm>
            <a:off x="457200" y="1600200"/>
            <a:ext cx="8229600" cy="4852988"/>
          </a:xfrm>
        </p:spPr>
        <p:txBody>
          <a:bodyPr>
            <a:noAutofit/>
          </a:bodyPr>
          <a:lstStyle/>
          <a:p>
            <a:pPr eaLnBrk="1" hangingPunct="1"/>
            <a:r>
              <a:rPr lang="en-US" sz="2400" b="1" dirty="0">
                <a:latin typeface="Tahoma" charset="0"/>
              </a:rPr>
              <a:t>Example: Passwords</a:t>
            </a:r>
          </a:p>
          <a:p>
            <a:pPr lvl="1" eaLnBrk="1" hangingPunct="1"/>
            <a:r>
              <a:rPr lang="en-US" sz="1800" b="1" dirty="0">
                <a:latin typeface="Tahoma" charset="0"/>
              </a:rPr>
              <a:t>Disadvantages:</a:t>
            </a:r>
          </a:p>
          <a:p>
            <a:pPr lvl="1" eaLnBrk="1" hangingPunct="1"/>
            <a:r>
              <a:rPr lang="en-US" sz="1800" b="1" dirty="0">
                <a:latin typeface="Tahoma" charset="0"/>
              </a:rPr>
              <a:t>First Disadvantage: (Cracking easy passwords)</a:t>
            </a:r>
          </a:p>
          <a:p>
            <a:pPr lvl="2"/>
            <a:r>
              <a:rPr lang="en-US" sz="2000" dirty="0">
                <a:latin typeface="Tahoma" charset="0"/>
              </a:rPr>
              <a:t>Most users do not choose strong passwords, which are hard for attackers to guess</a:t>
            </a:r>
          </a:p>
          <a:p>
            <a:pPr lvl="2"/>
            <a:r>
              <a:rPr lang="en-US" sz="2000" b="1" dirty="0">
                <a:latin typeface="Tahoma" charset="0"/>
              </a:rPr>
              <a:t>Solution: Strong passwords including combinations of Alphabets, numbers and Special characters.</a:t>
            </a:r>
          </a:p>
          <a:p>
            <a:pPr lvl="1"/>
            <a:r>
              <a:rPr lang="en-US" sz="1800" b="1" dirty="0">
                <a:latin typeface="Tahoma" charset="0"/>
              </a:rPr>
              <a:t>Second Disadvantage: (Password Stealing)</a:t>
            </a:r>
          </a:p>
          <a:p>
            <a:pPr lvl="2"/>
            <a:r>
              <a:rPr lang="en-US" sz="2000" b="1" dirty="0">
                <a:latin typeface="Tahoma" charset="0"/>
              </a:rPr>
              <a:t>One Time Passwords</a:t>
            </a:r>
          </a:p>
          <a:p>
            <a:pPr lvl="2"/>
            <a:endParaRPr lang="en-US" sz="2000" dirty="0">
              <a:latin typeface="Tahoma" charset="0"/>
            </a:endParaRPr>
          </a:p>
        </p:txBody>
      </p:sp>
      <p:sp>
        <p:nvSpPr>
          <p:cNvPr id="2" name="Rectangle 1"/>
          <p:cNvSpPr/>
          <p:nvPr/>
        </p:nvSpPr>
        <p:spPr>
          <a:xfrm>
            <a:off x="1143000" y="4690408"/>
            <a:ext cx="6477000" cy="1938992"/>
          </a:xfrm>
          <a:prstGeom prst="rect">
            <a:avLst/>
          </a:prstGeom>
        </p:spPr>
        <p:txBody>
          <a:bodyPr wrap="square">
            <a:spAutoFit/>
          </a:bodyPr>
          <a:lstStyle/>
          <a:p>
            <a:pPr lvl="2"/>
            <a:r>
              <a:rPr lang="en-US" sz="2000" b="1" dirty="0">
                <a:latin typeface="Tahoma" charset="0"/>
              </a:rPr>
              <a:t>Problem: </a:t>
            </a:r>
            <a:r>
              <a:rPr lang="en-US" sz="2000" dirty="0">
                <a:latin typeface="Tahoma" charset="0"/>
              </a:rPr>
              <a:t>The major problem with this system is that no user will be able to remember all these password.</a:t>
            </a:r>
          </a:p>
          <a:p>
            <a:pPr lvl="2"/>
            <a:r>
              <a:rPr lang="en-US" sz="2000" b="1" dirty="0">
                <a:latin typeface="Tahoma" charset="0"/>
              </a:rPr>
              <a:t>Solution: </a:t>
            </a:r>
            <a:r>
              <a:rPr lang="en-US" sz="2000" dirty="0">
                <a:latin typeface="Tahoma" charset="0"/>
              </a:rPr>
              <a:t>A device could be used that keeps track of all the different passwords the user would need to use each time she logs in.</a:t>
            </a:r>
            <a:endParaRPr lang="en-US" dirty="0"/>
          </a:p>
        </p:txBody>
      </p:sp>
    </p:spTree>
    <p:extLst>
      <p:ext uri="{BB962C8B-B14F-4D97-AF65-F5344CB8AC3E}">
        <p14:creationId xmlns:p14="http://schemas.microsoft.com/office/powerpoint/2010/main" val="295045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Something you </a:t>
            </a:r>
            <a:r>
              <a:rPr lang="en-US" i="1" dirty="0"/>
              <a:t>HAVE</a:t>
            </a:r>
          </a:p>
        </p:txBody>
      </p:sp>
      <p:sp>
        <p:nvSpPr>
          <p:cNvPr id="37891" name="Rectangle 3"/>
          <p:cNvSpPr>
            <a:spLocks noGrp="1" noChangeArrowheads="1"/>
          </p:cNvSpPr>
          <p:nvPr>
            <p:ph type="body" idx="1"/>
          </p:nvPr>
        </p:nvSpPr>
        <p:spPr>
          <a:xfrm>
            <a:off x="457200" y="1600200"/>
            <a:ext cx="8218488" cy="4852988"/>
          </a:xfrm>
        </p:spPr>
        <p:txBody>
          <a:bodyPr>
            <a:normAutofit/>
          </a:bodyPr>
          <a:lstStyle/>
          <a:p>
            <a:pPr eaLnBrk="1" hangingPunct="1">
              <a:lnSpc>
                <a:spcPct val="90000"/>
              </a:lnSpc>
            </a:pPr>
            <a:r>
              <a:rPr lang="en-US" sz="2000" b="1" dirty="0">
                <a:latin typeface="Tahoma" charset="0"/>
              </a:rPr>
              <a:t>OTP Cards :</a:t>
            </a:r>
            <a:r>
              <a:rPr lang="en-US" sz="2000" dirty="0">
                <a:latin typeface="Tahoma" charset="0"/>
              </a:rPr>
              <a:t> The OTP card is a One Time Password generator. When the code button is pushed a new dynamic password is displayed on the card. One such product, offered by RSA Security, is the </a:t>
            </a:r>
            <a:r>
              <a:rPr lang="en-US" sz="2000" dirty="0" err="1">
                <a:latin typeface="Tahoma" charset="0"/>
              </a:rPr>
              <a:t>SecurID</a:t>
            </a:r>
            <a:r>
              <a:rPr lang="en-US" sz="2000" dirty="0">
                <a:latin typeface="Tahoma" charset="0"/>
              </a:rPr>
              <a:t> card (other companies have different names for such cards). The </a:t>
            </a:r>
            <a:r>
              <a:rPr lang="en-US" sz="2000" dirty="0" err="1">
                <a:latin typeface="Tahoma" charset="0"/>
              </a:rPr>
              <a:t>SecurID</a:t>
            </a:r>
            <a:r>
              <a:rPr lang="en-US" sz="2000" dirty="0">
                <a:latin typeface="Tahoma" charset="0"/>
              </a:rPr>
              <a:t> card is a device that flashes a new password to the user periodically (every 60 seconds or so). </a:t>
            </a:r>
          </a:p>
          <a:p>
            <a:pPr>
              <a:lnSpc>
                <a:spcPct val="90000"/>
              </a:lnSpc>
            </a:pPr>
            <a:r>
              <a:rPr lang="en-US" sz="2000" dirty="0">
                <a:latin typeface="Tahoma" charset="0"/>
              </a:rPr>
              <a:t>The server knows the algorithm that the </a:t>
            </a:r>
            <a:r>
              <a:rPr lang="en-US" sz="2000" dirty="0" err="1">
                <a:latin typeface="Tahoma" charset="0"/>
              </a:rPr>
              <a:t>SecurID</a:t>
            </a:r>
            <a:r>
              <a:rPr lang="en-US" sz="2000" dirty="0">
                <a:latin typeface="Tahoma" charset="0"/>
              </a:rPr>
              <a:t> card uses to generate passwords, and can verify the password that the user enters.</a:t>
            </a:r>
          </a:p>
        </p:txBody>
      </p:sp>
      <p:sp>
        <p:nvSpPr>
          <p:cNvPr id="2" name="Rectangle 1"/>
          <p:cNvSpPr/>
          <p:nvPr/>
        </p:nvSpPr>
        <p:spPr>
          <a:xfrm>
            <a:off x="762000" y="4161472"/>
            <a:ext cx="7772400" cy="1477328"/>
          </a:xfrm>
          <a:prstGeom prst="rect">
            <a:avLst/>
          </a:prstGeom>
        </p:spPr>
        <p:txBody>
          <a:bodyPr wrap="square">
            <a:spAutoFit/>
          </a:bodyPr>
          <a:lstStyle/>
          <a:p>
            <a:r>
              <a:rPr lang="en-US" b="1" dirty="0">
                <a:latin typeface="Tahoma" charset="0"/>
              </a:rPr>
              <a:t>Smart Cards: </a:t>
            </a:r>
            <a:r>
              <a:rPr lang="en-US" dirty="0">
                <a:latin typeface="Tahoma" charset="0"/>
              </a:rPr>
              <a:t>Another mechanism that can authenticate users based on something that they have is a smart card. A smart card is tamper-resistant, which means that if a bad guy tries to open the card or gain access to the information stored on it, the card will self-destruct.</a:t>
            </a:r>
          </a:p>
          <a:p>
            <a:r>
              <a:rPr lang="en-US" b="1" dirty="0">
                <a:latin typeface="Tahoma" charset="0"/>
              </a:rPr>
              <a:t>ATM Card : You know what it is </a:t>
            </a:r>
            <a:r>
              <a:rPr lang="en-US" b="1" dirty="0">
                <a:latin typeface="Tahoma" charset="0"/>
                <a:sym typeface="Wingdings" panose="05000000000000000000" pitchFamily="2" charset="2"/>
              </a:rPr>
              <a:t></a:t>
            </a:r>
            <a:endParaRPr lang="en-US" b="1" dirty="0"/>
          </a:p>
        </p:txBody>
      </p:sp>
    </p:spTree>
    <p:extLst>
      <p:ext uri="{BB962C8B-B14F-4D97-AF65-F5344CB8AC3E}">
        <p14:creationId xmlns:p14="http://schemas.microsoft.com/office/powerpoint/2010/main" val="186541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lstStyle/>
          <a:p>
            <a:pPr eaLnBrk="1" hangingPunct="1"/>
            <a:r>
              <a:rPr lang="en-US"/>
              <a:t>Something you </a:t>
            </a:r>
            <a:r>
              <a:rPr lang="en-US" i="1"/>
              <a:t>ARE</a:t>
            </a:r>
          </a:p>
        </p:txBody>
      </p:sp>
      <p:sp>
        <p:nvSpPr>
          <p:cNvPr id="4" name="Content Placeholder 3"/>
          <p:cNvSpPr>
            <a:spLocks noGrp="1"/>
          </p:cNvSpPr>
          <p:nvPr>
            <p:ph idx="1"/>
          </p:nvPr>
        </p:nvSpPr>
        <p:spPr/>
        <p:txBody>
          <a:bodyPr>
            <a:normAutofit/>
          </a:bodyPr>
          <a:lstStyle/>
          <a:p>
            <a:r>
              <a:rPr lang="en-US" dirty="0"/>
              <a:t>Biometrics</a:t>
            </a:r>
          </a:p>
          <a:p>
            <a:pPr lvl="1"/>
            <a:r>
              <a:rPr lang="en-US" dirty="0"/>
              <a:t>Palm Scan</a:t>
            </a:r>
          </a:p>
          <a:p>
            <a:pPr lvl="1"/>
            <a:r>
              <a:rPr lang="en-US" dirty="0"/>
              <a:t>Iris scan</a:t>
            </a:r>
          </a:p>
          <a:p>
            <a:pPr lvl="1"/>
            <a:r>
              <a:rPr lang="en-US" dirty="0"/>
              <a:t>Retina Scan</a:t>
            </a:r>
          </a:p>
          <a:p>
            <a:pPr lvl="1"/>
            <a:r>
              <a:rPr lang="en-US" dirty="0"/>
              <a:t>Fingerprinting</a:t>
            </a:r>
          </a:p>
          <a:p>
            <a:pPr lvl="1"/>
            <a:r>
              <a:rPr lang="en-US" dirty="0"/>
              <a:t>Voice Identification</a:t>
            </a:r>
          </a:p>
          <a:p>
            <a:pPr lvl="1"/>
            <a:r>
              <a:rPr lang="en-US" dirty="0"/>
              <a:t>Facial Recognition</a:t>
            </a:r>
          </a:p>
          <a:p>
            <a:pPr lvl="1"/>
            <a:r>
              <a:rPr lang="en-US" dirty="0"/>
              <a:t>Signature Dynamics</a:t>
            </a:r>
          </a:p>
          <a:p>
            <a:endParaRPr lang="en-US" dirty="0"/>
          </a:p>
        </p:txBody>
      </p:sp>
      <p:pic>
        <p:nvPicPr>
          <p:cNvPr id="5" name="Picture 2" descr="http://upload.wikimedia.org/wikipedia/commons/thumb/e/ed/Human_eye_cross-sectional_view_grayscale.png/250px-Human_eye_cross-sectional_view_graysca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590800"/>
            <a:ext cx="2381250"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02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3"/>
          <p:cNvSpPr>
            <a:spLocks noGrp="1" noChangeArrowheads="1"/>
          </p:cNvSpPr>
          <p:nvPr>
            <p:ph type="title"/>
          </p:nvPr>
        </p:nvSpPr>
        <p:spPr/>
        <p:txBody>
          <a:bodyPr>
            <a:normAutofit/>
          </a:bodyPr>
          <a:lstStyle/>
          <a:p>
            <a:r>
              <a:rPr lang="en-US" dirty="0"/>
              <a:t>Disadvantages- Something You Are</a:t>
            </a:r>
            <a:endParaRPr lang="en-US" i="1" dirty="0"/>
          </a:p>
        </p:txBody>
      </p:sp>
      <p:sp>
        <p:nvSpPr>
          <p:cNvPr id="4" name="Content Placeholder 3"/>
          <p:cNvSpPr>
            <a:spLocks noGrp="1"/>
          </p:cNvSpPr>
          <p:nvPr>
            <p:ph idx="1"/>
          </p:nvPr>
        </p:nvSpPr>
        <p:spPr>
          <a:xfrm>
            <a:off x="533400" y="1596413"/>
            <a:ext cx="8686800" cy="4728187"/>
          </a:xfrm>
        </p:spPr>
        <p:txBody>
          <a:bodyPr>
            <a:normAutofit fontScale="92500"/>
          </a:bodyPr>
          <a:lstStyle/>
          <a:p>
            <a:r>
              <a:rPr lang="en-US" dirty="0"/>
              <a:t>The key </a:t>
            </a:r>
            <a:r>
              <a:rPr lang="en-US" b="1" dirty="0"/>
              <a:t>disadvantages</a:t>
            </a:r>
            <a:r>
              <a:rPr lang="en-US" dirty="0"/>
              <a:t> to these biometric authentication techniques are the number of false positives and negatives generated</a:t>
            </a:r>
          </a:p>
          <a:p>
            <a:r>
              <a:rPr lang="en-US" dirty="0"/>
              <a:t>A </a:t>
            </a:r>
            <a:r>
              <a:rPr lang="en-US" b="1" dirty="0"/>
              <a:t>false positive </a:t>
            </a:r>
            <a:r>
              <a:rPr lang="en-US" dirty="0"/>
              <a:t>occurs when a user is indeed an authentic user of the system, but the biometric authentication device rejects the user. </a:t>
            </a:r>
          </a:p>
          <a:p>
            <a:r>
              <a:rPr lang="en-US" dirty="0"/>
              <a:t>A </a:t>
            </a:r>
            <a:r>
              <a:rPr lang="en-US" b="1" dirty="0"/>
              <a:t>false negative</a:t>
            </a:r>
            <a:r>
              <a:rPr lang="en-US" dirty="0"/>
              <a:t>, on the other hand, occurs when an impersonator successfully impersonates a user.</a:t>
            </a:r>
          </a:p>
          <a:p>
            <a:r>
              <a:rPr lang="en-US" b="1" dirty="0"/>
              <a:t>Social Acceptance </a:t>
            </a:r>
            <a:r>
              <a:rPr lang="en-US" dirty="0"/>
              <a:t>also plays an important factor.</a:t>
            </a:r>
          </a:p>
          <a:p>
            <a:endParaRPr lang="en-US" dirty="0"/>
          </a:p>
        </p:txBody>
      </p:sp>
    </p:spTree>
    <p:extLst>
      <p:ext uri="{BB962C8B-B14F-4D97-AF65-F5344CB8AC3E}">
        <p14:creationId xmlns:p14="http://schemas.microsoft.com/office/powerpoint/2010/main" val="892640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7.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1819</Words>
  <Application>Microsoft Office PowerPoint</Application>
  <PresentationFormat>On-screen Show (4:3)</PresentationFormat>
  <Paragraphs>163</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Georgia</vt:lpstr>
      <vt:lpstr>Tahoma</vt:lpstr>
      <vt:lpstr>Training</vt:lpstr>
      <vt:lpstr>Information and Network Security </vt:lpstr>
      <vt:lpstr>Key Concepts in Access Control</vt:lpstr>
      <vt:lpstr>Identification</vt:lpstr>
      <vt:lpstr>Authentication</vt:lpstr>
      <vt:lpstr>Something you KNOW</vt:lpstr>
      <vt:lpstr>Something you KNOW</vt:lpstr>
      <vt:lpstr>Something you HAVE</vt:lpstr>
      <vt:lpstr>Something you ARE</vt:lpstr>
      <vt:lpstr>Disadvantages- Something You Are</vt:lpstr>
      <vt:lpstr>Two Factor Authentication</vt:lpstr>
      <vt:lpstr>Authentication</vt:lpstr>
      <vt:lpstr>Authorization</vt:lpstr>
      <vt:lpstr>Authorization</vt:lpstr>
      <vt:lpstr>Authorization</vt:lpstr>
      <vt:lpstr>Authorization</vt:lpstr>
      <vt:lpstr>Authorization</vt:lpstr>
      <vt:lpstr>Authorization</vt:lpstr>
      <vt:lpstr>Authorization</vt:lpstr>
      <vt:lpstr>Authorization- Implementation</vt:lpstr>
      <vt:lpstr>Authorization</vt:lpstr>
      <vt:lpstr>Accountability</vt:lpstr>
      <vt:lpstr>Accountability</vt:lpstr>
      <vt:lpstr>Accountability</vt:lpstr>
      <vt:lpstr>Non-repudiation</vt:lpstr>
      <vt:lpstr>Non-repudiation</vt:lpstr>
      <vt:lpstr>Non-repudiation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2012-10-03T06:51:32Z</dcterms:created>
  <dcterms:modified xsi:type="dcterms:W3CDTF">2024-04-29T20:24:00Z</dcterms:modified>
</cp:coreProperties>
</file>