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3" r:id="rId3"/>
    <p:sldId id="285" r:id="rId4"/>
    <p:sldId id="284" r:id="rId5"/>
    <p:sldId id="258" r:id="rId6"/>
    <p:sldId id="259" r:id="rId7"/>
    <p:sldId id="260" r:id="rId8"/>
    <p:sldId id="261" r:id="rId9"/>
    <p:sldId id="262" r:id="rId10"/>
    <p:sldId id="264" r:id="rId11"/>
    <p:sldId id="265" r:id="rId12"/>
    <p:sldId id="267"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8" r:id="rId29"/>
    <p:sldId id="289"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2"/>
    <p:restoredTop sz="94782"/>
  </p:normalViewPr>
  <p:slideViewPr>
    <p:cSldViewPr>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C8E95-16A2-4836-9106-FE4FACEC38E1}" type="doc">
      <dgm:prSet loTypeId="urn:microsoft.com/office/officeart/2005/8/layout/hList3" loCatId="list" qsTypeId="urn:microsoft.com/office/officeart/2005/8/quickstyle/3d2" qsCatId="3D" csTypeId="urn:microsoft.com/office/officeart/2005/8/colors/accent3_2" csCatId="accent3" phldr="1"/>
      <dgm:spPr/>
      <dgm:t>
        <a:bodyPr/>
        <a:lstStyle/>
        <a:p>
          <a:endParaRPr lang="en-US"/>
        </a:p>
      </dgm:t>
    </dgm:pt>
    <dgm:pt modelId="{C2ECE50F-9A29-47E2-8846-D990097E1F67}">
      <dgm:prSet phldrT="[Text]"/>
      <dgm:spPr/>
      <dgm:t>
        <a:bodyPr/>
        <a:lstStyle/>
        <a:p>
          <a:r>
            <a:rPr lang="en-US" dirty="0"/>
            <a:t>Labor Law</a:t>
          </a:r>
        </a:p>
      </dgm:t>
    </dgm:pt>
    <dgm:pt modelId="{DD3B52D3-6C1B-41B3-BF51-6EAD6FB98C6F}" type="parTrans" cxnId="{E01020F8-6E9B-4C37-BA3C-D401B266207F}">
      <dgm:prSet/>
      <dgm:spPr/>
      <dgm:t>
        <a:bodyPr/>
        <a:lstStyle/>
        <a:p>
          <a:endParaRPr lang="en-US"/>
        </a:p>
      </dgm:t>
    </dgm:pt>
    <dgm:pt modelId="{E915E3CF-0350-4504-A990-F506CE5C9BF1}" type="sibTrans" cxnId="{E01020F8-6E9B-4C37-BA3C-D401B266207F}">
      <dgm:prSet/>
      <dgm:spPr/>
      <dgm:t>
        <a:bodyPr/>
        <a:lstStyle/>
        <a:p>
          <a:endParaRPr lang="en-US"/>
        </a:p>
      </dgm:t>
    </dgm:pt>
    <dgm:pt modelId="{7EE7A2C5-13AC-4F15-96D1-0582BC60EA60}">
      <dgm:prSet phldrT="[Text]"/>
      <dgm:spPr/>
      <dgm:t>
        <a:bodyPr/>
        <a:lstStyle/>
        <a:p>
          <a:r>
            <a:rPr lang="en-US" dirty="0"/>
            <a:t>Collective Labor Law</a:t>
          </a:r>
        </a:p>
      </dgm:t>
    </dgm:pt>
    <dgm:pt modelId="{564A14CB-9A43-4153-85A8-37349B7F3108}" type="parTrans" cxnId="{3174FA32-0FA3-46FB-AD88-22CABB65333E}">
      <dgm:prSet/>
      <dgm:spPr/>
      <dgm:t>
        <a:bodyPr/>
        <a:lstStyle/>
        <a:p>
          <a:endParaRPr lang="en-US"/>
        </a:p>
      </dgm:t>
    </dgm:pt>
    <dgm:pt modelId="{707C83D1-EBC0-4A67-B98C-4996414DAB37}" type="sibTrans" cxnId="{3174FA32-0FA3-46FB-AD88-22CABB65333E}">
      <dgm:prSet/>
      <dgm:spPr/>
      <dgm:t>
        <a:bodyPr/>
        <a:lstStyle/>
        <a:p>
          <a:endParaRPr lang="en-US"/>
        </a:p>
      </dgm:t>
    </dgm:pt>
    <dgm:pt modelId="{B8A30A81-0394-4EF0-849B-C8B5C87BA396}">
      <dgm:prSet phldrT="[Text]"/>
      <dgm:spPr/>
      <dgm:t>
        <a:bodyPr/>
        <a:lstStyle/>
        <a:p>
          <a:r>
            <a:rPr lang="en-US" dirty="0"/>
            <a:t>Individual Labor Law</a:t>
          </a:r>
        </a:p>
      </dgm:t>
    </dgm:pt>
    <dgm:pt modelId="{6D55373F-385C-4680-8116-51A21886C568}" type="parTrans" cxnId="{B3750794-007B-4570-BA4B-D2D18CD271B6}">
      <dgm:prSet/>
      <dgm:spPr/>
      <dgm:t>
        <a:bodyPr/>
        <a:lstStyle/>
        <a:p>
          <a:endParaRPr lang="en-US"/>
        </a:p>
      </dgm:t>
    </dgm:pt>
    <dgm:pt modelId="{86C8A473-D21F-48A0-9D31-ED85366BE7A5}" type="sibTrans" cxnId="{B3750794-007B-4570-BA4B-D2D18CD271B6}">
      <dgm:prSet/>
      <dgm:spPr/>
      <dgm:t>
        <a:bodyPr/>
        <a:lstStyle/>
        <a:p>
          <a:endParaRPr lang="en-US"/>
        </a:p>
      </dgm:t>
    </dgm:pt>
    <dgm:pt modelId="{4C2D9FBD-5DC5-4D1E-83AB-C806A0204751}" type="pres">
      <dgm:prSet presAssocID="{0DAC8E95-16A2-4836-9106-FE4FACEC38E1}" presName="composite" presStyleCnt="0">
        <dgm:presLayoutVars>
          <dgm:chMax val="1"/>
          <dgm:dir/>
          <dgm:resizeHandles val="exact"/>
        </dgm:presLayoutVars>
      </dgm:prSet>
      <dgm:spPr/>
    </dgm:pt>
    <dgm:pt modelId="{2E66DBEA-AED9-4483-9EBF-BE6ECA9EA897}" type="pres">
      <dgm:prSet presAssocID="{C2ECE50F-9A29-47E2-8846-D990097E1F67}" presName="roof" presStyleLbl="dkBgShp" presStyleIdx="0" presStyleCnt="2"/>
      <dgm:spPr/>
    </dgm:pt>
    <dgm:pt modelId="{A6087E3E-84DE-4958-B2EC-68BD6BCDB27D}" type="pres">
      <dgm:prSet presAssocID="{C2ECE50F-9A29-47E2-8846-D990097E1F67}" presName="pillars" presStyleCnt="0"/>
      <dgm:spPr/>
    </dgm:pt>
    <dgm:pt modelId="{C6C9623A-619D-4910-9D08-EE3EA85FF3E7}" type="pres">
      <dgm:prSet presAssocID="{C2ECE50F-9A29-47E2-8846-D990097E1F67}" presName="pillar1" presStyleLbl="node1" presStyleIdx="0" presStyleCnt="2">
        <dgm:presLayoutVars>
          <dgm:bulletEnabled val="1"/>
        </dgm:presLayoutVars>
      </dgm:prSet>
      <dgm:spPr/>
    </dgm:pt>
    <dgm:pt modelId="{4BCCE347-0914-464C-9751-64C19BDE8AFC}" type="pres">
      <dgm:prSet presAssocID="{B8A30A81-0394-4EF0-849B-C8B5C87BA396}" presName="pillarX" presStyleLbl="node1" presStyleIdx="1" presStyleCnt="2">
        <dgm:presLayoutVars>
          <dgm:bulletEnabled val="1"/>
        </dgm:presLayoutVars>
      </dgm:prSet>
      <dgm:spPr/>
    </dgm:pt>
    <dgm:pt modelId="{04774983-BA7A-46F0-813F-D4CDD6FE07BE}" type="pres">
      <dgm:prSet presAssocID="{C2ECE50F-9A29-47E2-8846-D990097E1F67}" presName="base" presStyleLbl="dkBgShp" presStyleIdx="1" presStyleCnt="2"/>
      <dgm:spPr/>
    </dgm:pt>
  </dgm:ptLst>
  <dgm:cxnLst>
    <dgm:cxn modelId="{73EFE802-3835-4EA5-ADD7-FB2ADDA6CB8E}" type="presOf" srcId="{B8A30A81-0394-4EF0-849B-C8B5C87BA396}" destId="{4BCCE347-0914-464C-9751-64C19BDE8AFC}" srcOrd="0" destOrd="0" presId="urn:microsoft.com/office/officeart/2005/8/layout/hList3"/>
    <dgm:cxn modelId="{D7EE1F0B-03A5-482B-A9BC-C24FE46D4A93}" type="presOf" srcId="{7EE7A2C5-13AC-4F15-96D1-0582BC60EA60}" destId="{C6C9623A-619D-4910-9D08-EE3EA85FF3E7}" srcOrd="0" destOrd="0" presId="urn:microsoft.com/office/officeart/2005/8/layout/hList3"/>
    <dgm:cxn modelId="{3174FA32-0FA3-46FB-AD88-22CABB65333E}" srcId="{C2ECE50F-9A29-47E2-8846-D990097E1F67}" destId="{7EE7A2C5-13AC-4F15-96D1-0582BC60EA60}" srcOrd="0" destOrd="0" parTransId="{564A14CB-9A43-4153-85A8-37349B7F3108}" sibTransId="{707C83D1-EBC0-4A67-B98C-4996414DAB37}"/>
    <dgm:cxn modelId="{424D5033-2D85-4E77-AC53-C963EA34D60D}" type="presOf" srcId="{0DAC8E95-16A2-4836-9106-FE4FACEC38E1}" destId="{4C2D9FBD-5DC5-4D1E-83AB-C806A0204751}" srcOrd="0" destOrd="0" presId="urn:microsoft.com/office/officeart/2005/8/layout/hList3"/>
    <dgm:cxn modelId="{A7A1AB6B-5B0B-45B0-A203-4C7FBB7B2E86}" type="presOf" srcId="{C2ECE50F-9A29-47E2-8846-D990097E1F67}" destId="{2E66DBEA-AED9-4483-9EBF-BE6ECA9EA897}" srcOrd="0" destOrd="0" presId="urn:microsoft.com/office/officeart/2005/8/layout/hList3"/>
    <dgm:cxn modelId="{B3750794-007B-4570-BA4B-D2D18CD271B6}" srcId="{C2ECE50F-9A29-47E2-8846-D990097E1F67}" destId="{B8A30A81-0394-4EF0-849B-C8B5C87BA396}" srcOrd="1" destOrd="0" parTransId="{6D55373F-385C-4680-8116-51A21886C568}" sibTransId="{86C8A473-D21F-48A0-9D31-ED85366BE7A5}"/>
    <dgm:cxn modelId="{E01020F8-6E9B-4C37-BA3C-D401B266207F}" srcId="{0DAC8E95-16A2-4836-9106-FE4FACEC38E1}" destId="{C2ECE50F-9A29-47E2-8846-D990097E1F67}" srcOrd="0" destOrd="0" parTransId="{DD3B52D3-6C1B-41B3-BF51-6EAD6FB98C6F}" sibTransId="{E915E3CF-0350-4504-A990-F506CE5C9BF1}"/>
    <dgm:cxn modelId="{ACD5E443-F8BC-401B-92CE-9065F1124CD9}" type="presParOf" srcId="{4C2D9FBD-5DC5-4D1E-83AB-C806A0204751}" destId="{2E66DBEA-AED9-4483-9EBF-BE6ECA9EA897}" srcOrd="0" destOrd="0" presId="urn:microsoft.com/office/officeart/2005/8/layout/hList3"/>
    <dgm:cxn modelId="{A1357CA0-DCC0-41A7-9ABA-E9BFE775F199}" type="presParOf" srcId="{4C2D9FBD-5DC5-4D1E-83AB-C806A0204751}" destId="{A6087E3E-84DE-4958-B2EC-68BD6BCDB27D}" srcOrd="1" destOrd="0" presId="urn:microsoft.com/office/officeart/2005/8/layout/hList3"/>
    <dgm:cxn modelId="{D8C39D75-C419-4C4F-B68F-BF474469A72E}" type="presParOf" srcId="{A6087E3E-84DE-4958-B2EC-68BD6BCDB27D}" destId="{C6C9623A-619D-4910-9D08-EE3EA85FF3E7}" srcOrd="0" destOrd="0" presId="urn:microsoft.com/office/officeart/2005/8/layout/hList3"/>
    <dgm:cxn modelId="{D67EA9F6-3A5B-411E-BF09-B1E19A851EE3}" type="presParOf" srcId="{A6087E3E-84DE-4958-B2EC-68BD6BCDB27D}" destId="{4BCCE347-0914-464C-9751-64C19BDE8AFC}" srcOrd="1" destOrd="0" presId="urn:microsoft.com/office/officeart/2005/8/layout/hList3"/>
    <dgm:cxn modelId="{18809CBC-D99A-4DD8-AB36-5F40894DD4A7}" type="presParOf" srcId="{4C2D9FBD-5DC5-4D1E-83AB-C806A0204751}" destId="{04774983-BA7A-46F0-813F-D4CDD6FE07B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6DBEA-AED9-4483-9EBF-BE6ECA9EA897}">
      <dsp:nvSpPr>
        <dsp:cNvPr id="0" name=""/>
        <dsp:cNvSpPr/>
      </dsp:nvSpPr>
      <dsp:spPr>
        <a:xfrm>
          <a:off x="0" y="0"/>
          <a:ext cx="8229600" cy="1165860"/>
        </a:xfrm>
        <a:prstGeom prst="rect">
          <a:avLst/>
        </a:prstGeom>
        <a:solidFill>
          <a:schemeClr val="accent3">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Labor Law</a:t>
          </a:r>
        </a:p>
      </dsp:txBody>
      <dsp:txXfrm>
        <a:off x="0" y="0"/>
        <a:ext cx="8229600" cy="1165860"/>
      </dsp:txXfrm>
    </dsp:sp>
    <dsp:sp modelId="{C6C9623A-619D-4910-9D08-EE3EA85FF3E7}">
      <dsp:nvSpPr>
        <dsp:cNvPr id="0" name=""/>
        <dsp:cNvSpPr/>
      </dsp:nvSpPr>
      <dsp:spPr>
        <a:xfrm>
          <a:off x="0" y="1165860"/>
          <a:ext cx="4114799" cy="2448306"/>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Collective Labor Law</a:t>
          </a:r>
        </a:p>
      </dsp:txBody>
      <dsp:txXfrm>
        <a:off x="0" y="1165860"/>
        <a:ext cx="4114799" cy="2448306"/>
      </dsp:txXfrm>
    </dsp:sp>
    <dsp:sp modelId="{4BCCE347-0914-464C-9751-64C19BDE8AFC}">
      <dsp:nvSpPr>
        <dsp:cNvPr id="0" name=""/>
        <dsp:cNvSpPr/>
      </dsp:nvSpPr>
      <dsp:spPr>
        <a:xfrm>
          <a:off x="4114800" y="1165860"/>
          <a:ext cx="4114799" cy="2448306"/>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Individual Labor Law</a:t>
          </a:r>
        </a:p>
      </dsp:txBody>
      <dsp:txXfrm>
        <a:off x="4114800" y="1165860"/>
        <a:ext cx="4114799" cy="2448306"/>
      </dsp:txXfrm>
    </dsp:sp>
    <dsp:sp modelId="{04774983-BA7A-46F0-813F-D4CDD6FE07BE}">
      <dsp:nvSpPr>
        <dsp:cNvPr id="0" name=""/>
        <dsp:cNvSpPr/>
      </dsp:nvSpPr>
      <dsp:spPr>
        <a:xfrm>
          <a:off x="0" y="3614166"/>
          <a:ext cx="8229600" cy="272034"/>
        </a:xfrm>
        <a:prstGeom prst="rect">
          <a:avLst/>
        </a:prstGeom>
        <a:solidFill>
          <a:schemeClr val="accent3">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ACBFD-2D7A-9E4A-9A2F-2BF1F1081621}" type="datetimeFigureOut">
              <a:rPr lang="en-PK" smtClean="0"/>
              <a:t>18/03/2024</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33F8-7B35-C34C-84E8-6CC79C156989}" type="slidenum">
              <a:rPr lang="en-PK" smtClean="0"/>
              <a:t>‹#›</a:t>
            </a:fld>
            <a:endParaRPr lang="en-PK"/>
          </a:p>
        </p:txBody>
      </p:sp>
    </p:spTree>
    <p:extLst>
      <p:ext uri="{BB962C8B-B14F-4D97-AF65-F5344CB8AC3E}">
        <p14:creationId xmlns:p14="http://schemas.microsoft.com/office/powerpoint/2010/main" val="511539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D0D0D"/>
                </a:solidFill>
                <a:effectLst/>
                <a:latin typeface="Söhne"/>
              </a:rPr>
              <a:t>These case studies highlight the importance of effective employee relations practices in promoting a positive work environment, enhancing employee morale and productivity, and safeguarding organizational reputation and success. Organizations that prioritize open communication, employee empowerment, and fair treatment are more likely to achieve long-term success and sustainability.</a:t>
            </a:r>
          </a:p>
          <a:p>
            <a:endParaRPr lang="en-PK" dirty="0"/>
          </a:p>
        </p:txBody>
      </p:sp>
      <p:sp>
        <p:nvSpPr>
          <p:cNvPr id="4" name="Slide Number Placeholder 3"/>
          <p:cNvSpPr>
            <a:spLocks noGrp="1"/>
          </p:cNvSpPr>
          <p:nvPr>
            <p:ph type="sldNum" sz="quarter" idx="5"/>
          </p:nvPr>
        </p:nvSpPr>
        <p:spPr/>
        <p:txBody>
          <a:bodyPr/>
          <a:lstStyle/>
          <a:p>
            <a:fld id="{247933F8-7B35-C34C-84E8-6CC79C156989}" type="slidenum">
              <a:rPr lang="en-PK" smtClean="0"/>
              <a:t>30</a:t>
            </a:fld>
            <a:endParaRPr lang="en-PK"/>
          </a:p>
        </p:txBody>
      </p:sp>
    </p:spTree>
    <p:extLst>
      <p:ext uri="{BB962C8B-B14F-4D97-AF65-F5344CB8AC3E}">
        <p14:creationId xmlns:p14="http://schemas.microsoft.com/office/powerpoint/2010/main" val="438738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514600"/>
            <a:ext cx="6400800" cy="3048000"/>
          </a:xfrm>
        </p:spPr>
        <p:txBody>
          <a:bodyPr>
            <a:normAutofit fontScale="85000" lnSpcReduction="10000"/>
          </a:bodyPr>
          <a:lstStyle/>
          <a:p>
            <a:r>
              <a:rPr lang="en-US" sz="5400" b="1" dirty="0">
                <a:solidFill>
                  <a:schemeClr val="tx2"/>
                </a:solidFill>
              </a:rPr>
              <a:t>“The Framework of Employee Relations Law and Changing Management Practices”</a:t>
            </a:r>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a:bodyPr>
          <a:lstStyle/>
          <a:p>
            <a:pPr algn="just"/>
            <a:r>
              <a:rPr lang="en-US" dirty="0"/>
              <a:t>The applicability of collective bargaining model of employee relations to software worker is very limited.</a:t>
            </a:r>
          </a:p>
          <a:p>
            <a:pPr algn="just"/>
            <a:r>
              <a:rPr lang="en-US" dirty="0"/>
              <a:t>Trade unions have made little impact among software workers, so terms and conditions are largely set by employers and managers.</a:t>
            </a:r>
          </a:p>
          <a:p>
            <a:pPr algn="just"/>
            <a:r>
              <a:rPr lang="en-US" dirty="0"/>
              <a:t>Limited forms of co-management, such as joint consultation with employee representatives, to some extent substitute for unions.</a:t>
            </a:r>
          </a:p>
        </p:txBody>
      </p:sp>
    </p:spTree>
    <p:extLst>
      <p:ext uri="{BB962C8B-B14F-4D97-AF65-F5344CB8AC3E}">
        <p14:creationId xmlns:p14="http://schemas.microsoft.com/office/powerpoint/2010/main" val="412792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Labor law</a:t>
            </a:r>
          </a:p>
        </p:txBody>
      </p:sp>
      <p:sp>
        <p:nvSpPr>
          <p:cNvPr id="3" name="Content Placeholder 2"/>
          <p:cNvSpPr>
            <a:spLocks noGrp="1"/>
          </p:cNvSpPr>
          <p:nvPr>
            <p:ph idx="1"/>
          </p:nvPr>
        </p:nvSpPr>
        <p:spPr/>
        <p:txBody>
          <a:bodyPr>
            <a:normAutofit fontScale="92500" lnSpcReduction="10000"/>
          </a:bodyPr>
          <a:lstStyle/>
          <a:p>
            <a:pPr algn="just"/>
            <a:r>
              <a:rPr lang="en-US" dirty="0"/>
              <a:t>Apart from unilateral management decisions and collective bargaining, LAW is another way to make the rules that govern employment.</a:t>
            </a:r>
          </a:p>
          <a:p>
            <a:pPr algn="just"/>
            <a:r>
              <a:rPr lang="en-US" dirty="0"/>
              <a:t>Labor law is that part of law that deals with individuals and legal persons in their capacity as employees or employers and is concerned with work and relationships arising from it.</a:t>
            </a:r>
          </a:p>
          <a:p>
            <a:pPr algn="just"/>
            <a:r>
              <a:rPr lang="en-US" dirty="0"/>
              <a:t>Labor law is concerned with both the collective and individual aspects of the employment relationship.</a:t>
            </a:r>
          </a:p>
          <a:p>
            <a:pPr algn="just"/>
            <a:endParaRPr lang="en-US" dirty="0"/>
          </a:p>
        </p:txBody>
      </p:sp>
    </p:spTree>
    <p:extLst>
      <p:ext uri="{BB962C8B-B14F-4D97-AF65-F5344CB8AC3E}">
        <p14:creationId xmlns:p14="http://schemas.microsoft.com/office/powerpoint/2010/main" val="72563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Labor law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387874"/>
              </p:ext>
            </p:extLst>
          </p:nvPr>
        </p:nvGraphicFramePr>
        <p:xfrm>
          <a:off x="457200" y="1600201"/>
          <a:ext cx="82296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60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Framework of collective labor law</a:t>
            </a:r>
          </a:p>
        </p:txBody>
      </p:sp>
      <p:sp>
        <p:nvSpPr>
          <p:cNvPr id="3" name="Content Placeholder 2"/>
          <p:cNvSpPr>
            <a:spLocks noGrp="1"/>
          </p:cNvSpPr>
          <p:nvPr>
            <p:ph idx="1"/>
          </p:nvPr>
        </p:nvSpPr>
        <p:spPr/>
        <p:txBody>
          <a:bodyPr>
            <a:normAutofit/>
          </a:bodyPr>
          <a:lstStyle/>
          <a:p>
            <a:pPr algn="just"/>
            <a:r>
              <a:rPr lang="en-US" dirty="0"/>
              <a:t>Collective labor law deals with collective industrial behavior and institutions for regulation of employee relations, such as trade unions and collective bargaining.</a:t>
            </a:r>
          </a:p>
          <a:p>
            <a:pPr algn="just"/>
            <a:r>
              <a:rPr lang="en-US" dirty="0"/>
              <a:t>It basically concerns the relationship between employer, employee and trade unions.</a:t>
            </a:r>
          </a:p>
        </p:txBody>
      </p:sp>
    </p:spTree>
    <p:extLst>
      <p:ext uri="{BB962C8B-B14F-4D97-AF65-F5344CB8AC3E}">
        <p14:creationId xmlns:p14="http://schemas.microsoft.com/office/powerpoint/2010/main" val="293760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 Unions</a:t>
            </a:r>
          </a:p>
        </p:txBody>
      </p:sp>
      <p:sp>
        <p:nvSpPr>
          <p:cNvPr id="3" name="Content Placeholder 2"/>
          <p:cNvSpPr>
            <a:spLocks noGrp="1"/>
          </p:cNvSpPr>
          <p:nvPr>
            <p:ph idx="1"/>
          </p:nvPr>
        </p:nvSpPr>
        <p:spPr/>
        <p:txBody>
          <a:bodyPr>
            <a:normAutofit fontScale="85000" lnSpcReduction="20000"/>
          </a:bodyPr>
          <a:lstStyle/>
          <a:p>
            <a:pPr algn="just"/>
            <a:r>
              <a:rPr lang="en-US" dirty="0"/>
              <a:t>Trade unions are organized groups of workers who engage in collective bargaining with employers. </a:t>
            </a:r>
          </a:p>
          <a:p>
            <a:pPr algn="just"/>
            <a:r>
              <a:rPr lang="en-US" dirty="0"/>
              <a:t>Some countries require unions to follow particular procedures in pursuit of their goals. For example, some countries require that unions poll the membership to approve a strike. </a:t>
            </a:r>
          </a:p>
          <a:p>
            <a:pPr algn="just"/>
            <a:r>
              <a:rPr lang="en-US" dirty="0"/>
              <a:t>Laws may govern the circumstances and procedures under which unions are formed. They may guarantee the right to join a union or remain silent in this respect. </a:t>
            </a:r>
          </a:p>
          <a:p>
            <a:pPr algn="just"/>
            <a:r>
              <a:rPr lang="en-US" dirty="0"/>
              <a:t>Some legal codes allow unions to obligate their members, such as the requirement to comply with a majority decision in a strike vote. </a:t>
            </a:r>
          </a:p>
        </p:txBody>
      </p:sp>
    </p:spTree>
    <p:extLst>
      <p:ext uri="{BB962C8B-B14F-4D97-AF65-F5344CB8AC3E}">
        <p14:creationId xmlns:p14="http://schemas.microsoft.com/office/powerpoint/2010/main" val="336836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Workplace Participation</a:t>
            </a:r>
          </a:p>
        </p:txBody>
      </p:sp>
      <p:sp>
        <p:nvSpPr>
          <p:cNvPr id="3" name="Content Placeholder 2"/>
          <p:cNvSpPr>
            <a:spLocks noGrp="1"/>
          </p:cNvSpPr>
          <p:nvPr>
            <p:ph idx="1"/>
          </p:nvPr>
        </p:nvSpPr>
        <p:spPr/>
        <p:txBody>
          <a:bodyPr>
            <a:normAutofit fontScale="92500" lnSpcReduction="20000"/>
          </a:bodyPr>
          <a:lstStyle/>
          <a:p>
            <a:pPr algn="just"/>
            <a:r>
              <a:rPr lang="en-US" dirty="0"/>
              <a:t>A legally binding right for workers as a group to participate in workplace management is acknowledged in some form in most developed countries. </a:t>
            </a:r>
          </a:p>
          <a:p>
            <a:pPr algn="just"/>
            <a:r>
              <a:rPr lang="en-US" dirty="0"/>
              <a:t>In a majority of EU member states (for example, Germany, Sweden, and France) the workforce has a right to elect directors on the board of large corporations. </a:t>
            </a:r>
          </a:p>
          <a:p>
            <a:pPr algn="just"/>
            <a:r>
              <a:rPr lang="en-US" dirty="0"/>
              <a:t>This is usually called "codetermination" and currently most countries allow for the election of one third of the board.</a:t>
            </a:r>
          </a:p>
        </p:txBody>
      </p:sp>
    </p:spTree>
    <p:extLst>
      <p:ext uri="{BB962C8B-B14F-4D97-AF65-F5344CB8AC3E}">
        <p14:creationId xmlns:p14="http://schemas.microsoft.com/office/powerpoint/2010/main" val="381711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Workplace Participation</a:t>
            </a:r>
          </a:p>
        </p:txBody>
      </p:sp>
      <p:sp>
        <p:nvSpPr>
          <p:cNvPr id="3" name="Content Placeholder 2"/>
          <p:cNvSpPr>
            <a:spLocks noGrp="1"/>
          </p:cNvSpPr>
          <p:nvPr>
            <p:ph idx="1"/>
          </p:nvPr>
        </p:nvSpPr>
        <p:spPr/>
        <p:txBody>
          <a:bodyPr>
            <a:normAutofit fontScale="92500"/>
          </a:bodyPr>
          <a:lstStyle/>
          <a:p>
            <a:pPr algn="just"/>
            <a:r>
              <a:rPr lang="en-US" dirty="0"/>
              <a:t>In Sweden, participation is regulated through the "Law on board representation". </a:t>
            </a:r>
          </a:p>
          <a:p>
            <a:pPr algn="just"/>
            <a:r>
              <a:rPr lang="en-US" dirty="0"/>
              <a:t>The law covers all private companies with 25 or more employees. </a:t>
            </a:r>
          </a:p>
          <a:p>
            <a:pPr algn="just"/>
            <a:r>
              <a:rPr lang="en-US" dirty="0"/>
              <a:t>In these companies, workers (usually through unions) have a right to appoint two board members and two substitutes. </a:t>
            </a:r>
          </a:p>
          <a:p>
            <a:pPr algn="just"/>
            <a:r>
              <a:rPr lang="en-US" dirty="0"/>
              <a:t>If the company has more than 1,000 employees, this rises to three members and three substitutes.</a:t>
            </a:r>
          </a:p>
        </p:txBody>
      </p:sp>
    </p:spTree>
    <p:extLst>
      <p:ext uri="{BB962C8B-B14F-4D97-AF65-F5344CB8AC3E}">
        <p14:creationId xmlns:p14="http://schemas.microsoft.com/office/powerpoint/2010/main" val="413454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 and Consultation</a:t>
            </a:r>
          </a:p>
        </p:txBody>
      </p:sp>
      <p:sp>
        <p:nvSpPr>
          <p:cNvPr id="3" name="Content Placeholder 2"/>
          <p:cNvSpPr>
            <a:spLocks noGrp="1"/>
          </p:cNvSpPr>
          <p:nvPr>
            <p:ph idx="1"/>
          </p:nvPr>
        </p:nvSpPr>
        <p:spPr/>
        <p:txBody>
          <a:bodyPr/>
          <a:lstStyle/>
          <a:p>
            <a:pPr algn="just"/>
            <a:r>
              <a:rPr lang="en-US" dirty="0"/>
              <a:t>Workplace laws in many countries require that employers consult their workers on various issues. </a:t>
            </a:r>
          </a:p>
        </p:txBody>
      </p:sp>
    </p:spTree>
    <p:extLst>
      <p:ext uri="{BB962C8B-B14F-4D97-AF65-F5344CB8AC3E}">
        <p14:creationId xmlns:p14="http://schemas.microsoft.com/office/powerpoint/2010/main" val="4004844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Individual Labor Law</a:t>
            </a:r>
          </a:p>
        </p:txBody>
      </p:sp>
      <p:sp>
        <p:nvSpPr>
          <p:cNvPr id="3" name="Content Placeholder 2"/>
          <p:cNvSpPr>
            <a:spLocks noGrp="1"/>
          </p:cNvSpPr>
          <p:nvPr>
            <p:ph idx="1"/>
          </p:nvPr>
        </p:nvSpPr>
        <p:spPr/>
        <p:txBody>
          <a:bodyPr/>
          <a:lstStyle/>
          <a:p>
            <a:pPr algn="just"/>
            <a:r>
              <a:rPr lang="en-US" dirty="0"/>
              <a:t>Individual employment law regulates the individual employment relationship as it arises from the contract of employment.</a:t>
            </a:r>
          </a:p>
        </p:txBody>
      </p:sp>
    </p:spTree>
    <p:extLst>
      <p:ext uri="{BB962C8B-B14F-4D97-AF65-F5344CB8AC3E}">
        <p14:creationId xmlns:p14="http://schemas.microsoft.com/office/powerpoint/2010/main" val="8256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Employment Terms</a:t>
            </a:r>
          </a:p>
        </p:txBody>
      </p:sp>
      <p:sp>
        <p:nvSpPr>
          <p:cNvPr id="3" name="Content Placeholder 2"/>
          <p:cNvSpPr>
            <a:spLocks noGrp="1"/>
          </p:cNvSpPr>
          <p:nvPr>
            <p:ph idx="1"/>
          </p:nvPr>
        </p:nvSpPr>
        <p:spPr/>
        <p:txBody>
          <a:bodyPr>
            <a:normAutofit fontScale="77500" lnSpcReduction="20000"/>
          </a:bodyPr>
          <a:lstStyle/>
          <a:p>
            <a:pPr algn="just"/>
            <a:r>
              <a:rPr lang="en-US" dirty="0"/>
              <a:t>The basic feature of labor law in almost every country is that the rights and obligations of the worker and the employer are mediated through a contract of employment between the two. </a:t>
            </a:r>
          </a:p>
          <a:p>
            <a:pPr algn="just"/>
            <a:r>
              <a:rPr lang="en-US" dirty="0"/>
              <a:t>Many contract terms and conditions are covered by legislation or common law. </a:t>
            </a:r>
          </a:p>
          <a:p>
            <a:pPr algn="just"/>
            <a:r>
              <a:rPr lang="en-US" dirty="0"/>
              <a:t>In the US for example, the majority of state laws allow for employment to be "at will", meaning the employer can terminate an employee from a position for any reason, so long as the reason is not explicitly prohibited, and, conversely, an employee may quit at any time, for any reason (or for no reason), and is just required to give a prior  notice. </a:t>
            </a:r>
          </a:p>
          <a:p>
            <a:pPr algn="just"/>
            <a:endParaRPr lang="en-US" dirty="0"/>
          </a:p>
        </p:txBody>
      </p:sp>
    </p:spTree>
    <p:extLst>
      <p:ext uri="{BB962C8B-B14F-4D97-AF65-F5344CB8AC3E}">
        <p14:creationId xmlns:p14="http://schemas.microsoft.com/office/powerpoint/2010/main" val="295010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C420-406B-F07E-91B0-CEC150BF417A}"/>
              </a:ext>
            </a:extLst>
          </p:cNvPr>
          <p:cNvSpPr>
            <a:spLocks noGrp="1"/>
          </p:cNvSpPr>
          <p:nvPr>
            <p:ph type="title"/>
          </p:nvPr>
        </p:nvSpPr>
        <p:spPr/>
        <p:txBody>
          <a:bodyPr/>
          <a:lstStyle/>
          <a:p>
            <a:r>
              <a:rPr lang="en-PK" dirty="0"/>
              <a:t>Contents</a:t>
            </a:r>
          </a:p>
        </p:txBody>
      </p:sp>
      <p:sp>
        <p:nvSpPr>
          <p:cNvPr id="3" name="Content Placeholder 2">
            <a:extLst>
              <a:ext uri="{FF2B5EF4-FFF2-40B4-BE49-F238E27FC236}">
                <a16:creationId xmlns:a16="http://schemas.microsoft.com/office/drawing/2014/main" id="{20418906-2772-3D38-DEEB-49FFBC93C315}"/>
              </a:ext>
            </a:extLst>
          </p:cNvPr>
          <p:cNvSpPr>
            <a:spLocks noGrp="1"/>
          </p:cNvSpPr>
          <p:nvPr>
            <p:ph idx="1"/>
          </p:nvPr>
        </p:nvSpPr>
        <p:spPr/>
        <p:txBody>
          <a:bodyPr>
            <a:normAutofit fontScale="77500" lnSpcReduction="20000"/>
          </a:bodyPr>
          <a:lstStyle/>
          <a:p>
            <a:pPr algn="l">
              <a:buFont typeface="+mj-lt"/>
              <a:buAutoNum type="arabicPeriod"/>
            </a:pPr>
            <a:r>
              <a:rPr lang="en-GB" b="1" i="0" u="none" strike="noStrike" dirty="0">
                <a:solidFill>
                  <a:srgbClr val="0D0D0D"/>
                </a:solidFill>
                <a:effectLst/>
                <a:latin typeface="Söhne"/>
              </a:rPr>
              <a:t>Definition of Employee Relations:</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Define employee relations as the ongoing interaction between employees and employers, encompassing various aspects such as communication, conflict resolution, and employee engagement.</a:t>
            </a:r>
          </a:p>
          <a:p>
            <a:pPr algn="l">
              <a:buFont typeface="+mj-lt"/>
              <a:buAutoNum type="arabicPeriod"/>
            </a:pPr>
            <a:r>
              <a:rPr lang="en-GB" b="1" i="0" u="none" strike="noStrike" dirty="0">
                <a:solidFill>
                  <a:srgbClr val="0D0D0D"/>
                </a:solidFill>
                <a:effectLst/>
                <a:latin typeface="Söhne"/>
              </a:rPr>
              <a:t>The Importance of Employee Relations:</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Discuss the significance of positive employee relations in enhancing employee morale, motivation, and commitment to organizational goals.</a:t>
            </a:r>
          </a:p>
          <a:p>
            <a:pPr marL="742950" lvl="1" indent="-285750" algn="l">
              <a:buFont typeface="+mj-lt"/>
              <a:buAutoNum type="arabicPeriod"/>
            </a:pPr>
            <a:r>
              <a:rPr lang="en-GB" b="0" i="0" u="none" strike="noStrike" dirty="0">
                <a:solidFill>
                  <a:srgbClr val="0D0D0D"/>
                </a:solidFill>
                <a:effectLst/>
                <a:latin typeface="Söhne"/>
              </a:rPr>
              <a:t>Highlight the impact of effective employee relations on reducing turnover, absenteeism, and workplace conflicts.</a:t>
            </a:r>
          </a:p>
          <a:p>
            <a:pPr marL="742950" lvl="1" indent="-285750" algn="l">
              <a:buFont typeface="+mj-lt"/>
              <a:buAutoNum type="arabicPeriod"/>
            </a:pPr>
            <a:r>
              <a:rPr lang="en-GB" b="0" i="0" u="none" strike="noStrike" dirty="0">
                <a:solidFill>
                  <a:srgbClr val="0D0D0D"/>
                </a:solidFill>
                <a:effectLst/>
                <a:latin typeface="Söhne"/>
              </a:rPr>
              <a:t>Emphasize the link between employee relations and organizational performance, competitiveness, and reputation.</a:t>
            </a:r>
          </a:p>
        </p:txBody>
      </p:sp>
    </p:spTree>
    <p:extLst>
      <p:ext uri="{BB962C8B-B14F-4D97-AF65-F5344CB8AC3E}">
        <p14:creationId xmlns:p14="http://schemas.microsoft.com/office/powerpoint/2010/main" val="231147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Employment Terms</a:t>
            </a:r>
          </a:p>
        </p:txBody>
      </p:sp>
      <p:sp>
        <p:nvSpPr>
          <p:cNvPr id="3" name="Content Placeholder 2"/>
          <p:cNvSpPr>
            <a:spLocks noGrp="1"/>
          </p:cNvSpPr>
          <p:nvPr>
            <p:ph idx="1"/>
          </p:nvPr>
        </p:nvSpPr>
        <p:spPr/>
        <p:txBody>
          <a:bodyPr>
            <a:normAutofit lnSpcReduction="10000"/>
          </a:bodyPr>
          <a:lstStyle/>
          <a:p>
            <a:pPr algn="just"/>
            <a:r>
              <a:rPr lang="en-US" dirty="0"/>
              <a:t>Another example of employment terms in many countries</a:t>
            </a:r>
            <a:r>
              <a:rPr lang="en-US" baseline="30000" dirty="0"/>
              <a:t> </a:t>
            </a:r>
            <a:r>
              <a:rPr lang="en-US" dirty="0"/>
              <a:t>is the duty to provide written particulars of employment to an employee.</a:t>
            </a:r>
          </a:p>
          <a:p>
            <a:pPr algn="just"/>
            <a:r>
              <a:rPr lang="en-US" dirty="0"/>
              <a:t>This aims to allow the employee to know concretely what to expect and what is expected. </a:t>
            </a:r>
          </a:p>
          <a:p>
            <a:pPr algn="just"/>
            <a:r>
              <a:rPr lang="en-US" dirty="0"/>
              <a:t>It covers items including compensation, holiday and illness rights, notice in the event of dismissal and job description. </a:t>
            </a:r>
          </a:p>
          <a:p>
            <a:pPr algn="just"/>
            <a:endParaRPr lang="en-US" dirty="0"/>
          </a:p>
        </p:txBody>
      </p:sp>
    </p:spTree>
    <p:extLst>
      <p:ext uri="{BB962C8B-B14F-4D97-AF65-F5344CB8AC3E}">
        <p14:creationId xmlns:p14="http://schemas.microsoft.com/office/powerpoint/2010/main" val="375640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Minimum Wage</a:t>
            </a:r>
          </a:p>
        </p:txBody>
      </p:sp>
      <p:sp>
        <p:nvSpPr>
          <p:cNvPr id="3" name="Content Placeholder 2"/>
          <p:cNvSpPr>
            <a:spLocks noGrp="1"/>
          </p:cNvSpPr>
          <p:nvPr>
            <p:ph idx="1"/>
          </p:nvPr>
        </p:nvSpPr>
        <p:spPr/>
        <p:txBody>
          <a:bodyPr>
            <a:normAutofit/>
          </a:bodyPr>
          <a:lstStyle/>
          <a:p>
            <a:pPr algn="just"/>
            <a:r>
              <a:rPr lang="en-US" dirty="0"/>
              <a:t>Many jurisdictions define the minimum amount that a worker can be paid per hour.</a:t>
            </a:r>
          </a:p>
          <a:p>
            <a:pPr algn="just"/>
            <a:r>
              <a:rPr lang="en-US" dirty="0"/>
              <a:t>Each country sets its own minimum wage laws and regulations, and while a majority of industrialized countries has a minimum wage, many developing countries do not. </a:t>
            </a:r>
          </a:p>
        </p:txBody>
      </p:sp>
    </p:spTree>
    <p:extLst>
      <p:ext uri="{BB962C8B-B14F-4D97-AF65-F5344CB8AC3E}">
        <p14:creationId xmlns:p14="http://schemas.microsoft.com/office/powerpoint/2010/main" val="198017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Living Wage</a:t>
            </a:r>
          </a:p>
        </p:txBody>
      </p:sp>
      <p:sp>
        <p:nvSpPr>
          <p:cNvPr id="3" name="Content Placeholder 2"/>
          <p:cNvSpPr>
            <a:spLocks noGrp="1"/>
          </p:cNvSpPr>
          <p:nvPr>
            <p:ph idx="1"/>
          </p:nvPr>
        </p:nvSpPr>
        <p:spPr/>
        <p:txBody>
          <a:bodyPr>
            <a:normAutofit fontScale="77500" lnSpcReduction="20000"/>
          </a:bodyPr>
          <a:lstStyle/>
          <a:p>
            <a:pPr algn="just"/>
            <a:r>
              <a:rPr lang="en-US" dirty="0"/>
              <a:t>The living wage is higher than the minimum wage and is designed that a full-time worker would be able to support themselves and a small family at that wage.</a:t>
            </a:r>
            <a:endParaRPr lang="en-US" baseline="30000" dirty="0"/>
          </a:p>
          <a:p>
            <a:pPr algn="just"/>
            <a:r>
              <a:rPr lang="en-US" dirty="0"/>
              <a:t>A living wage is the minimum income necessary for a worker to meet their basic needs.</a:t>
            </a:r>
            <a:endParaRPr lang="en-US" baseline="30000" dirty="0"/>
          </a:p>
          <a:p>
            <a:pPr algn="just"/>
            <a:r>
              <a:rPr lang="en-US" dirty="0"/>
              <a:t>Needs are defined to include food, housing, and other essential needs such as clothing. </a:t>
            </a:r>
          </a:p>
          <a:p>
            <a:pPr algn="just"/>
            <a:r>
              <a:rPr lang="en-US" dirty="0"/>
              <a:t>The goal of a living wage is to allow a worker to afford a basic but decent standard of living.</a:t>
            </a:r>
            <a:endParaRPr lang="en-US" baseline="30000" dirty="0"/>
          </a:p>
          <a:p>
            <a:pPr algn="just"/>
            <a:r>
              <a:rPr lang="en-US" dirty="0"/>
              <a:t>Due to the flexible nature of the term 'needs', there is not one universally accepted measure of what a living wage is and as such it varies by location and household type.</a:t>
            </a:r>
          </a:p>
        </p:txBody>
      </p:sp>
    </p:spTree>
    <p:extLst>
      <p:ext uri="{BB962C8B-B14F-4D97-AF65-F5344CB8AC3E}">
        <p14:creationId xmlns:p14="http://schemas.microsoft.com/office/powerpoint/2010/main" val="4085038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Hours</a:t>
            </a:r>
          </a:p>
        </p:txBody>
      </p:sp>
      <p:sp>
        <p:nvSpPr>
          <p:cNvPr id="3" name="Content Placeholder 2"/>
          <p:cNvSpPr>
            <a:spLocks noGrp="1"/>
          </p:cNvSpPr>
          <p:nvPr>
            <p:ph idx="1"/>
          </p:nvPr>
        </p:nvSpPr>
        <p:spPr/>
        <p:txBody>
          <a:bodyPr>
            <a:normAutofit fontScale="85000" lnSpcReduction="10000"/>
          </a:bodyPr>
          <a:lstStyle/>
          <a:p>
            <a:pPr algn="just"/>
            <a:r>
              <a:rPr lang="en-US" dirty="0"/>
              <a:t>The maximum number of hours worked per day or other time interval are set by law in many countries. </a:t>
            </a:r>
          </a:p>
          <a:p>
            <a:pPr algn="just"/>
            <a:r>
              <a:rPr lang="en-US" dirty="0"/>
              <a:t>Such laws also control whether workers who work longer hours must be paid additional compensation. </a:t>
            </a:r>
          </a:p>
          <a:p>
            <a:pPr algn="just"/>
            <a:r>
              <a:rPr lang="en-US" dirty="0"/>
              <a:t>Before the Industrial Revolution, the workday varied between 11 and 14 hours. </a:t>
            </a:r>
          </a:p>
          <a:p>
            <a:pPr algn="just"/>
            <a:r>
              <a:rPr lang="en-US" dirty="0"/>
              <a:t>With the growth of industrialism and the introduction of machinery, longer hours became far more common, reaching as high as 16 hours per day. </a:t>
            </a:r>
          </a:p>
          <a:p>
            <a:pPr algn="just"/>
            <a:r>
              <a:rPr lang="en-US" dirty="0"/>
              <a:t>Now a days an 8 hours working day is a standard in a large number of countries.</a:t>
            </a:r>
          </a:p>
          <a:p>
            <a:pPr algn="just"/>
            <a:endParaRPr lang="en-US" dirty="0"/>
          </a:p>
        </p:txBody>
      </p:sp>
    </p:spTree>
    <p:extLst>
      <p:ext uri="{BB962C8B-B14F-4D97-AF65-F5344CB8AC3E}">
        <p14:creationId xmlns:p14="http://schemas.microsoft.com/office/powerpoint/2010/main" val="1680889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Health and Safety</a:t>
            </a:r>
          </a:p>
        </p:txBody>
      </p:sp>
      <p:sp>
        <p:nvSpPr>
          <p:cNvPr id="3" name="Content Placeholder 2"/>
          <p:cNvSpPr>
            <a:spLocks noGrp="1"/>
          </p:cNvSpPr>
          <p:nvPr>
            <p:ph idx="1"/>
          </p:nvPr>
        </p:nvSpPr>
        <p:spPr/>
        <p:txBody>
          <a:bodyPr/>
          <a:lstStyle/>
          <a:p>
            <a:pPr algn="just"/>
            <a:r>
              <a:rPr lang="en-US" dirty="0"/>
              <a:t>Labor laws also involve safety concerning workers.</a:t>
            </a:r>
          </a:p>
          <a:p>
            <a:pPr algn="just"/>
            <a:r>
              <a:rPr lang="en-US" dirty="0"/>
              <a:t>Such laws deals with all aspects of health and safety in the workplace and has a strong focus on primary prevention of hazards</a:t>
            </a:r>
          </a:p>
        </p:txBody>
      </p:sp>
    </p:spTree>
    <p:extLst>
      <p:ext uri="{BB962C8B-B14F-4D97-AF65-F5344CB8AC3E}">
        <p14:creationId xmlns:p14="http://schemas.microsoft.com/office/powerpoint/2010/main" val="313913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a:t>
            </a:r>
          </a:p>
        </p:txBody>
      </p:sp>
      <p:sp>
        <p:nvSpPr>
          <p:cNvPr id="3" name="Content Placeholder 2"/>
          <p:cNvSpPr>
            <a:spLocks noGrp="1"/>
          </p:cNvSpPr>
          <p:nvPr>
            <p:ph idx="1"/>
          </p:nvPr>
        </p:nvSpPr>
        <p:spPr/>
        <p:txBody>
          <a:bodyPr/>
          <a:lstStyle/>
          <a:p>
            <a:pPr algn="just"/>
            <a:r>
              <a:rPr lang="en-US" dirty="0"/>
              <a:t>Such laws prohibited discrimination against employees as morally unacceptable and illegal, in particular racial discrimination or gender discrimination. </a:t>
            </a:r>
          </a:p>
        </p:txBody>
      </p:sp>
    </p:spTree>
    <p:extLst>
      <p:ext uri="{BB962C8B-B14F-4D97-AF65-F5344CB8AC3E}">
        <p14:creationId xmlns:p14="http://schemas.microsoft.com/office/powerpoint/2010/main" val="2969258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Equal pay and Gender Discrimination</a:t>
            </a:r>
          </a:p>
        </p:txBody>
      </p:sp>
      <p:sp>
        <p:nvSpPr>
          <p:cNvPr id="3" name="Content Placeholder 2"/>
          <p:cNvSpPr>
            <a:spLocks noGrp="1"/>
          </p:cNvSpPr>
          <p:nvPr>
            <p:ph idx="1"/>
          </p:nvPr>
        </p:nvSpPr>
        <p:spPr/>
        <p:txBody>
          <a:bodyPr>
            <a:normAutofit fontScale="77500" lnSpcReduction="20000"/>
          </a:bodyPr>
          <a:lstStyle/>
          <a:p>
            <a:pPr algn="just"/>
            <a:r>
              <a:rPr lang="en-US" b="1" dirty="0"/>
              <a:t>Equal pay for equal work</a:t>
            </a:r>
            <a:r>
              <a:rPr lang="en-US" baseline="30000" dirty="0"/>
              <a:t> </a:t>
            </a:r>
            <a:r>
              <a:rPr lang="en-US" dirty="0"/>
              <a:t>is the concept of labor rights that individuals in the same workplace be given equal pay.</a:t>
            </a:r>
            <a:endParaRPr lang="en-US" baseline="30000" dirty="0"/>
          </a:p>
          <a:p>
            <a:pPr algn="just"/>
            <a:r>
              <a:rPr lang="en-US" dirty="0"/>
              <a:t>It is most commonly used in the context of gender discrimination, in relation to the gender pay gap. </a:t>
            </a:r>
          </a:p>
          <a:p>
            <a:pPr algn="just"/>
            <a:r>
              <a:rPr lang="en-US" dirty="0"/>
              <a:t>Equal pay relates to the full range of payments and benefits, including basic pay, non-salary payments, bonuses and allowances. </a:t>
            </a:r>
          </a:p>
          <a:p>
            <a:pPr algn="just"/>
            <a:r>
              <a:rPr lang="en-US" dirty="0"/>
              <a:t>Some countries have moved faster than others in addressing the problem. </a:t>
            </a:r>
          </a:p>
          <a:p>
            <a:pPr algn="just"/>
            <a:r>
              <a:rPr lang="en-US" dirty="0"/>
              <a:t>Since President John F. Kennedy signed the Equal Pay Act of 1963, it has been illegal in the United States to pay men and women working in the same place different salaries for similar work. </a:t>
            </a:r>
          </a:p>
        </p:txBody>
      </p:sp>
    </p:spTree>
    <p:extLst>
      <p:ext uri="{BB962C8B-B14F-4D97-AF65-F5344CB8AC3E}">
        <p14:creationId xmlns:p14="http://schemas.microsoft.com/office/powerpoint/2010/main" val="2473299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Equal pay and Gender Discrimination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3600" b="1" dirty="0"/>
              <a:t>IT industry and </a:t>
            </a:r>
          </a:p>
          <a:p>
            <a:pPr marL="0" indent="0" algn="ctr">
              <a:buNone/>
            </a:pPr>
            <a:r>
              <a:rPr lang="en-US" sz="3600" b="1" dirty="0"/>
              <a:t>women employees???</a:t>
            </a:r>
          </a:p>
        </p:txBody>
      </p:sp>
    </p:spTree>
    <p:extLst>
      <p:ext uri="{BB962C8B-B14F-4D97-AF65-F5344CB8AC3E}">
        <p14:creationId xmlns:p14="http://schemas.microsoft.com/office/powerpoint/2010/main" val="56639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F6C8-0C21-420A-6866-D532D84A20F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3089471-CEC1-2271-FD6B-CAFEE06EC540}"/>
              </a:ext>
            </a:extLst>
          </p:cNvPr>
          <p:cNvSpPr>
            <a:spLocks noGrp="1"/>
          </p:cNvSpPr>
          <p:nvPr>
            <p:ph idx="1"/>
          </p:nvPr>
        </p:nvSpPr>
        <p:spPr/>
        <p:txBody>
          <a:bodyPr>
            <a:normAutofit fontScale="62500" lnSpcReduction="20000"/>
          </a:bodyPr>
          <a:lstStyle/>
          <a:p>
            <a:pPr algn="l"/>
            <a:r>
              <a:rPr lang="en-GB" b="1" i="0" u="none" strike="noStrike" dirty="0">
                <a:solidFill>
                  <a:srgbClr val="0D0D0D"/>
                </a:solidFill>
                <a:effectLst/>
                <a:latin typeface="Söhne"/>
              </a:rPr>
              <a:t>Prevalence of Gender Discrimination:</a:t>
            </a:r>
            <a:endParaRPr lang="en-GB" b="0" i="0" u="none" strike="noStrike" dirty="0">
              <a:solidFill>
                <a:srgbClr val="0D0D0D"/>
              </a:solidFill>
              <a:effectLst/>
              <a:latin typeface="Söhne"/>
            </a:endParaRPr>
          </a:p>
          <a:p>
            <a:pPr algn="l">
              <a:buFont typeface="+mj-lt"/>
              <a:buAutoNum type="arabicPeriod"/>
            </a:pPr>
            <a:r>
              <a:rPr lang="en-GB" b="1" i="0" u="none" strike="noStrike" dirty="0">
                <a:solidFill>
                  <a:srgbClr val="0D0D0D"/>
                </a:solidFill>
                <a:effectLst/>
                <a:latin typeface="Söhne"/>
              </a:rPr>
              <a:t>Underrepresentation in Leadership Roles:</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Despite comprising a significant portion of the workforce, women are often underrepresented in leadership positions within IT companies. Glass ceilings and implicit biases limit women's access to executive roles and decision-making positions.</a:t>
            </a:r>
          </a:p>
          <a:p>
            <a:pPr algn="l">
              <a:buFont typeface="+mj-lt"/>
              <a:buAutoNum type="arabicPeriod"/>
            </a:pPr>
            <a:r>
              <a:rPr lang="en-GB" b="1" i="0" u="none" strike="noStrike" dirty="0">
                <a:solidFill>
                  <a:srgbClr val="0D0D0D"/>
                </a:solidFill>
                <a:effectLst/>
                <a:latin typeface="Söhne"/>
              </a:rPr>
              <a:t>Gender Pay Gap:</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Women in the IT industry consistently earn less than their male counterparts for similar roles and qualifications. The gender pay gap reflects systemic inequalities in compensation practices and opportunities for career advancement.</a:t>
            </a:r>
          </a:p>
          <a:p>
            <a:pPr algn="l">
              <a:buFont typeface="+mj-lt"/>
              <a:buAutoNum type="arabicPeriod"/>
            </a:pPr>
            <a:r>
              <a:rPr lang="en-GB" b="1" i="0" u="none" strike="noStrike" dirty="0">
                <a:solidFill>
                  <a:srgbClr val="0D0D0D"/>
                </a:solidFill>
                <a:effectLst/>
                <a:latin typeface="Söhne"/>
              </a:rPr>
              <a:t>Stereotyping and Bias:</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Women in IT often face stereotypes and biases that undermine their abilities and contributions. Stereotypes such as "women are not as technically proficient as men" or "women are better suited for administrative roles" perpetuate gender-based discrimination and limit women's career opportunities.</a:t>
            </a:r>
          </a:p>
          <a:p>
            <a:endParaRPr lang="en-PK" dirty="0"/>
          </a:p>
        </p:txBody>
      </p:sp>
    </p:spTree>
    <p:extLst>
      <p:ext uri="{BB962C8B-B14F-4D97-AF65-F5344CB8AC3E}">
        <p14:creationId xmlns:p14="http://schemas.microsoft.com/office/powerpoint/2010/main" val="504708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11C4-0197-3B4B-42C0-9343932D7E3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D606B16-B6EF-1696-ECE8-B1793D6DD499}"/>
              </a:ext>
            </a:extLst>
          </p:cNvPr>
          <p:cNvSpPr>
            <a:spLocks noGrp="1"/>
          </p:cNvSpPr>
          <p:nvPr>
            <p:ph idx="1"/>
          </p:nvPr>
        </p:nvSpPr>
        <p:spPr/>
        <p:txBody>
          <a:bodyPr>
            <a:normAutofit fontScale="55000" lnSpcReduction="20000"/>
          </a:bodyPr>
          <a:lstStyle/>
          <a:p>
            <a:pPr algn="l"/>
            <a:r>
              <a:rPr lang="en-GB" b="1" i="0" u="none" strike="noStrike" dirty="0">
                <a:solidFill>
                  <a:srgbClr val="0D0D0D"/>
                </a:solidFill>
                <a:effectLst/>
                <a:latin typeface="Söhne"/>
              </a:rPr>
              <a:t>Challenges Faced by Women Employees:</a:t>
            </a:r>
            <a:endParaRPr lang="en-GB" b="0" i="0" u="none" strike="noStrike" dirty="0">
              <a:solidFill>
                <a:srgbClr val="0D0D0D"/>
              </a:solidFill>
              <a:effectLst/>
              <a:latin typeface="Söhne"/>
            </a:endParaRPr>
          </a:p>
          <a:p>
            <a:pPr algn="l">
              <a:buFont typeface="+mj-lt"/>
              <a:buAutoNum type="arabicPeriod"/>
            </a:pPr>
            <a:r>
              <a:rPr lang="en-GB" b="1" i="0" u="none" strike="noStrike" dirty="0">
                <a:solidFill>
                  <a:srgbClr val="0D0D0D"/>
                </a:solidFill>
                <a:effectLst/>
                <a:latin typeface="Söhne"/>
              </a:rPr>
              <a:t>Workplace Culture and Environment:</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Male-dominated workplace cultures in the IT industry can create hostile or unwelcoming environments for women employees. Discriminatory </a:t>
            </a:r>
            <a:r>
              <a:rPr lang="en-GB" b="0" i="0" u="none" strike="noStrike" dirty="0" err="1">
                <a:solidFill>
                  <a:srgbClr val="0D0D0D"/>
                </a:solidFill>
                <a:effectLst/>
                <a:latin typeface="Söhne"/>
              </a:rPr>
              <a:t>behaviors</a:t>
            </a:r>
            <a:r>
              <a:rPr lang="en-GB" b="0" i="0" u="none" strike="noStrike" dirty="0">
                <a:solidFill>
                  <a:srgbClr val="0D0D0D"/>
                </a:solidFill>
                <a:effectLst/>
                <a:latin typeface="Söhne"/>
              </a:rPr>
              <a:t>, such as harassment, microaggressions, and exclusionary practices, contribute to a toxic work atmosphere.</a:t>
            </a:r>
          </a:p>
          <a:p>
            <a:pPr algn="l">
              <a:buFont typeface="+mj-lt"/>
              <a:buAutoNum type="arabicPeriod"/>
            </a:pPr>
            <a:r>
              <a:rPr lang="en-GB" b="1" i="0" u="none" strike="noStrike" dirty="0">
                <a:solidFill>
                  <a:srgbClr val="0D0D0D"/>
                </a:solidFill>
                <a:effectLst/>
                <a:latin typeface="Söhne"/>
              </a:rPr>
              <a:t>Limited Opportunities for Advancement:</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Women often encounter barriers to career progression in the IT sector, including limited access to mentorship, sponsorship, and networking opportunities. Lack of visibility and support from senior leadership further exacerbates challenges related to career advancement.</a:t>
            </a:r>
          </a:p>
          <a:p>
            <a:pPr algn="l">
              <a:buFont typeface="+mj-lt"/>
              <a:buAutoNum type="arabicPeriod"/>
            </a:pPr>
            <a:r>
              <a:rPr lang="en-GB" b="1" i="0" u="none" strike="noStrike" dirty="0">
                <a:solidFill>
                  <a:srgbClr val="0D0D0D"/>
                </a:solidFill>
                <a:effectLst/>
                <a:latin typeface="Söhne"/>
              </a:rPr>
              <a:t>Work-Life Balance and Family Responsibilities:</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Balancing work commitments with family responsibilities remains a significant challenge for many women in IT. Inflexible work schedules, long hours, and a lack of supportive policies, such as parental leave and childcare assistance, hinder women's ability to thrive in their careers.</a:t>
            </a:r>
          </a:p>
          <a:p>
            <a:pPr algn="l">
              <a:buFont typeface="+mj-lt"/>
              <a:buAutoNum type="arabicPeriod"/>
            </a:pPr>
            <a:r>
              <a:rPr lang="en-GB" b="1" i="0" u="none" strike="noStrike" dirty="0">
                <a:solidFill>
                  <a:srgbClr val="0D0D0D"/>
                </a:solidFill>
                <a:effectLst/>
                <a:latin typeface="Söhne"/>
              </a:rPr>
              <a:t>Retention and Attrition:</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Gender discrimination and workplace challenges contribute to higher rates of attrition among women employees in the IT industry. Many talented women leave the field due to frustration, burnout, or limited opportunities for growth and advancement.</a:t>
            </a:r>
          </a:p>
          <a:p>
            <a:endParaRPr lang="en-PK" dirty="0"/>
          </a:p>
        </p:txBody>
      </p:sp>
    </p:spTree>
    <p:extLst>
      <p:ext uri="{BB962C8B-B14F-4D97-AF65-F5344CB8AC3E}">
        <p14:creationId xmlns:p14="http://schemas.microsoft.com/office/powerpoint/2010/main" val="10262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A78A-81E6-6D92-7975-B2A3AFCE314C}"/>
              </a:ext>
            </a:extLst>
          </p:cNvPr>
          <p:cNvSpPr>
            <a:spLocks noGrp="1"/>
          </p:cNvSpPr>
          <p:nvPr>
            <p:ph type="title"/>
          </p:nvPr>
        </p:nvSpPr>
        <p:spPr/>
        <p:txBody>
          <a:bodyPr/>
          <a:lstStyle/>
          <a:p>
            <a:r>
              <a:rPr lang="en-PK" dirty="0"/>
              <a:t>Contents</a:t>
            </a:r>
          </a:p>
        </p:txBody>
      </p:sp>
      <p:sp>
        <p:nvSpPr>
          <p:cNvPr id="3" name="Content Placeholder 2">
            <a:extLst>
              <a:ext uri="{FF2B5EF4-FFF2-40B4-BE49-F238E27FC236}">
                <a16:creationId xmlns:a16="http://schemas.microsoft.com/office/drawing/2014/main" id="{929F9F2F-9646-FD55-2991-6F65E6C2F8A6}"/>
              </a:ext>
            </a:extLst>
          </p:cNvPr>
          <p:cNvSpPr>
            <a:spLocks noGrp="1"/>
          </p:cNvSpPr>
          <p:nvPr>
            <p:ph idx="1"/>
          </p:nvPr>
        </p:nvSpPr>
        <p:spPr/>
        <p:txBody>
          <a:bodyPr>
            <a:normAutofit fontScale="70000" lnSpcReduction="20000"/>
          </a:bodyPr>
          <a:lstStyle/>
          <a:p>
            <a:pPr algn="l">
              <a:buFont typeface="+mj-lt"/>
              <a:buAutoNum type="arabicPeriod"/>
            </a:pPr>
            <a:r>
              <a:rPr lang="en-GB" b="1" i="0" u="none" strike="noStrike" dirty="0">
                <a:solidFill>
                  <a:srgbClr val="0D0D0D"/>
                </a:solidFill>
                <a:effectLst/>
                <a:latin typeface="Söhne"/>
              </a:rPr>
              <a:t>Principles of Employee Relations:</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Communication: Emphasize the importance of open, transparent communication between management and employees to foster trust, collaboration, and mutual understanding.</a:t>
            </a:r>
          </a:p>
          <a:p>
            <a:pPr marL="742950" lvl="1" indent="-285750" algn="l">
              <a:buFont typeface="+mj-lt"/>
              <a:buAutoNum type="arabicPeriod"/>
            </a:pPr>
            <a:r>
              <a:rPr lang="en-GB" b="0" i="0" u="none" strike="noStrike" dirty="0">
                <a:solidFill>
                  <a:srgbClr val="0D0D0D"/>
                </a:solidFill>
                <a:effectLst/>
                <a:latin typeface="Söhne"/>
              </a:rPr>
              <a:t>Fairness and Equity: Discuss the need for fair and equitable treatment of employees in all aspects of employment, including recruitment, compensation, performance management, and disciplinary actions.</a:t>
            </a:r>
          </a:p>
          <a:p>
            <a:pPr marL="742950" lvl="1" indent="-285750" algn="l">
              <a:buFont typeface="+mj-lt"/>
              <a:buAutoNum type="arabicPeriod"/>
            </a:pPr>
            <a:r>
              <a:rPr lang="en-GB" b="0" i="0" u="none" strike="noStrike" dirty="0">
                <a:solidFill>
                  <a:srgbClr val="0D0D0D"/>
                </a:solidFill>
                <a:effectLst/>
                <a:latin typeface="Söhne"/>
              </a:rPr>
              <a:t>Employee Involvement: Advocate for involving employees in decision-making processes, problem-solving, and goal-setting to enhance their sense of ownership and commitment to organizational objectives.</a:t>
            </a:r>
          </a:p>
          <a:p>
            <a:pPr marL="742950" lvl="1" indent="-285750" algn="l">
              <a:buFont typeface="+mj-lt"/>
              <a:buAutoNum type="arabicPeriod"/>
            </a:pPr>
            <a:r>
              <a:rPr lang="en-GB" b="0" i="0" u="none" strike="noStrike" dirty="0">
                <a:solidFill>
                  <a:srgbClr val="0D0D0D"/>
                </a:solidFill>
                <a:effectLst/>
                <a:latin typeface="Söhne"/>
              </a:rPr>
              <a:t>Conflict Resolution: Introduce strategies for resolving conflicts and disputes in the workplace, such as mediation, negotiation, and grievance procedures, to maintain harmonious employee relations.</a:t>
            </a:r>
          </a:p>
          <a:p>
            <a:pPr marL="742950" lvl="1" indent="-285750" algn="l">
              <a:buFont typeface="+mj-lt"/>
              <a:buAutoNum type="arabicPeriod"/>
            </a:pPr>
            <a:r>
              <a:rPr lang="en-GB" b="0" i="0" u="none" strike="noStrike" dirty="0">
                <a:solidFill>
                  <a:srgbClr val="0D0D0D"/>
                </a:solidFill>
                <a:effectLst/>
                <a:latin typeface="Söhne"/>
              </a:rPr>
              <a:t>Employee Recognition and Reward: Highlight the importance of recognizing and rewarding employee contributions and achievements to promote job satisfaction, motivation, and retention.</a:t>
            </a:r>
            <a:endParaRPr lang="en-PK" dirty="0"/>
          </a:p>
        </p:txBody>
      </p:sp>
    </p:spTree>
    <p:extLst>
      <p:ext uri="{BB962C8B-B14F-4D97-AF65-F5344CB8AC3E}">
        <p14:creationId xmlns:p14="http://schemas.microsoft.com/office/powerpoint/2010/main" val="420807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174E-B643-B8CF-45DB-A3235E31076C}"/>
              </a:ext>
            </a:extLst>
          </p:cNvPr>
          <p:cNvSpPr>
            <a:spLocks noGrp="1"/>
          </p:cNvSpPr>
          <p:nvPr>
            <p:ph type="title"/>
          </p:nvPr>
        </p:nvSpPr>
        <p:spPr/>
        <p:txBody>
          <a:bodyPr/>
          <a:lstStyle/>
          <a:p>
            <a:r>
              <a:rPr lang="en-PK" dirty="0"/>
              <a:t>Case Studies</a:t>
            </a:r>
          </a:p>
        </p:txBody>
      </p:sp>
      <p:sp>
        <p:nvSpPr>
          <p:cNvPr id="3" name="Content Placeholder 2">
            <a:extLst>
              <a:ext uri="{FF2B5EF4-FFF2-40B4-BE49-F238E27FC236}">
                <a16:creationId xmlns:a16="http://schemas.microsoft.com/office/drawing/2014/main" id="{42DAF9E9-964B-CBC3-369E-F6F2D5CE9797}"/>
              </a:ext>
            </a:extLst>
          </p:cNvPr>
          <p:cNvSpPr>
            <a:spLocks noGrp="1"/>
          </p:cNvSpPr>
          <p:nvPr>
            <p:ph idx="1"/>
          </p:nvPr>
        </p:nvSpPr>
        <p:spPr/>
        <p:txBody>
          <a:bodyPr>
            <a:normAutofit fontScale="62500" lnSpcReduction="20000"/>
          </a:bodyPr>
          <a:lstStyle/>
          <a:p>
            <a:pPr algn="l"/>
            <a:r>
              <a:rPr lang="en-GB" b="1" i="0" u="none" strike="noStrike" dirty="0">
                <a:solidFill>
                  <a:srgbClr val="0D0D0D"/>
                </a:solidFill>
                <a:effectLst/>
                <a:latin typeface="Söhne"/>
              </a:rPr>
              <a:t>Effective Employee Relations Practices:</a:t>
            </a:r>
            <a:endParaRPr lang="en-GB" b="0" i="0" u="none" strike="noStrike" dirty="0">
              <a:solidFill>
                <a:srgbClr val="0D0D0D"/>
              </a:solidFill>
              <a:effectLst/>
              <a:latin typeface="Söhne"/>
            </a:endParaRPr>
          </a:p>
          <a:p>
            <a:pPr algn="l">
              <a:buFont typeface="+mj-lt"/>
              <a:buAutoNum type="arabicPeriod"/>
            </a:pPr>
            <a:r>
              <a:rPr lang="en-GB" b="1" i="0" u="none" strike="noStrike" dirty="0">
                <a:solidFill>
                  <a:srgbClr val="0D0D0D"/>
                </a:solidFill>
                <a:effectLst/>
                <a:latin typeface="Söhne"/>
              </a:rPr>
              <a:t>Google's Employee Engagement Initiatives:</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Case Study: Google is renowned for its employee-centric culture and innovative approaches to employee engagement. The company offers various perks and benefits, such as flexible work hours, on-site amenities, and opportunities for professional development. Google's open communication channels, transparent leadership, and focus on employee well-being contribute to high levels of job satisfaction and retention among its workforce.</a:t>
            </a:r>
          </a:p>
          <a:p>
            <a:pPr algn="l">
              <a:buFont typeface="+mj-lt"/>
              <a:buAutoNum type="arabicPeriod"/>
            </a:pPr>
            <a:r>
              <a:rPr lang="en-GB" b="1" i="0" u="none" strike="noStrike" dirty="0">
                <a:solidFill>
                  <a:srgbClr val="0D0D0D"/>
                </a:solidFill>
                <a:effectLst/>
                <a:latin typeface="Söhne"/>
              </a:rPr>
              <a:t>Zappos' </a:t>
            </a:r>
            <a:r>
              <a:rPr lang="en-GB" b="1" i="0" u="none" strike="noStrike" dirty="0" err="1">
                <a:solidFill>
                  <a:srgbClr val="0D0D0D"/>
                </a:solidFill>
                <a:effectLst/>
                <a:latin typeface="Söhne"/>
              </a:rPr>
              <a:t>Holacracy</a:t>
            </a:r>
            <a:r>
              <a:rPr lang="en-GB" b="1" i="0" u="none" strike="noStrike" dirty="0">
                <a:solidFill>
                  <a:srgbClr val="0D0D0D"/>
                </a:solidFill>
                <a:effectLst/>
                <a:latin typeface="Söhne"/>
              </a:rPr>
              <a:t> Model:</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Case Study: Zappos, an online shoe and clothing retailer, implemented a </a:t>
            </a:r>
            <a:r>
              <a:rPr lang="en-GB" b="0" i="0" u="none" strike="noStrike" dirty="0" err="1">
                <a:solidFill>
                  <a:srgbClr val="0D0D0D"/>
                </a:solidFill>
                <a:effectLst/>
                <a:latin typeface="Söhne"/>
              </a:rPr>
              <a:t>holacracy</a:t>
            </a:r>
            <a:r>
              <a:rPr lang="en-GB" b="0" i="0" u="none" strike="noStrike" dirty="0">
                <a:solidFill>
                  <a:srgbClr val="0D0D0D"/>
                </a:solidFill>
                <a:effectLst/>
                <a:latin typeface="Söhne"/>
              </a:rPr>
              <a:t> model that promotes self-organization and distributed decision-making among employees. Through this approach, employees have greater autonomy and responsibility in their roles, leading to increased engagement, creativity, and job satisfaction. Zappos' emphasis on employee empowerment and trust has contributed to its reputation as a desirable workplace.</a:t>
            </a:r>
          </a:p>
        </p:txBody>
      </p:sp>
    </p:spTree>
    <p:extLst>
      <p:ext uri="{BB962C8B-B14F-4D97-AF65-F5344CB8AC3E}">
        <p14:creationId xmlns:p14="http://schemas.microsoft.com/office/powerpoint/2010/main" val="1983482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4569-EC2F-11D6-1420-1E337F483FE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1A96B3A-55F4-9564-3B02-42BB45BF36D2}"/>
              </a:ext>
            </a:extLst>
          </p:cNvPr>
          <p:cNvSpPr>
            <a:spLocks noGrp="1"/>
          </p:cNvSpPr>
          <p:nvPr>
            <p:ph idx="1"/>
          </p:nvPr>
        </p:nvSpPr>
        <p:spPr/>
        <p:txBody>
          <a:bodyPr>
            <a:normAutofit fontScale="62500" lnSpcReduction="20000"/>
          </a:bodyPr>
          <a:lstStyle/>
          <a:p>
            <a:pPr algn="l"/>
            <a:r>
              <a:rPr lang="en-GB" b="1" i="0" u="none" strike="noStrike" dirty="0">
                <a:solidFill>
                  <a:srgbClr val="0D0D0D"/>
                </a:solidFill>
                <a:effectLst/>
                <a:latin typeface="Söhne"/>
              </a:rPr>
              <a:t>Ineffective Employee Relations Practices:</a:t>
            </a:r>
            <a:endParaRPr lang="en-GB" b="0" i="0" u="none" strike="noStrike" dirty="0">
              <a:solidFill>
                <a:srgbClr val="0D0D0D"/>
              </a:solidFill>
              <a:effectLst/>
              <a:latin typeface="Söhne"/>
            </a:endParaRPr>
          </a:p>
          <a:p>
            <a:pPr algn="l">
              <a:buFont typeface="+mj-lt"/>
              <a:buAutoNum type="arabicPeriod"/>
            </a:pPr>
            <a:r>
              <a:rPr lang="en-GB" b="1" i="0" u="none" strike="noStrike" dirty="0">
                <a:solidFill>
                  <a:srgbClr val="0D0D0D"/>
                </a:solidFill>
                <a:effectLst/>
                <a:latin typeface="Söhne"/>
              </a:rPr>
              <a:t>Walmart's </a:t>
            </a:r>
            <a:r>
              <a:rPr lang="en-GB" b="1" i="0" u="none" strike="noStrike" dirty="0" err="1">
                <a:solidFill>
                  <a:srgbClr val="0D0D0D"/>
                </a:solidFill>
                <a:effectLst/>
                <a:latin typeface="Söhne"/>
              </a:rPr>
              <a:t>Labor</a:t>
            </a:r>
            <a:r>
              <a:rPr lang="en-GB" b="1" i="0" u="none" strike="noStrike" dirty="0">
                <a:solidFill>
                  <a:srgbClr val="0D0D0D"/>
                </a:solidFill>
                <a:effectLst/>
                <a:latin typeface="Söhne"/>
              </a:rPr>
              <a:t> Disputes:</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Case Study: Walmart has faced numerous </a:t>
            </a:r>
            <a:r>
              <a:rPr lang="en-GB" b="0" i="0" u="none" strike="noStrike" dirty="0" err="1">
                <a:solidFill>
                  <a:srgbClr val="0D0D0D"/>
                </a:solidFill>
                <a:effectLst/>
                <a:latin typeface="Söhne"/>
              </a:rPr>
              <a:t>labor</a:t>
            </a:r>
            <a:r>
              <a:rPr lang="en-GB" b="0" i="0" u="none" strike="noStrike" dirty="0">
                <a:solidFill>
                  <a:srgbClr val="0D0D0D"/>
                </a:solidFill>
                <a:effectLst/>
                <a:latin typeface="Söhne"/>
              </a:rPr>
              <a:t> disputes and criticisms regarding its treatment of employees, including allegations of low wages, inadequate benefits, and anti-union tactics. These issues have resulted in negative publicity, legal challenges, and reputational damage for the company. Walmart's adversarial approach to </a:t>
            </a:r>
            <a:r>
              <a:rPr lang="en-GB" b="0" i="0" u="none" strike="noStrike" dirty="0" err="1">
                <a:solidFill>
                  <a:srgbClr val="0D0D0D"/>
                </a:solidFill>
                <a:effectLst/>
                <a:latin typeface="Söhne"/>
              </a:rPr>
              <a:t>labor</a:t>
            </a:r>
            <a:r>
              <a:rPr lang="en-GB" b="0" i="0" u="none" strike="noStrike" dirty="0">
                <a:solidFill>
                  <a:srgbClr val="0D0D0D"/>
                </a:solidFill>
                <a:effectLst/>
                <a:latin typeface="Söhne"/>
              </a:rPr>
              <a:t> relations has led to employee dissatisfaction, turnover, and protests by workers and </a:t>
            </a:r>
            <a:r>
              <a:rPr lang="en-GB" b="0" i="0" u="none" strike="noStrike" dirty="0" err="1">
                <a:solidFill>
                  <a:srgbClr val="0D0D0D"/>
                </a:solidFill>
                <a:effectLst/>
                <a:latin typeface="Söhne"/>
              </a:rPr>
              <a:t>labor</a:t>
            </a:r>
            <a:r>
              <a:rPr lang="en-GB" b="0" i="0" u="none" strike="noStrike" dirty="0">
                <a:solidFill>
                  <a:srgbClr val="0D0D0D"/>
                </a:solidFill>
                <a:effectLst/>
                <a:latin typeface="Söhne"/>
              </a:rPr>
              <a:t> unions.</a:t>
            </a:r>
          </a:p>
          <a:p>
            <a:pPr algn="l">
              <a:buFont typeface="+mj-lt"/>
              <a:buAutoNum type="arabicPeriod"/>
            </a:pPr>
            <a:r>
              <a:rPr lang="en-GB" b="1" i="0" u="none" strike="noStrike" dirty="0">
                <a:solidFill>
                  <a:srgbClr val="0D0D0D"/>
                </a:solidFill>
                <a:effectLst/>
                <a:latin typeface="Söhne"/>
              </a:rPr>
              <a:t>Uber's Toxic Workplace Culture:</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Case Study: Uber, a ride-hailing company, faced widespread criticism and backlash over its toxic workplace culture characterized by allegations of harassment, discrimination, and retaliation. Reports of unethical </a:t>
            </a:r>
            <a:r>
              <a:rPr lang="en-GB" b="0" i="0" u="none" strike="noStrike" dirty="0" err="1">
                <a:solidFill>
                  <a:srgbClr val="0D0D0D"/>
                </a:solidFill>
                <a:effectLst/>
                <a:latin typeface="Söhne"/>
              </a:rPr>
              <a:t>behavior</a:t>
            </a:r>
            <a:r>
              <a:rPr lang="en-GB" b="0" i="0" u="none" strike="noStrike" dirty="0">
                <a:solidFill>
                  <a:srgbClr val="0D0D0D"/>
                </a:solidFill>
                <a:effectLst/>
                <a:latin typeface="Söhne"/>
              </a:rPr>
              <a:t> and a lack of accountability among senior leadership led to internal turmoil and negative public perception. Uber's failure to address employee concerns and foster a healthy work environment resulted in significant reputational and financial repercussions for the company.</a:t>
            </a:r>
          </a:p>
        </p:txBody>
      </p:sp>
    </p:spTree>
    <p:extLst>
      <p:ext uri="{BB962C8B-B14F-4D97-AF65-F5344CB8AC3E}">
        <p14:creationId xmlns:p14="http://schemas.microsoft.com/office/powerpoint/2010/main" val="340743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7CE2-E105-074D-E70D-BA83AF540638}"/>
              </a:ext>
            </a:extLst>
          </p:cNvPr>
          <p:cNvSpPr>
            <a:spLocks noGrp="1"/>
          </p:cNvSpPr>
          <p:nvPr>
            <p:ph type="title"/>
          </p:nvPr>
        </p:nvSpPr>
        <p:spPr/>
        <p:txBody>
          <a:bodyPr/>
          <a:lstStyle/>
          <a:p>
            <a:r>
              <a:rPr lang="en-PK" dirty="0"/>
              <a:t>Contents</a:t>
            </a:r>
          </a:p>
        </p:txBody>
      </p:sp>
      <p:sp>
        <p:nvSpPr>
          <p:cNvPr id="3" name="Content Placeholder 2">
            <a:extLst>
              <a:ext uri="{FF2B5EF4-FFF2-40B4-BE49-F238E27FC236}">
                <a16:creationId xmlns:a16="http://schemas.microsoft.com/office/drawing/2014/main" id="{55B11677-EC25-17C2-D801-3DBC01D34BB9}"/>
              </a:ext>
            </a:extLst>
          </p:cNvPr>
          <p:cNvSpPr>
            <a:spLocks noGrp="1"/>
          </p:cNvSpPr>
          <p:nvPr>
            <p:ph idx="1"/>
          </p:nvPr>
        </p:nvSpPr>
        <p:spPr/>
        <p:txBody>
          <a:bodyPr>
            <a:normAutofit/>
          </a:bodyPr>
          <a:lstStyle/>
          <a:p>
            <a:pPr algn="l">
              <a:buFont typeface="+mj-lt"/>
              <a:buAutoNum type="arabicPeriod"/>
            </a:pPr>
            <a:r>
              <a:rPr lang="en-GB" b="1" i="0" u="none" strike="noStrike" dirty="0">
                <a:solidFill>
                  <a:srgbClr val="0D0D0D"/>
                </a:solidFill>
                <a:effectLst/>
                <a:latin typeface="Söhne"/>
              </a:rPr>
              <a:t>Legal Framework:</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Provide an overview of relevant employment laws, regulations, and policies governing employee relations, such as </a:t>
            </a:r>
            <a:r>
              <a:rPr lang="en-GB" b="0" i="0" u="none" strike="noStrike" dirty="0" err="1">
                <a:solidFill>
                  <a:srgbClr val="0D0D0D"/>
                </a:solidFill>
                <a:effectLst/>
                <a:latin typeface="Söhne"/>
              </a:rPr>
              <a:t>labor</a:t>
            </a:r>
            <a:r>
              <a:rPr lang="en-GB" b="0" i="0" u="none" strike="noStrike" dirty="0">
                <a:solidFill>
                  <a:srgbClr val="0D0D0D"/>
                </a:solidFill>
                <a:effectLst/>
                <a:latin typeface="Söhne"/>
              </a:rPr>
              <a:t> laws, anti-discrimination laws, and collective bargaining agreements.</a:t>
            </a:r>
          </a:p>
          <a:p>
            <a:pPr marL="742950" lvl="1" indent="-285750" algn="l">
              <a:buFont typeface="+mj-lt"/>
              <a:buAutoNum type="arabicPeriod"/>
            </a:pPr>
            <a:r>
              <a:rPr lang="en-GB" b="0" i="0" u="none" strike="noStrike" dirty="0">
                <a:solidFill>
                  <a:srgbClr val="0D0D0D"/>
                </a:solidFill>
                <a:effectLst/>
                <a:latin typeface="Söhne"/>
              </a:rPr>
              <a:t>Discuss the role of HR professionals and managers in ensuring compliance with legal requirements and promoting ethical conduct in employee relations practices.</a:t>
            </a:r>
          </a:p>
          <a:p>
            <a:endParaRPr lang="en-PK" dirty="0"/>
          </a:p>
        </p:txBody>
      </p:sp>
      <p:sp>
        <p:nvSpPr>
          <p:cNvPr id="5" name="TextBox 4">
            <a:extLst>
              <a:ext uri="{FF2B5EF4-FFF2-40B4-BE49-F238E27FC236}">
                <a16:creationId xmlns:a16="http://schemas.microsoft.com/office/drawing/2014/main" id="{2805B1D1-B0BB-C64F-8786-4E4B63062AA1}"/>
              </a:ext>
            </a:extLst>
          </p:cNvPr>
          <p:cNvSpPr txBox="1"/>
          <p:nvPr/>
        </p:nvSpPr>
        <p:spPr>
          <a:xfrm>
            <a:off x="2286000" y="-6447579"/>
            <a:ext cx="4572000" cy="5632311"/>
          </a:xfrm>
          <a:prstGeom prst="rect">
            <a:avLst/>
          </a:prstGeom>
          <a:noFill/>
        </p:spPr>
        <p:txBody>
          <a:bodyPr wrap="square">
            <a:spAutoFit/>
          </a:bodyPr>
          <a:lstStyle/>
          <a:p>
            <a:pPr algn="l">
              <a:buFont typeface="+mj-lt"/>
              <a:buAutoNum type="arabicPeriod"/>
            </a:pPr>
            <a:endParaRPr lang="en-GB" b="0" i="0" u="none" strike="noStrike" dirty="0">
              <a:solidFill>
                <a:srgbClr val="0D0D0D"/>
              </a:solidFill>
              <a:effectLst/>
              <a:latin typeface="Söhne"/>
            </a:endParaRPr>
          </a:p>
          <a:p>
            <a:pPr algn="l">
              <a:buFont typeface="+mj-lt"/>
              <a:buAutoNum type="arabicPeriod"/>
            </a:pPr>
            <a:r>
              <a:rPr lang="en-GB" b="1" i="0" u="none" strike="noStrike" dirty="0">
                <a:solidFill>
                  <a:srgbClr val="0D0D0D"/>
                </a:solidFill>
                <a:effectLst/>
                <a:latin typeface="Söhne"/>
              </a:rPr>
              <a:t>Legal Framework:</a:t>
            </a:r>
            <a:endParaRPr lang="en-GB" b="0" i="0" u="none" strike="noStrike" dirty="0">
              <a:solidFill>
                <a:srgbClr val="0D0D0D"/>
              </a:solidFill>
              <a:effectLst/>
              <a:latin typeface="Söhne"/>
            </a:endParaRPr>
          </a:p>
          <a:p>
            <a:pPr marL="742950" lvl="1" indent="-285750" algn="l">
              <a:buFont typeface="+mj-lt"/>
              <a:buAutoNum type="arabicPeriod"/>
            </a:pPr>
            <a:r>
              <a:rPr lang="en-GB" b="0" i="0" u="none" strike="noStrike" dirty="0">
                <a:solidFill>
                  <a:srgbClr val="0D0D0D"/>
                </a:solidFill>
                <a:effectLst/>
                <a:latin typeface="Söhne"/>
              </a:rPr>
              <a:t>Provide an overview of relevant employment laws, regulations, and policies governing employee relations, such as </a:t>
            </a:r>
            <a:r>
              <a:rPr lang="en-GB" b="0" i="0" u="none" strike="noStrike" dirty="0" err="1">
                <a:solidFill>
                  <a:srgbClr val="0D0D0D"/>
                </a:solidFill>
                <a:effectLst/>
                <a:latin typeface="Söhne"/>
              </a:rPr>
              <a:t>labor</a:t>
            </a:r>
            <a:r>
              <a:rPr lang="en-GB" b="0" i="0" u="none" strike="noStrike" dirty="0">
                <a:solidFill>
                  <a:srgbClr val="0D0D0D"/>
                </a:solidFill>
                <a:effectLst/>
                <a:latin typeface="Söhne"/>
              </a:rPr>
              <a:t> laws, anti-discrimination laws, and collective bargaining agreements.</a:t>
            </a:r>
          </a:p>
          <a:p>
            <a:pPr marL="742950" lvl="1" indent="-285750" algn="l">
              <a:buFont typeface="+mj-lt"/>
              <a:buAutoNum type="arabicPeriod"/>
            </a:pPr>
            <a:r>
              <a:rPr lang="en-GB" b="0" i="0" u="none" strike="noStrike" dirty="0">
                <a:solidFill>
                  <a:srgbClr val="0D0D0D"/>
                </a:solidFill>
                <a:effectLst/>
                <a:latin typeface="Söhne"/>
              </a:rPr>
              <a:t>Discuss the role of HR professionals and managers in ensuring compliance with legal requirements and promoting ethical conduct in employee relations practices.</a:t>
            </a:r>
          </a:p>
          <a:p>
            <a:pPr algn="l"/>
            <a:r>
              <a:rPr lang="en-GB" b="1" i="0" u="none" strike="noStrike" dirty="0">
                <a:solidFill>
                  <a:srgbClr val="0D0D0D"/>
                </a:solidFill>
                <a:effectLst/>
                <a:latin typeface="Söhne"/>
              </a:rPr>
              <a:t>Case Studies and Examples:</a:t>
            </a:r>
            <a:endParaRPr lang="en-GB" b="0" i="0" u="none" strike="noStrike" dirty="0">
              <a:solidFill>
                <a:srgbClr val="0D0D0D"/>
              </a:solidFill>
              <a:effectLst/>
              <a:latin typeface="Söhne"/>
            </a:endParaRPr>
          </a:p>
          <a:p>
            <a:pPr algn="l">
              <a:buFont typeface="Arial" panose="020B0604020202020204" pitchFamily="34" charset="0"/>
              <a:buChar char="•"/>
            </a:pPr>
            <a:r>
              <a:rPr lang="en-GB" b="0" i="0" u="none" strike="noStrike" dirty="0">
                <a:solidFill>
                  <a:srgbClr val="0D0D0D"/>
                </a:solidFill>
                <a:effectLst/>
                <a:latin typeface="Söhne"/>
              </a:rPr>
              <a:t>Present real-world case studies or examples illustrating effective and ineffective employee relations practices.</a:t>
            </a:r>
          </a:p>
          <a:p>
            <a:pPr algn="l">
              <a:buFont typeface="Arial" panose="020B0604020202020204" pitchFamily="34" charset="0"/>
              <a:buChar char="•"/>
            </a:pPr>
            <a:r>
              <a:rPr lang="en-GB" b="0" i="0" u="none" strike="noStrike" dirty="0">
                <a:solidFill>
                  <a:srgbClr val="0D0D0D"/>
                </a:solidFill>
                <a:effectLst/>
                <a:latin typeface="Söhne"/>
              </a:rPr>
              <a:t>Encourage students to </a:t>
            </a:r>
            <a:r>
              <a:rPr lang="en-GB" b="0" i="0" u="none" strike="noStrike" dirty="0" err="1">
                <a:solidFill>
                  <a:srgbClr val="0D0D0D"/>
                </a:solidFill>
                <a:effectLst/>
                <a:latin typeface="Söhne"/>
              </a:rPr>
              <a:t>analyze</a:t>
            </a:r>
            <a:r>
              <a:rPr lang="en-GB" b="0" i="0" u="none" strike="noStrike" dirty="0">
                <a:solidFill>
                  <a:srgbClr val="0D0D0D"/>
                </a:solidFill>
                <a:effectLst/>
                <a:latin typeface="Söhne"/>
              </a:rPr>
              <a:t> and discuss the implications of these cases on organizational performance and employee morale.</a:t>
            </a:r>
          </a:p>
        </p:txBody>
      </p:sp>
    </p:spTree>
    <p:extLst>
      <p:ext uri="{BB962C8B-B14F-4D97-AF65-F5344CB8AC3E}">
        <p14:creationId xmlns:p14="http://schemas.microsoft.com/office/powerpoint/2010/main" val="249071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a:bodyPr>
          <a:lstStyle/>
          <a:p>
            <a:pPr algn="just"/>
            <a:r>
              <a:rPr lang="en-US" dirty="0"/>
              <a:t>The term '</a:t>
            </a:r>
            <a:r>
              <a:rPr lang="en-US" b="1" dirty="0"/>
              <a:t>employee relations</a:t>
            </a:r>
            <a:r>
              <a:rPr lang="en-US" dirty="0"/>
              <a:t>' refers to a company's efforts to manage relationships between employers and employees. </a:t>
            </a:r>
          </a:p>
          <a:p>
            <a:pPr algn="just"/>
            <a:r>
              <a:rPr lang="en-US" dirty="0"/>
              <a:t>An organization with a good employee relations program provides fair and consistent treatment to all employees so they will be committed to their jobs and loyal to the company. </a:t>
            </a:r>
          </a:p>
          <a:p>
            <a:pPr algn="just"/>
            <a:r>
              <a:rPr lang="en-US" dirty="0"/>
              <a:t>Such programs also aim to prevent and resolve problems arising from situations at work.</a:t>
            </a:r>
          </a:p>
        </p:txBody>
      </p:sp>
    </p:spTree>
    <p:extLst>
      <p:ext uri="{BB962C8B-B14F-4D97-AF65-F5344CB8AC3E}">
        <p14:creationId xmlns:p14="http://schemas.microsoft.com/office/powerpoint/2010/main" val="413211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lnSpcReduction="10000"/>
          </a:bodyPr>
          <a:lstStyle/>
          <a:p>
            <a:pPr algn="just"/>
            <a:r>
              <a:rPr lang="en-US" dirty="0"/>
              <a:t>The most important part of any business is its people. </a:t>
            </a:r>
          </a:p>
          <a:p>
            <a:pPr algn="just"/>
            <a:r>
              <a:rPr lang="en-US" dirty="0"/>
              <a:t>No business can run effectively without them. But people don't work in a vacuum; they need to communicate and work with others to get their jobs done. </a:t>
            </a:r>
          </a:p>
          <a:p>
            <a:pPr algn="just"/>
            <a:r>
              <a:rPr lang="en-US" dirty="0"/>
              <a:t>Employers need to manage relationships in the workplace to keep the business functioning smoothly, avoid problems, and make sure employees are performing at their best. </a:t>
            </a:r>
          </a:p>
        </p:txBody>
      </p:sp>
    </p:spTree>
    <p:extLst>
      <p:ext uri="{BB962C8B-B14F-4D97-AF65-F5344CB8AC3E}">
        <p14:creationId xmlns:p14="http://schemas.microsoft.com/office/powerpoint/2010/main" val="286032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a:bodyPr>
          <a:lstStyle/>
          <a:p>
            <a:pPr algn="just"/>
            <a:r>
              <a:rPr lang="en-US" dirty="0"/>
              <a:t>Happy employees are productive employees.</a:t>
            </a:r>
          </a:p>
          <a:p>
            <a:pPr algn="just"/>
            <a:r>
              <a:rPr lang="en-US" dirty="0"/>
              <a:t>Successful businesses know how to manage relationships to build lasting employee satisfaction.</a:t>
            </a:r>
          </a:p>
        </p:txBody>
      </p:sp>
    </p:spTree>
    <p:extLst>
      <p:ext uri="{BB962C8B-B14F-4D97-AF65-F5344CB8AC3E}">
        <p14:creationId xmlns:p14="http://schemas.microsoft.com/office/powerpoint/2010/main" val="226571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lstStyle/>
          <a:p>
            <a:pPr algn="just"/>
            <a:r>
              <a:rPr lang="en-US" dirty="0"/>
              <a:t>Employee relations is about the rules governing employment.</a:t>
            </a:r>
          </a:p>
          <a:p>
            <a:pPr algn="just"/>
            <a:r>
              <a:rPr lang="en-US" dirty="0"/>
              <a:t>Most of the times, it is the employer who decides the terms and conditions or rules of employment.</a:t>
            </a:r>
          </a:p>
          <a:p>
            <a:pPr algn="just"/>
            <a:r>
              <a:rPr lang="en-US" dirty="0"/>
              <a:t>These rules include anything from pay and normal working hours to health and safety rules.</a:t>
            </a:r>
          </a:p>
          <a:p>
            <a:pPr algn="just"/>
            <a:endParaRPr lang="en-US" dirty="0"/>
          </a:p>
        </p:txBody>
      </p:sp>
    </p:spTree>
    <p:extLst>
      <p:ext uri="{BB962C8B-B14F-4D97-AF65-F5344CB8AC3E}">
        <p14:creationId xmlns:p14="http://schemas.microsoft.com/office/powerpoint/2010/main" val="344479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a:bodyPr>
          <a:lstStyle/>
          <a:p>
            <a:pPr algn="just"/>
            <a:r>
              <a:rPr lang="en-US" dirty="0"/>
              <a:t>In most industrial countries, such unilateral regulation of employment by management is not the only way of deciding and administering the rules governing employment.</a:t>
            </a:r>
          </a:p>
          <a:p>
            <a:pPr algn="just"/>
            <a:r>
              <a:rPr lang="en-US" dirty="0"/>
              <a:t>Employers have recognized trade unions for collective bargaining purposes.</a:t>
            </a:r>
          </a:p>
          <a:p>
            <a:pPr algn="just"/>
            <a:r>
              <a:rPr lang="en-US" dirty="0"/>
              <a:t>Managers negotiate with trade union officials in order to reach collective agreements about pay and other conditions of employment.</a:t>
            </a:r>
          </a:p>
        </p:txBody>
      </p:sp>
    </p:spTree>
    <p:extLst>
      <p:ext uri="{BB962C8B-B14F-4D97-AF65-F5344CB8AC3E}">
        <p14:creationId xmlns:p14="http://schemas.microsoft.com/office/powerpoint/2010/main" val="62945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1734</TotalTime>
  <Words>2449</Words>
  <Application>Microsoft Macintosh PowerPoint</Application>
  <PresentationFormat>On-screen Show (4:3)</PresentationFormat>
  <Paragraphs>147</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Calibri</vt:lpstr>
      <vt:lpstr>Söhne</vt:lpstr>
      <vt:lpstr>Office Theme</vt:lpstr>
      <vt:lpstr>Professional Practices</vt:lpstr>
      <vt:lpstr>Contents</vt:lpstr>
      <vt:lpstr>Contents</vt:lpstr>
      <vt:lpstr>Contents</vt:lpstr>
      <vt:lpstr>Employee Relations</vt:lpstr>
      <vt:lpstr>Employee Relations</vt:lpstr>
      <vt:lpstr>Employee Relations</vt:lpstr>
      <vt:lpstr>Employee Relations</vt:lpstr>
      <vt:lpstr>Employee Relations</vt:lpstr>
      <vt:lpstr>Employee Relations</vt:lpstr>
      <vt:lpstr>Labor law</vt:lpstr>
      <vt:lpstr>Labor law</vt:lpstr>
      <vt:lpstr>Framework of collective labor law</vt:lpstr>
      <vt:lpstr>Trade Unions</vt:lpstr>
      <vt:lpstr>Workplace Participation</vt:lpstr>
      <vt:lpstr>Workplace Participation</vt:lpstr>
      <vt:lpstr>Information and Consultation</vt:lpstr>
      <vt:lpstr>Individual Labor Law</vt:lpstr>
      <vt:lpstr>Employment Terms</vt:lpstr>
      <vt:lpstr>Employment Terms</vt:lpstr>
      <vt:lpstr>Minimum Wage</vt:lpstr>
      <vt:lpstr>Living Wage</vt:lpstr>
      <vt:lpstr>Hours</vt:lpstr>
      <vt:lpstr>Health and Safety</vt:lpstr>
      <vt:lpstr>Discrimination</vt:lpstr>
      <vt:lpstr>Equal pay and Gender Discrimination</vt:lpstr>
      <vt:lpstr>Equal pay and Gender Discrimination</vt:lpstr>
      <vt:lpstr>PowerPoint Presentation</vt:lpstr>
      <vt:lpstr>PowerPoint Presentation</vt:lpstr>
      <vt:lpstr>Case Studies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Dr. Umar Qasim</cp:lastModifiedBy>
  <cp:revision>129</cp:revision>
  <dcterms:created xsi:type="dcterms:W3CDTF">2006-08-16T00:00:00Z</dcterms:created>
  <dcterms:modified xsi:type="dcterms:W3CDTF">2024-03-19T06:07:41Z</dcterms:modified>
</cp:coreProperties>
</file>