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86" r:id="rId7"/>
    <p:sldId id="269" r:id="rId8"/>
    <p:sldId id="270" r:id="rId9"/>
    <p:sldId id="271" r:id="rId10"/>
    <p:sldId id="272" r:id="rId11"/>
    <p:sldId id="273" r:id="rId12"/>
    <p:sldId id="287" r:id="rId13"/>
    <p:sldId id="274" r:id="rId14"/>
    <p:sldId id="275" r:id="rId15"/>
    <p:sldId id="277" r:id="rId16"/>
    <p:sldId id="278" r:id="rId17"/>
    <p:sldId id="279" r:id="rId18"/>
    <p:sldId id="280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8401-C9FA-4193-BDC9-652229B9A43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5A1AF-D157-46D9-9B56-75AC90CB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5A1AF-D157-46D9-9B56-75AC90CB58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772400" cy="2819400"/>
          </a:xfrm>
        </p:spPr>
        <p:txBody>
          <a:bodyPr>
            <a:noAutofit/>
          </a:bodyPr>
          <a:lstStyle/>
          <a:p>
            <a:r>
              <a:rPr lang="en-US" sz="6000" b="1" u="sng" dirty="0" smtClean="0"/>
              <a:t>Professional Practices</a:t>
            </a:r>
            <a:br>
              <a:rPr lang="en-US" sz="6000" b="1" u="sng" dirty="0" smtClean="0"/>
            </a:br>
            <a:r>
              <a:rPr lang="en-US" sz="6000" b="1" u="sng" dirty="0" smtClean="0"/>
              <a:t/>
            </a:r>
            <a:br>
              <a:rPr lang="en-US" sz="6000" b="1" u="sng" dirty="0" smtClean="0"/>
            </a:br>
            <a:r>
              <a:rPr lang="en-US" b="1" u="sng" dirty="0" smtClean="0"/>
              <a:t>Organizations and Team Structures</a:t>
            </a:r>
            <a:endParaRPr lang="en-US" sz="60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Functional Format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team understands the work done by other team solely by studying the documents produced by them.</a:t>
            </a:r>
          </a:p>
          <a:p>
            <a:pPr algn="just"/>
            <a:r>
              <a:rPr lang="en-US" dirty="0" smtClean="0"/>
              <a:t>Teams working subsequently on the project will find it difficult to understand the work already completed if good quality documents are not produced.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1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Project Format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the project format, a set of developers are assigned to a project at its start.</a:t>
            </a:r>
          </a:p>
          <a:p>
            <a:pPr algn="just"/>
            <a:r>
              <a:rPr lang="en-US" dirty="0" smtClean="0"/>
              <a:t>It is assumed that, the assigned members can carry out various activities required for project completion.</a:t>
            </a:r>
          </a:p>
          <a:p>
            <a:pPr algn="just"/>
            <a:r>
              <a:rPr lang="en-US" dirty="0" smtClean="0"/>
              <a:t>The developers remain with the project till the completion of the project, thus the same team carries out all the project activities.</a:t>
            </a:r>
          </a:p>
          <a:p>
            <a:pPr algn="just"/>
            <a:r>
              <a:rPr lang="en-US" dirty="0" smtClean="0"/>
              <a:t>Functional vs. project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Activity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Despite of several important advantages of the functional format, it is rarely adopted by the industry. Can you think about some reasons?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Chief Programmer Team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7"/>
          <a:stretch/>
        </p:blipFill>
        <p:spPr>
          <a:xfrm>
            <a:off x="1066800" y="1905000"/>
            <a:ext cx="6781800" cy="4114800"/>
          </a:xfrm>
        </p:spPr>
      </p:pic>
    </p:spTree>
    <p:extLst>
      <p:ext uri="{BB962C8B-B14F-4D97-AF65-F5344CB8AC3E}">
        <p14:creationId xmlns:p14="http://schemas.microsoft.com/office/powerpoint/2010/main" val="235869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Chief Programmer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senior member provides the technical leadership and is designated as the chief programmer.</a:t>
            </a:r>
          </a:p>
          <a:p>
            <a:pPr algn="just"/>
            <a:r>
              <a:rPr lang="en-US" dirty="0" smtClean="0"/>
              <a:t>The chief programmer defines the specification and constructs the high level design.</a:t>
            </a:r>
          </a:p>
          <a:p>
            <a:pPr algn="just"/>
            <a:r>
              <a:rPr lang="en-US" dirty="0" smtClean="0"/>
              <a:t>He then partitions the remaining tasks such as detail design, coding, testing and documentation into many smaller tasks and assigns the to the team members.</a:t>
            </a:r>
          </a:p>
          <a:p>
            <a:pPr algn="just"/>
            <a:r>
              <a:rPr lang="en-US" dirty="0" smtClean="0"/>
              <a:t>He also verifies and  integrates the work completed by different team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9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Democratic </a:t>
            </a:r>
            <a:r>
              <a:rPr lang="en-US" b="1" u="sng" dirty="0"/>
              <a:t>Team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/>
          <a:stretch/>
        </p:blipFill>
        <p:spPr>
          <a:xfrm>
            <a:off x="1524000" y="1447800"/>
            <a:ext cx="5867400" cy="4724400"/>
          </a:xfrm>
        </p:spPr>
      </p:pic>
    </p:spTree>
    <p:extLst>
      <p:ext uri="{BB962C8B-B14F-4D97-AF65-F5344CB8AC3E}">
        <p14:creationId xmlns:p14="http://schemas.microsoft.com/office/powerpoint/2010/main" val="272534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Democratic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Democratic team structure does not enforce any formal team hierarchy.</a:t>
            </a:r>
          </a:p>
          <a:p>
            <a:pPr algn="just"/>
            <a:r>
              <a:rPr lang="en-US" dirty="0" smtClean="0"/>
              <a:t>Decisions are taken on the base of discussions, where any member is free to discuss with any other member.</a:t>
            </a:r>
          </a:p>
          <a:p>
            <a:pPr algn="just"/>
            <a:r>
              <a:rPr lang="en-US" dirty="0" smtClean="0"/>
              <a:t>A manager provides the administrative leadership.</a:t>
            </a:r>
          </a:p>
          <a:p>
            <a:pPr algn="just"/>
            <a:r>
              <a:rPr lang="en-US" dirty="0" smtClean="0"/>
              <a:t>Different members of the team provide technical leadership at different times.</a:t>
            </a:r>
          </a:p>
          <a:p>
            <a:pPr algn="just"/>
            <a:r>
              <a:rPr lang="en-US" dirty="0" smtClean="0"/>
              <a:t>A lot of debate and discussions take place among team members, a significant overhead is experienced for large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0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Dispersed and Virtual Teams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Virtual teams are the group of individuals spread across different time zones, </a:t>
            </a:r>
            <a:r>
              <a:rPr lang="en-US" dirty="0" smtClean="0"/>
              <a:t>cultures and languages which </a:t>
            </a:r>
            <a:r>
              <a:rPr lang="en-US" dirty="0"/>
              <a:t>are united by a common goal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These are the groups </a:t>
            </a:r>
            <a:r>
              <a:rPr lang="en-US" dirty="0"/>
              <a:t>of geographically, organizationally and/or time dispersed workers brought together by information and telecommunication technologies to accomplish one or more organizational </a:t>
            </a:r>
            <a:r>
              <a:rPr lang="en-US" dirty="0" smtClean="0"/>
              <a:t>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Dispersed and Virtual Teams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Some advantages are</a:t>
            </a:r>
          </a:p>
          <a:p>
            <a:pPr lvl="1" algn="just"/>
            <a:r>
              <a:rPr lang="en-US" dirty="0" smtClean="0"/>
              <a:t>A reduction in staff cost.</a:t>
            </a:r>
          </a:p>
          <a:p>
            <a:pPr lvl="1" algn="just"/>
            <a:r>
              <a:rPr lang="en-US" dirty="0" smtClean="0"/>
              <a:t>The flexible use of staff.</a:t>
            </a:r>
          </a:p>
          <a:p>
            <a:pPr lvl="1" algn="just"/>
            <a:r>
              <a:rPr lang="en-US" dirty="0" smtClean="0"/>
              <a:t>Use of specialist staff for specific jobs.</a:t>
            </a:r>
          </a:p>
          <a:p>
            <a:pPr algn="just"/>
            <a:r>
              <a:rPr lang="en-US" dirty="0" smtClean="0"/>
              <a:t>Some disadvantages are</a:t>
            </a:r>
          </a:p>
          <a:p>
            <a:pPr lvl="1" algn="just"/>
            <a:r>
              <a:rPr lang="en-US" dirty="0" smtClean="0"/>
              <a:t>Coordination of dispersed workers can be difficult.</a:t>
            </a:r>
          </a:p>
          <a:p>
            <a:pPr lvl="1" algn="just"/>
            <a:r>
              <a:rPr lang="en-US" dirty="0" smtClean="0"/>
              <a:t>Different time zones can cause communication and coordination problems.</a:t>
            </a:r>
          </a:p>
          <a:p>
            <a:pPr lvl="1" algn="just"/>
            <a:r>
              <a:rPr lang="en-US" dirty="0" smtClean="0"/>
              <a:t>Social isolation.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5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Leadership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Leadership is the ability to influence others in a group to act in a particular way to achieve group goals.</a:t>
            </a:r>
          </a:p>
          <a:p>
            <a:pPr algn="just"/>
            <a:r>
              <a:rPr lang="en-US" dirty="0" smtClean="0"/>
              <a:t>Some common characteristics of  a good leader are</a:t>
            </a:r>
          </a:p>
          <a:p>
            <a:pPr lvl="1" algn="just"/>
            <a:r>
              <a:rPr lang="en-US" dirty="0" smtClean="0"/>
              <a:t>They have a greater need for power and achievement.</a:t>
            </a:r>
          </a:p>
          <a:p>
            <a:pPr lvl="1" algn="just"/>
            <a:r>
              <a:rPr lang="en-US" dirty="0" smtClean="0"/>
              <a:t>They have more self control</a:t>
            </a:r>
          </a:p>
          <a:p>
            <a:pPr lvl="1" algn="just"/>
            <a:r>
              <a:rPr lang="en-US" dirty="0" smtClean="0"/>
              <a:t>They have more self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b="1" u="sng" dirty="0" smtClean="0"/>
              <a:t>Contents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</a:p>
          <a:p>
            <a:r>
              <a:rPr lang="en-US" dirty="0" smtClean="0"/>
              <a:t>Becoming a team</a:t>
            </a:r>
          </a:p>
          <a:p>
            <a:r>
              <a:rPr lang="en-US" dirty="0" smtClean="0"/>
              <a:t>Organization and team structures</a:t>
            </a:r>
          </a:p>
          <a:p>
            <a:r>
              <a:rPr lang="en-US" dirty="0" smtClean="0"/>
              <a:t>Dispersed and virtual teams</a:t>
            </a:r>
          </a:p>
          <a:p>
            <a:r>
              <a:rPr lang="en-US" dirty="0" smtClean="0"/>
              <a:t>Leadership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Leadership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Leadership is based on the idea of authority or power.</a:t>
            </a:r>
          </a:p>
          <a:p>
            <a:pPr algn="just"/>
            <a:r>
              <a:rPr lang="en-US" dirty="0" smtClean="0"/>
              <a:t>Power can either be</a:t>
            </a:r>
          </a:p>
          <a:p>
            <a:pPr lvl="1" algn="just"/>
            <a:r>
              <a:rPr lang="en-US" dirty="0" smtClean="0"/>
              <a:t>Position power</a:t>
            </a:r>
          </a:p>
          <a:p>
            <a:pPr lvl="1" algn="just"/>
            <a:r>
              <a:rPr lang="en-US" dirty="0" smtClean="0"/>
              <a:t>Personal power</a:t>
            </a:r>
          </a:p>
          <a:p>
            <a:pPr algn="just"/>
            <a:r>
              <a:rPr lang="en-US" dirty="0" smtClean="0"/>
              <a:t>A leader should know that when he must be authoritative and insist on things and when he must be flexible and tolerant.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0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Leadership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Leadership styles are measured on two axes: directive vs. permissive and autocratic vs. democratic.</a:t>
            </a:r>
          </a:p>
          <a:p>
            <a:pPr algn="just"/>
            <a:r>
              <a:rPr lang="en-US" b="1" i="1" dirty="0" smtClean="0"/>
              <a:t>Directive autocrat:</a:t>
            </a:r>
            <a:r>
              <a:rPr lang="en-US" dirty="0" smtClean="0"/>
              <a:t> makes decisions alone, close supervision of implementation.</a:t>
            </a:r>
          </a:p>
          <a:p>
            <a:pPr algn="just"/>
            <a:r>
              <a:rPr lang="en-US" b="1" i="1" dirty="0" smtClean="0"/>
              <a:t>Permissive autocrat:</a:t>
            </a:r>
            <a:r>
              <a:rPr lang="en-US" dirty="0" smtClean="0"/>
              <a:t> makes decisions alone, subordinates have liberty in implementation.</a:t>
            </a:r>
          </a:p>
          <a:p>
            <a:pPr algn="just"/>
            <a:r>
              <a:rPr lang="en-US" b="1" i="1" dirty="0" smtClean="0"/>
              <a:t>Directive democrat:</a:t>
            </a:r>
            <a:r>
              <a:rPr lang="en-US" dirty="0" smtClean="0"/>
              <a:t> makes decisions </a:t>
            </a:r>
            <a:r>
              <a:rPr lang="en-US" dirty="0" err="1" smtClean="0"/>
              <a:t>participatively</a:t>
            </a:r>
            <a:r>
              <a:rPr lang="en-US" dirty="0" smtClean="0"/>
              <a:t>, close supervision of implementation.</a:t>
            </a:r>
          </a:p>
          <a:p>
            <a:pPr algn="just"/>
            <a:r>
              <a:rPr lang="en-US" b="1" i="1" dirty="0" smtClean="0"/>
              <a:t>Permissive democrat:</a:t>
            </a:r>
            <a:r>
              <a:rPr lang="en-US" dirty="0" smtClean="0"/>
              <a:t> makes decisions </a:t>
            </a:r>
            <a:r>
              <a:rPr lang="en-US" dirty="0" err="1" smtClean="0"/>
              <a:t>participatively</a:t>
            </a:r>
            <a:r>
              <a:rPr lang="en-US" dirty="0" smtClean="0"/>
              <a:t>, subordinates have liberty in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By team, we usually mean group of people who are working together in the same space at the same location.</a:t>
            </a:r>
          </a:p>
          <a:p>
            <a:pPr algn="just"/>
            <a:r>
              <a:rPr lang="en-US" dirty="0" smtClean="0"/>
              <a:t>The term project team is used to refer all the people working on a common project who may sit in different work groups at some distance from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Becoming a Team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Just throwing people together will not immediately enable them to work together as a team.</a:t>
            </a:r>
          </a:p>
          <a:p>
            <a:pPr algn="just"/>
            <a:r>
              <a:rPr lang="en-US" dirty="0" smtClean="0"/>
              <a:t>Teams go through five basic stages of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Becoming a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 smtClean="0"/>
              <a:t>Forming:</a:t>
            </a:r>
            <a:r>
              <a:rPr lang="en-US" dirty="0" smtClean="0"/>
              <a:t> members of a group get to know each other and try to set up some ground rules about behavior.</a:t>
            </a:r>
          </a:p>
          <a:p>
            <a:pPr algn="just"/>
            <a:r>
              <a:rPr lang="en-US" b="1" i="1" dirty="0" smtClean="0"/>
              <a:t>Storming:</a:t>
            </a:r>
            <a:r>
              <a:rPr lang="en-US" dirty="0" smtClean="0"/>
              <a:t> conflict arise as various members of the group try to exert leadership.</a:t>
            </a:r>
          </a:p>
          <a:p>
            <a:pPr algn="just"/>
            <a:r>
              <a:rPr lang="en-US" b="1" i="1" dirty="0" smtClean="0"/>
              <a:t>Norming:</a:t>
            </a:r>
            <a:r>
              <a:rPr lang="en-US" dirty="0" smtClean="0"/>
              <a:t> conflicts are largely settled and a feeling of group identity emerges.</a:t>
            </a:r>
          </a:p>
          <a:p>
            <a:pPr algn="just"/>
            <a:r>
              <a:rPr lang="en-US" b="1" i="1" dirty="0"/>
              <a:t>Performing:</a:t>
            </a:r>
            <a:r>
              <a:rPr lang="en-US" dirty="0"/>
              <a:t> the emphasis is now on the tasks at hand.</a:t>
            </a:r>
          </a:p>
          <a:p>
            <a:pPr algn="just"/>
            <a:r>
              <a:rPr lang="en-US" b="1" i="1" dirty="0"/>
              <a:t>Adjourning:</a:t>
            </a:r>
            <a:r>
              <a:rPr lang="en-US" dirty="0"/>
              <a:t> the group disbands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8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Organization and Team structures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Large software development companies are usually organized into departments.</a:t>
            </a:r>
          </a:p>
          <a:p>
            <a:pPr algn="just"/>
            <a:r>
              <a:rPr lang="en-GB" dirty="0" smtClean="0"/>
              <a:t>Each department usually handles several projects at any time, and each project is assigned to a separate team of developers.</a:t>
            </a:r>
          </a:p>
          <a:p>
            <a:pPr algn="just"/>
            <a:r>
              <a:rPr lang="en-GB" dirty="0" smtClean="0"/>
              <a:t>Working of any organization is significantly affected by its department structure and team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Organization and Team structures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 smtClean="0"/>
              <a:t>Department structure:</a:t>
            </a:r>
            <a:r>
              <a:rPr lang="en-US" dirty="0" smtClean="0"/>
              <a:t> how a department is organized into teams. Two ways are</a:t>
            </a:r>
          </a:p>
          <a:p>
            <a:pPr lvl="1" algn="just"/>
            <a:r>
              <a:rPr lang="en-US" dirty="0" smtClean="0"/>
              <a:t>Functional Format</a:t>
            </a:r>
          </a:p>
          <a:p>
            <a:pPr lvl="1" algn="just"/>
            <a:r>
              <a:rPr lang="en-US" dirty="0" smtClean="0"/>
              <a:t>Project Format</a:t>
            </a:r>
          </a:p>
          <a:p>
            <a:pPr algn="just"/>
            <a:r>
              <a:rPr lang="en-US" b="1" i="1" dirty="0" smtClean="0"/>
              <a:t>Team structure:</a:t>
            </a:r>
            <a:r>
              <a:rPr lang="en-US" dirty="0" smtClean="0"/>
              <a:t> how individual teams are structured. Two ways are</a:t>
            </a:r>
          </a:p>
          <a:p>
            <a:pPr lvl="1" algn="just"/>
            <a:r>
              <a:rPr lang="en-US" dirty="0" smtClean="0"/>
              <a:t>Chief programmer team</a:t>
            </a:r>
          </a:p>
          <a:p>
            <a:pPr lvl="1" algn="just"/>
            <a:r>
              <a:rPr lang="en-US" dirty="0" smtClean="0"/>
              <a:t>Democratic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7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Functional Format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Developers are divided into functional groups based on their specialization or experience.</a:t>
            </a:r>
          </a:p>
          <a:p>
            <a:pPr algn="just"/>
            <a:r>
              <a:rPr lang="en-US" dirty="0" smtClean="0"/>
              <a:t>For example different functional groups of an organization might specialize in areas such as database, networking, requirement analysis, design, testing and so on.</a:t>
            </a:r>
          </a:p>
          <a:p>
            <a:pPr algn="just"/>
            <a:r>
              <a:rPr lang="en-US" dirty="0" smtClean="0"/>
              <a:t>Every developer in organization would belong to some functional group depending on his expertise.</a:t>
            </a:r>
          </a:p>
          <a:p>
            <a:pPr algn="just"/>
            <a:r>
              <a:rPr lang="en-US" dirty="0" smtClean="0"/>
              <a:t>For carrying out specific activities, different projects borrow developers from different functional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Functional Format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Upon the completion of their activities, the developers are returned to their respective functional groups. </a:t>
            </a:r>
          </a:p>
          <a:p>
            <a:pPr algn="just"/>
            <a:r>
              <a:rPr lang="en-US" dirty="0" smtClean="0"/>
              <a:t>The partially completed product passes from one team to another and evolves due to the work done on it by several teams.</a:t>
            </a:r>
          </a:p>
          <a:p>
            <a:pPr algn="just"/>
            <a:r>
              <a:rPr lang="en-US" dirty="0" smtClean="0"/>
              <a:t>A functional team working on a project does not physically meet the members of other functional teams who have carried out other parts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1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958</Words>
  <Application>Microsoft Office PowerPoint</Application>
  <PresentationFormat>On-screen Show (4:3)</PresentationFormat>
  <Paragraphs>94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Professional Practices  Organizations and Team Structures</vt:lpstr>
      <vt:lpstr> Contents </vt:lpstr>
      <vt:lpstr>Team</vt:lpstr>
      <vt:lpstr>Becoming a Team</vt:lpstr>
      <vt:lpstr>Becoming a Team</vt:lpstr>
      <vt:lpstr>Organization and Team structures</vt:lpstr>
      <vt:lpstr>Organization and Team structures</vt:lpstr>
      <vt:lpstr>Functional Format</vt:lpstr>
      <vt:lpstr>Functional Format</vt:lpstr>
      <vt:lpstr>Functional Format</vt:lpstr>
      <vt:lpstr>Project Format</vt:lpstr>
      <vt:lpstr>Activity</vt:lpstr>
      <vt:lpstr>Chief Programmer Team</vt:lpstr>
      <vt:lpstr>Chief Programmer Team</vt:lpstr>
      <vt:lpstr>Democratic Team</vt:lpstr>
      <vt:lpstr>Democratic Team</vt:lpstr>
      <vt:lpstr>Dispersed and Virtual Teams</vt:lpstr>
      <vt:lpstr>Dispersed and Virtual Teams</vt:lpstr>
      <vt:lpstr>Leadership</vt:lpstr>
      <vt:lpstr>Leadership</vt:lpstr>
      <vt:lpstr>Leadership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PROJECT MANAGEMENT</dc:title>
  <dc:creator>ibrahim</dc:creator>
  <cp:lastModifiedBy>ok</cp:lastModifiedBy>
  <cp:revision>88</cp:revision>
  <dcterms:created xsi:type="dcterms:W3CDTF">2006-08-16T00:00:00Z</dcterms:created>
  <dcterms:modified xsi:type="dcterms:W3CDTF">2020-04-04T11:22:20Z</dcterms:modified>
</cp:coreProperties>
</file>