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9" r:id="rId3"/>
    <p:sldId id="257" r:id="rId4"/>
    <p:sldId id="258" r:id="rId5"/>
    <p:sldId id="260" r:id="rId6"/>
    <p:sldId id="261" r:id="rId7"/>
    <p:sldId id="279"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 id="306" r:id="rId27"/>
    <p:sldId id="286" r:id="rId28"/>
    <p:sldId id="28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6"/>
  </p:normalViewPr>
  <p:slideViewPr>
    <p:cSldViewPr>
      <p:cViewPr varScale="1">
        <p:scale>
          <a:sx n="105" d="100"/>
          <a:sy n="105" d="100"/>
        </p:scale>
        <p:origin x="1840"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6E4802-367A-4BAE-8132-9DB06D2CE5D3}" type="datetimeFigureOut">
              <a:rPr lang="en-US" smtClean="0"/>
              <a:t>10/19/23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3134E4-9370-43F0-83E1-8E1C3AF526DD}" type="slidenum">
              <a:rPr lang="en-US" smtClean="0"/>
              <a:t>‹#›</a:t>
            </a:fld>
            <a:endParaRPr lang="en-US" dirty="0"/>
          </a:p>
        </p:txBody>
      </p:sp>
    </p:spTree>
    <p:extLst>
      <p:ext uri="{BB962C8B-B14F-4D97-AF65-F5344CB8AC3E}">
        <p14:creationId xmlns:p14="http://schemas.microsoft.com/office/powerpoint/2010/main" val="3862587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 with computing contracts.</a:t>
            </a:r>
          </a:p>
        </p:txBody>
      </p:sp>
      <p:sp>
        <p:nvSpPr>
          <p:cNvPr id="4" name="Slide Number Placeholder 3"/>
          <p:cNvSpPr>
            <a:spLocks noGrp="1"/>
          </p:cNvSpPr>
          <p:nvPr>
            <p:ph type="sldNum" sz="quarter" idx="10"/>
          </p:nvPr>
        </p:nvSpPr>
        <p:spPr/>
        <p:txBody>
          <a:bodyPr/>
          <a:lstStyle/>
          <a:p>
            <a:fld id="{BB3134E4-9370-43F0-83E1-8E1C3AF526DD}" type="slidenum">
              <a:rPr lang="en-US" smtClean="0"/>
              <a:t>6</a:t>
            </a:fld>
            <a:endParaRPr lang="en-US" dirty="0"/>
          </a:p>
        </p:txBody>
      </p:sp>
    </p:spTree>
    <p:extLst>
      <p:ext uri="{BB962C8B-B14F-4D97-AF65-F5344CB8AC3E}">
        <p14:creationId xmlns:p14="http://schemas.microsoft.com/office/powerpoint/2010/main" val="3679571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Normally standard form contracts are used.</a:t>
            </a:r>
          </a:p>
        </p:txBody>
      </p:sp>
      <p:sp>
        <p:nvSpPr>
          <p:cNvPr id="4" name="Slide Number Placeholder 3"/>
          <p:cNvSpPr>
            <a:spLocks noGrp="1"/>
          </p:cNvSpPr>
          <p:nvPr>
            <p:ph type="sldNum" sz="quarter" idx="10"/>
          </p:nvPr>
        </p:nvSpPr>
        <p:spPr/>
        <p:txBody>
          <a:bodyPr/>
          <a:lstStyle/>
          <a:p>
            <a:fld id="{BB3134E4-9370-43F0-83E1-8E1C3AF526DD}" type="slidenum">
              <a:rPr lang="en-US" smtClean="0"/>
              <a:t>9</a:t>
            </a:fld>
            <a:endParaRPr lang="en-US" dirty="0"/>
          </a:p>
        </p:txBody>
      </p:sp>
    </p:spTree>
    <p:extLst>
      <p:ext uri="{BB962C8B-B14F-4D97-AF65-F5344CB8AC3E}">
        <p14:creationId xmlns:p14="http://schemas.microsoft.com/office/powerpoint/2010/main" val="16719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10/19/23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10/19/23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10/19/23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10/19/23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0"/>
            <a:ext cx="7772400" cy="1470025"/>
          </a:xfrm>
        </p:spPr>
        <p:txBody>
          <a:bodyPr>
            <a:normAutofit/>
          </a:bodyPr>
          <a:lstStyle/>
          <a:p>
            <a:r>
              <a:rPr lang="en-US" sz="6000" b="1" u="sng" dirty="0"/>
              <a:t>Professional Practices</a:t>
            </a:r>
          </a:p>
        </p:txBody>
      </p:sp>
      <p:sp>
        <p:nvSpPr>
          <p:cNvPr id="3" name="Subtitle 2"/>
          <p:cNvSpPr>
            <a:spLocks noGrp="1"/>
          </p:cNvSpPr>
          <p:nvPr>
            <p:ph type="subTitle" idx="1"/>
          </p:nvPr>
        </p:nvSpPr>
        <p:spPr>
          <a:xfrm>
            <a:off x="1371600" y="2895600"/>
            <a:ext cx="6400800" cy="1752600"/>
          </a:xfrm>
        </p:spPr>
        <p:txBody>
          <a:bodyPr>
            <a:normAutofit/>
          </a:bodyPr>
          <a:lstStyle/>
          <a:p>
            <a:r>
              <a:rPr lang="en-US" sz="5400" b="1" dirty="0">
                <a:solidFill>
                  <a:schemeClr val="tx2"/>
                </a:solidFill>
              </a:rPr>
              <a:t>“Computer Contracts”</a:t>
            </a:r>
          </a:p>
        </p:txBody>
      </p:sp>
    </p:spTree>
    <p:extLst>
      <p:ext uri="{BB962C8B-B14F-4D97-AF65-F5344CB8AC3E}">
        <p14:creationId xmlns:p14="http://schemas.microsoft.com/office/powerpoint/2010/main" val="780260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Introductory Section</a:t>
            </a:r>
          </a:p>
        </p:txBody>
      </p:sp>
      <p:sp>
        <p:nvSpPr>
          <p:cNvPr id="3" name="Content Placeholder 2"/>
          <p:cNvSpPr>
            <a:spLocks noGrp="1"/>
          </p:cNvSpPr>
          <p:nvPr>
            <p:ph idx="1"/>
          </p:nvPr>
        </p:nvSpPr>
        <p:spPr/>
        <p:txBody>
          <a:bodyPr/>
          <a:lstStyle/>
          <a:p>
            <a:pPr algn="just"/>
            <a:r>
              <a:rPr lang="en-US" dirty="0"/>
              <a:t>The introductory section states that it is an agreement between the parties whose names and registered addresses are given.</a:t>
            </a:r>
          </a:p>
          <a:p>
            <a:pPr algn="just"/>
            <a:r>
              <a:rPr lang="en-US" dirty="0"/>
              <a:t>It is dated and signed by the authorized representatives of the parties.</a:t>
            </a:r>
          </a:p>
        </p:txBody>
      </p:sp>
    </p:spTree>
    <p:extLst>
      <p:ext uri="{BB962C8B-B14F-4D97-AF65-F5344CB8AC3E}">
        <p14:creationId xmlns:p14="http://schemas.microsoft.com/office/powerpoint/2010/main" val="2231599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to be Produced</a:t>
            </a:r>
          </a:p>
        </p:txBody>
      </p:sp>
      <p:sp>
        <p:nvSpPr>
          <p:cNvPr id="3" name="Content Placeholder 2"/>
          <p:cNvSpPr>
            <a:spLocks noGrp="1"/>
          </p:cNvSpPr>
          <p:nvPr>
            <p:ph idx="1"/>
          </p:nvPr>
        </p:nvSpPr>
        <p:spPr/>
        <p:txBody>
          <a:bodyPr/>
          <a:lstStyle/>
          <a:p>
            <a:r>
              <a:rPr lang="en-US" dirty="0"/>
              <a:t>Contract must state what is to be produced.</a:t>
            </a:r>
          </a:p>
          <a:p>
            <a:r>
              <a:rPr lang="en-US" dirty="0"/>
              <a:t>Two level references is normally used.</a:t>
            </a:r>
          </a:p>
        </p:txBody>
      </p:sp>
    </p:spTree>
    <p:extLst>
      <p:ext uri="{BB962C8B-B14F-4D97-AF65-F5344CB8AC3E}">
        <p14:creationId xmlns:p14="http://schemas.microsoft.com/office/powerpoint/2010/main" val="912839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to be Delivered</a:t>
            </a:r>
          </a:p>
        </p:txBody>
      </p:sp>
      <p:sp>
        <p:nvSpPr>
          <p:cNvPr id="3" name="Content Placeholder 2"/>
          <p:cNvSpPr>
            <a:spLocks noGrp="1"/>
          </p:cNvSpPr>
          <p:nvPr>
            <p:ph idx="1"/>
          </p:nvPr>
        </p:nvSpPr>
        <p:spPr/>
        <p:txBody>
          <a:bodyPr>
            <a:normAutofit lnSpcReduction="10000"/>
          </a:bodyPr>
          <a:lstStyle/>
          <a:p>
            <a:pPr algn="just"/>
            <a:r>
              <a:rPr lang="en-US" dirty="0"/>
              <a:t>Producing software is not simply handing over the text of program.</a:t>
            </a:r>
          </a:p>
          <a:p>
            <a:pPr algn="just"/>
            <a:r>
              <a:rPr lang="en-US" dirty="0"/>
              <a:t>Some other possibilities are</a:t>
            </a:r>
          </a:p>
          <a:p>
            <a:pPr lvl="1" algn="just"/>
            <a:r>
              <a:rPr lang="en-US" dirty="0"/>
              <a:t>Source code</a:t>
            </a:r>
          </a:p>
          <a:p>
            <a:pPr lvl="1" algn="just"/>
            <a:r>
              <a:rPr lang="en-US" dirty="0"/>
              <a:t>Command files for building the executable code from the source and installing it.</a:t>
            </a:r>
          </a:p>
          <a:p>
            <a:pPr lvl="1" algn="just"/>
            <a:r>
              <a:rPr lang="en-US" dirty="0"/>
              <a:t>Documentation of the design and code.</a:t>
            </a:r>
          </a:p>
          <a:p>
            <a:pPr lvl="1" algn="just"/>
            <a:r>
              <a:rPr lang="en-US" dirty="0"/>
              <a:t>Different manuals</a:t>
            </a:r>
          </a:p>
          <a:p>
            <a:pPr lvl="1" algn="just"/>
            <a:r>
              <a:rPr lang="en-US" dirty="0"/>
              <a:t>Test data and test results</a:t>
            </a:r>
          </a:p>
        </p:txBody>
      </p:sp>
    </p:spTree>
    <p:extLst>
      <p:ext uri="{BB962C8B-B14F-4D97-AF65-F5344CB8AC3E}">
        <p14:creationId xmlns:p14="http://schemas.microsoft.com/office/powerpoint/2010/main" val="2682159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Ownership of Rights</a:t>
            </a:r>
          </a:p>
        </p:txBody>
      </p:sp>
      <p:sp>
        <p:nvSpPr>
          <p:cNvPr id="3" name="Content Placeholder 2"/>
          <p:cNvSpPr>
            <a:spLocks noGrp="1"/>
          </p:cNvSpPr>
          <p:nvPr>
            <p:ph idx="1"/>
          </p:nvPr>
        </p:nvSpPr>
        <p:spPr/>
        <p:txBody>
          <a:bodyPr/>
          <a:lstStyle/>
          <a:p>
            <a:pPr algn="just"/>
            <a:r>
              <a:rPr lang="en-US" dirty="0"/>
              <a:t>Contract should state what legal rights are being passed by the software </a:t>
            </a:r>
            <a:r>
              <a:rPr lang="en-US"/>
              <a:t>house to the </a:t>
            </a:r>
            <a:r>
              <a:rPr lang="en-US" dirty="0"/>
              <a:t>client under the contract.</a:t>
            </a:r>
          </a:p>
        </p:txBody>
      </p:sp>
    </p:spTree>
    <p:extLst>
      <p:ext uri="{BB962C8B-B14F-4D97-AF65-F5344CB8AC3E}">
        <p14:creationId xmlns:p14="http://schemas.microsoft.com/office/powerpoint/2010/main" val="2674498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Confidentiality</a:t>
            </a:r>
          </a:p>
        </p:txBody>
      </p:sp>
      <p:sp>
        <p:nvSpPr>
          <p:cNvPr id="3" name="Content Placeholder 2"/>
          <p:cNvSpPr>
            <a:spLocks noGrp="1"/>
          </p:cNvSpPr>
          <p:nvPr>
            <p:ph idx="1"/>
          </p:nvPr>
        </p:nvSpPr>
        <p:spPr/>
        <p:txBody>
          <a:bodyPr/>
          <a:lstStyle/>
          <a:p>
            <a:pPr algn="just"/>
            <a:r>
              <a:rPr lang="en-US" i="1" dirty="0"/>
              <a:t>Confidentiality</a:t>
            </a:r>
            <a:r>
              <a:rPr lang="en-US" dirty="0"/>
              <a:t> is the protection of personal information. </a:t>
            </a:r>
            <a:r>
              <a:rPr lang="en-US" i="1" dirty="0"/>
              <a:t>Confidentiality</a:t>
            </a:r>
            <a:r>
              <a:rPr lang="en-US" dirty="0"/>
              <a:t> means keeping a client's information between you and the client, and not telling others including co-workers, friends, family, etc.</a:t>
            </a:r>
          </a:p>
          <a:p>
            <a:pPr algn="just"/>
            <a:r>
              <a:rPr lang="en-US" dirty="0"/>
              <a:t>It should be highly considered while writing a contract.</a:t>
            </a:r>
          </a:p>
        </p:txBody>
      </p:sp>
    </p:spTree>
    <p:extLst>
      <p:ext uri="{BB962C8B-B14F-4D97-AF65-F5344CB8AC3E}">
        <p14:creationId xmlns:p14="http://schemas.microsoft.com/office/powerpoint/2010/main" val="1071122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Payment Terms</a:t>
            </a:r>
          </a:p>
        </p:txBody>
      </p:sp>
      <p:sp>
        <p:nvSpPr>
          <p:cNvPr id="3" name="Content Placeholder 2"/>
          <p:cNvSpPr>
            <a:spLocks noGrp="1"/>
          </p:cNvSpPr>
          <p:nvPr>
            <p:ph idx="1"/>
          </p:nvPr>
        </p:nvSpPr>
        <p:spPr/>
        <p:txBody>
          <a:bodyPr/>
          <a:lstStyle/>
          <a:p>
            <a:r>
              <a:rPr lang="en-US" dirty="0"/>
              <a:t>Standard terms and conditions will specify the payment conditions like </a:t>
            </a:r>
          </a:p>
          <a:p>
            <a:pPr marL="0" indent="0" algn="ctr">
              <a:buNone/>
            </a:pPr>
            <a:r>
              <a:rPr lang="en-US" dirty="0"/>
              <a:t>“payment shall become due within thirty days of the date of issue of an invoice. If payment is delayed by more than thirty days from due date, the company shall have the right to terminate the contract or to apply a surcharge at an interest rate of 2 per cent.”</a:t>
            </a:r>
          </a:p>
        </p:txBody>
      </p:sp>
    </p:spTree>
    <p:extLst>
      <p:ext uri="{BB962C8B-B14F-4D97-AF65-F5344CB8AC3E}">
        <p14:creationId xmlns:p14="http://schemas.microsoft.com/office/powerpoint/2010/main" val="1660818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Calculating Payments for Delays and Changes</a:t>
            </a:r>
          </a:p>
        </p:txBody>
      </p:sp>
      <p:sp>
        <p:nvSpPr>
          <p:cNvPr id="3" name="Content Placeholder 2"/>
          <p:cNvSpPr>
            <a:spLocks noGrp="1"/>
          </p:cNvSpPr>
          <p:nvPr>
            <p:ph idx="1"/>
          </p:nvPr>
        </p:nvSpPr>
        <p:spPr/>
        <p:txBody>
          <a:bodyPr/>
          <a:lstStyle/>
          <a:p>
            <a:pPr algn="just"/>
            <a:r>
              <a:rPr lang="en-US" dirty="0"/>
              <a:t>The contract should make provision for payments to compensate the wasted efforts.</a:t>
            </a:r>
          </a:p>
          <a:p>
            <a:pPr algn="just"/>
            <a:r>
              <a:rPr lang="en-US" dirty="0"/>
              <a:t>It must specify the process by which these extra payments are to be calculated.</a:t>
            </a:r>
          </a:p>
        </p:txBody>
      </p:sp>
    </p:spTree>
    <p:extLst>
      <p:ext uri="{BB962C8B-B14F-4D97-AF65-F5344CB8AC3E}">
        <p14:creationId xmlns:p14="http://schemas.microsoft.com/office/powerpoint/2010/main" val="206795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Penalty Clauses</a:t>
            </a:r>
          </a:p>
        </p:txBody>
      </p:sp>
      <p:sp>
        <p:nvSpPr>
          <p:cNvPr id="3" name="Content Placeholder 2"/>
          <p:cNvSpPr>
            <a:spLocks noGrp="1"/>
          </p:cNvSpPr>
          <p:nvPr>
            <p:ph idx="1"/>
          </p:nvPr>
        </p:nvSpPr>
        <p:spPr/>
        <p:txBody>
          <a:bodyPr/>
          <a:lstStyle/>
          <a:p>
            <a:pPr algn="just"/>
            <a:r>
              <a:rPr lang="en-US" dirty="0"/>
              <a:t>Delays caused by suppliers are handled by penalty clauses.</a:t>
            </a:r>
          </a:p>
        </p:txBody>
      </p:sp>
    </p:spTree>
    <p:extLst>
      <p:ext uri="{BB962C8B-B14F-4D97-AF65-F5344CB8AC3E}">
        <p14:creationId xmlns:p14="http://schemas.microsoft.com/office/powerpoint/2010/main" val="3245076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Obligations of the Client</a:t>
            </a:r>
          </a:p>
        </p:txBody>
      </p:sp>
      <p:sp>
        <p:nvSpPr>
          <p:cNvPr id="3" name="Content Placeholder 2"/>
          <p:cNvSpPr>
            <a:spLocks noGrp="1"/>
          </p:cNvSpPr>
          <p:nvPr>
            <p:ph idx="1"/>
          </p:nvPr>
        </p:nvSpPr>
        <p:spPr/>
        <p:txBody>
          <a:bodyPr/>
          <a:lstStyle/>
          <a:p>
            <a:pPr algn="just"/>
            <a:r>
              <a:rPr lang="en-US" dirty="0"/>
              <a:t>When work is being carried out for a specific client, the client will have to fulfil certain obligations, if the contract is to be completed successfully.</a:t>
            </a:r>
          </a:p>
        </p:txBody>
      </p:sp>
    </p:spTree>
    <p:extLst>
      <p:ext uri="{BB962C8B-B14F-4D97-AF65-F5344CB8AC3E}">
        <p14:creationId xmlns:p14="http://schemas.microsoft.com/office/powerpoint/2010/main" val="2965704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Some other sections of a contract</a:t>
            </a:r>
          </a:p>
        </p:txBody>
      </p:sp>
      <p:sp>
        <p:nvSpPr>
          <p:cNvPr id="3" name="Content Placeholder 2"/>
          <p:cNvSpPr>
            <a:spLocks noGrp="1"/>
          </p:cNvSpPr>
          <p:nvPr>
            <p:ph idx="1"/>
          </p:nvPr>
        </p:nvSpPr>
        <p:spPr/>
        <p:txBody>
          <a:bodyPr>
            <a:normAutofit fontScale="85000" lnSpcReduction="20000"/>
          </a:bodyPr>
          <a:lstStyle/>
          <a:p>
            <a:r>
              <a:rPr lang="en-US" dirty="0"/>
              <a:t>Standards and Methods of Working</a:t>
            </a:r>
          </a:p>
          <a:p>
            <a:r>
              <a:rPr lang="en-US" dirty="0"/>
              <a:t>Progress meetings</a:t>
            </a:r>
          </a:p>
          <a:p>
            <a:r>
              <a:rPr lang="en-US" dirty="0"/>
              <a:t>Project managers</a:t>
            </a:r>
          </a:p>
          <a:p>
            <a:r>
              <a:rPr lang="en-US" dirty="0"/>
              <a:t>Acceptance procedure</a:t>
            </a:r>
          </a:p>
          <a:p>
            <a:r>
              <a:rPr lang="en-US" dirty="0"/>
              <a:t>Warranty and maintenance</a:t>
            </a:r>
          </a:p>
          <a:p>
            <a:r>
              <a:rPr lang="en-US" dirty="0"/>
              <a:t>Indemnity</a:t>
            </a:r>
          </a:p>
          <a:p>
            <a:r>
              <a:rPr lang="en-US" dirty="0"/>
              <a:t>Termination of the contract</a:t>
            </a:r>
          </a:p>
          <a:p>
            <a:r>
              <a:rPr lang="en-US" dirty="0"/>
              <a:t>Arbitration</a:t>
            </a:r>
          </a:p>
          <a:p>
            <a:r>
              <a:rPr lang="en-US" dirty="0"/>
              <a:t>Inflation</a:t>
            </a:r>
          </a:p>
          <a:p>
            <a:r>
              <a:rPr lang="en-US" dirty="0"/>
              <a:t>Applicable law</a:t>
            </a:r>
          </a:p>
        </p:txBody>
      </p:sp>
    </p:spTree>
    <p:extLst>
      <p:ext uri="{BB962C8B-B14F-4D97-AF65-F5344CB8AC3E}">
        <p14:creationId xmlns:p14="http://schemas.microsoft.com/office/powerpoint/2010/main" val="2023458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Contents</a:t>
            </a:r>
          </a:p>
        </p:txBody>
      </p:sp>
      <p:sp>
        <p:nvSpPr>
          <p:cNvPr id="3" name="Content Placeholder 2"/>
          <p:cNvSpPr>
            <a:spLocks noGrp="1"/>
          </p:cNvSpPr>
          <p:nvPr>
            <p:ph idx="1"/>
          </p:nvPr>
        </p:nvSpPr>
        <p:spPr/>
        <p:txBody>
          <a:bodyPr/>
          <a:lstStyle/>
          <a:p>
            <a:r>
              <a:rPr lang="en-US" dirty="0"/>
              <a:t>What is a Contract</a:t>
            </a:r>
          </a:p>
          <a:p>
            <a:r>
              <a:rPr lang="en-US" dirty="0"/>
              <a:t>Contact for the supply of custom built software</a:t>
            </a:r>
          </a:p>
          <a:p>
            <a:r>
              <a:rPr lang="en-US" dirty="0"/>
              <a:t>Other types of software services contract</a:t>
            </a:r>
          </a:p>
        </p:txBody>
      </p:sp>
    </p:spTree>
    <p:extLst>
      <p:ext uri="{BB962C8B-B14F-4D97-AF65-F5344CB8AC3E}">
        <p14:creationId xmlns:p14="http://schemas.microsoft.com/office/powerpoint/2010/main" val="2876382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1828800"/>
            <a:ext cx="8229600" cy="1847557"/>
          </a:xfrm>
        </p:spPr>
        <p:txBody>
          <a:bodyPr>
            <a:normAutofit/>
          </a:bodyPr>
          <a:lstStyle/>
          <a:p>
            <a:r>
              <a:rPr lang="en-US" sz="6600" b="1" u="sng" dirty="0"/>
              <a:t>Contract Hire</a:t>
            </a:r>
          </a:p>
        </p:txBody>
      </p:sp>
    </p:spTree>
    <p:extLst>
      <p:ext uri="{BB962C8B-B14F-4D97-AF65-F5344CB8AC3E}">
        <p14:creationId xmlns:p14="http://schemas.microsoft.com/office/powerpoint/2010/main" val="647188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Contract Hire </a:t>
            </a:r>
          </a:p>
        </p:txBody>
      </p:sp>
      <p:sp>
        <p:nvSpPr>
          <p:cNvPr id="4" name="Content Placeholder 3"/>
          <p:cNvSpPr>
            <a:spLocks noGrp="1"/>
          </p:cNvSpPr>
          <p:nvPr>
            <p:ph idx="1"/>
          </p:nvPr>
        </p:nvSpPr>
        <p:spPr/>
        <p:txBody>
          <a:bodyPr/>
          <a:lstStyle/>
          <a:p>
            <a:pPr algn="just"/>
            <a:r>
              <a:rPr lang="en-US" dirty="0"/>
              <a:t>Contract hire agreements are very much simpler than fixed price contracts.</a:t>
            </a:r>
          </a:p>
          <a:p>
            <a:pPr algn="just"/>
            <a:r>
              <a:rPr lang="en-US" dirty="0"/>
              <a:t>Reason is the much less involvement and responsibility of supplier.</a:t>
            </a:r>
          </a:p>
          <a:p>
            <a:endParaRPr lang="en-US" dirty="0"/>
          </a:p>
        </p:txBody>
      </p:sp>
    </p:spTree>
    <p:extLst>
      <p:ext uri="{BB962C8B-B14F-4D97-AF65-F5344CB8AC3E}">
        <p14:creationId xmlns:p14="http://schemas.microsoft.com/office/powerpoint/2010/main" val="2958164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00200"/>
            <a:ext cx="8229600" cy="2697162"/>
          </a:xfrm>
        </p:spPr>
        <p:txBody>
          <a:bodyPr>
            <a:normAutofit/>
          </a:bodyPr>
          <a:lstStyle/>
          <a:p>
            <a:r>
              <a:rPr lang="en-US" sz="6000" b="1" u="sng" dirty="0"/>
              <a:t>Times and </a:t>
            </a:r>
            <a:br>
              <a:rPr lang="en-US" sz="6000" b="1" u="sng" dirty="0"/>
            </a:br>
            <a:r>
              <a:rPr lang="en-US" sz="6000" b="1" u="sng" dirty="0"/>
              <a:t>Materials</a:t>
            </a:r>
          </a:p>
        </p:txBody>
      </p:sp>
    </p:spTree>
    <p:extLst>
      <p:ext uri="{BB962C8B-B14F-4D97-AF65-F5344CB8AC3E}">
        <p14:creationId xmlns:p14="http://schemas.microsoft.com/office/powerpoint/2010/main" val="3467418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t>Times and Materials</a:t>
            </a:r>
          </a:p>
        </p:txBody>
      </p:sp>
      <p:sp>
        <p:nvSpPr>
          <p:cNvPr id="4" name="Content Placeholder 3"/>
          <p:cNvSpPr>
            <a:spLocks noGrp="1"/>
          </p:cNvSpPr>
          <p:nvPr>
            <p:ph idx="1"/>
          </p:nvPr>
        </p:nvSpPr>
        <p:spPr/>
        <p:txBody>
          <a:bodyPr/>
          <a:lstStyle/>
          <a:p>
            <a:pPr algn="just"/>
            <a:r>
              <a:rPr lang="en-US" dirty="0"/>
              <a:t>It somewhere lies between a contract hire agreement and fixed price contract.</a:t>
            </a:r>
          </a:p>
          <a:p>
            <a:pPr algn="just"/>
            <a:r>
              <a:rPr lang="en-US" dirty="0"/>
              <a:t>The supplier agrees to undertake the development of the software in much the same way as in a fixed price contract, but payment is made on the basis of the cost incurred, with labor charged in the same way as for contract hire. </a:t>
            </a:r>
          </a:p>
        </p:txBody>
      </p:sp>
    </p:spTree>
    <p:extLst>
      <p:ext uri="{BB962C8B-B14F-4D97-AF65-F5344CB8AC3E}">
        <p14:creationId xmlns:p14="http://schemas.microsoft.com/office/powerpoint/2010/main" val="11258135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676400"/>
            <a:ext cx="8229600" cy="2438400"/>
          </a:xfrm>
        </p:spPr>
        <p:txBody>
          <a:bodyPr>
            <a:normAutofit/>
          </a:bodyPr>
          <a:lstStyle/>
          <a:p>
            <a:r>
              <a:rPr lang="en-US" sz="6000" b="1" u="sng" dirty="0"/>
              <a:t>Consultancy </a:t>
            </a:r>
            <a:br>
              <a:rPr lang="en-US" sz="6000" b="1" u="sng" dirty="0"/>
            </a:br>
            <a:r>
              <a:rPr lang="en-US" sz="6000" b="1" u="sng" dirty="0"/>
              <a:t>Contracts</a:t>
            </a:r>
          </a:p>
        </p:txBody>
      </p:sp>
    </p:spTree>
    <p:extLst>
      <p:ext uri="{BB962C8B-B14F-4D97-AF65-F5344CB8AC3E}">
        <p14:creationId xmlns:p14="http://schemas.microsoft.com/office/powerpoint/2010/main" val="3320799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Consultancy Contracts</a:t>
            </a:r>
          </a:p>
        </p:txBody>
      </p:sp>
      <p:sp>
        <p:nvSpPr>
          <p:cNvPr id="3" name="Content Placeholder 2"/>
          <p:cNvSpPr>
            <a:spLocks noGrp="1"/>
          </p:cNvSpPr>
          <p:nvPr>
            <p:ph idx="1"/>
          </p:nvPr>
        </p:nvSpPr>
        <p:spPr/>
        <p:txBody>
          <a:bodyPr/>
          <a:lstStyle/>
          <a:p>
            <a:pPr algn="just"/>
            <a:r>
              <a:rPr lang="en-US" dirty="0"/>
              <a:t>Use of consultants is now widespread in both private and public body.</a:t>
            </a:r>
          </a:p>
          <a:p>
            <a:pPr algn="just"/>
            <a:r>
              <a:rPr lang="en-US" dirty="0"/>
              <a:t>Consultancy projects are usually undertaken for a fixed price but the form of contract is very much simpler.</a:t>
            </a:r>
          </a:p>
        </p:txBody>
      </p:sp>
    </p:spTree>
    <p:extLst>
      <p:ext uri="{BB962C8B-B14F-4D97-AF65-F5344CB8AC3E}">
        <p14:creationId xmlns:p14="http://schemas.microsoft.com/office/powerpoint/2010/main" val="1274900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676400"/>
            <a:ext cx="8229600" cy="2438400"/>
          </a:xfrm>
        </p:spPr>
        <p:txBody>
          <a:bodyPr>
            <a:normAutofit/>
          </a:bodyPr>
          <a:lstStyle/>
          <a:p>
            <a:r>
              <a:rPr lang="en-US" sz="6000" b="1" u="sng" dirty="0"/>
              <a:t>Liability for Defective Software</a:t>
            </a:r>
          </a:p>
        </p:txBody>
      </p:sp>
    </p:spTree>
    <p:extLst>
      <p:ext uri="{BB962C8B-B14F-4D97-AF65-F5344CB8AC3E}">
        <p14:creationId xmlns:p14="http://schemas.microsoft.com/office/powerpoint/2010/main" val="40325200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Liability for defective software</a:t>
            </a:r>
          </a:p>
        </p:txBody>
      </p:sp>
      <p:sp>
        <p:nvSpPr>
          <p:cNvPr id="3" name="Content Placeholder 2"/>
          <p:cNvSpPr>
            <a:spLocks noGrp="1"/>
          </p:cNvSpPr>
          <p:nvPr>
            <p:ph idx="1"/>
          </p:nvPr>
        </p:nvSpPr>
        <p:spPr/>
        <p:txBody>
          <a:bodyPr>
            <a:normAutofit lnSpcReduction="10000"/>
          </a:bodyPr>
          <a:lstStyle/>
          <a:p>
            <a:pPr algn="just"/>
            <a:r>
              <a:rPr lang="en-US" dirty="0"/>
              <a:t>There are laws present to ensure the quality of products and goods delivered to a customer.</a:t>
            </a:r>
          </a:p>
          <a:p>
            <a:pPr algn="just"/>
            <a:r>
              <a:rPr lang="en-US" dirty="0"/>
              <a:t>Quality of goods include their</a:t>
            </a:r>
          </a:p>
          <a:p>
            <a:pPr lvl="1" algn="just"/>
            <a:r>
              <a:rPr lang="en-US" dirty="0"/>
              <a:t>State and condition</a:t>
            </a:r>
          </a:p>
          <a:p>
            <a:pPr lvl="1" algn="just"/>
            <a:r>
              <a:rPr lang="en-US" dirty="0"/>
              <a:t>Fitness for all required purposes</a:t>
            </a:r>
          </a:p>
          <a:p>
            <a:pPr lvl="1" algn="just"/>
            <a:r>
              <a:rPr lang="en-US" dirty="0"/>
              <a:t>Freedom from minor defects</a:t>
            </a:r>
          </a:p>
          <a:p>
            <a:pPr lvl="1" algn="just"/>
            <a:r>
              <a:rPr lang="en-US" dirty="0"/>
              <a:t>Safety</a:t>
            </a:r>
          </a:p>
          <a:p>
            <a:pPr lvl="1" algn="just"/>
            <a:r>
              <a:rPr lang="en-US" dirty="0"/>
              <a:t>durability</a:t>
            </a:r>
          </a:p>
        </p:txBody>
      </p:sp>
    </p:spTree>
    <p:extLst>
      <p:ext uri="{BB962C8B-B14F-4D97-AF65-F5344CB8AC3E}">
        <p14:creationId xmlns:p14="http://schemas.microsoft.com/office/powerpoint/2010/main" val="42909196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Liability for defective software</a:t>
            </a:r>
          </a:p>
        </p:txBody>
      </p:sp>
      <p:sp>
        <p:nvSpPr>
          <p:cNvPr id="3" name="Content Placeholder 2"/>
          <p:cNvSpPr>
            <a:spLocks noGrp="1"/>
          </p:cNvSpPr>
          <p:nvPr>
            <p:ph idx="1"/>
          </p:nvPr>
        </p:nvSpPr>
        <p:spPr/>
        <p:txBody>
          <a:bodyPr/>
          <a:lstStyle/>
          <a:p>
            <a:pPr algn="just"/>
            <a:r>
              <a:rPr lang="en-US" dirty="0"/>
              <a:t>A major difficulty in the case of software is that whether it comes under the category of goods or not.</a:t>
            </a:r>
          </a:p>
          <a:p>
            <a:pPr algn="just"/>
            <a:r>
              <a:rPr lang="en-US" dirty="0"/>
              <a:t>Only statement available for the software is </a:t>
            </a:r>
          </a:p>
          <a:p>
            <a:pPr marL="0" indent="0" algn="ctr">
              <a:buNone/>
            </a:pPr>
            <a:r>
              <a:rPr lang="en-US" b="1" dirty="0"/>
              <a:t>“it must be written with reasonable skill and care”</a:t>
            </a:r>
          </a:p>
          <a:p>
            <a:pPr algn="just"/>
            <a:r>
              <a:rPr lang="en-US" dirty="0"/>
              <a:t>To overcome this difficulty, guarantee clauses are often drafted in the contracts.</a:t>
            </a:r>
          </a:p>
        </p:txBody>
      </p:sp>
    </p:spTree>
    <p:extLst>
      <p:ext uri="{BB962C8B-B14F-4D97-AF65-F5344CB8AC3E}">
        <p14:creationId xmlns:p14="http://schemas.microsoft.com/office/powerpoint/2010/main" val="1692358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 Contract</a:t>
            </a:r>
          </a:p>
        </p:txBody>
      </p:sp>
      <p:sp>
        <p:nvSpPr>
          <p:cNvPr id="3" name="Content Placeholder 2"/>
          <p:cNvSpPr>
            <a:spLocks noGrp="1"/>
          </p:cNvSpPr>
          <p:nvPr>
            <p:ph idx="1"/>
          </p:nvPr>
        </p:nvSpPr>
        <p:spPr/>
        <p:txBody>
          <a:bodyPr/>
          <a:lstStyle/>
          <a:p>
            <a:pPr algn="just"/>
            <a:r>
              <a:rPr lang="en-US" dirty="0"/>
              <a:t>A contract is an agreement between two or more persons creating rights &amp; duties and which is enforceable by law.</a:t>
            </a:r>
          </a:p>
          <a:p>
            <a:pPr algn="just"/>
            <a:r>
              <a:rPr lang="en-US" dirty="0"/>
              <a:t>A contract is a promise or set of promises that are legally enforceable and, if violated, allow the injured party access to legal remedies.</a:t>
            </a:r>
          </a:p>
          <a:p>
            <a:pPr algn="just"/>
            <a:r>
              <a:rPr lang="en-US" dirty="0"/>
              <a:t>An agreement between persons which obliges each party to do or not to do a certain thing. </a:t>
            </a:r>
          </a:p>
        </p:txBody>
      </p:sp>
    </p:spTree>
    <p:extLst>
      <p:ext uri="{BB962C8B-B14F-4D97-AF65-F5344CB8AC3E}">
        <p14:creationId xmlns:p14="http://schemas.microsoft.com/office/powerpoint/2010/main" val="939405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 Contract</a:t>
            </a:r>
          </a:p>
        </p:txBody>
      </p:sp>
      <p:sp>
        <p:nvSpPr>
          <p:cNvPr id="3" name="Content Placeholder 2"/>
          <p:cNvSpPr>
            <a:spLocks noGrp="1"/>
          </p:cNvSpPr>
          <p:nvPr>
            <p:ph idx="1"/>
          </p:nvPr>
        </p:nvSpPr>
        <p:spPr/>
        <p:txBody>
          <a:bodyPr/>
          <a:lstStyle/>
          <a:p>
            <a:r>
              <a:rPr lang="en-US" dirty="0"/>
              <a:t>Contracts</a:t>
            </a:r>
          </a:p>
          <a:p>
            <a:pPr lvl="1"/>
            <a:r>
              <a:rPr lang="en-US" dirty="0"/>
              <a:t>Setout the agreement between the parties</a:t>
            </a:r>
          </a:p>
          <a:p>
            <a:pPr lvl="1"/>
            <a:r>
              <a:rPr lang="en-US" dirty="0"/>
              <a:t>Setout the aim of the parties</a:t>
            </a:r>
          </a:p>
          <a:p>
            <a:pPr lvl="1"/>
            <a:r>
              <a:rPr lang="en-US" dirty="0"/>
              <a:t>Provide rules for the issues arising while contract is running</a:t>
            </a:r>
          </a:p>
          <a:p>
            <a:pPr lvl="1"/>
            <a:r>
              <a:rPr lang="en-US" dirty="0"/>
              <a:t>Ways of terminating the contract</a:t>
            </a:r>
          </a:p>
          <a:p>
            <a:pPr lvl="1"/>
            <a:r>
              <a:rPr lang="en-US" dirty="0"/>
              <a:t>Consequences of termination</a:t>
            </a:r>
          </a:p>
          <a:p>
            <a:endParaRPr lang="en-US" dirty="0"/>
          </a:p>
        </p:txBody>
      </p:sp>
    </p:spTree>
    <p:extLst>
      <p:ext uri="{BB962C8B-B14F-4D97-AF65-F5344CB8AC3E}">
        <p14:creationId xmlns:p14="http://schemas.microsoft.com/office/powerpoint/2010/main" val="2725523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 Contract</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lgn="ctr">
              <a:buNone/>
            </a:pPr>
            <a:r>
              <a:rPr lang="en-US" b="1" dirty="0"/>
              <a:t>“While optimists make the best deal makers, pessimists make the best contract writers”</a:t>
            </a:r>
          </a:p>
          <a:p>
            <a:pPr marL="0" indent="0" algn="ctr">
              <a:buNone/>
            </a:pPr>
            <a:endParaRPr lang="en-US" b="1" dirty="0"/>
          </a:p>
          <a:p>
            <a:pPr marL="0" indent="0" algn="ctr">
              <a:buNone/>
            </a:pPr>
            <a:r>
              <a:rPr lang="en-US" dirty="0"/>
              <a:t>Hilary Pearson</a:t>
            </a:r>
          </a:p>
        </p:txBody>
      </p:sp>
    </p:spTree>
    <p:extLst>
      <p:ext uri="{BB962C8B-B14F-4D97-AF65-F5344CB8AC3E}">
        <p14:creationId xmlns:p14="http://schemas.microsoft.com/office/powerpoint/2010/main" val="2398364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 Contract</a:t>
            </a:r>
          </a:p>
        </p:txBody>
      </p:sp>
      <p:sp>
        <p:nvSpPr>
          <p:cNvPr id="3" name="Content Placeholder 2"/>
          <p:cNvSpPr>
            <a:spLocks noGrp="1"/>
          </p:cNvSpPr>
          <p:nvPr>
            <p:ph idx="1"/>
          </p:nvPr>
        </p:nvSpPr>
        <p:spPr/>
        <p:txBody>
          <a:bodyPr/>
          <a:lstStyle/>
          <a:p>
            <a:r>
              <a:rPr lang="en-US" dirty="0"/>
              <a:t>A contract</a:t>
            </a:r>
          </a:p>
          <a:p>
            <a:pPr lvl="1"/>
            <a:r>
              <a:rPr lang="en-US" dirty="0"/>
              <a:t>Should be set out in a clear and logical manner</a:t>
            </a:r>
          </a:p>
          <a:p>
            <a:pPr lvl="1"/>
            <a:r>
              <a:rPr lang="en-US" dirty="0"/>
              <a:t>should be complete and consistent</a:t>
            </a:r>
          </a:p>
          <a:p>
            <a:pPr lvl="1"/>
            <a:r>
              <a:rPr lang="en-US" dirty="0"/>
              <a:t>Should have no ambiguity</a:t>
            </a:r>
          </a:p>
          <a:p>
            <a:pPr lvl="1"/>
            <a:r>
              <a:rPr lang="en-US" dirty="0"/>
              <a:t>Should be free of doubts regarding the rights and duties of concerned parties</a:t>
            </a:r>
          </a:p>
        </p:txBody>
      </p:sp>
    </p:spTree>
    <p:extLst>
      <p:ext uri="{BB962C8B-B14F-4D97-AF65-F5344CB8AC3E}">
        <p14:creationId xmlns:p14="http://schemas.microsoft.com/office/powerpoint/2010/main" val="4275643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 Contract</a:t>
            </a:r>
          </a:p>
        </p:txBody>
      </p:sp>
      <p:sp>
        <p:nvSpPr>
          <p:cNvPr id="3" name="Content Placeholder 2"/>
          <p:cNvSpPr>
            <a:spLocks noGrp="1"/>
          </p:cNvSpPr>
          <p:nvPr>
            <p:ph idx="1"/>
          </p:nvPr>
        </p:nvSpPr>
        <p:spPr/>
        <p:txBody>
          <a:bodyPr>
            <a:normAutofit/>
          </a:bodyPr>
          <a:lstStyle/>
          <a:p>
            <a:pPr algn="just"/>
            <a:r>
              <a:rPr lang="en-US" dirty="0"/>
              <a:t>There are four types of contractual arrangement which are widely used in connection with the provision of software services</a:t>
            </a:r>
          </a:p>
          <a:p>
            <a:pPr lvl="1" algn="just"/>
            <a:r>
              <a:rPr lang="en-US" dirty="0"/>
              <a:t>Fixed price</a:t>
            </a:r>
          </a:p>
          <a:p>
            <a:pPr lvl="1" algn="just"/>
            <a:r>
              <a:rPr lang="en-US" dirty="0"/>
              <a:t>Contract hire</a:t>
            </a:r>
          </a:p>
          <a:p>
            <a:pPr lvl="1" algn="just"/>
            <a:r>
              <a:rPr lang="en-US" dirty="0"/>
              <a:t>Time and materials</a:t>
            </a:r>
          </a:p>
          <a:p>
            <a:pPr lvl="1" algn="just"/>
            <a:r>
              <a:rPr lang="en-US" dirty="0"/>
              <a:t>Consultancy</a:t>
            </a:r>
          </a:p>
        </p:txBody>
      </p:sp>
    </p:spTree>
    <p:extLst>
      <p:ext uri="{BB962C8B-B14F-4D97-AF65-F5344CB8AC3E}">
        <p14:creationId xmlns:p14="http://schemas.microsoft.com/office/powerpoint/2010/main" val="1667311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1600200"/>
            <a:ext cx="8229600" cy="3505200"/>
          </a:xfrm>
        </p:spPr>
        <p:txBody>
          <a:bodyPr>
            <a:normAutofit/>
          </a:bodyPr>
          <a:lstStyle/>
          <a:p>
            <a:r>
              <a:rPr lang="en-US" sz="4800" b="1" u="sng" dirty="0"/>
              <a:t>Contracts for the Supply of Custom-built Software at a Fixed Price</a:t>
            </a:r>
            <a:br>
              <a:rPr lang="en-US" sz="4800" b="1" u="sng" dirty="0"/>
            </a:br>
            <a:endParaRPr lang="en-US" sz="4800" b="1" u="sng" dirty="0"/>
          </a:p>
        </p:txBody>
      </p:sp>
    </p:spTree>
    <p:extLst>
      <p:ext uri="{BB962C8B-B14F-4D97-AF65-F5344CB8AC3E}">
        <p14:creationId xmlns:p14="http://schemas.microsoft.com/office/powerpoint/2010/main" val="1302980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Structure of the Contract</a:t>
            </a:r>
          </a:p>
        </p:txBody>
      </p:sp>
      <p:sp>
        <p:nvSpPr>
          <p:cNvPr id="3" name="Content Placeholder 2"/>
          <p:cNvSpPr>
            <a:spLocks noGrp="1"/>
          </p:cNvSpPr>
          <p:nvPr>
            <p:ph idx="1"/>
          </p:nvPr>
        </p:nvSpPr>
        <p:spPr/>
        <p:txBody>
          <a:bodyPr/>
          <a:lstStyle/>
          <a:p>
            <a:r>
              <a:rPr lang="en-US" dirty="0"/>
              <a:t>A short introductory section</a:t>
            </a:r>
          </a:p>
          <a:p>
            <a:r>
              <a:rPr lang="en-US" dirty="0"/>
              <a:t>A set of standard terms and conditions</a:t>
            </a:r>
          </a:p>
          <a:p>
            <a:r>
              <a:rPr lang="en-US" dirty="0"/>
              <a:t>A set of appendices or annexes</a:t>
            </a:r>
          </a:p>
        </p:txBody>
      </p:sp>
    </p:spTree>
    <p:extLst>
      <p:ext uri="{BB962C8B-B14F-4D97-AF65-F5344CB8AC3E}">
        <p14:creationId xmlns:p14="http://schemas.microsoft.com/office/powerpoint/2010/main" val="8610745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310</TotalTime>
  <Words>848</Words>
  <Application>Microsoft Macintosh PowerPoint</Application>
  <PresentationFormat>On-screen Show (4:3)</PresentationFormat>
  <Paragraphs>110</Paragraphs>
  <Slides>28</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Calibri</vt:lpstr>
      <vt:lpstr>Office Theme</vt:lpstr>
      <vt:lpstr>Professional Practices</vt:lpstr>
      <vt:lpstr>Contents</vt:lpstr>
      <vt:lpstr>What is a Contract</vt:lpstr>
      <vt:lpstr>What is a Contract</vt:lpstr>
      <vt:lpstr>What is a Contract</vt:lpstr>
      <vt:lpstr>What is a Contract</vt:lpstr>
      <vt:lpstr>What is a Contract</vt:lpstr>
      <vt:lpstr>Contracts for the Supply of Custom-built Software at a Fixed Price </vt:lpstr>
      <vt:lpstr>Structure of the Contract</vt:lpstr>
      <vt:lpstr>The Introductory Section</vt:lpstr>
      <vt:lpstr>What is to be Produced</vt:lpstr>
      <vt:lpstr>What Is to be Delivered</vt:lpstr>
      <vt:lpstr>Ownership of Rights</vt:lpstr>
      <vt:lpstr>Confidentiality</vt:lpstr>
      <vt:lpstr>Payment Terms</vt:lpstr>
      <vt:lpstr>Calculating Payments for Delays and Changes</vt:lpstr>
      <vt:lpstr>Penalty Clauses</vt:lpstr>
      <vt:lpstr>Obligations of the Client</vt:lpstr>
      <vt:lpstr>Some other sections of a contract</vt:lpstr>
      <vt:lpstr>Contract Hire</vt:lpstr>
      <vt:lpstr>Contract Hire </vt:lpstr>
      <vt:lpstr>Times and  Materials</vt:lpstr>
      <vt:lpstr>Times and Materials</vt:lpstr>
      <vt:lpstr>Consultancy  Contracts</vt:lpstr>
      <vt:lpstr>Consultancy Contracts</vt:lpstr>
      <vt:lpstr>Liability for Defective Software</vt:lpstr>
      <vt:lpstr>Liability for defective software</vt:lpstr>
      <vt:lpstr>Liability for defective software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Practices</dc:title>
  <dc:creator>IBRAHIM</dc:creator>
  <cp:lastModifiedBy>Dr. Umar Qasim</cp:lastModifiedBy>
  <cp:revision>161</cp:revision>
  <dcterms:created xsi:type="dcterms:W3CDTF">2006-08-16T00:00:00Z</dcterms:created>
  <dcterms:modified xsi:type="dcterms:W3CDTF">2023-10-19T05:51:08Z</dcterms:modified>
</cp:coreProperties>
</file>