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6" r:id="rId3"/>
    <p:sldId id="257" r:id="rId4"/>
    <p:sldId id="258" r:id="rId5"/>
    <p:sldId id="273" r:id="rId6"/>
    <p:sldId id="300" r:id="rId7"/>
    <p:sldId id="276" r:id="rId8"/>
    <p:sldId id="277" r:id="rId9"/>
    <p:sldId id="278" r:id="rId10"/>
    <p:sldId id="284" r:id="rId11"/>
    <p:sldId id="288" r:id="rId12"/>
    <p:sldId id="289" r:id="rId13"/>
    <p:sldId id="259" r:id="rId14"/>
    <p:sldId id="260" r:id="rId15"/>
    <p:sldId id="261" r:id="rId16"/>
    <p:sldId id="262" r:id="rId17"/>
    <p:sldId id="264" r:id="rId18"/>
    <p:sldId id="265" r:id="rId19"/>
    <p:sldId id="268" r:id="rId20"/>
    <p:sldId id="269" r:id="rId21"/>
    <p:sldId id="270" r:id="rId22"/>
    <p:sldId id="271" r:id="rId23"/>
    <p:sldId id="272" r:id="rId24"/>
    <p:sldId id="291" r:id="rId25"/>
    <p:sldId id="301" r:id="rId26"/>
    <p:sldId id="304" r:id="rId27"/>
    <p:sldId id="305" r:id="rId28"/>
    <p:sldId id="306" r:id="rId29"/>
    <p:sldId id="307" r:id="rId30"/>
    <p:sldId id="292" r:id="rId31"/>
    <p:sldId id="295" r:id="rId32"/>
    <p:sldId id="302" r:id="rId33"/>
    <p:sldId id="296" r:id="rId34"/>
    <p:sldId id="303" r:id="rId35"/>
    <p:sldId id="308" r:id="rId36"/>
    <p:sldId id="298" r:id="rId37"/>
    <p:sldId id="31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87567" autoAdjust="0"/>
  </p:normalViewPr>
  <p:slideViewPr>
    <p:cSldViewPr>
      <p:cViewPr varScale="1">
        <p:scale>
          <a:sx n="74" d="100"/>
          <a:sy n="74" d="100"/>
        </p:scale>
        <p:origin x="1805"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i Muhammad" userId="a50c5a49626fbc72" providerId="LiveId" clId="{66D642B9-6D8A-4FEF-8655-94A9C118DF23}"/>
    <pc:docChg chg="custSel modSld">
      <pc:chgData name="Wali Muhammad" userId="a50c5a49626fbc72" providerId="LiveId" clId="{66D642B9-6D8A-4FEF-8655-94A9C118DF23}" dt="2024-05-17T06:22:59.468" v="6" actId="14100"/>
      <pc:docMkLst>
        <pc:docMk/>
      </pc:docMkLst>
      <pc:sldChg chg="addSp delSp modSp mod">
        <pc:chgData name="Wali Muhammad" userId="a50c5a49626fbc72" providerId="LiveId" clId="{66D642B9-6D8A-4FEF-8655-94A9C118DF23}" dt="2024-05-17T06:22:59.468" v="6" actId="14100"/>
        <pc:sldMkLst>
          <pc:docMk/>
          <pc:sldMk cId="2293420972" sldId="310"/>
        </pc:sldMkLst>
        <pc:spChg chg="del">
          <ac:chgData name="Wali Muhammad" userId="a50c5a49626fbc72" providerId="LiveId" clId="{66D642B9-6D8A-4FEF-8655-94A9C118DF23}" dt="2024-05-17T06:22:27.095" v="1" actId="478"/>
          <ac:spMkLst>
            <pc:docMk/>
            <pc:sldMk cId="2293420972" sldId="310"/>
            <ac:spMk id="2" creationId="{00000000-0000-0000-0000-000000000000}"/>
          </ac:spMkLst>
        </pc:spChg>
        <pc:spChg chg="add del mod">
          <ac:chgData name="Wali Muhammad" userId="a50c5a49626fbc72" providerId="LiveId" clId="{66D642B9-6D8A-4FEF-8655-94A9C118DF23}" dt="2024-05-17T06:22:29.454" v="2" actId="478"/>
          <ac:spMkLst>
            <pc:docMk/>
            <pc:sldMk cId="2293420972" sldId="310"/>
            <ac:spMk id="5" creationId="{741CF08E-A3EE-4E88-96CE-275EBDA6A944}"/>
          </ac:spMkLst>
        </pc:spChg>
        <pc:graphicFrameChg chg="mod modGraphic">
          <ac:chgData name="Wali Muhammad" userId="a50c5a49626fbc72" providerId="LiveId" clId="{66D642B9-6D8A-4FEF-8655-94A9C118DF23}" dt="2024-05-17T06:22:59.468" v="6" actId="14100"/>
          <ac:graphicFrameMkLst>
            <pc:docMk/>
            <pc:sldMk cId="2293420972" sldId="310"/>
            <ac:graphicFrameMk id="4"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400EB-7157-4F9A-BFDC-770FF2C207D6}" type="doc">
      <dgm:prSet loTypeId="urn:microsoft.com/office/officeart/2005/8/layout/hList3" loCatId="list" qsTypeId="urn:microsoft.com/office/officeart/2005/8/quickstyle/simple5" qsCatId="simple" csTypeId="urn:microsoft.com/office/officeart/2005/8/colors/accent1_2" csCatId="accent1" phldr="1"/>
      <dgm:spPr/>
      <dgm:t>
        <a:bodyPr/>
        <a:lstStyle/>
        <a:p>
          <a:endParaRPr lang="en-US"/>
        </a:p>
      </dgm:t>
    </dgm:pt>
    <dgm:pt modelId="{4179BD0F-1916-4698-A2A6-BA2B7DD13E88}">
      <dgm:prSet phldrT="[Text]"/>
      <dgm:spPr/>
      <dgm:t>
        <a:bodyPr/>
        <a:lstStyle/>
        <a:p>
          <a:r>
            <a:rPr lang="en-US" dirty="0"/>
            <a:t>Design Rights</a:t>
          </a:r>
        </a:p>
      </dgm:t>
    </dgm:pt>
    <dgm:pt modelId="{8279F6C6-0D8C-41C4-8EDE-F4A788BA3C10}" type="parTrans" cxnId="{EE62A7EF-5DBC-401D-8D92-B24CAE08AD99}">
      <dgm:prSet/>
      <dgm:spPr/>
      <dgm:t>
        <a:bodyPr/>
        <a:lstStyle/>
        <a:p>
          <a:endParaRPr lang="en-US"/>
        </a:p>
      </dgm:t>
    </dgm:pt>
    <dgm:pt modelId="{54D8BC47-E494-4118-9D7A-428882444453}" type="sibTrans" cxnId="{EE62A7EF-5DBC-401D-8D92-B24CAE08AD99}">
      <dgm:prSet/>
      <dgm:spPr/>
      <dgm:t>
        <a:bodyPr/>
        <a:lstStyle/>
        <a:p>
          <a:endParaRPr lang="en-US"/>
        </a:p>
      </dgm:t>
    </dgm:pt>
    <dgm:pt modelId="{5CB00C1A-F1E5-4EE3-8EFF-7269B93175D7}">
      <dgm:prSet phldrT="[Text]"/>
      <dgm:spPr/>
      <dgm:t>
        <a:bodyPr/>
        <a:lstStyle/>
        <a:p>
          <a:r>
            <a:rPr lang="en-US" dirty="0"/>
            <a:t>Unregistered Design Rights </a:t>
          </a:r>
        </a:p>
      </dgm:t>
    </dgm:pt>
    <dgm:pt modelId="{71ABBF34-4700-46B5-A883-A362BBCCC8AB}" type="parTrans" cxnId="{9792F2A3-FD91-48E5-BE4C-CABBF983F3D5}">
      <dgm:prSet/>
      <dgm:spPr/>
      <dgm:t>
        <a:bodyPr/>
        <a:lstStyle/>
        <a:p>
          <a:endParaRPr lang="en-US"/>
        </a:p>
      </dgm:t>
    </dgm:pt>
    <dgm:pt modelId="{276050A9-2C64-45C1-945B-565267146793}" type="sibTrans" cxnId="{9792F2A3-FD91-48E5-BE4C-CABBF983F3D5}">
      <dgm:prSet/>
      <dgm:spPr/>
      <dgm:t>
        <a:bodyPr/>
        <a:lstStyle/>
        <a:p>
          <a:endParaRPr lang="en-US"/>
        </a:p>
      </dgm:t>
    </dgm:pt>
    <dgm:pt modelId="{E843DAD5-E768-4A7A-B029-993732749ACC}">
      <dgm:prSet phldrT="[Text]"/>
      <dgm:spPr/>
      <dgm:t>
        <a:bodyPr/>
        <a:lstStyle/>
        <a:p>
          <a:r>
            <a:rPr lang="en-US" dirty="0"/>
            <a:t>Registered Design Rights</a:t>
          </a:r>
        </a:p>
      </dgm:t>
    </dgm:pt>
    <dgm:pt modelId="{E2E6FA7F-875C-4356-B205-3399545ABEA6}" type="parTrans" cxnId="{E5EE9C16-F6F3-4B9D-BEE5-8F51D9421D7A}">
      <dgm:prSet/>
      <dgm:spPr/>
      <dgm:t>
        <a:bodyPr/>
        <a:lstStyle/>
        <a:p>
          <a:endParaRPr lang="en-US"/>
        </a:p>
      </dgm:t>
    </dgm:pt>
    <dgm:pt modelId="{288957DA-A952-4A15-9DD4-E58CE6B709C5}" type="sibTrans" cxnId="{E5EE9C16-F6F3-4B9D-BEE5-8F51D9421D7A}">
      <dgm:prSet/>
      <dgm:spPr/>
      <dgm:t>
        <a:bodyPr/>
        <a:lstStyle/>
        <a:p>
          <a:endParaRPr lang="en-US"/>
        </a:p>
      </dgm:t>
    </dgm:pt>
    <dgm:pt modelId="{83F44DF3-F55D-4429-B52E-E260790A2348}" type="pres">
      <dgm:prSet presAssocID="{122400EB-7157-4F9A-BFDC-770FF2C207D6}" presName="composite" presStyleCnt="0">
        <dgm:presLayoutVars>
          <dgm:chMax val="1"/>
          <dgm:dir/>
          <dgm:resizeHandles val="exact"/>
        </dgm:presLayoutVars>
      </dgm:prSet>
      <dgm:spPr/>
    </dgm:pt>
    <dgm:pt modelId="{642F7767-461B-4D49-8A0C-184EA656241D}" type="pres">
      <dgm:prSet presAssocID="{4179BD0F-1916-4698-A2A6-BA2B7DD13E88}" presName="roof" presStyleLbl="dkBgShp" presStyleIdx="0" presStyleCnt="2"/>
      <dgm:spPr/>
    </dgm:pt>
    <dgm:pt modelId="{53B0439C-297E-4A83-A257-F740F12F4213}" type="pres">
      <dgm:prSet presAssocID="{4179BD0F-1916-4698-A2A6-BA2B7DD13E88}" presName="pillars" presStyleCnt="0"/>
      <dgm:spPr/>
    </dgm:pt>
    <dgm:pt modelId="{42F2D483-9341-4A64-950F-830F02E79DC7}" type="pres">
      <dgm:prSet presAssocID="{4179BD0F-1916-4698-A2A6-BA2B7DD13E88}" presName="pillar1" presStyleLbl="node1" presStyleIdx="0" presStyleCnt="2">
        <dgm:presLayoutVars>
          <dgm:bulletEnabled val="1"/>
        </dgm:presLayoutVars>
      </dgm:prSet>
      <dgm:spPr/>
    </dgm:pt>
    <dgm:pt modelId="{3470C084-C86E-4163-B4DF-C6E8993511BE}" type="pres">
      <dgm:prSet presAssocID="{E843DAD5-E768-4A7A-B029-993732749ACC}" presName="pillarX" presStyleLbl="node1" presStyleIdx="1" presStyleCnt="2">
        <dgm:presLayoutVars>
          <dgm:bulletEnabled val="1"/>
        </dgm:presLayoutVars>
      </dgm:prSet>
      <dgm:spPr/>
    </dgm:pt>
    <dgm:pt modelId="{181F1997-7FCF-430B-927F-AEBF04D61818}" type="pres">
      <dgm:prSet presAssocID="{4179BD0F-1916-4698-A2A6-BA2B7DD13E88}" presName="base" presStyleLbl="dkBgShp" presStyleIdx="1" presStyleCnt="2"/>
      <dgm:spPr/>
    </dgm:pt>
  </dgm:ptLst>
  <dgm:cxnLst>
    <dgm:cxn modelId="{E5EE9C16-F6F3-4B9D-BEE5-8F51D9421D7A}" srcId="{4179BD0F-1916-4698-A2A6-BA2B7DD13E88}" destId="{E843DAD5-E768-4A7A-B029-993732749ACC}" srcOrd="1" destOrd="0" parTransId="{E2E6FA7F-875C-4356-B205-3399545ABEA6}" sibTransId="{288957DA-A952-4A15-9DD4-E58CE6B709C5}"/>
    <dgm:cxn modelId="{F9674460-694F-4041-B009-CF1D2C29EBEC}" type="presOf" srcId="{E843DAD5-E768-4A7A-B029-993732749ACC}" destId="{3470C084-C86E-4163-B4DF-C6E8993511BE}" srcOrd="0" destOrd="0" presId="urn:microsoft.com/office/officeart/2005/8/layout/hList3"/>
    <dgm:cxn modelId="{55B9504A-C349-4F36-AF9B-26C690963AC3}" type="presOf" srcId="{5CB00C1A-F1E5-4EE3-8EFF-7269B93175D7}" destId="{42F2D483-9341-4A64-950F-830F02E79DC7}" srcOrd="0" destOrd="0" presId="urn:microsoft.com/office/officeart/2005/8/layout/hList3"/>
    <dgm:cxn modelId="{89B72F96-5A3B-4035-B64D-B42B74A6E777}" type="presOf" srcId="{122400EB-7157-4F9A-BFDC-770FF2C207D6}" destId="{83F44DF3-F55D-4429-B52E-E260790A2348}" srcOrd="0" destOrd="0" presId="urn:microsoft.com/office/officeart/2005/8/layout/hList3"/>
    <dgm:cxn modelId="{9792F2A3-FD91-48E5-BE4C-CABBF983F3D5}" srcId="{4179BD0F-1916-4698-A2A6-BA2B7DD13E88}" destId="{5CB00C1A-F1E5-4EE3-8EFF-7269B93175D7}" srcOrd="0" destOrd="0" parTransId="{71ABBF34-4700-46B5-A883-A362BBCCC8AB}" sibTransId="{276050A9-2C64-45C1-945B-565267146793}"/>
    <dgm:cxn modelId="{1BDC78D1-AE60-43C3-996F-76B7FFC56FBC}" type="presOf" srcId="{4179BD0F-1916-4698-A2A6-BA2B7DD13E88}" destId="{642F7767-461B-4D49-8A0C-184EA656241D}" srcOrd="0" destOrd="0" presId="urn:microsoft.com/office/officeart/2005/8/layout/hList3"/>
    <dgm:cxn modelId="{EE62A7EF-5DBC-401D-8D92-B24CAE08AD99}" srcId="{122400EB-7157-4F9A-BFDC-770FF2C207D6}" destId="{4179BD0F-1916-4698-A2A6-BA2B7DD13E88}" srcOrd="0" destOrd="0" parTransId="{8279F6C6-0D8C-41C4-8EDE-F4A788BA3C10}" sibTransId="{54D8BC47-E494-4118-9D7A-428882444453}"/>
    <dgm:cxn modelId="{FF3FBF66-3E51-4312-86FA-D4B3975E2BF0}" type="presParOf" srcId="{83F44DF3-F55D-4429-B52E-E260790A2348}" destId="{642F7767-461B-4D49-8A0C-184EA656241D}" srcOrd="0" destOrd="0" presId="urn:microsoft.com/office/officeart/2005/8/layout/hList3"/>
    <dgm:cxn modelId="{2FF6646C-F936-4A80-8BEF-C29989EA60DC}" type="presParOf" srcId="{83F44DF3-F55D-4429-B52E-E260790A2348}" destId="{53B0439C-297E-4A83-A257-F740F12F4213}" srcOrd="1" destOrd="0" presId="urn:microsoft.com/office/officeart/2005/8/layout/hList3"/>
    <dgm:cxn modelId="{FE434DC1-5F8E-4BF3-83F4-C7233FFA6C26}" type="presParOf" srcId="{53B0439C-297E-4A83-A257-F740F12F4213}" destId="{42F2D483-9341-4A64-950F-830F02E79DC7}" srcOrd="0" destOrd="0" presId="urn:microsoft.com/office/officeart/2005/8/layout/hList3"/>
    <dgm:cxn modelId="{F6CAF962-C1E1-4107-8C40-569E2D7DE926}" type="presParOf" srcId="{53B0439C-297E-4A83-A257-F740F12F4213}" destId="{3470C084-C86E-4163-B4DF-C6E8993511BE}" srcOrd="1" destOrd="0" presId="urn:microsoft.com/office/officeart/2005/8/layout/hList3"/>
    <dgm:cxn modelId="{38D67B29-16DC-4482-9F52-BA786F87EC49}" type="presParOf" srcId="{83F44DF3-F55D-4429-B52E-E260790A2348}" destId="{181F1997-7FCF-430B-927F-AEBF04D61818}"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F7767-461B-4D49-8A0C-184EA656241D}">
      <dsp:nvSpPr>
        <dsp:cNvPr id="0" name=""/>
        <dsp:cNvSpPr/>
      </dsp:nvSpPr>
      <dsp:spPr>
        <a:xfrm>
          <a:off x="0" y="0"/>
          <a:ext cx="8229600" cy="1357788"/>
        </a:xfrm>
        <a:prstGeom prst="rect">
          <a:avLst/>
        </a:prstGeom>
        <a:solidFill>
          <a:schemeClr val="accent1">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en-US" sz="6200" kern="1200" dirty="0"/>
            <a:t>Design Rights</a:t>
          </a:r>
        </a:p>
      </dsp:txBody>
      <dsp:txXfrm>
        <a:off x="0" y="0"/>
        <a:ext cx="8229600" cy="1357788"/>
      </dsp:txXfrm>
    </dsp:sp>
    <dsp:sp modelId="{42F2D483-9341-4A64-950F-830F02E79DC7}">
      <dsp:nvSpPr>
        <dsp:cNvPr id="0" name=""/>
        <dsp:cNvSpPr/>
      </dsp:nvSpPr>
      <dsp:spPr>
        <a:xfrm>
          <a:off x="0" y="1357788"/>
          <a:ext cx="4114799" cy="285135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Unregistered Design Rights </a:t>
          </a:r>
        </a:p>
      </dsp:txBody>
      <dsp:txXfrm>
        <a:off x="0" y="1357788"/>
        <a:ext cx="4114799" cy="2851356"/>
      </dsp:txXfrm>
    </dsp:sp>
    <dsp:sp modelId="{3470C084-C86E-4163-B4DF-C6E8993511BE}">
      <dsp:nvSpPr>
        <dsp:cNvPr id="0" name=""/>
        <dsp:cNvSpPr/>
      </dsp:nvSpPr>
      <dsp:spPr>
        <a:xfrm>
          <a:off x="4114800" y="1357788"/>
          <a:ext cx="4114799" cy="285135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Registered Design Rights</a:t>
          </a:r>
        </a:p>
      </dsp:txBody>
      <dsp:txXfrm>
        <a:off x="4114800" y="1357788"/>
        <a:ext cx="4114799" cy="2851356"/>
      </dsp:txXfrm>
    </dsp:sp>
    <dsp:sp modelId="{181F1997-7FCF-430B-927F-AEBF04D61818}">
      <dsp:nvSpPr>
        <dsp:cNvPr id="0" name=""/>
        <dsp:cNvSpPr/>
      </dsp:nvSpPr>
      <dsp:spPr>
        <a:xfrm>
          <a:off x="0" y="4209145"/>
          <a:ext cx="8229600" cy="316817"/>
        </a:xfrm>
        <a:prstGeom prst="rect">
          <a:avLst/>
        </a:prstGeom>
        <a:solidFill>
          <a:schemeClr val="accent1">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6682B9-C111-435A-8939-404188001F0B}" type="datetimeFigureOut">
              <a:rPr lang="en-US" smtClean="0"/>
              <a:t>5/17/2024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20711F-B50D-4C25-82D4-9270A241EE05}" type="slidenum">
              <a:rPr lang="en-US" smtClean="0"/>
              <a:t>‹#›</a:t>
            </a:fld>
            <a:endParaRPr lang="en-US"/>
          </a:p>
        </p:txBody>
      </p:sp>
    </p:spTree>
    <p:extLst>
      <p:ext uri="{BB962C8B-B14F-4D97-AF65-F5344CB8AC3E}">
        <p14:creationId xmlns:p14="http://schemas.microsoft.com/office/powerpoint/2010/main" val="3661352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 pressure.</a:t>
            </a:r>
          </a:p>
        </p:txBody>
      </p:sp>
      <p:sp>
        <p:nvSpPr>
          <p:cNvPr id="4" name="Slide Number Placeholder 3"/>
          <p:cNvSpPr>
            <a:spLocks noGrp="1"/>
          </p:cNvSpPr>
          <p:nvPr>
            <p:ph type="sldNum" sz="quarter" idx="10"/>
          </p:nvPr>
        </p:nvSpPr>
        <p:spPr/>
        <p:txBody>
          <a:bodyPr/>
          <a:lstStyle/>
          <a:p>
            <a:fld id="{7320711F-B50D-4C25-82D4-9270A241EE05}" type="slidenum">
              <a:rPr lang="en-US" smtClean="0"/>
              <a:t>13</a:t>
            </a:fld>
            <a:endParaRPr lang="en-US" dirty="0"/>
          </a:p>
        </p:txBody>
      </p:sp>
    </p:spTree>
    <p:extLst>
      <p:ext uri="{BB962C8B-B14F-4D97-AF65-F5344CB8AC3E}">
        <p14:creationId xmlns:p14="http://schemas.microsoft.com/office/powerpoint/2010/main" val="545166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20711F-B50D-4C25-82D4-9270A241EE05}" type="slidenum">
              <a:rPr lang="en-US" smtClean="0"/>
              <a:t>14</a:t>
            </a:fld>
            <a:endParaRPr lang="en-US" dirty="0"/>
          </a:p>
        </p:txBody>
      </p:sp>
    </p:spTree>
    <p:extLst>
      <p:ext uri="{BB962C8B-B14F-4D97-AF65-F5344CB8AC3E}">
        <p14:creationId xmlns:p14="http://schemas.microsoft.com/office/powerpoint/2010/main" val="2109944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Typographical arrangement</a:t>
            </a:r>
            <a:r>
              <a:rPr lang="en-US" dirty="0"/>
              <a:t> covers the style, composition, layout and general appearance of a page of a published work.</a:t>
            </a:r>
          </a:p>
          <a:p>
            <a:r>
              <a:rPr lang="en-US" dirty="0"/>
              <a:t>In a typical publication, copyright subsists both in the content of a work and also in the </a:t>
            </a:r>
            <a:r>
              <a:rPr lang="en-US" b="1" dirty="0"/>
              <a:t>typographical arrangement</a:t>
            </a:r>
            <a:r>
              <a:rPr lang="en-US" dirty="0"/>
              <a:t> and design elements of the work. </a:t>
            </a:r>
          </a:p>
        </p:txBody>
      </p:sp>
      <p:sp>
        <p:nvSpPr>
          <p:cNvPr id="4" name="Slide Number Placeholder 3"/>
          <p:cNvSpPr>
            <a:spLocks noGrp="1"/>
          </p:cNvSpPr>
          <p:nvPr>
            <p:ph type="sldNum" sz="quarter" idx="10"/>
          </p:nvPr>
        </p:nvSpPr>
        <p:spPr/>
        <p:txBody>
          <a:bodyPr/>
          <a:lstStyle/>
          <a:p>
            <a:fld id="{7320711F-B50D-4C25-82D4-9270A241EE05}" type="slidenum">
              <a:rPr lang="en-US" smtClean="0"/>
              <a:t>15</a:t>
            </a:fld>
            <a:endParaRPr lang="en-US"/>
          </a:p>
        </p:txBody>
      </p:sp>
    </p:spTree>
    <p:extLst>
      <p:ext uri="{BB962C8B-B14F-4D97-AF65-F5344CB8AC3E}">
        <p14:creationId xmlns:p14="http://schemas.microsoft.com/office/powerpoint/2010/main" val="430663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Conversion of languages</a:t>
            </a:r>
          </a:p>
        </p:txBody>
      </p:sp>
      <p:sp>
        <p:nvSpPr>
          <p:cNvPr id="4" name="Slide Number Placeholder 3"/>
          <p:cNvSpPr>
            <a:spLocks noGrp="1"/>
          </p:cNvSpPr>
          <p:nvPr>
            <p:ph type="sldNum" sz="quarter" idx="10"/>
          </p:nvPr>
        </p:nvSpPr>
        <p:spPr/>
        <p:txBody>
          <a:bodyPr/>
          <a:lstStyle/>
          <a:p>
            <a:fld id="{7320711F-B50D-4C25-82D4-9270A241EE05}" type="slidenum">
              <a:rPr lang="en-US" smtClean="0"/>
              <a:t>20</a:t>
            </a:fld>
            <a:endParaRPr lang="en-US"/>
          </a:p>
        </p:txBody>
      </p:sp>
    </p:spTree>
    <p:extLst>
      <p:ext uri="{BB962C8B-B14F-4D97-AF65-F5344CB8AC3E}">
        <p14:creationId xmlns:p14="http://schemas.microsoft.com/office/powerpoint/2010/main" val="2622376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Automatic—u have to register, 15-25 years, no need---need</a:t>
            </a:r>
            <a:r>
              <a:rPr lang="en-US" baseline="0" dirty="0"/>
              <a:t> to renew, </a:t>
            </a:r>
            <a:r>
              <a:rPr lang="en-US" dirty="0"/>
              <a:t>need to prove</a:t>
            </a:r>
            <a:r>
              <a:rPr lang="en-US" baseline="0" dirty="0"/>
              <a:t> and </a:t>
            </a:r>
            <a:r>
              <a:rPr lang="en-US" dirty="0"/>
              <a:t>record and documentation required---no need.</a:t>
            </a:r>
          </a:p>
        </p:txBody>
      </p:sp>
      <p:sp>
        <p:nvSpPr>
          <p:cNvPr id="4" name="Slide Number Placeholder 3"/>
          <p:cNvSpPr>
            <a:spLocks noGrp="1"/>
          </p:cNvSpPr>
          <p:nvPr>
            <p:ph type="sldNum" sz="quarter" idx="10"/>
          </p:nvPr>
        </p:nvSpPr>
        <p:spPr/>
        <p:txBody>
          <a:bodyPr/>
          <a:lstStyle/>
          <a:p>
            <a:fld id="{7320711F-B50D-4C25-82D4-9270A241EE05}" type="slidenum">
              <a:rPr lang="en-US" smtClean="0"/>
              <a:t>28</a:t>
            </a:fld>
            <a:endParaRPr lang="en-US"/>
          </a:p>
        </p:txBody>
      </p:sp>
    </p:spTree>
    <p:extLst>
      <p:ext uri="{BB962C8B-B14F-4D97-AF65-F5344CB8AC3E}">
        <p14:creationId xmlns:p14="http://schemas.microsoft.com/office/powerpoint/2010/main" val="498687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Patents</a:t>
            </a:r>
            <a:r>
              <a:rPr lang="en-US"/>
              <a:t> refer to an invention, whereas </a:t>
            </a:r>
            <a:r>
              <a:rPr lang="en-US" b="1"/>
              <a:t>copyrights</a:t>
            </a:r>
            <a:r>
              <a:rPr lang="en-US"/>
              <a:t> refer to the expression of an idea, such as an artistic work.</a:t>
            </a:r>
            <a:endParaRPr lang="en-US" dirty="0"/>
          </a:p>
        </p:txBody>
      </p:sp>
      <p:sp>
        <p:nvSpPr>
          <p:cNvPr id="4" name="Slide Number Placeholder 3"/>
          <p:cNvSpPr>
            <a:spLocks noGrp="1"/>
          </p:cNvSpPr>
          <p:nvPr>
            <p:ph type="sldNum" sz="quarter" idx="10"/>
          </p:nvPr>
        </p:nvSpPr>
        <p:spPr/>
        <p:txBody>
          <a:bodyPr/>
          <a:lstStyle/>
          <a:p>
            <a:fld id="{7320711F-B50D-4C25-82D4-9270A241EE05}" type="slidenum">
              <a:rPr lang="en-US" smtClean="0"/>
              <a:t>31</a:t>
            </a:fld>
            <a:endParaRPr lang="en-US"/>
          </a:p>
        </p:txBody>
      </p:sp>
    </p:spTree>
    <p:extLst>
      <p:ext uri="{BB962C8B-B14F-4D97-AF65-F5344CB8AC3E}">
        <p14:creationId xmlns:p14="http://schemas.microsoft.com/office/powerpoint/2010/main" val="3740580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F5251DB-8C22-455B-A4F4-D11FAFBAE2B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86087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BC36D26-DAC7-40A5-B036-FD7319AB294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40392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4BD8038-0490-43F5-B711-E6C25169DB0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54724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5C47B84-7283-42F5-8EAC-79CA586C032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32316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807079A3-79E5-4829-A13B-E47DC7647E8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97804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3104F47D-4CCE-4039-8BBB-102AE107F68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95531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EF191D55-F2E6-45EF-B9FA-FEF52845798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95472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22E3E3A-1ECF-4717-A462-93A58FF99F9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5462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FC15275-D6B6-4069-BBA7-91B55B67798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34289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4EC585B-ED6B-4A3D-A14D-CFC794E2078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432391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05B063D-535A-4B4D-AC4A-584106184EE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350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F910A88-FB73-4078-B40E-0BB7FE2D6136}"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3332375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a:t>Professional Practices</a:t>
            </a:r>
          </a:p>
        </p:txBody>
      </p:sp>
      <p:sp>
        <p:nvSpPr>
          <p:cNvPr id="3" name="Subtitle 2"/>
          <p:cNvSpPr>
            <a:spLocks noGrp="1"/>
          </p:cNvSpPr>
          <p:nvPr>
            <p:ph type="subTitle" idx="1"/>
          </p:nvPr>
        </p:nvSpPr>
        <p:spPr>
          <a:xfrm>
            <a:off x="1371600" y="2895600"/>
            <a:ext cx="6400800" cy="1752600"/>
          </a:xfrm>
        </p:spPr>
        <p:txBody>
          <a:bodyPr>
            <a:normAutofit/>
          </a:bodyPr>
          <a:lstStyle/>
          <a:p>
            <a:r>
              <a:rPr lang="en-US" sz="5400" b="1" dirty="0">
                <a:solidFill>
                  <a:schemeClr val="tx2"/>
                </a:solidFill>
              </a:rPr>
              <a:t>“Intellectual Property Rights”</a:t>
            </a:r>
          </a:p>
        </p:txBody>
      </p:sp>
    </p:spTree>
    <p:extLst>
      <p:ext uri="{BB962C8B-B14F-4D97-AF65-F5344CB8AC3E}">
        <p14:creationId xmlns:p14="http://schemas.microsoft.com/office/powerpoint/2010/main" val="78026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z="4000" b="1" dirty="0">
                <a:solidFill>
                  <a:schemeClr val="tx1"/>
                </a:solidFill>
              </a:rPr>
              <a:t>INTELLECTUAL PROPERTY ESTABLISHMENTS IN PAKISTAN</a:t>
            </a:r>
          </a:p>
        </p:txBody>
      </p:sp>
      <p:sp>
        <p:nvSpPr>
          <p:cNvPr id="7171" name="Rectangle 3"/>
          <p:cNvSpPr>
            <a:spLocks noGrp="1" noChangeArrowheads="1"/>
          </p:cNvSpPr>
          <p:nvPr>
            <p:ph type="body" idx="1"/>
          </p:nvPr>
        </p:nvSpPr>
        <p:spPr/>
        <p:txBody>
          <a:bodyPr/>
          <a:lstStyle/>
          <a:p>
            <a:pPr marL="609600" indent="-609600" algn="just"/>
            <a:r>
              <a:rPr lang="en-US" altLang="en-US" dirty="0"/>
              <a:t>All the Intellectual Property Rights laws in Pakistan are being administered and managed by three different ministries of the Federal Government, which are as under:</a:t>
            </a:r>
          </a:p>
          <a:p>
            <a:pPr marL="1009650" lvl="1" indent="-609600" algn="just"/>
            <a:r>
              <a:rPr lang="en-US" altLang="en-US" dirty="0"/>
              <a:t>Ministry of Education: the Copyright Ordinance, 1962.</a:t>
            </a:r>
          </a:p>
        </p:txBody>
      </p:sp>
    </p:spTree>
    <p:extLst>
      <p:ext uri="{BB962C8B-B14F-4D97-AF65-F5344CB8AC3E}">
        <p14:creationId xmlns:p14="http://schemas.microsoft.com/office/powerpoint/2010/main" val="124813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3600" b="1" dirty="0">
                <a:solidFill>
                  <a:schemeClr val="tx1"/>
                </a:solidFill>
              </a:rPr>
              <a:t>INTELLECTUAL PROPERTY ESTABLISHMENTS IN PAKISTAN</a:t>
            </a:r>
          </a:p>
        </p:txBody>
      </p:sp>
      <p:sp>
        <p:nvSpPr>
          <p:cNvPr id="8195" name="Rectangle 3"/>
          <p:cNvSpPr>
            <a:spLocks noGrp="1" noChangeArrowheads="1"/>
          </p:cNvSpPr>
          <p:nvPr>
            <p:ph type="body" idx="1"/>
          </p:nvPr>
        </p:nvSpPr>
        <p:spPr/>
        <p:txBody>
          <a:bodyPr/>
          <a:lstStyle/>
          <a:p>
            <a:pPr lvl="1" algn="just"/>
            <a:r>
              <a:rPr lang="en-US" altLang="en-US" dirty="0"/>
              <a:t>Ministry of Industries and production:</a:t>
            </a:r>
          </a:p>
          <a:p>
            <a:pPr marL="1390650" lvl="2" indent="-533400" algn="just"/>
            <a:r>
              <a:rPr lang="en-US" altLang="en-US" dirty="0">
                <a:latin typeface="Times New Roman" pitchFamily="18" charset="0"/>
              </a:rPr>
              <a:t>The Registered Designs Ordinance, 2000.</a:t>
            </a:r>
          </a:p>
          <a:p>
            <a:pPr marL="1390650" lvl="2" indent="-533400" algn="just"/>
            <a:r>
              <a:rPr lang="en-US" altLang="en-US" dirty="0">
                <a:latin typeface="Times New Roman" pitchFamily="18" charset="0"/>
              </a:rPr>
              <a:t>The Registered Layout-Designs of Integrated Circuits Ordinance, 2000.</a:t>
            </a:r>
          </a:p>
          <a:p>
            <a:pPr marL="1390650" lvl="2" indent="-533400" algn="just"/>
            <a:r>
              <a:rPr lang="en-US" altLang="en-US" dirty="0">
                <a:latin typeface="Times New Roman" pitchFamily="18" charset="0"/>
              </a:rPr>
              <a:t>The patents ordinance, 2000.</a:t>
            </a:r>
          </a:p>
          <a:p>
            <a:pPr marL="990600" lvl="1" indent="-533400" algn="just"/>
            <a:r>
              <a:rPr lang="en-US" altLang="en-US" dirty="0"/>
              <a:t>Ministry of Commerce:</a:t>
            </a:r>
          </a:p>
          <a:p>
            <a:pPr marL="1390650" lvl="2" indent="-533400" algn="just"/>
            <a:r>
              <a:rPr lang="en-US" altLang="en-US" dirty="0">
                <a:latin typeface="Times New Roman" pitchFamily="18" charset="0"/>
              </a:rPr>
              <a:t>the Trade Marks Ordinance, 2001.</a:t>
            </a:r>
          </a:p>
          <a:p>
            <a:pPr marL="1390650" lvl="2" indent="-533400" algn="just"/>
            <a:r>
              <a:rPr lang="en-US" altLang="en-US" dirty="0">
                <a:latin typeface="Times New Roman" pitchFamily="18" charset="0"/>
              </a:rPr>
              <a:t>the Merchandise Marks Act, 1889.</a:t>
            </a:r>
          </a:p>
          <a:p>
            <a:pPr marL="990600" lvl="1" indent="-533400" algn="just"/>
            <a:endParaRPr lang="en-US" altLang="en-US" dirty="0">
              <a:latin typeface="Times New Roman" pitchFamily="18" charset="0"/>
            </a:endParaRPr>
          </a:p>
        </p:txBody>
      </p:sp>
    </p:spTree>
    <p:extLst>
      <p:ext uri="{BB962C8B-B14F-4D97-AF65-F5344CB8AC3E}">
        <p14:creationId xmlns:p14="http://schemas.microsoft.com/office/powerpoint/2010/main" val="180751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b="1" dirty="0"/>
              <a:t>Copyright</a:t>
            </a:r>
          </a:p>
        </p:txBody>
      </p:sp>
      <p:sp>
        <p:nvSpPr>
          <p:cNvPr id="3" name="Content Placeholder 2"/>
          <p:cNvSpPr>
            <a:spLocks noGrp="1"/>
          </p:cNvSpPr>
          <p:nvPr>
            <p:ph idx="1"/>
          </p:nvPr>
        </p:nvSpPr>
        <p:spPr/>
        <p:txBody>
          <a:bodyPr>
            <a:normAutofit fontScale="92500" lnSpcReduction="20000"/>
          </a:bodyPr>
          <a:lstStyle/>
          <a:p>
            <a:pPr algn="just"/>
            <a:r>
              <a:rPr lang="en-US" dirty="0"/>
              <a:t>Copyright is a legal right , existing in many countries, that grants the creator of an original work exclusive rights to determine whether, and under what conditions, this original work may be used by others.</a:t>
            </a:r>
          </a:p>
          <a:p>
            <a:pPr algn="just"/>
            <a:r>
              <a:rPr lang="en-US" dirty="0"/>
              <a:t>In simpler terms, copyright is the right to copy. This means that the original creator of a product and anyone he gives authorization to are the only ones with the exclusive right to reproduce the work.</a:t>
            </a:r>
            <a:br>
              <a:rPr lang="en-US" dirty="0"/>
            </a:br>
            <a:endParaRPr lang="en-US" dirty="0"/>
          </a:p>
          <a:p>
            <a:pPr algn="just"/>
            <a:endParaRPr lang="en-US" dirty="0"/>
          </a:p>
        </p:txBody>
      </p:sp>
    </p:spTree>
    <p:extLst>
      <p:ext uri="{BB962C8B-B14F-4D97-AF65-F5344CB8AC3E}">
        <p14:creationId xmlns:p14="http://schemas.microsoft.com/office/powerpoint/2010/main" val="338237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Copyright</a:t>
            </a:r>
          </a:p>
        </p:txBody>
      </p:sp>
      <p:sp>
        <p:nvSpPr>
          <p:cNvPr id="3" name="Content Placeholder 2"/>
          <p:cNvSpPr>
            <a:spLocks noGrp="1"/>
          </p:cNvSpPr>
          <p:nvPr>
            <p:ph idx="1"/>
          </p:nvPr>
        </p:nvSpPr>
        <p:spPr/>
        <p:txBody>
          <a:bodyPr>
            <a:normAutofit lnSpcReduction="10000"/>
          </a:bodyPr>
          <a:lstStyle/>
          <a:p>
            <a:pPr algn="just"/>
            <a:r>
              <a:rPr lang="en-US" dirty="0"/>
              <a:t>It protects more items generated by businesses or individuals than any other aspect of IP rights.</a:t>
            </a:r>
          </a:p>
          <a:p>
            <a:pPr algn="just"/>
            <a:r>
              <a:rPr lang="en-US" dirty="0"/>
              <a:t>It protects the form in which words, numbers and drawings are laid out.</a:t>
            </a:r>
          </a:p>
          <a:p>
            <a:pPr algn="just"/>
            <a:r>
              <a:rPr lang="en-US" dirty="0"/>
              <a:t>It can  therefore protect business letters, manuals, diagrams, computer programs and different lists for examples of customers and suppliers.</a:t>
            </a:r>
          </a:p>
        </p:txBody>
      </p:sp>
    </p:spTree>
    <p:extLst>
      <p:ext uri="{BB962C8B-B14F-4D97-AF65-F5344CB8AC3E}">
        <p14:creationId xmlns:p14="http://schemas.microsoft.com/office/powerpoint/2010/main" val="81627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Copyright</a:t>
            </a:r>
          </a:p>
        </p:txBody>
      </p:sp>
      <p:sp>
        <p:nvSpPr>
          <p:cNvPr id="3" name="Content Placeholder 2"/>
          <p:cNvSpPr>
            <a:spLocks noGrp="1"/>
          </p:cNvSpPr>
          <p:nvPr>
            <p:ph idx="1"/>
          </p:nvPr>
        </p:nvSpPr>
        <p:spPr/>
        <p:txBody>
          <a:bodyPr/>
          <a:lstStyle/>
          <a:p>
            <a:r>
              <a:rPr lang="en-US" dirty="0"/>
              <a:t>Copyright law gives six exclusive rights to the owner of the copyright</a:t>
            </a:r>
          </a:p>
          <a:p>
            <a:pPr lvl="1"/>
            <a:r>
              <a:rPr lang="en-US" dirty="0"/>
              <a:t>Copy the work</a:t>
            </a:r>
          </a:p>
          <a:p>
            <a:pPr lvl="1"/>
            <a:r>
              <a:rPr lang="en-US" dirty="0"/>
              <a:t>Issue copies to the public</a:t>
            </a:r>
          </a:p>
          <a:p>
            <a:pPr lvl="1"/>
            <a:r>
              <a:rPr lang="en-US" dirty="0"/>
              <a:t>Lend the work to the public</a:t>
            </a:r>
          </a:p>
          <a:p>
            <a:pPr lvl="1"/>
            <a:r>
              <a:rPr lang="en-US" dirty="0"/>
              <a:t>Perform, play or show the work in the public</a:t>
            </a:r>
          </a:p>
          <a:p>
            <a:pPr lvl="1"/>
            <a:r>
              <a:rPr lang="en-US" dirty="0"/>
              <a:t>Broadcast the work in the public</a:t>
            </a:r>
          </a:p>
          <a:p>
            <a:pPr lvl="1"/>
            <a:r>
              <a:rPr lang="en-US" dirty="0"/>
              <a:t>Make an adaptation of the work</a:t>
            </a:r>
          </a:p>
        </p:txBody>
      </p:sp>
    </p:spTree>
    <p:extLst>
      <p:ext uri="{BB962C8B-B14F-4D97-AF65-F5344CB8AC3E}">
        <p14:creationId xmlns:p14="http://schemas.microsoft.com/office/powerpoint/2010/main" val="196868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Copyright Works</a:t>
            </a:r>
          </a:p>
        </p:txBody>
      </p:sp>
      <p:sp>
        <p:nvSpPr>
          <p:cNvPr id="3" name="Content Placeholder 2"/>
          <p:cNvSpPr>
            <a:spLocks noGrp="1"/>
          </p:cNvSpPr>
          <p:nvPr>
            <p:ph idx="1"/>
          </p:nvPr>
        </p:nvSpPr>
        <p:spPr/>
        <p:txBody>
          <a:bodyPr>
            <a:normAutofit fontScale="92500" lnSpcReduction="10000"/>
          </a:bodyPr>
          <a:lstStyle/>
          <a:p>
            <a:pPr algn="just"/>
            <a:r>
              <a:rPr lang="en-US" dirty="0"/>
              <a:t>Copyright works are the things protected by copyright law.</a:t>
            </a:r>
          </a:p>
          <a:p>
            <a:pPr algn="just"/>
            <a:r>
              <a:rPr lang="en-US" dirty="0"/>
              <a:t>There are nine defined type of works, divided into three categories.</a:t>
            </a:r>
          </a:p>
          <a:p>
            <a:pPr lvl="1" algn="just"/>
            <a:r>
              <a:rPr lang="en-US" dirty="0"/>
              <a:t>Original literary, dramatic, musical and artistic work</a:t>
            </a:r>
          </a:p>
          <a:p>
            <a:pPr lvl="1" algn="just"/>
            <a:r>
              <a:rPr lang="en-US" dirty="0"/>
              <a:t>Sound  recordings, films, broadcasts and cable programs</a:t>
            </a:r>
          </a:p>
          <a:p>
            <a:pPr lvl="1" algn="just"/>
            <a:r>
              <a:rPr lang="en-US" dirty="0"/>
              <a:t>The typographical arrangement of published editions.</a:t>
            </a:r>
          </a:p>
          <a:p>
            <a:pPr algn="just"/>
            <a:r>
              <a:rPr lang="en-US" dirty="0"/>
              <a:t>Databases and computer programs are also protected by copyright laws.</a:t>
            </a:r>
          </a:p>
        </p:txBody>
      </p:sp>
    </p:spTree>
    <p:extLst>
      <p:ext uri="{BB962C8B-B14F-4D97-AF65-F5344CB8AC3E}">
        <p14:creationId xmlns:p14="http://schemas.microsoft.com/office/powerpoint/2010/main" val="2141659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owns copyrights</a:t>
            </a:r>
          </a:p>
        </p:txBody>
      </p:sp>
      <p:sp>
        <p:nvSpPr>
          <p:cNvPr id="3" name="Content Placeholder 2"/>
          <p:cNvSpPr>
            <a:spLocks noGrp="1"/>
          </p:cNvSpPr>
          <p:nvPr>
            <p:ph idx="1"/>
          </p:nvPr>
        </p:nvSpPr>
        <p:spPr/>
        <p:txBody>
          <a:bodyPr>
            <a:normAutofit/>
          </a:bodyPr>
          <a:lstStyle/>
          <a:p>
            <a:pPr algn="just"/>
            <a:r>
              <a:rPr lang="en-US" dirty="0"/>
              <a:t>Computer generated and computer aided work</a:t>
            </a:r>
          </a:p>
          <a:p>
            <a:pPr lvl="1" algn="just"/>
            <a:r>
              <a:rPr lang="en-US" dirty="0"/>
              <a:t>If a literary, dramatic, musical or artistic  work is computer generated, the author is the person by whom the arrangements necessary for the creation of the work are undertaken.</a:t>
            </a:r>
          </a:p>
          <a:p>
            <a:pPr lvl="1" algn="just"/>
            <a:r>
              <a:rPr lang="en-US" dirty="0"/>
              <a:t>If a work is computer aided, author of the work is the person who designs it with the help of a computer.</a:t>
            </a:r>
          </a:p>
        </p:txBody>
      </p:sp>
    </p:spTree>
    <p:extLst>
      <p:ext uri="{BB962C8B-B14F-4D97-AF65-F5344CB8AC3E}">
        <p14:creationId xmlns:p14="http://schemas.microsoft.com/office/powerpoint/2010/main" val="403586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owns copyrights</a:t>
            </a:r>
          </a:p>
        </p:txBody>
      </p:sp>
      <p:sp>
        <p:nvSpPr>
          <p:cNvPr id="3" name="Content Placeholder 2"/>
          <p:cNvSpPr>
            <a:spLocks noGrp="1"/>
          </p:cNvSpPr>
          <p:nvPr>
            <p:ph idx="1"/>
          </p:nvPr>
        </p:nvSpPr>
        <p:spPr/>
        <p:txBody>
          <a:bodyPr/>
          <a:lstStyle/>
          <a:p>
            <a:pPr algn="just"/>
            <a:r>
              <a:rPr lang="en-US" dirty="0"/>
              <a:t>What happens when author is an employee?</a:t>
            </a:r>
          </a:p>
          <a:p>
            <a:pPr algn="just"/>
            <a:r>
              <a:rPr lang="en-US" dirty="0"/>
              <a:t>When a literary, dramatic, musical or artistic  work is made by an employee in the course of employment, the employer is the first owner of any copyright in the work.</a:t>
            </a:r>
          </a:p>
        </p:txBody>
      </p:sp>
    </p:spTree>
    <p:extLst>
      <p:ext uri="{BB962C8B-B14F-4D97-AF65-F5344CB8AC3E}">
        <p14:creationId xmlns:p14="http://schemas.microsoft.com/office/powerpoint/2010/main" val="4075542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Infringement of Copyrights</a:t>
            </a:r>
          </a:p>
        </p:txBody>
      </p:sp>
      <p:sp>
        <p:nvSpPr>
          <p:cNvPr id="3" name="Content Placeholder 2"/>
          <p:cNvSpPr>
            <a:spLocks noGrp="1"/>
          </p:cNvSpPr>
          <p:nvPr>
            <p:ph idx="1"/>
          </p:nvPr>
        </p:nvSpPr>
        <p:spPr/>
        <p:txBody>
          <a:bodyPr/>
          <a:lstStyle/>
          <a:p>
            <a:pPr algn="just"/>
            <a:r>
              <a:rPr lang="en-US" dirty="0"/>
              <a:t>Infringement is the action of breaking the terms of a law or agreement.</a:t>
            </a:r>
          </a:p>
          <a:p>
            <a:pPr algn="just"/>
            <a:r>
              <a:rPr lang="en-US" dirty="0"/>
              <a:t>There are two categories of infringement of copyrights</a:t>
            </a:r>
          </a:p>
          <a:p>
            <a:pPr lvl="1" algn="just"/>
            <a:r>
              <a:rPr lang="en-US" dirty="0"/>
              <a:t>Primary infringement</a:t>
            </a:r>
          </a:p>
          <a:p>
            <a:pPr lvl="1" algn="just"/>
            <a:r>
              <a:rPr lang="en-US" dirty="0"/>
              <a:t>Secondary infringement</a:t>
            </a:r>
          </a:p>
        </p:txBody>
      </p:sp>
    </p:spTree>
    <p:extLst>
      <p:ext uri="{BB962C8B-B14F-4D97-AF65-F5344CB8AC3E}">
        <p14:creationId xmlns:p14="http://schemas.microsoft.com/office/powerpoint/2010/main" val="46023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Primary Infringement</a:t>
            </a:r>
          </a:p>
        </p:txBody>
      </p:sp>
      <p:sp>
        <p:nvSpPr>
          <p:cNvPr id="3" name="Content Placeholder 2"/>
          <p:cNvSpPr>
            <a:spLocks noGrp="1"/>
          </p:cNvSpPr>
          <p:nvPr>
            <p:ph idx="1"/>
          </p:nvPr>
        </p:nvSpPr>
        <p:spPr/>
        <p:txBody>
          <a:bodyPr/>
          <a:lstStyle/>
          <a:p>
            <a:pPr algn="just"/>
            <a:r>
              <a:rPr lang="en-US" dirty="0"/>
              <a:t>Anyone who performs any of the six acts that are exclusive for the copyright owner, without his consent is liable for </a:t>
            </a:r>
            <a:r>
              <a:rPr lang="en-US"/>
              <a:t>primary infringement </a:t>
            </a:r>
            <a:r>
              <a:rPr lang="en-US" dirty="0"/>
              <a:t>of copyrights. </a:t>
            </a:r>
          </a:p>
          <a:p>
            <a:pPr algn="just"/>
            <a:r>
              <a:rPr lang="en-US" dirty="0"/>
              <a:t>It can be committed entirely innocently so it is not regulated by criminal law, it infringes only the civil rights of the owner.</a:t>
            </a:r>
          </a:p>
          <a:p>
            <a:pPr algn="just"/>
            <a:endParaRPr lang="en-US" dirty="0"/>
          </a:p>
          <a:p>
            <a:pPr algn="just"/>
            <a:endParaRPr lang="en-US" dirty="0"/>
          </a:p>
        </p:txBody>
      </p:sp>
    </p:spTree>
    <p:extLst>
      <p:ext uri="{BB962C8B-B14F-4D97-AF65-F5344CB8AC3E}">
        <p14:creationId xmlns:p14="http://schemas.microsoft.com/office/powerpoint/2010/main" val="291213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p>
        </p:txBody>
      </p:sp>
      <p:sp>
        <p:nvSpPr>
          <p:cNvPr id="3" name="Content Placeholder 2"/>
          <p:cNvSpPr>
            <a:spLocks noGrp="1"/>
          </p:cNvSpPr>
          <p:nvPr>
            <p:ph idx="1"/>
          </p:nvPr>
        </p:nvSpPr>
        <p:spPr/>
        <p:txBody>
          <a:bodyPr/>
          <a:lstStyle/>
          <a:p>
            <a:r>
              <a:rPr lang="en-US" dirty="0"/>
              <a:t>Intellectual property</a:t>
            </a:r>
          </a:p>
          <a:p>
            <a:r>
              <a:rPr lang="en-US" dirty="0"/>
              <a:t>Intellectual property rights</a:t>
            </a:r>
          </a:p>
          <a:p>
            <a:pPr lvl="1"/>
            <a:r>
              <a:rPr lang="en-US" dirty="0"/>
              <a:t>Copyright</a:t>
            </a:r>
          </a:p>
          <a:p>
            <a:pPr lvl="1"/>
            <a:r>
              <a:rPr lang="en-US" dirty="0"/>
              <a:t>Designs</a:t>
            </a:r>
          </a:p>
          <a:p>
            <a:pPr lvl="1"/>
            <a:r>
              <a:rPr lang="en-US" dirty="0"/>
              <a:t>Patents</a:t>
            </a:r>
          </a:p>
          <a:p>
            <a:pPr lvl="1"/>
            <a:r>
              <a:rPr lang="en-US" dirty="0"/>
              <a:t>Trademarks </a:t>
            </a:r>
          </a:p>
        </p:txBody>
      </p:sp>
    </p:spTree>
    <p:extLst>
      <p:ext uri="{BB962C8B-B14F-4D97-AF65-F5344CB8AC3E}">
        <p14:creationId xmlns:p14="http://schemas.microsoft.com/office/powerpoint/2010/main" val="4192668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Primary Infringement</a:t>
            </a:r>
          </a:p>
        </p:txBody>
      </p:sp>
      <p:sp>
        <p:nvSpPr>
          <p:cNvPr id="3" name="Content Placeholder 2"/>
          <p:cNvSpPr>
            <a:spLocks noGrp="1"/>
          </p:cNvSpPr>
          <p:nvPr>
            <p:ph idx="1"/>
          </p:nvPr>
        </p:nvSpPr>
        <p:spPr/>
        <p:txBody>
          <a:bodyPr/>
          <a:lstStyle/>
          <a:p>
            <a:r>
              <a:rPr lang="en-US" dirty="0"/>
              <a:t>Actions that comes under the category  of primary infringement are</a:t>
            </a:r>
          </a:p>
          <a:p>
            <a:pPr lvl="1"/>
            <a:r>
              <a:rPr lang="en-US" dirty="0"/>
              <a:t>Copying</a:t>
            </a:r>
          </a:p>
          <a:p>
            <a:pPr lvl="1"/>
            <a:r>
              <a:rPr lang="en-US" dirty="0"/>
              <a:t>Home taping</a:t>
            </a:r>
          </a:p>
          <a:p>
            <a:pPr lvl="1"/>
            <a:r>
              <a:rPr lang="en-US" dirty="0"/>
              <a:t>Adaptation</a:t>
            </a:r>
          </a:p>
          <a:p>
            <a:pPr lvl="1"/>
            <a:r>
              <a:rPr lang="en-US" dirty="0"/>
              <a:t>Rental right</a:t>
            </a:r>
          </a:p>
        </p:txBody>
      </p:sp>
    </p:spTree>
    <p:extLst>
      <p:ext uri="{BB962C8B-B14F-4D97-AF65-F5344CB8AC3E}">
        <p14:creationId xmlns:p14="http://schemas.microsoft.com/office/powerpoint/2010/main" val="3673591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Secondary Infringement</a:t>
            </a:r>
          </a:p>
        </p:txBody>
      </p:sp>
      <p:sp>
        <p:nvSpPr>
          <p:cNvPr id="3" name="Content Placeholder 2"/>
          <p:cNvSpPr>
            <a:spLocks noGrp="1"/>
          </p:cNvSpPr>
          <p:nvPr>
            <p:ph idx="1"/>
          </p:nvPr>
        </p:nvSpPr>
        <p:spPr/>
        <p:txBody>
          <a:bodyPr/>
          <a:lstStyle/>
          <a:p>
            <a:pPr algn="just"/>
            <a:r>
              <a:rPr lang="en-US" dirty="0"/>
              <a:t>Beside breaching the civil rights of a copyright owner, secondary infringement also accounts to a criminal offence punishable by a fine or imprisonment.</a:t>
            </a:r>
          </a:p>
          <a:p>
            <a:pPr algn="just"/>
            <a:r>
              <a:rPr lang="en-US" dirty="0"/>
              <a:t>It is designed to catch those who trade in and make profit from pirated goods.</a:t>
            </a:r>
          </a:p>
        </p:txBody>
      </p:sp>
    </p:spTree>
    <p:extLst>
      <p:ext uri="{BB962C8B-B14F-4D97-AF65-F5344CB8AC3E}">
        <p14:creationId xmlns:p14="http://schemas.microsoft.com/office/powerpoint/2010/main" val="2591222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Secondary Infringement</a:t>
            </a:r>
          </a:p>
        </p:txBody>
      </p:sp>
      <p:sp>
        <p:nvSpPr>
          <p:cNvPr id="3" name="Content Placeholder 2"/>
          <p:cNvSpPr>
            <a:spLocks noGrp="1"/>
          </p:cNvSpPr>
          <p:nvPr>
            <p:ph idx="1"/>
          </p:nvPr>
        </p:nvSpPr>
        <p:spPr/>
        <p:txBody>
          <a:bodyPr/>
          <a:lstStyle/>
          <a:p>
            <a:pPr algn="just"/>
            <a:r>
              <a:rPr lang="en-US" dirty="0"/>
              <a:t>It occurs when a person</a:t>
            </a:r>
          </a:p>
          <a:p>
            <a:pPr lvl="1" algn="just"/>
            <a:r>
              <a:rPr lang="en-US" dirty="0"/>
              <a:t>Imports an infringing copy other than for private and domestic use</a:t>
            </a:r>
          </a:p>
          <a:p>
            <a:pPr lvl="1" algn="just"/>
            <a:r>
              <a:rPr lang="en-US" dirty="0"/>
              <a:t>Possess an infringing copy in the course of a business</a:t>
            </a:r>
          </a:p>
          <a:p>
            <a:pPr lvl="1" algn="just"/>
            <a:r>
              <a:rPr lang="en-US" dirty="0"/>
              <a:t>Sells or let for hire an infringing copy</a:t>
            </a:r>
          </a:p>
          <a:p>
            <a:pPr lvl="1" algn="just"/>
            <a:r>
              <a:rPr lang="en-US" dirty="0"/>
              <a:t>Transmits the work by mean of a telecommunication system</a:t>
            </a:r>
          </a:p>
          <a:p>
            <a:pPr lvl="1" algn="just"/>
            <a:r>
              <a:rPr lang="en-US" dirty="0"/>
              <a:t>Involves in indirect infringement.</a:t>
            </a:r>
          </a:p>
          <a:p>
            <a:pPr lvl="1" algn="just"/>
            <a:endParaRPr lang="en-US" dirty="0"/>
          </a:p>
          <a:p>
            <a:pPr lvl="1" algn="just"/>
            <a:endParaRPr lang="en-US" dirty="0"/>
          </a:p>
        </p:txBody>
      </p:sp>
    </p:spTree>
    <p:extLst>
      <p:ext uri="{BB962C8B-B14F-4D97-AF65-F5344CB8AC3E}">
        <p14:creationId xmlns:p14="http://schemas.microsoft.com/office/powerpoint/2010/main" val="1083095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THE COPYRIGHT ORDINANCE 1962</a:t>
            </a:r>
            <a:endParaRPr lang="en-US" dirty="0"/>
          </a:p>
        </p:txBody>
      </p:sp>
      <p:sp>
        <p:nvSpPr>
          <p:cNvPr id="3" name="Content Placeholder 2"/>
          <p:cNvSpPr>
            <a:spLocks noGrp="1"/>
          </p:cNvSpPr>
          <p:nvPr>
            <p:ph idx="1"/>
          </p:nvPr>
        </p:nvSpPr>
        <p:spPr/>
        <p:txBody>
          <a:bodyPr/>
          <a:lstStyle/>
          <a:p>
            <a:pPr algn="just"/>
            <a:r>
              <a:rPr lang="en-US" altLang="en-US" dirty="0"/>
              <a:t>Any person violating the said ordinance shall be punishable with imprisonment which may extend to 3 years or with fine which may extend to 100,000 rupees- or with both.</a:t>
            </a:r>
          </a:p>
          <a:p>
            <a:pPr algn="just"/>
            <a:endParaRPr lang="en-US" dirty="0"/>
          </a:p>
        </p:txBody>
      </p:sp>
    </p:spTree>
    <p:extLst>
      <p:ext uri="{BB962C8B-B14F-4D97-AF65-F5344CB8AC3E}">
        <p14:creationId xmlns:p14="http://schemas.microsoft.com/office/powerpoint/2010/main" val="2479186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a:t>
            </a:r>
          </a:p>
        </p:txBody>
      </p:sp>
      <p:sp>
        <p:nvSpPr>
          <p:cNvPr id="3" name="Content Placeholder 2"/>
          <p:cNvSpPr>
            <a:spLocks noGrp="1"/>
          </p:cNvSpPr>
          <p:nvPr>
            <p:ph idx="1"/>
          </p:nvPr>
        </p:nvSpPr>
        <p:spPr/>
        <p:txBody>
          <a:bodyPr>
            <a:normAutofit/>
          </a:bodyPr>
          <a:lstStyle/>
          <a:p>
            <a:pPr algn="just"/>
            <a:r>
              <a:rPr lang="en-US" b="1" dirty="0"/>
              <a:t>What is a design?</a:t>
            </a:r>
          </a:p>
          <a:p>
            <a:pPr lvl="1" algn="just"/>
            <a:r>
              <a:rPr lang="en-US" dirty="0"/>
              <a:t>The </a:t>
            </a:r>
            <a:r>
              <a:rPr lang="en-US" b="1" dirty="0"/>
              <a:t>appearance</a:t>
            </a:r>
            <a:r>
              <a:rPr lang="en-US" dirty="0"/>
              <a:t> of a product, in particular, the shape, texture, color, materials used, contours and ornamentation. To qualify as a new design, the overall impression should be different from any existing design.</a:t>
            </a:r>
          </a:p>
          <a:p>
            <a:pPr algn="just"/>
            <a:r>
              <a:rPr lang="en-US" b="1" dirty="0"/>
              <a:t>What is a Design Right? </a:t>
            </a:r>
          </a:p>
          <a:p>
            <a:pPr lvl="1" algn="just"/>
            <a:r>
              <a:rPr lang="en-US" dirty="0"/>
              <a:t>A design right is an intellectual property right that protects the </a:t>
            </a:r>
            <a:r>
              <a:rPr lang="en-US" b="1" dirty="0"/>
              <a:t>visual design </a:t>
            </a:r>
            <a:r>
              <a:rPr lang="en-US" dirty="0"/>
              <a:t>of objects. </a:t>
            </a:r>
          </a:p>
        </p:txBody>
      </p:sp>
    </p:spTree>
    <p:extLst>
      <p:ext uri="{BB962C8B-B14F-4D97-AF65-F5344CB8AC3E}">
        <p14:creationId xmlns:p14="http://schemas.microsoft.com/office/powerpoint/2010/main" val="2234409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a:t>
            </a:r>
          </a:p>
        </p:txBody>
      </p:sp>
      <p:sp>
        <p:nvSpPr>
          <p:cNvPr id="3" name="Content Placeholder 2"/>
          <p:cNvSpPr>
            <a:spLocks noGrp="1"/>
          </p:cNvSpPr>
          <p:nvPr>
            <p:ph idx="1"/>
          </p:nvPr>
        </p:nvSpPr>
        <p:spPr/>
        <p:txBody>
          <a:bodyPr>
            <a:normAutofit/>
          </a:bodyPr>
          <a:lstStyle/>
          <a:p>
            <a:pPr algn="just"/>
            <a:r>
              <a:rPr lang="en-US" b="1" dirty="0"/>
              <a:t>Who owns the design right?</a:t>
            </a:r>
          </a:p>
          <a:p>
            <a:pPr lvl="1" algn="just"/>
            <a:r>
              <a:rPr lang="en-US" dirty="0"/>
              <a:t>Typically the creator of the design owns any rights in it, except where the work was commissioned or created during the course of employment, in which case the rights belong to the employer or party that commissioned the work.</a:t>
            </a:r>
          </a:p>
          <a:p>
            <a:pPr algn="just"/>
            <a:endParaRPr lang="en-US" dirty="0"/>
          </a:p>
          <a:p>
            <a:pPr algn="just"/>
            <a:endParaRPr lang="en-US" dirty="0"/>
          </a:p>
        </p:txBody>
      </p:sp>
    </p:spTree>
    <p:extLst>
      <p:ext uri="{BB962C8B-B14F-4D97-AF65-F5344CB8AC3E}">
        <p14:creationId xmlns:p14="http://schemas.microsoft.com/office/powerpoint/2010/main" val="2613962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750141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3962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Unregistered Design Rights</a:t>
            </a:r>
          </a:p>
        </p:txBody>
      </p:sp>
      <p:sp>
        <p:nvSpPr>
          <p:cNvPr id="3" name="Content Placeholder 2"/>
          <p:cNvSpPr>
            <a:spLocks noGrp="1"/>
          </p:cNvSpPr>
          <p:nvPr>
            <p:ph idx="1"/>
          </p:nvPr>
        </p:nvSpPr>
        <p:spPr/>
        <p:txBody>
          <a:bodyPr>
            <a:normAutofit fontScale="85000" lnSpcReduction="20000"/>
          </a:bodyPr>
          <a:lstStyle/>
          <a:p>
            <a:pPr algn="just"/>
            <a:r>
              <a:rPr lang="en-US" dirty="0"/>
              <a:t>Unregistered design rights protect the shape or configuration of a marketable (or potentially marketable) product, and are used to prevent unauthorized copying of an original design. Design rights can also be bought, sold or licensed in a similar manner to copyright.</a:t>
            </a:r>
          </a:p>
          <a:p>
            <a:pPr algn="just"/>
            <a:r>
              <a:rPr lang="en-US" dirty="0"/>
              <a:t>Design rights exist independently of copyright, while copyright may protect documents detailing the design as well as any artistic or literary work incorporated within the finished product, the design right focuses more on the shape, configuration and construction of a product.</a:t>
            </a:r>
          </a:p>
          <a:p>
            <a:pPr algn="just"/>
            <a:endParaRPr lang="en-US" dirty="0"/>
          </a:p>
        </p:txBody>
      </p:sp>
    </p:spTree>
    <p:extLst>
      <p:ext uri="{BB962C8B-B14F-4D97-AF65-F5344CB8AC3E}">
        <p14:creationId xmlns:p14="http://schemas.microsoft.com/office/powerpoint/2010/main" val="2957474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Registered Design Rights</a:t>
            </a:r>
          </a:p>
        </p:txBody>
      </p:sp>
      <p:sp>
        <p:nvSpPr>
          <p:cNvPr id="3" name="Content Placeholder 2"/>
          <p:cNvSpPr>
            <a:spLocks noGrp="1"/>
          </p:cNvSpPr>
          <p:nvPr>
            <p:ph idx="1"/>
          </p:nvPr>
        </p:nvSpPr>
        <p:spPr/>
        <p:txBody>
          <a:bodyPr>
            <a:normAutofit lnSpcReduction="10000"/>
          </a:bodyPr>
          <a:lstStyle/>
          <a:p>
            <a:pPr algn="just"/>
            <a:r>
              <a:rPr lang="en-US" dirty="0"/>
              <a:t>A registered design may be applied for to provide additional cover over and above any design right or copyright protection that may exist in the design. </a:t>
            </a:r>
          </a:p>
          <a:p>
            <a:pPr algn="just"/>
            <a:r>
              <a:rPr lang="en-US" dirty="0"/>
              <a:t>The benefit of a registered design is that the design may enjoy prolonged protection from copying, although this protection would only be available in countries or territories where the application was made.</a:t>
            </a:r>
          </a:p>
        </p:txBody>
      </p:sp>
    </p:spTree>
    <p:extLst>
      <p:ext uri="{BB962C8B-B14F-4D97-AF65-F5344CB8AC3E}">
        <p14:creationId xmlns:p14="http://schemas.microsoft.com/office/powerpoint/2010/main" val="2957474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US" altLang="en-US" sz="4000" b="1" dirty="0"/>
              <a:t>REGISTERED DESIGNS ORDINANCE, 2000</a:t>
            </a:r>
          </a:p>
        </p:txBody>
      </p:sp>
      <p:sp>
        <p:nvSpPr>
          <p:cNvPr id="25603" name="Rectangle 3"/>
          <p:cNvSpPr>
            <a:spLocks noGrp="1" noChangeArrowheads="1"/>
          </p:cNvSpPr>
          <p:nvPr>
            <p:ph type="body" idx="1"/>
          </p:nvPr>
        </p:nvSpPr>
        <p:spPr/>
        <p:txBody>
          <a:bodyPr/>
          <a:lstStyle/>
          <a:p>
            <a:pPr algn="just"/>
            <a:r>
              <a:rPr lang="en-US" altLang="en-US" dirty="0"/>
              <a:t>A design, may upon application made by the person claiming to be the proprietor, is registered under this ordinance in respect of any article or set of articles specified in the application.</a:t>
            </a:r>
          </a:p>
        </p:txBody>
      </p:sp>
    </p:spTree>
    <p:extLst>
      <p:ext uri="{BB962C8B-B14F-4D97-AF65-F5344CB8AC3E}">
        <p14:creationId xmlns:p14="http://schemas.microsoft.com/office/powerpoint/2010/main" val="151791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Intellectual Property</a:t>
            </a:r>
          </a:p>
        </p:txBody>
      </p:sp>
      <p:sp>
        <p:nvSpPr>
          <p:cNvPr id="3" name="Content Placeholder 2"/>
          <p:cNvSpPr>
            <a:spLocks noGrp="1"/>
          </p:cNvSpPr>
          <p:nvPr>
            <p:ph idx="1"/>
          </p:nvPr>
        </p:nvSpPr>
        <p:spPr/>
        <p:txBody>
          <a:bodyPr/>
          <a:lstStyle/>
          <a:p>
            <a:pPr algn="just"/>
            <a:r>
              <a:rPr lang="en-US" dirty="0"/>
              <a:t>Intellectual property is a category of property that includes intangible creations of the human intellect, and primarily encompasses copyrights, patents, and trademarks.</a:t>
            </a:r>
          </a:p>
          <a:p>
            <a:pPr algn="just"/>
            <a:r>
              <a:rPr lang="en-US" dirty="0"/>
              <a:t>IP rights can be seen as a package.</a:t>
            </a:r>
          </a:p>
          <a:p>
            <a:pPr algn="just"/>
            <a:r>
              <a:rPr lang="en-US" dirty="0"/>
              <a:t>Just as the components of a software combine to form a package, different rights protects different sub products of a whole product.</a:t>
            </a:r>
          </a:p>
        </p:txBody>
      </p:sp>
    </p:spTree>
    <p:extLst>
      <p:ext uri="{BB962C8B-B14F-4D97-AF65-F5344CB8AC3E}">
        <p14:creationId xmlns:p14="http://schemas.microsoft.com/office/powerpoint/2010/main" val="4206534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en-US" sz="3600" b="1" dirty="0"/>
              <a:t>REGISTERED DESIGNS ORDINANCE, 2000</a:t>
            </a:r>
          </a:p>
        </p:txBody>
      </p:sp>
      <p:sp>
        <p:nvSpPr>
          <p:cNvPr id="28675" name="Rectangle 3"/>
          <p:cNvSpPr>
            <a:spLocks noGrp="1" noChangeArrowheads="1"/>
          </p:cNvSpPr>
          <p:nvPr>
            <p:ph type="body" idx="1"/>
          </p:nvPr>
        </p:nvSpPr>
        <p:spPr/>
        <p:txBody>
          <a:bodyPr/>
          <a:lstStyle/>
          <a:p>
            <a:pPr algn="just"/>
            <a:r>
              <a:rPr lang="en-US" altLang="en-US" dirty="0"/>
              <a:t>Any person violating the said ordinance shall be punishable with imprisonment for a term which may extend to </a:t>
            </a:r>
            <a:r>
              <a:rPr lang="en-US" altLang="en-US" b="1" dirty="0"/>
              <a:t>2 years</a:t>
            </a:r>
            <a:r>
              <a:rPr lang="en-US" altLang="en-US" dirty="0"/>
              <a:t> or with fine which may extend to </a:t>
            </a:r>
            <a:r>
              <a:rPr lang="en-US" altLang="en-US" b="1" dirty="0"/>
              <a:t>20,000</a:t>
            </a:r>
            <a:r>
              <a:rPr lang="en-US" altLang="en-US" dirty="0"/>
              <a:t> rupees- or with both.</a:t>
            </a:r>
          </a:p>
        </p:txBody>
      </p:sp>
    </p:spTree>
    <p:extLst>
      <p:ext uri="{BB962C8B-B14F-4D97-AF65-F5344CB8AC3E}">
        <p14:creationId xmlns:p14="http://schemas.microsoft.com/office/powerpoint/2010/main" val="1832927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Patents</a:t>
            </a:r>
          </a:p>
        </p:txBody>
      </p:sp>
      <p:sp>
        <p:nvSpPr>
          <p:cNvPr id="3" name="Content Placeholder 2"/>
          <p:cNvSpPr>
            <a:spLocks noGrp="1"/>
          </p:cNvSpPr>
          <p:nvPr>
            <p:ph idx="1"/>
          </p:nvPr>
        </p:nvSpPr>
        <p:spPr/>
        <p:txBody>
          <a:bodyPr>
            <a:normAutofit fontScale="77500" lnSpcReduction="20000"/>
          </a:bodyPr>
          <a:lstStyle/>
          <a:p>
            <a:pPr algn="just"/>
            <a:r>
              <a:rPr lang="en-US" dirty="0"/>
              <a:t>A patent gives the patent-holder the right to stop others from </a:t>
            </a:r>
            <a:r>
              <a:rPr lang="en-US" b="1" dirty="0"/>
              <a:t>producing, selling or using his or her invention</a:t>
            </a:r>
            <a:r>
              <a:rPr lang="en-US" dirty="0"/>
              <a:t>. </a:t>
            </a:r>
          </a:p>
          <a:p>
            <a:pPr algn="just"/>
            <a:r>
              <a:rPr lang="en-US" dirty="0"/>
              <a:t>Unlike copyrights, patents protect the idea or design of the invention, rather than any tangible form of the invention. </a:t>
            </a:r>
          </a:p>
          <a:p>
            <a:pPr algn="just"/>
            <a:r>
              <a:rPr lang="en-US" dirty="0"/>
              <a:t>To patent something you have invented , you have to demonstrate that </a:t>
            </a:r>
          </a:p>
          <a:p>
            <a:pPr lvl="1" algn="just"/>
            <a:r>
              <a:rPr lang="en-US" dirty="0"/>
              <a:t>your invention is a significantly original creation</a:t>
            </a:r>
          </a:p>
          <a:p>
            <a:pPr lvl="1" algn="just"/>
            <a:r>
              <a:rPr lang="en-US" dirty="0"/>
              <a:t>it is unique enough to distinguish it from existing inventions </a:t>
            </a:r>
          </a:p>
          <a:p>
            <a:pPr lvl="1" algn="just"/>
            <a:r>
              <a:rPr lang="en-US" dirty="0"/>
              <a:t>it is innovative enough that it wouldn't be obvious to others.</a:t>
            </a:r>
          </a:p>
          <a:p>
            <a:pPr algn="just"/>
            <a:r>
              <a:rPr lang="en-US" dirty="0"/>
              <a:t>Patents provide protection for 20 years. After that, the invention is public property.</a:t>
            </a:r>
          </a:p>
        </p:txBody>
      </p:sp>
    </p:spTree>
    <p:extLst>
      <p:ext uri="{BB962C8B-B14F-4D97-AF65-F5344CB8AC3E}">
        <p14:creationId xmlns:p14="http://schemas.microsoft.com/office/powerpoint/2010/main" val="2694668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z="4000" b="1" dirty="0"/>
              <a:t>THE PATENTS ORDINANCE, 2000</a:t>
            </a:r>
          </a:p>
        </p:txBody>
      </p:sp>
      <p:sp>
        <p:nvSpPr>
          <p:cNvPr id="29699" name="Rectangle 3"/>
          <p:cNvSpPr>
            <a:spLocks noGrp="1" noChangeArrowheads="1"/>
          </p:cNvSpPr>
          <p:nvPr>
            <p:ph type="body" idx="1"/>
          </p:nvPr>
        </p:nvSpPr>
        <p:spPr>
          <a:xfrm>
            <a:off x="457200" y="1905000"/>
            <a:ext cx="8229600" cy="4221163"/>
          </a:xfrm>
        </p:spPr>
        <p:txBody>
          <a:bodyPr/>
          <a:lstStyle/>
          <a:p>
            <a:pPr algn="just"/>
            <a:r>
              <a:rPr lang="en-US" altLang="en-US" dirty="0"/>
              <a:t>Any invention is patentable if it is new, involves an inventive step and is capable of industrial application.</a:t>
            </a:r>
          </a:p>
        </p:txBody>
      </p:sp>
    </p:spTree>
    <p:extLst>
      <p:ext uri="{BB962C8B-B14F-4D97-AF65-F5344CB8AC3E}">
        <p14:creationId xmlns:p14="http://schemas.microsoft.com/office/powerpoint/2010/main" val="2796271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Trade Mark</a:t>
            </a:r>
          </a:p>
        </p:txBody>
      </p:sp>
      <p:sp>
        <p:nvSpPr>
          <p:cNvPr id="3" name="Content Placeholder 2"/>
          <p:cNvSpPr>
            <a:spLocks noGrp="1"/>
          </p:cNvSpPr>
          <p:nvPr>
            <p:ph idx="1"/>
          </p:nvPr>
        </p:nvSpPr>
        <p:spPr/>
        <p:txBody>
          <a:bodyPr/>
          <a:lstStyle/>
          <a:p>
            <a:pPr marL="0" indent="0" algn="ctr">
              <a:buNone/>
            </a:pPr>
            <a:r>
              <a:rPr lang="en-US" dirty="0"/>
              <a:t>“Any word, name, symbol, or any combination, used, or intended to be used, in commerce to identify and distinguish the goods of one manufacturer or seller from goods manufactured or sold by others, and to indicate the source of the goods. In short, a trademark is a brand name."</a:t>
            </a:r>
          </a:p>
        </p:txBody>
      </p:sp>
    </p:spTree>
    <p:extLst>
      <p:ext uri="{BB962C8B-B14F-4D97-AF65-F5344CB8AC3E}">
        <p14:creationId xmlns:p14="http://schemas.microsoft.com/office/powerpoint/2010/main" val="3820203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Trade Mark</a:t>
            </a:r>
          </a:p>
        </p:txBody>
      </p:sp>
      <p:sp>
        <p:nvSpPr>
          <p:cNvPr id="3" name="Content Placeholder 2"/>
          <p:cNvSpPr>
            <a:spLocks noGrp="1"/>
          </p:cNvSpPr>
          <p:nvPr>
            <p:ph idx="1"/>
          </p:nvPr>
        </p:nvSpPr>
        <p:spPr/>
        <p:txBody>
          <a:bodyPr/>
          <a:lstStyle/>
          <a:p>
            <a:pPr algn="just"/>
            <a:r>
              <a:rPr lang="en-US" dirty="0"/>
              <a:t>The trademark owner can be an individual, business organization, or any legal entity. </a:t>
            </a:r>
          </a:p>
          <a:p>
            <a:pPr algn="just"/>
            <a:r>
              <a:rPr lang="en-US" dirty="0"/>
              <a:t>A trademark may be located on a package, a label, a voucher, or on the product itself. </a:t>
            </a:r>
          </a:p>
          <a:p>
            <a:pPr algn="just"/>
            <a:r>
              <a:rPr lang="en-US" dirty="0"/>
              <a:t>For the sake of corporate identity, trademarks are often displayed on company buildings. </a:t>
            </a:r>
          </a:p>
        </p:txBody>
      </p:sp>
    </p:spTree>
    <p:extLst>
      <p:ext uri="{BB962C8B-B14F-4D97-AF65-F5344CB8AC3E}">
        <p14:creationId xmlns:p14="http://schemas.microsoft.com/office/powerpoint/2010/main" val="2367784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z="4000" b="1" dirty="0"/>
              <a:t>THE TRADEMARKS ORDINANCE, 2001</a:t>
            </a:r>
          </a:p>
        </p:txBody>
      </p:sp>
      <p:sp>
        <p:nvSpPr>
          <p:cNvPr id="31747" name="Rectangle 3"/>
          <p:cNvSpPr>
            <a:spLocks noGrp="1" noChangeArrowheads="1"/>
          </p:cNvSpPr>
          <p:nvPr>
            <p:ph type="body" idx="1"/>
          </p:nvPr>
        </p:nvSpPr>
        <p:spPr/>
        <p:txBody>
          <a:bodyPr/>
          <a:lstStyle/>
          <a:p>
            <a:pPr algn="just"/>
            <a:r>
              <a:rPr lang="en-US" altLang="en-US" dirty="0"/>
              <a:t>A trade mark may be registered in accordance with the provisions of this ordinance in respect of:</a:t>
            </a:r>
          </a:p>
          <a:p>
            <a:pPr lvl="3" algn="just"/>
            <a:r>
              <a:rPr lang="en-US" altLang="en-US" sz="3200" dirty="0"/>
              <a:t>goods</a:t>
            </a:r>
          </a:p>
          <a:p>
            <a:pPr lvl="3" algn="just"/>
            <a:r>
              <a:rPr lang="en-US" altLang="en-US" sz="3200" dirty="0"/>
              <a:t>services or</a:t>
            </a:r>
          </a:p>
          <a:p>
            <a:pPr lvl="3" algn="just"/>
            <a:r>
              <a:rPr lang="en-US" altLang="en-US" sz="3200" dirty="0"/>
              <a:t>both goods and services,</a:t>
            </a:r>
          </a:p>
        </p:txBody>
      </p:sp>
    </p:spTree>
    <p:extLst>
      <p:ext uri="{BB962C8B-B14F-4D97-AF65-F5344CB8AC3E}">
        <p14:creationId xmlns:p14="http://schemas.microsoft.com/office/powerpoint/2010/main" val="2863383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86816585"/>
              </p:ext>
            </p:extLst>
          </p:nvPr>
        </p:nvGraphicFramePr>
        <p:xfrm>
          <a:off x="0" y="-6928"/>
          <a:ext cx="9144000" cy="6864927"/>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401233">
                <a:tc>
                  <a:txBody>
                    <a:bodyPr/>
                    <a:lstStyle/>
                    <a:p>
                      <a:pPr algn="ctr"/>
                      <a:endParaRPr lang="en-US" sz="1600" b="0" dirty="0"/>
                    </a:p>
                  </a:txBody>
                  <a:tcPr/>
                </a:tc>
                <a:tc>
                  <a:txBody>
                    <a:bodyPr/>
                    <a:lstStyle/>
                    <a:p>
                      <a:pPr algn="ctr"/>
                      <a:r>
                        <a:rPr lang="en-US" sz="1600" b="1" dirty="0"/>
                        <a:t>Copyright</a:t>
                      </a:r>
                    </a:p>
                  </a:txBody>
                  <a:tcPr/>
                </a:tc>
                <a:tc>
                  <a:txBody>
                    <a:bodyPr/>
                    <a:lstStyle/>
                    <a:p>
                      <a:pPr algn="ctr"/>
                      <a:r>
                        <a:rPr lang="en-US" sz="1600" b="1" dirty="0"/>
                        <a:t>Patents</a:t>
                      </a:r>
                    </a:p>
                  </a:txBody>
                  <a:tcPr/>
                </a:tc>
                <a:tc>
                  <a:txBody>
                    <a:bodyPr/>
                    <a:lstStyle/>
                    <a:p>
                      <a:pPr algn="ctr"/>
                      <a:r>
                        <a:rPr lang="en-US" sz="1600" b="1" dirty="0"/>
                        <a:t>Trade Mark</a:t>
                      </a:r>
                    </a:p>
                  </a:txBody>
                  <a:tcPr/>
                </a:tc>
                <a:extLst>
                  <a:ext uri="{0D108BD9-81ED-4DB2-BD59-A6C34878D82A}">
                    <a16:rowId xmlns:a16="http://schemas.microsoft.com/office/drawing/2014/main" val="10000"/>
                  </a:ext>
                </a:extLst>
              </a:tr>
              <a:tr h="2209528">
                <a:tc>
                  <a:txBody>
                    <a:bodyPr/>
                    <a:lstStyle/>
                    <a:p>
                      <a:pPr algn="ctr"/>
                      <a:r>
                        <a:rPr lang="en-US" sz="1600" b="1" dirty="0"/>
                        <a:t>What’s Protected?</a:t>
                      </a:r>
                    </a:p>
                  </a:txBody>
                  <a:tcPr/>
                </a:tc>
                <a:tc>
                  <a:txBody>
                    <a:bodyPr/>
                    <a:lstStyle/>
                    <a:p>
                      <a:pPr algn="l"/>
                      <a:r>
                        <a:rPr lang="en-US" sz="1600" dirty="0"/>
                        <a:t>Original works of authorship, such as books, articles, songs, photographs, sculptures, choreography, sound recordings, motion pictures, and other works</a:t>
                      </a:r>
                    </a:p>
                  </a:txBody>
                  <a:tcPr/>
                </a:tc>
                <a:tc>
                  <a:txBody>
                    <a:bodyPr/>
                    <a:lstStyle/>
                    <a:p>
                      <a:r>
                        <a:rPr lang="en-US" sz="1600" dirty="0"/>
                        <a:t>Inventions, such as processes, machines, manufactures, compositions of matter as well as improvements to these</a:t>
                      </a:r>
                    </a:p>
                  </a:txBody>
                  <a:tcPr/>
                </a:tc>
                <a:tc>
                  <a:txBody>
                    <a:bodyPr/>
                    <a:lstStyle/>
                    <a:p>
                      <a:r>
                        <a:rPr lang="en-US" sz="1600" dirty="0"/>
                        <a:t>Any word, phrase, symbol, and/or design that identifies and distinguishes the source of the goods of one party from those of others</a:t>
                      </a:r>
                    </a:p>
                  </a:txBody>
                  <a:tcPr/>
                </a:tc>
                <a:extLst>
                  <a:ext uri="{0D108BD9-81ED-4DB2-BD59-A6C34878D82A}">
                    <a16:rowId xmlns:a16="http://schemas.microsoft.com/office/drawing/2014/main" val="10001"/>
                  </a:ext>
                </a:extLst>
              </a:tr>
              <a:tr h="1418055">
                <a:tc>
                  <a:txBody>
                    <a:bodyPr/>
                    <a:lstStyle/>
                    <a:p>
                      <a:pPr algn="ctr"/>
                      <a:r>
                        <a:rPr lang="en-US" sz="1600" b="1" dirty="0"/>
                        <a:t>Requirements to be Protected</a:t>
                      </a:r>
                    </a:p>
                  </a:txBody>
                  <a:tcPr/>
                </a:tc>
                <a:tc>
                  <a:txBody>
                    <a:bodyPr/>
                    <a:lstStyle/>
                    <a:p>
                      <a:pPr algn="l"/>
                      <a:r>
                        <a:rPr lang="en-US" sz="1600" dirty="0"/>
                        <a:t>A work must be original, creative and fixed in a tangible medium</a:t>
                      </a:r>
                    </a:p>
                  </a:txBody>
                  <a:tcPr/>
                </a:tc>
                <a:tc>
                  <a:txBody>
                    <a:bodyPr/>
                    <a:lstStyle/>
                    <a:p>
                      <a:r>
                        <a:rPr lang="en-US" sz="1600" dirty="0"/>
                        <a:t>An invention must be new, useful and nonobvious</a:t>
                      </a:r>
                    </a:p>
                  </a:txBody>
                  <a:tcPr/>
                </a:tc>
                <a:tc>
                  <a:txBody>
                    <a:bodyPr/>
                    <a:lstStyle/>
                    <a:p>
                      <a:r>
                        <a:rPr lang="en-US" sz="1600" dirty="0"/>
                        <a:t>A mark must be distinctive (i.e., that is, it must be capable of identifying the source of a particular good)</a:t>
                      </a:r>
                    </a:p>
                  </a:txBody>
                  <a:tcPr/>
                </a:tc>
                <a:extLst>
                  <a:ext uri="{0D108BD9-81ED-4DB2-BD59-A6C34878D82A}">
                    <a16:rowId xmlns:a16="http://schemas.microsoft.com/office/drawing/2014/main" val="10002"/>
                  </a:ext>
                </a:extLst>
              </a:tr>
              <a:tr h="626583">
                <a:tc>
                  <a:txBody>
                    <a:bodyPr/>
                    <a:lstStyle/>
                    <a:p>
                      <a:pPr algn="ctr"/>
                      <a:r>
                        <a:rPr lang="en-US" sz="1600" b="1" dirty="0"/>
                        <a:t>Term of Protection</a:t>
                      </a:r>
                    </a:p>
                  </a:txBody>
                  <a:tcPr anchor="ctr"/>
                </a:tc>
                <a:tc>
                  <a:txBody>
                    <a:bodyPr/>
                    <a:lstStyle/>
                    <a:p>
                      <a:pPr algn="l"/>
                      <a:r>
                        <a:rPr lang="en-US" sz="1600" dirty="0"/>
                        <a:t>Author’s life plus 70 more years</a:t>
                      </a:r>
                    </a:p>
                  </a:txBody>
                  <a:tcPr anchor="ctr"/>
                </a:tc>
                <a:tc>
                  <a:txBody>
                    <a:bodyPr/>
                    <a:lstStyle/>
                    <a:p>
                      <a:r>
                        <a:rPr lang="en-US" sz="1600" dirty="0"/>
                        <a:t>20 years</a:t>
                      </a:r>
                    </a:p>
                  </a:txBody>
                  <a:tcPr/>
                </a:tc>
                <a:tc>
                  <a:txBody>
                    <a:bodyPr/>
                    <a:lstStyle/>
                    <a:p>
                      <a:r>
                        <a:rPr lang="en-US" sz="1600" dirty="0"/>
                        <a:t>For as long as the mark is used in commerce</a:t>
                      </a:r>
                    </a:p>
                  </a:txBody>
                  <a:tcPr/>
                </a:tc>
                <a:extLst>
                  <a:ext uri="{0D108BD9-81ED-4DB2-BD59-A6C34878D82A}">
                    <a16:rowId xmlns:a16="http://schemas.microsoft.com/office/drawing/2014/main" val="10003"/>
                  </a:ext>
                </a:extLst>
              </a:tr>
              <a:tr h="2209528">
                <a:tc>
                  <a:txBody>
                    <a:bodyPr/>
                    <a:lstStyle/>
                    <a:p>
                      <a:pPr algn="ctr"/>
                      <a:r>
                        <a:rPr lang="en-US" sz="1600" b="1" dirty="0"/>
                        <a:t>Rights Granted</a:t>
                      </a:r>
                    </a:p>
                  </a:txBody>
                  <a:tcPr/>
                </a:tc>
                <a:tc>
                  <a:txBody>
                    <a:bodyPr/>
                    <a:lstStyle/>
                    <a:p>
                      <a:pPr algn="l"/>
                      <a:r>
                        <a:rPr lang="en-US" sz="1600" dirty="0"/>
                        <a:t>Right to control the reproduction, making of derivative works, distribution and public performance and display of the copyrighted works</a:t>
                      </a:r>
                    </a:p>
                  </a:txBody>
                  <a:tcPr/>
                </a:tc>
                <a:tc>
                  <a:txBody>
                    <a:bodyPr/>
                    <a:lstStyle/>
                    <a:p>
                      <a:r>
                        <a:rPr lang="en-US" sz="1600" dirty="0"/>
                        <a:t>Right to prevent others from making, selling using or importing the patented invention</a:t>
                      </a:r>
                    </a:p>
                  </a:txBody>
                  <a:tcPr/>
                </a:tc>
                <a:tc>
                  <a:txBody>
                    <a:bodyPr/>
                    <a:lstStyle/>
                    <a:p>
                      <a:r>
                        <a:rPr lang="en-US" sz="1600" dirty="0"/>
                        <a:t>Right to use the mark and to prevent others from using similar marks in a way that would cause a likelihood-of-confusion about the origin of the goods or services.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9342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838200"/>
            <a:ext cx="8229600" cy="579438"/>
          </a:xfrm>
        </p:spPr>
        <p:txBody>
          <a:bodyPr/>
          <a:lstStyle/>
          <a:p>
            <a:r>
              <a:rPr lang="en-US" altLang="en-US" sz="4000" b="1" dirty="0">
                <a:solidFill>
                  <a:schemeClr val="tx1"/>
                </a:solidFill>
                <a:latin typeface="Times New Roman" pitchFamily="18" charset="0"/>
                <a:cs typeface="Times New Roman" pitchFamily="18" charset="0"/>
              </a:rPr>
              <a:t>What does intellectual property include?</a:t>
            </a:r>
            <a:br>
              <a:rPr lang="en-US" altLang="en-US" sz="4000" dirty="0">
                <a:solidFill>
                  <a:schemeClr val="tx1"/>
                </a:solidFill>
                <a:latin typeface="Times New Roman" pitchFamily="18" charset="0"/>
                <a:cs typeface="Times New Roman" pitchFamily="18" charset="0"/>
              </a:rPr>
            </a:br>
            <a:endParaRPr lang="en-US" altLang="en-US" sz="4000" dirty="0">
              <a:solidFill>
                <a:schemeClr val="tx1"/>
              </a:solidFill>
              <a:latin typeface="Times New Roman" pitchFamily="18" charset="0"/>
              <a:cs typeface="Times New Roman" pitchFamily="18" charset="0"/>
            </a:endParaRPr>
          </a:p>
        </p:txBody>
      </p:sp>
      <p:sp>
        <p:nvSpPr>
          <p:cNvPr id="40963" name="Rectangle 3"/>
          <p:cNvSpPr>
            <a:spLocks noGrp="1" noChangeArrowheads="1"/>
          </p:cNvSpPr>
          <p:nvPr>
            <p:ph type="body" idx="1"/>
          </p:nvPr>
        </p:nvSpPr>
        <p:spPr>
          <a:xfrm>
            <a:off x="457200" y="1524000"/>
            <a:ext cx="8229600" cy="4602163"/>
          </a:xfrm>
        </p:spPr>
        <p:txBody>
          <a:bodyPr/>
          <a:lstStyle/>
          <a:p>
            <a:pPr algn="just">
              <a:lnSpc>
                <a:spcPct val="90000"/>
              </a:lnSpc>
            </a:pPr>
            <a:r>
              <a:rPr lang="en-US" altLang="en-US" sz="2800" dirty="0">
                <a:latin typeface="Calibri" panose="020F0502020204030204" pitchFamily="34" charset="0"/>
                <a:cs typeface="Calibri" panose="020F0502020204030204" pitchFamily="34" charset="0"/>
              </a:rPr>
              <a:t>In the modern context the term intellectual property, covers the following aspects in the relevant categories namely:</a:t>
            </a:r>
          </a:p>
          <a:p>
            <a:pPr lvl="1" algn="just">
              <a:lnSpc>
                <a:spcPct val="90000"/>
              </a:lnSpc>
            </a:pPr>
            <a:r>
              <a:rPr lang="en-US" altLang="en-US" b="1" dirty="0">
                <a:latin typeface="Calibri" panose="020F0502020204030204" pitchFamily="34" charset="0"/>
                <a:cs typeface="Calibri" panose="020F0502020204030204" pitchFamily="34" charset="0"/>
              </a:rPr>
              <a:t>Copyright:</a:t>
            </a:r>
            <a:r>
              <a:rPr lang="en-US" altLang="en-US" i="1"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literary, artistic and scientific works covering books, journals, magazines, written articles etc. </a:t>
            </a:r>
          </a:p>
          <a:p>
            <a:pPr lvl="1" algn="just">
              <a:lnSpc>
                <a:spcPct val="90000"/>
              </a:lnSpc>
            </a:pPr>
            <a:r>
              <a:rPr lang="en-US" altLang="en-US" b="1" dirty="0">
                <a:latin typeface="Calibri" panose="020F0502020204030204" pitchFamily="34" charset="0"/>
                <a:cs typeface="Calibri" panose="020F0502020204030204" pitchFamily="34" charset="0"/>
              </a:rPr>
              <a:t>Trademarks:</a:t>
            </a:r>
            <a:r>
              <a:rPr lang="en-US" altLang="en-US" dirty="0">
                <a:latin typeface="Calibri" panose="020F0502020204030204" pitchFamily="34" charset="0"/>
                <a:cs typeface="Calibri" panose="020F0502020204030204" pitchFamily="34" charset="0"/>
              </a:rPr>
              <a:t> trademarks, merchandise marks, service marks, commercial names and designations like </a:t>
            </a:r>
            <a:r>
              <a:rPr lang="en-US" altLang="en-US">
                <a:latin typeface="Calibri" panose="020F0502020204030204" pitchFamily="34" charset="0"/>
                <a:cs typeface="Calibri" panose="020F0502020204030204" pitchFamily="34" charset="0"/>
              </a:rPr>
              <a:t>logos.</a:t>
            </a: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226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b="1" dirty="0">
                <a:solidFill>
                  <a:schemeClr val="tx1"/>
                </a:solidFill>
                <a:latin typeface="Times New Roman" pitchFamily="18" charset="0"/>
                <a:cs typeface="Times New Roman" pitchFamily="18" charset="0"/>
              </a:rPr>
            </a:br>
            <a:r>
              <a:rPr lang="en-US" altLang="en-US" b="1" dirty="0">
                <a:solidFill>
                  <a:schemeClr val="tx1"/>
                </a:solidFill>
                <a:latin typeface="Times New Roman" pitchFamily="18" charset="0"/>
                <a:cs typeface="Times New Roman" pitchFamily="18" charset="0"/>
              </a:rPr>
              <a:t>What does intellectual property include?</a:t>
            </a:r>
            <a:br>
              <a:rPr lang="en-US" altLang="en-US" dirty="0">
                <a:solidFill>
                  <a:schemeClr val="tx1"/>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lvl="1" algn="just">
              <a:lnSpc>
                <a:spcPct val="90000"/>
              </a:lnSpc>
            </a:pPr>
            <a:r>
              <a:rPr lang="en-US" altLang="en-US" b="1" dirty="0">
                <a:latin typeface="Calibri" panose="020F0502020204030204" pitchFamily="34" charset="0"/>
                <a:cs typeface="Calibri" panose="020F0502020204030204" pitchFamily="34" charset="0"/>
              </a:rPr>
              <a:t>Patents:</a:t>
            </a:r>
            <a:r>
              <a:rPr lang="en-US" altLang="en-US" dirty="0">
                <a:latin typeface="Calibri" panose="020F0502020204030204" pitchFamily="34" charset="0"/>
                <a:cs typeface="Calibri" panose="020F0502020204030204" pitchFamily="34" charset="0"/>
              </a:rPr>
              <a:t> inventions like a new form of airplane engine, a floor cleaner, etc.</a:t>
            </a:r>
          </a:p>
          <a:p>
            <a:pPr lvl="1" algn="just">
              <a:lnSpc>
                <a:spcPct val="90000"/>
              </a:lnSpc>
            </a:pPr>
            <a:r>
              <a:rPr lang="en-US" altLang="en-US" b="1" dirty="0">
                <a:latin typeface="Calibri" panose="020F0502020204030204" pitchFamily="34" charset="0"/>
                <a:cs typeface="Calibri" panose="020F0502020204030204" pitchFamily="34" charset="0"/>
              </a:rPr>
              <a:t>Designs:</a:t>
            </a:r>
            <a:r>
              <a:rPr lang="en-US" altLang="en-US" dirty="0">
                <a:latin typeface="Calibri" panose="020F0502020204030204" pitchFamily="34" charset="0"/>
                <a:cs typeface="Calibri" panose="020F0502020204030204" pitchFamily="34" charset="0"/>
              </a:rPr>
              <a:t> it includes the shape of a bottle, machine, model of luxury car or any other product, etc.</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454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z="4000" b="1" dirty="0">
                <a:solidFill>
                  <a:schemeClr val="tx1"/>
                </a:solidFill>
              </a:rPr>
              <a:t>What are intellectual property rights?</a:t>
            </a:r>
          </a:p>
        </p:txBody>
      </p:sp>
      <p:sp>
        <p:nvSpPr>
          <p:cNvPr id="33795" name="Rectangle 3"/>
          <p:cNvSpPr>
            <a:spLocks noGrp="1" noChangeArrowheads="1"/>
          </p:cNvSpPr>
          <p:nvPr>
            <p:ph type="body" idx="1"/>
          </p:nvPr>
        </p:nvSpPr>
        <p:spPr/>
        <p:txBody>
          <a:bodyPr/>
          <a:lstStyle/>
          <a:p>
            <a:pPr algn="just"/>
            <a:r>
              <a:rPr lang="en-US" altLang="en-US" dirty="0"/>
              <a:t>Intellectual property rights are such rights which are given to persons who are the authors or creators of the new and original literary and artistic works such as books, articles , other writings ,paintings , musical compositions, sculpture , films and computer programs by application of their creativity process and intellect.</a:t>
            </a:r>
          </a:p>
        </p:txBody>
      </p:sp>
    </p:spTree>
    <p:extLst>
      <p:ext uri="{BB962C8B-B14F-4D97-AF65-F5344CB8AC3E}">
        <p14:creationId xmlns:p14="http://schemas.microsoft.com/office/powerpoint/2010/main" val="3507121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z="4000" b="1" dirty="0">
                <a:solidFill>
                  <a:schemeClr val="tx1"/>
                </a:solidFill>
              </a:rPr>
              <a:t>What are intellectual property rights?</a:t>
            </a:r>
            <a:endParaRPr lang="en-US" altLang="en-US" sz="4000" b="1" dirty="0">
              <a:solidFill>
                <a:srgbClr val="FF3300"/>
              </a:solidFill>
            </a:endParaRPr>
          </a:p>
        </p:txBody>
      </p:sp>
      <p:sp>
        <p:nvSpPr>
          <p:cNvPr id="34819" name="Rectangle 3"/>
          <p:cNvSpPr>
            <a:spLocks noGrp="1" noChangeArrowheads="1"/>
          </p:cNvSpPr>
          <p:nvPr>
            <p:ph type="body" idx="1"/>
          </p:nvPr>
        </p:nvSpPr>
        <p:spPr/>
        <p:txBody>
          <a:bodyPr/>
          <a:lstStyle/>
          <a:p>
            <a:pPr algn="just"/>
            <a:r>
              <a:rPr lang="en-US" altLang="en-US" dirty="0"/>
              <a:t>IP rights are given to such individuals to compensate for their suffering during such creative process and their investments.</a:t>
            </a:r>
          </a:p>
          <a:p>
            <a:pPr algn="just"/>
            <a:r>
              <a:rPr lang="en-US" altLang="en-US" dirty="0"/>
              <a:t>These rights are given for a certain period of time and after which general public have the right to freely benefit from them in their benefit and use. </a:t>
            </a:r>
          </a:p>
        </p:txBody>
      </p:sp>
    </p:spTree>
    <p:extLst>
      <p:ext uri="{BB962C8B-B14F-4D97-AF65-F5344CB8AC3E}">
        <p14:creationId xmlns:p14="http://schemas.microsoft.com/office/powerpoint/2010/main" val="1658921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990600"/>
            <a:ext cx="8229600" cy="762000"/>
          </a:xfrm>
        </p:spPr>
        <p:txBody>
          <a:bodyPr/>
          <a:lstStyle/>
          <a:p>
            <a:r>
              <a:rPr lang="en-US" altLang="en-US" sz="3600" b="1" dirty="0">
                <a:solidFill>
                  <a:schemeClr val="tx1"/>
                </a:solidFill>
                <a:latin typeface="Times New Roman" pitchFamily="18" charset="0"/>
                <a:cs typeface="Times New Roman" pitchFamily="18" charset="0"/>
              </a:rPr>
              <a:t>NECESSITY OF INTELLCTUAL PROPERTY RIGHTS PROTECTION</a:t>
            </a:r>
            <a:br>
              <a:rPr lang="en-US" altLang="en-US" sz="3600" dirty="0">
                <a:solidFill>
                  <a:schemeClr val="tx1"/>
                </a:solidFill>
                <a:latin typeface="Times New Roman" pitchFamily="18" charset="0"/>
                <a:cs typeface="Times New Roman" pitchFamily="18" charset="0"/>
              </a:rPr>
            </a:br>
            <a:r>
              <a:rPr lang="en-US" altLang="en-US" sz="3600" b="1" dirty="0">
                <a:latin typeface="Times New Roman" pitchFamily="18" charset="0"/>
                <a:cs typeface="Times New Roman" pitchFamily="18" charset="0"/>
              </a:rPr>
              <a:t> </a:t>
            </a:r>
            <a:br>
              <a:rPr lang="en-US" altLang="en-US" sz="3600" dirty="0">
                <a:latin typeface="Times New Roman" pitchFamily="18" charset="0"/>
                <a:cs typeface="Times New Roman" pitchFamily="18" charset="0"/>
              </a:rPr>
            </a:br>
            <a:endParaRPr lang="en-US" altLang="en-US" sz="3600" dirty="0">
              <a:latin typeface="Times New Roman" pitchFamily="18" charset="0"/>
              <a:cs typeface="Times New Roman" pitchFamily="18" charset="0"/>
            </a:endParaRPr>
          </a:p>
        </p:txBody>
      </p:sp>
      <p:sp>
        <p:nvSpPr>
          <p:cNvPr id="45059" name="Rectangle 3"/>
          <p:cNvSpPr>
            <a:spLocks noGrp="1" noChangeArrowheads="1"/>
          </p:cNvSpPr>
          <p:nvPr>
            <p:ph type="body" idx="1"/>
          </p:nvPr>
        </p:nvSpPr>
        <p:spPr/>
        <p:txBody>
          <a:bodyPr/>
          <a:lstStyle/>
          <a:p>
            <a:pPr marL="609600" indent="-609600" algn="just"/>
            <a:r>
              <a:rPr lang="en-US" altLang="en-US" dirty="0">
                <a:latin typeface="Times New Roman" pitchFamily="18" charset="0"/>
                <a:cs typeface="Times New Roman" pitchFamily="18" charset="0"/>
              </a:rPr>
              <a:t>Intellectual property rights protection is necessary due to following reasons:</a:t>
            </a:r>
          </a:p>
          <a:p>
            <a:pPr marL="1009650" lvl="1" indent="-609600" algn="just"/>
            <a:r>
              <a:rPr lang="en-US" altLang="en-US" dirty="0">
                <a:latin typeface="Times New Roman" pitchFamily="18" charset="0"/>
                <a:cs typeface="Times New Roman" pitchFamily="18" charset="0"/>
              </a:rPr>
              <a:t>Encouragement to creativity by ensuring its reward</a:t>
            </a:r>
          </a:p>
          <a:p>
            <a:pPr marL="1009650" lvl="1" indent="-609600" algn="just"/>
            <a:r>
              <a:rPr lang="en-US" altLang="en-US" dirty="0">
                <a:latin typeface="Times New Roman" pitchFamily="18" charset="0"/>
                <a:cs typeface="Times New Roman" pitchFamily="18" charset="0"/>
              </a:rPr>
              <a:t>Innovations in technology</a:t>
            </a:r>
          </a:p>
          <a:p>
            <a:pPr marL="1009650" lvl="1" indent="-609600" algn="just"/>
            <a:r>
              <a:rPr lang="en-US" altLang="en-US" dirty="0">
                <a:latin typeface="Times New Roman" pitchFamily="18" charset="0"/>
                <a:cs typeface="Times New Roman" pitchFamily="18" charset="0"/>
              </a:rPr>
              <a:t>Transfer of technology to less developed nations and countries of the world</a:t>
            </a:r>
          </a:p>
        </p:txBody>
      </p:sp>
    </p:spTree>
    <p:extLst>
      <p:ext uri="{BB962C8B-B14F-4D97-AF65-F5344CB8AC3E}">
        <p14:creationId xmlns:p14="http://schemas.microsoft.com/office/powerpoint/2010/main" val="253448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br>
              <a:rPr lang="en-US" altLang="en-US" sz="4000" b="1" dirty="0">
                <a:solidFill>
                  <a:srgbClr val="FF3300"/>
                </a:solidFill>
              </a:rPr>
            </a:br>
            <a:r>
              <a:rPr lang="en-US" altLang="en-US" sz="4000" b="1" dirty="0">
                <a:solidFill>
                  <a:schemeClr val="tx1"/>
                </a:solidFill>
              </a:rPr>
              <a:t>WORLD INTELLECTUAL PROPERTY ORGANIZATION</a:t>
            </a:r>
          </a:p>
        </p:txBody>
      </p:sp>
      <p:sp>
        <p:nvSpPr>
          <p:cNvPr id="3075" name="Rectangle 3"/>
          <p:cNvSpPr>
            <a:spLocks noGrp="1" noChangeArrowheads="1"/>
          </p:cNvSpPr>
          <p:nvPr>
            <p:ph type="body" idx="1"/>
          </p:nvPr>
        </p:nvSpPr>
        <p:spPr/>
        <p:txBody>
          <a:bodyPr/>
          <a:lstStyle/>
          <a:p>
            <a:pPr algn="just">
              <a:buFont typeface="Wingdings" pitchFamily="2" charset="2"/>
              <a:buChar char="Ø"/>
            </a:pPr>
            <a:endParaRPr lang="en-US" altLang="en-US" dirty="0"/>
          </a:p>
          <a:p>
            <a:pPr algn="just"/>
            <a:r>
              <a:rPr lang="en-US" altLang="en-US" dirty="0"/>
              <a:t>World Intellectual Property Organization (WIPO) was established on July 14, 1967 at Stockholm.</a:t>
            </a:r>
          </a:p>
          <a:p>
            <a:pPr algn="just">
              <a:buFont typeface="Wingdings" pitchFamily="2" charset="2"/>
              <a:buNone/>
            </a:pPr>
            <a:endParaRPr lang="en-US" altLang="en-US" dirty="0"/>
          </a:p>
        </p:txBody>
      </p:sp>
    </p:spTree>
    <p:extLst>
      <p:ext uri="{BB962C8B-B14F-4D97-AF65-F5344CB8AC3E}">
        <p14:creationId xmlns:p14="http://schemas.microsoft.com/office/powerpoint/2010/main" val="1022520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2015</Words>
  <Application>Microsoft Office PowerPoint</Application>
  <PresentationFormat>On-screen Show (4:3)</PresentationFormat>
  <Paragraphs>173</Paragraphs>
  <Slides>36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36</vt:i4>
      </vt:variant>
    </vt:vector>
  </HeadingPairs>
  <TitlesOfParts>
    <vt:vector size="42" baseType="lpstr">
      <vt:lpstr>Arial</vt:lpstr>
      <vt:lpstr>Calibri</vt:lpstr>
      <vt:lpstr>Times New Roman</vt:lpstr>
      <vt:lpstr>Wingdings</vt:lpstr>
      <vt:lpstr>Office Theme</vt:lpstr>
      <vt:lpstr>Default Design</vt:lpstr>
      <vt:lpstr>Professional Practices</vt:lpstr>
      <vt:lpstr>Contents</vt:lpstr>
      <vt:lpstr>Intellectual Property</vt:lpstr>
      <vt:lpstr>What does intellectual property include? </vt:lpstr>
      <vt:lpstr> What does intellectual property include? </vt:lpstr>
      <vt:lpstr>What are intellectual property rights?</vt:lpstr>
      <vt:lpstr>What are intellectual property rights?</vt:lpstr>
      <vt:lpstr>NECESSITY OF INTELLCTUAL PROPERTY RIGHTS PROTECTION   </vt:lpstr>
      <vt:lpstr> WORLD INTELLECTUAL PROPERTY ORGANIZATION</vt:lpstr>
      <vt:lpstr>INTELLECTUAL PROPERTY ESTABLISHMENTS IN PAKISTAN</vt:lpstr>
      <vt:lpstr>INTELLECTUAL PROPERTY ESTABLISHMENTS IN PAKISTAN</vt:lpstr>
      <vt:lpstr>Copyright</vt:lpstr>
      <vt:lpstr>Copyright</vt:lpstr>
      <vt:lpstr>Copyright</vt:lpstr>
      <vt:lpstr>Copyright Works</vt:lpstr>
      <vt:lpstr>Who owns copyrights</vt:lpstr>
      <vt:lpstr>Who owns copyrights</vt:lpstr>
      <vt:lpstr>Infringement of Copyrights</vt:lpstr>
      <vt:lpstr>Primary Infringement</vt:lpstr>
      <vt:lpstr>Primary Infringement</vt:lpstr>
      <vt:lpstr>Secondary Infringement</vt:lpstr>
      <vt:lpstr>Secondary Infringement</vt:lpstr>
      <vt:lpstr>THE COPYRIGHT ORDINANCE 1962</vt:lpstr>
      <vt:lpstr>Design</vt:lpstr>
      <vt:lpstr>Design</vt:lpstr>
      <vt:lpstr>Design</vt:lpstr>
      <vt:lpstr>Unregistered Design Rights</vt:lpstr>
      <vt:lpstr>Registered Design Rights</vt:lpstr>
      <vt:lpstr>REGISTERED DESIGNS ORDINANCE, 2000</vt:lpstr>
      <vt:lpstr>REGISTERED DESIGNS ORDINANCE, 2000</vt:lpstr>
      <vt:lpstr>Patents</vt:lpstr>
      <vt:lpstr>THE PATENTS ORDINANCE, 2000</vt:lpstr>
      <vt:lpstr>Trade Mark</vt:lpstr>
      <vt:lpstr>Trade Mark</vt:lpstr>
      <vt:lpstr>THE TRADEMARKS ORDINANCE, 2001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Wali Muhammad</cp:lastModifiedBy>
  <cp:revision>228</cp:revision>
  <dcterms:created xsi:type="dcterms:W3CDTF">2006-08-16T00:00:00Z</dcterms:created>
  <dcterms:modified xsi:type="dcterms:W3CDTF">2024-05-17T06:23:07Z</dcterms:modified>
</cp:coreProperties>
</file>