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99" r:id="rId2"/>
    <p:sldId id="360" r:id="rId3"/>
    <p:sldId id="300" r:id="rId4"/>
    <p:sldId id="301" r:id="rId5"/>
    <p:sldId id="302" r:id="rId6"/>
    <p:sldId id="303" r:id="rId7"/>
    <p:sldId id="304" r:id="rId8"/>
    <p:sldId id="306" r:id="rId9"/>
    <p:sldId id="308" r:id="rId10"/>
    <p:sldId id="309" r:id="rId11"/>
    <p:sldId id="310" r:id="rId12"/>
    <p:sldId id="311" r:id="rId13"/>
    <p:sldId id="312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9" r:id="rId27"/>
    <p:sldId id="340" r:id="rId28"/>
    <p:sldId id="35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AA9149DF-2827-48F1-95F9-14F67AD41EF4}"/>
    <pc:docChg chg="custSel modSld">
      <pc:chgData name="Wali Muhammad" userId="a50c5a49626fbc72" providerId="LiveId" clId="{AA9149DF-2827-48F1-95F9-14F67AD41EF4}" dt="2024-05-17T06:26:09.250" v="1" actId="27636"/>
      <pc:docMkLst>
        <pc:docMk/>
      </pc:docMkLst>
      <pc:sldChg chg="modAnim">
        <pc:chgData name="Wali Muhammad" userId="a50c5a49626fbc72" providerId="LiveId" clId="{AA9149DF-2827-48F1-95F9-14F67AD41EF4}" dt="2024-05-17T06:26:08.769" v="0"/>
        <pc:sldMkLst>
          <pc:docMk/>
          <pc:sldMk cId="0" sldId="300"/>
        </pc:sldMkLst>
      </pc:sldChg>
      <pc:sldChg chg="modSp mod">
        <pc:chgData name="Wali Muhammad" userId="a50c5a49626fbc72" providerId="LiveId" clId="{AA9149DF-2827-48F1-95F9-14F67AD41EF4}" dt="2024-05-17T06:26:09.250" v="1" actId="27636"/>
        <pc:sldMkLst>
          <pc:docMk/>
          <pc:sldMk cId="0" sldId="327"/>
        </pc:sldMkLst>
        <pc:spChg chg="mod">
          <ac:chgData name="Wali Muhammad" userId="a50c5a49626fbc72" providerId="LiveId" clId="{AA9149DF-2827-48F1-95F9-14F67AD41EF4}" dt="2024-05-17T06:26:09.250" v="1" actId="27636"/>
          <ac:spMkLst>
            <pc:docMk/>
            <pc:sldMk cId="0" sldId="327"/>
            <ac:spMk id="10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5716-C42C-4E38-A584-8D1C42B5F672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DF250-F9E9-46B0-B0A9-FE52A648F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Deontological ethics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concerned with absolute rules about what actions are acceptable, regardless of the consequences of an action or the specific context. </a:t>
            </a:r>
            <a:r>
              <a:rPr lang="en-GB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Teleological ethics</a:t>
            </a:r>
            <a:r>
              <a:rPr lang="en-GB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concerned with the result of actions, rather than absolute rules.</a:t>
            </a: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57204B-D506-4CFA-BD12-06FA9D563A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60D4-4D5F-4A35-92E1-9524E22FCB99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48F5-93B0-44A7-ACE1-7886CEAE75B0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E25D-57A7-42CD-9653-6FAC5EC20B86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160D-E5D3-4AC3-984B-4AC8114E5A3B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6E56-E319-4630-9B02-5227C96A44C2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FCF-A800-4500-A38E-C157D7D73B67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6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9198-911B-469B-8534-C06A39C94DEF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3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199F-0E0E-432F-A2F0-2C83CBBC7DAF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FE3-3FD7-440B-A3C5-AEECC9A32867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E716F-3D0C-4987-9FD9-06BC9E1B32A2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526A-415D-4B05-BC5D-2CB4DD4F8032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A9E2-7AD5-4E1C-AE05-0E157CD783F9}" type="datetime1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9EEE-7354-4802-9F6D-A47E014E3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Autofit/>
          </a:bodyPr>
          <a:lstStyle/>
          <a:p>
            <a:r>
              <a:rPr lang="en-US" sz="6600" b="1" u="sng" dirty="0"/>
              <a:t>Professional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anchor="ctr"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“Concepts, Methodologies </a:t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and Codes of Cyber Ethics”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Uniqueness proponents tend to overstate the effect that cyber technology has on ethics.</a:t>
            </a:r>
          </a:p>
          <a:p>
            <a:pPr algn="just">
              <a:lnSpc>
                <a:spcPct val="90000"/>
              </a:lnSpc>
            </a:pPr>
            <a:r>
              <a:rPr lang="en-US" dirty="0" err="1"/>
              <a:t>Maner</a:t>
            </a:r>
            <a:r>
              <a:rPr lang="en-US" dirty="0"/>
              <a:t> (1996) argues that computers are uniquely fast, uniquely malleable, etc.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There may indeed be some unique aspects of computer technology.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But uniqueness proponents tend to confuse </a:t>
            </a:r>
            <a:r>
              <a:rPr lang="en-US" sz="2800" i="1" dirty="0"/>
              <a:t>unique features of technology</a:t>
            </a:r>
            <a:r>
              <a:rPr lang="en-US" sz="2800" dirty="0"/>
              <a:t> with </a:t>
            </a:r>
            <a:r>
              <a:rPr lang="en-US" sz="2800" i="1" dirty="0"/>
              <a:t>unique ethical issues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They use the following logical fallacy: </a:t>
            </a:r>
          </a:p>
          <a:p>
            <a:pPr lvl="1" algn="just"/>
            <a:r>
              <a:rPr lang="en-US" sz="2400" i="1" dirty="0" err="1"/>
              <a:t>Cybertechnology</a:t>
            </a:r>
            <a:r>
              <a:rPr lang="en-US" sz="2400" i="1" dirty="0"/>
              <a:t> has some unique technological features.</a:t>
            </a:r>
          </a:p>
          <a:p>
            <a:pPr lvl="1" algn="just"/>
            <a:r>
              <a:rPr lang="en-US" sz="2400" i="1" dirty="0" err="1"/>
              <a:t>Cybertechnology</a:t>
            </a:r>
            <a:r>
              <a:rPr lang="en-US" sz="2400" i="1" dirty="0"/>
              <a:t> generates ethical issues.</a:t>
            </a:r>
          </a:p>
          <a:p>
            <a:pPr lvl="1" algn="just"/>
            <a:r>
              <a:rPr lang="en-US" sz="2400" i="1" dirty="0"/>
              <a:t>Therefore, the ethical issues generated by </a:t>
            </a:r>
            <a:r>
              <a:rPr lang="en-US" sz="2400" i="1" dirty="0" err="1"/>
              <a:t>cybertechnology</a:t>
            </a:r>
            <a:r>
              <a:rPr lang="en-US" sz="2400" i="1" dirty="0"/>
              <a:t> must be unique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Traditionalists and uniqueness proponents are each partly correct.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Traditionalists correctly point out that </a:t>
            </a:r>
            <a:r>
              <a:rPr lang="en-US" i="1" dirty="0"/>
              <a:t>no new  ethical issues</a:t>
            </a:r>
            <a:r>
              <a:rPr lang="en-US" dirty="0"/>
              <a:t> have been introduced by computers.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Uniqueness proponents are correct in that </a:t>
            </a:r>
            <a:r>
              <a:rPr lang="en-US" dirty="0" err="1"/>
              <a:t>cybertechnology</a:t>
            </a:r>
            <a:r>
              <a:rPr lang="en-US" dirty="0"/>
              <a:t> has complicated our analysis of traditional ethical 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 we must distinguish between</a:t>
            </a:r>
          </a:p>
          <a:p>
            <a:pPr lvl="1" algn="just"/>
            <a:r>
              <a:rPr lang="en-US" dirty="0"/>
              <a:t>unique technological features</a:t>
            </a:r>
          </a:p>
          <a:p>
            <a:pPr lvl="1" algn="just"/>
            <a:r>
              <a:rPr lang="en-US" dirty="0"/>
              <a:t>unique ethical issues.</a:t>
            </a:r>
          </a:p>
          <a:p>
            <a:pPr algn="just"/>
            <a:r>
              <a:rPr lang="en-US" dirty="0"/>
              <a:t>Two scenarios from the text:</a:t>
            </a:r>
          </a:p>
          <a:p>
            <a:pPr lvl="1" algn="just"/>
            <a:r>
              <a:rPr lang="en-US" dirty="0"/>
              <a:t>Computer professionals designing and coding a controversial computer system</a:t>
            </a:r>
          </a:p>
          <a:p>
            <a:pPr lvl="1" algn="just"/>
            <a:r>
              <a:rPr lang="en-US" dirty="0"/>
              <a:t>Software piracy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Cyberethics as a </a:t>
            </a:r>
            <a:br>
              <a:rPr lang="en-US" b="1" u="sng" dirty="0"/>
            </a:br>
            <a:r>
              <a:rPr lang="en-US" b="1" u="sng" dirty="0"/>
              <a:t>Branch of Applied Ethics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Applied ethics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, unlike theoretical ethics, examines "practical" ethical issues.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It analyzes moral issues from the vantage-point of one or more ethical theories.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Ethicists working in fields of applied ethics are more interested in applying ethical theories to the analysis of specific moral problems than in debating the ethical theories themselves.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Cyberethics as a </a:t>
            </a:r>
            <a:br>
              <a:rPr lang="en-US" b="1" u="sng" dirty="0"/>
            </a:br>
            <a:r>
              <a:rPr lang="en-US" b="1" u="sng" dirty="0"/>
              <a:t>Branch of Applied Ethics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Three distinct perspectives of applied ethics (as applied to cyberethics):</a:t>
            </a:r>
          </a:p>
          <a:p>
            <a:pPr algn="just"/>
            <a:r>
              <a:rPr lang="en-US" dirty="0"/>
              <a:t>   Professional Ethics</a:t>
            </a:r>
          </a:p>
          <a:p>
            <a:pPr algn="just"/>
            <a:r>
              <a:rPr lang="en-US" dirty="0"/>
              <a:t>   Philosophical Ethics</a:t>
            </a:r>
          </a:p>
          <a:p>
            <a:pPr algn="just"/>
            <a:r>
              <a:rPr lang="en-US" dirty="0"/>
              <a:t>   Descriptive Ethics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cs typeface="Times New Roman" pitchFamily="18" charset="0"/>
              </a:rPr>
              <a:t>Perspective # 1: Professional Ethics</a:t>
            </a:r>
            <a:r>
              <a:rPr lang="en-US" u="sng" dirty="0"/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According to this view, cyberethics is the </a:t>
            </a:r>
            <a:r>
              <a:rPr lang="en-US" sz="2800" dirty="0">
                <a:cs typeface="Times New Roman" pitchFamily="18" charset="0"/>
              </a:rPr>
              <a:t>field that identifies and analyzes issues of ethical responsibility for computer professionals.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Consider a computer professional's role in designing, developing, and maintaining computer hardware and software systems.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Suppose a programmer discovers that a software product she has been working on is about to be released for sale to the public, even though it is unreliable because it contains "buggy" software.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Should she "blow the whistle?"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Professional Ethics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Don </a:t>
            </a:r>
            <a:r>
              <a:rPr lang="en-US" sz="2800" dirty="0" err="1"/>
              <a:t>Gotterbarn</a:t>
            </a:r>
            <a:r>
              <a:rPr lang="en-US" sz="2800" dirty="0"/>
              <a:t> (1991) argued that all genuine computer ethics issues are </a:t>
            </a:r>
            <a:r>
              <a:rPr lang="en-US" sz="2800" i="1" dirty="0"/>
              <a:t>professional ethics</a:t>
            </a:r>
            <a:r>
              <a:rPr lang="en-US" sz="2800" dirty="0"/>
              <a:t> issues.</a:t>
            </a:r>
          </a:p>
          <a:p>
            <a:pPr algn="just"/>
            <a:r>
              <a:rPr lang="en-US" sz="2800" dirty="0"/>
              <a:t>Computer ethics, for </a:t>
            </a:r>
            <a:r>
              <a:rPr lang="en-US" sz="2800" dirty="0" err="1"/>
              <a:t>Gotterbarn</a:t>
            </a:r>
            <a:r>
              <a:rPr lang="en-US" sz="2800" dirty="0"/>
              <a:t> is like medical ethics and legal ethics, which are tied to issues involving specific professions</a:t>
            </a:r>
            <a:r>
              <a:rPr lang="en-US" sz="2400" dirty="0"/>
              <a:t>.  </a:t>
            </a:r>
          </a:p>
          <a:p>
            <a:pPr algn="just"/>
            <a:r>
              <a:rPr lang="en-US" sz="2800" dirty="0"/>
              <a:t>He notes that computer ethics issues aren’t about technology – e.g., we don’t have automobile ethics, airplane ethics, etc.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Criticism of Professional Ethics Perspective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/>
              <a:t>Gotterbarn’s</a:t>
            </a:r>
            <a:r>
              <a:rPr lang="en-US" dirty="0"/>
              <a:t> model for computer ethics seems too narrow for cyberethics.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Cyberethics issues affect not only computer professionals; they effect everyone.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Before the widespread use of the Internet, </a:t>
            </a:r>
            <a:r>
              <a:rPr lang="en-US" dirty="0" err="1"/>
              <a:t>Gotterbarn’s</a:t>
            </a:r>
            <a:r>
              <a:rPr lang="en-US" dirty="0"/>
              <a:t> professional-ethics model may have been adequate.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Perspective # 2: Philosophical Ethics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From this perspective, cyberethics is a field of philosophical analysis and inquiry that goes beyond professional ethics (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Gotterbarn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).</a:t>
            </a:r>
          </a:p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SzTx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Moor (1985), defines computer ethics as: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sz="1200" dirty="0">
              <a:solidFill>
                <a:srgbClr val="000000"/>
              </a:solidFill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i="1" dirty="0">
                <a:solidFill>
                  <a:srgbClr val="000000"/>
                </a:solidFill>
                <a:cs typeface="Times New Roman" pitchFamily="18" charset="0"/>
              </a:rPr>
              <a:t>...the analysis of the nature and social impact of computer technology and the corresponding formulation and justification of policies for the ethical use of such technology</a:t>
            </a:r>
            <a:r>
              <a:rPr lang="en-US" sz="24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§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US" dirty="0"/>
              <a:t>Phases of cyber ethics</a:t>
            </a:r>
          </a:p>
          <a:p>
            <a:pPr algn="just"/>
            <a:r>
              <a:rPr lang="en-US" dirty="0"/>
              <a:t>Uniqueness issue</a:t>
            </a:r>
          </a:p>
          <a:p>
            <a:pPr algn="just"/>
            <a:r>
              <a:rPr lang="en-US" dirty="0"/>
              <a:t>Cyber ethics as branch of Applied Ethics</a:t>
            </a:r>
          </a:p>
          <a:p>
            <a:pPr algn="just"/>
            <a:r>
              <a:rPr lang="en-US" dirty="0"/>
              <a:t>Two Broad frameworks of Cyber ethics</a:t>
            </a:r>
          </a:p>
          <a:p>
            <a:pPr algn="just"/>
            <a:r>
              <a:rPr lang="en-GB" dirty="0"/>
              <a:t>Three-step Strategy for Approaching Cyber ethics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9EEE-7354-4802-9F6D-A47E014E3D3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99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Philosophical Ethics Perspective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Moor argues that automobile and airplane technologies did not affect our social policies and norms in the same kinds of fundamental ways that computer technology has.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Automobile and airplane technologies have revolutionized transportation, resulting in our ability to travel faster and farther than was possible in previous eras.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But they did not have the same impact on our legal and moral systems as 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cybertechnology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Philosophical Ethics: </a:t>
            </a:r>
            <a:br>
              <a:rPr lang="en-US" b="1" u="sng" dirty="0"/>
            </a:br>
            <a:r>
              <a:rPr lang="en-US" b="1" u="sng" dirty="0"/>
              <a:t>Standard Model of Applied Ethics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Philip </a:t>
            </a:r>
            <a:r>
              <a:rPr lang="en-US" sz="2800" dirty="0" err="1">
                <a:solidFill>
                  <a:srgbClr val="000000"/>
                </a:solidFill>
                <a:cs typeface="Times New Roman" pitchFamily="18" charset="0"/>
              </a:rPr>
              <a:t>Brey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(2000) describes the “standard methodology” used by philosophers in applied ethics research as having three stages: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1)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Identify a particular controversial practice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a moral problem.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2)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Describe and analyze the problem by clarifying concepts and examining the factual data associated with that problem.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3)Apply moral theories and principles to reach a position about the particular moral issue.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>
                <a:cs typeface="Times New Roman" pitchFamily="18" charset="0"/>
              </a:rPr>
              <a:t>Perspective #3: Cyberethics as a Field of Descriptive Ethics</a:t>
            </a:r>
            <a:r>
              <a:rPr lang="en-US" sz="3600" b="1" u="sng" dirty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The professional and philosophical perspectives both illustrate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normative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inquiries into applied ethics issues.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Normative inquiries or studies are contrasted with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descriptive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studies.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Descriptive investigations report about "what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is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the case“; normative inquiries evaluate situations from the vantage-point of the question: "what </a:t>
            </a:r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ought to be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the case."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Descriptive Ethics Perspective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i="1" dirty="0"/>
              <a:t>Scenario: A community’s workforce and the introduction of a new technology.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Suppose a new technology displaces 8,000 workers in a community.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If we analyze the issues solely in terms of the number of jobs that were gained or lost in that community, our investigation is essentially descriptive in nature.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We are simply describing an impact that technology </a:t>
            </a:r>
            <a:r>
              <a:rPr lang="en-US" sz="2800" i="1" dirty="0">
                <a:cs typeface="Times New Roman" pitchFamily="18" charset="0"/>
              </a:rPr>
              <a:t>X</a:t>
            </a:r>
            <a:r>
              <a:rPr lang="en-US" sz="2800" dirty="0">
                <a:cs typeface="Times New Roman" pitchFamily="18" charset="0"/>
              </a:rPr>
              <a:t> has for Community </a:t>
            </a:r>
            <a:r>
              <a:rPr lang="en-US" sz="2800" i="1" dirty="0">
                <a:cs typeface="Times New Roman" pitchFamily="18" charset="0"/>
              </a:rPr>
              <a:t>Y</a:t>
            </a:r>
            <a:r>
              <a:rPr lang="en-US" sz="2800" dirty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Descriptive Ethics Perspective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Descriptive vs. Normative Claims</a:t>
            </a:r>
          </a:p>
          <a:p>
            <a:pPr algn="just"/>
            <a:r>
              <a:rPr lang="en-US" sz="2800" dirty="0"/>
              <a:t>Consider three assertions: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(1) "Bill Gates served as the Chief Executive Officer of Microsoft Corporation for many years.”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(2) "Bill Gates should expand Microsoft’s product offerings.“</a:t>
            </a:r>
          </a:p>
          <a:p>
            <a:pPr lvl="1" algn="just"/>
            <a:r>
              <a:rPr lang="en-US" sz="2000" dirty="0">
                <a:solidFill>
                  <a:srgbClr val="000000"/>
                </a:solidFill>
                <a:cs typeface="Times New Roman" pitchFamily="18" charset="0"/>
              </a:rPr>
              <a:t>(3) “Bill Gates should not engage in business practices that are unfair to competitors.”</a:t>
            </a:r>
          </a:p>
          <a:p>
            <a:pPr algn="just">
              <a:buSzTx/>
              <a:buFont typeface="Wingdings" pitchFamily="2" charset="2"/>
              <a:buChar char="§"/>
            </a:pPr>
            <a:r>
              <a:rPr lang="en-US" sz="2800" dirty="0"/>
              <a:t>Claims (2) And (3) are normative, (1) is descriptive; (2) is normative but non-moral, while (3) is both normative and moral.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Descriptive vs. Normative Claims</a:t>
            </a:r>
            <a:r>
              <a:rPr lang="en-US" u="sng" dirty="0"/>
              <a:t> 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</a:t>
            </a:r>
            <a:endParaRPr lang="en-US" sz="12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>
              <a:latin typeface="Times New Roman" pitchFamily="18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2590800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Times New Roman" pitchFamily="18" charset="0"/>
              </a:rPr>
              <a:t>                    Descriptive                 Normative</a:t>
            </a:r>
          </a:p>
          <a:p>
            <a:pPr eaLnBrk="0" hangingPunct="0"/>
            <a:r>
              <a:rPr lang="en-US" sz="1600" dirty="0">
                <a:latin typeface="Times New Roman" pitchFamily="18" charset="0"/>
              </a:rPr>
              <a:t>           (Report or describe what </a:t>
            </a:r>
            <a:r>
              <a:rPr lang="en-US" sz="1600" i="1" dirty="0">
                <a:latin typeface="Times New Roman" pitchFamily="18" charset="0"/>
              </a:rPr>
              <a:t>is</a:t>
            </a:r>
            <a:r>
              <a:rPr lang="en-US" sz="1600" dirty="0">
                <a:latin typeface="Times New Roman" pitchFamily="18" charset="0"/>
              </a:rPr>
              <a:t> the case)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(Prescribe what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ought to be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case)</a:t>
            </a:r>
            <a:r>
              <a:rPr lang="en-US" sz="1600" dirty="0">
                <a:latin typeface="Times New Roman" pitchFamily="18" charset="0"/>
              </a:rPr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962400" y="3886200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0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Non-moral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Moral</a:t>
            </a:r>
          </a:p>
          <a:p>
            <a:endParaRPr lang="en-US" sz="1600">
              <a:latin typeface="Times New Roman" pitchFamily="18" charset="0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H="1">
            <a:off x="4724400" y="4267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7010400" y="42672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429000" y="4876800"/>
            <a:ext cx="9144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Prescribe or evaluate		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in matters involving		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standards such as art and sports  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(e.g., criteria for a good painting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or an outstanding athlete).	</a:t>
            </a:r>
          </a:p>
          <a:p>
            <a:pPr eaLnBrk="0" hangingPunct="0"/>
            <a:endParaRPr lang="en-US" sz="1600">
              <a:latin typeface="Times New Roman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6553200" y="4800600"/>
            <a:ext cx="2286000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Prescribe or evaluate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in matters having to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do with fairness and </a:t>
            </a:r>
          </a:p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Obligation (e.g., criteria for just and unjust actions and policies).</a:t>
            </a:r>
            <a:r>
              <a:rPr lang="en-US" sz="1600">
                <a:latin typeface="Times New Roman" pitchFamily="18" charset="0"/>
              </a:rPr>
              <a:t> </a:t>
            </a: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 flipH="1">
            <a:off x="2514600" y="1905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3505200" y="1905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H="1">
            <a:off x="4953000" y="3429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5562600" y="3429000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u="sng" dirty="0"/>
              <a:t>Two Broad Ethical Frameworks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dirty="0"/>
              <a:t>Teleological – rightness or wrongness of an action depends on whether the goal or desired end is achieved (look at the consequences – maybe OK to lie)</a:t>
            </a:r>
          </a:p>
          <a:p>
            <a:pPr algn="just" eaLnBrk="1" hangingPunct="1"/>
            <a:r>
              <a:rPr lang="en-US" dirty="0"/>
              <a:t>Deontological – is an action right or wrong.  Act out of obligation or duty. Prohibition against harming the innocent.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DAA6E9F-151E-43FA-ABAD-5BB3A0E61A1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Two Broad Ethical Frameworks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good of the many—at core a teleological framework. An action is judged by how it affects the many. The point of reference is in the masses, not the individual.</a:t>
            </a:r>
          </a:p>
          <a:p>
            <a:pPr algn="just"/>
            <a:r>
              <a:rPr lang="en-US" dirty="0"/>
              <a:t>The good of the individual—at core a deontological framework. An action is judged by an internalized code of behavior, a moral system.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DC2DA4C-BD8F-458E-90E3-409D4E704A9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Three-step Strategy for Approaching Cyberethics Issues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2098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practice involving cyber-technology, or a feature in that technology, that is controversial from 	a moral perspective.</a:t>
            </a:r>
          </a:p>
          <a:p>
            <a:endParaRPr lang="en-US" sz="1400">
              <a:latin typeface="Times New Roman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2667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1a. Disclose any hidden (or opaque) features or issues that have moral implications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895600"/>
            <a:ext cx="91440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1b. If the issue is descriptive, assess the sociological implications for relevant social institutions and 		socio-demographic and populations. </a:t>
            </a:r>
          </a:p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32766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1c. If there are no ethical/normative issues, then stop.</a:t>
            </a:r>
            <a:r>
              <a:rPr lang="en-US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35052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1d. If the ethical issue is professional in nature, assess it in terms of existing codes of conduct/ethics 		for relevant professional associations (see Chapter 4). 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39624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1e. If one or more ethical issues remain, then go to Step 2.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4267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ethical issue by clarifying concepts and situating it in a context.</a:t>
            </a:r>
            <a:r>
              <a:rPr lang="en-US" sz="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0" y="45720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2a. If a policy vacuums exists, go to Step 2b; otherwise go to Step 3.</a:t>
            </a:r>
            <a:endParaRPr lang="en-US" sz="1400">
              <a:latin typeface="Times New Roman" pitchFamily="18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48006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2b. Clear up any conceptual muddles involving the policy vacuum and go to Step 3</a:t>
            </a:r>
            <a:r>
              <a:rPr lang="en-US" sz="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400">
                <a:latin typeface="Times New Roman" pitchFamily="18" charset="0"/>
              </a:rPr>
              <a:t>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0" y="5029200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Deliberate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on the ethical issue. The deliberation process requires two stages: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>
              <a:latin typeface="Times New Roman" pitchFamily="18" charset="0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53340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3a.  Apply one or more ethical theories to the analysis of the moral issue, and then 		go to step 3b.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1400" dirty="0">
              <a:latin typeface="Times New Roman" pitchFamily="18" charset="0"/>
            </a:endParaRP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0" y="5867400"/>
            <a:ext cx="9144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3b. Justify the position you reached by evaluating it against the rules for </a:t>
            </a:r>
            <a:r>
              <a:rPr lang="en-US" sz="1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logic/critical thinking.</a:t>
            </a:r>
            <a:r>
              <a:rPr lang="en-US" sz="140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  <p:bldP spid="8200" grpId="0" autoUpdateAnimBg="0"/>
      <p:bldP spid="8201" grpId="0" autoUpdateAnimBg="0"/>
      <p:bldP spid="8202" grpId="0" autoUpdateAnimBg="0"/>
      <p:bldP spid="8205" grpId="0" autoUpdateAnimBg="0"/>
      <p:bldP spid="8206" grpId="0" autoUpdateAnimBg="0"/>
      <p:bldP spid="8208" grpId="0" autoUpdateAnimBg="0"/>
      <p:bldP spid="82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Cyber ethics?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i="1" dirty="0">
                <a:cs typeface="Times New Roman" pitchFamily="18" charset="0"/>
              </a:rPr>
              <a:t>Cyber ethics</a:t>
            </a:r>
            <a:r>
              <a:rPr lang="en-US" sz="2800" dirty="0">
                <a:cs typeface="Times New Roman" pitchFamily="18" charset="0"/>
              </a:rPr>
              <a:t> is the study of moral, legal, and social issues involving cyber technology.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It examines the impact that cyber technology has for our social, legal, and moral systems.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It also evaluates the social policies and laws that have been framed in response to issues generated by the development and use of cyber technology.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Cyber technology?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i="1" dirty="0">
                <a:solidFill>
                  <a:srgbClr val="000000"/>
                </a:solidFill>
                <a:cs typeface="Times New Roman" pitchFamily="18" charset="0"/>
              </a:rPr>
              <a:t>Cyber technology</a:t>
            </a: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 refers to a wide range of computing and communications devices – from standalone computers, to "connected" or networked computing and communications technologies, to the Internet itself.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Cyber technologies include: hand-held devices (such as iPhones), personal computers (desktops and laptops), mainframe computers, and so forth.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Cyber technology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Networked devices can be connected directly to the Internet.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They also can be connected to other devices through one or more privately owned computer networks. 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Privately owned networks include both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Local Area Networks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(LANs)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Wide Area Networks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cs typeface="Times New Roman" pitchFamily="18" charset="0"/>
              </a:rPr>
              <a:t>(WANs)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Why the term cyber ethics?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Cyberethics </a:t>
            </a:r>
            <a:r>
              <a:rPr lang="en-US" dirty="0"/>
              <a:t>is a more accurate label than </a:t>
            </a:r>
            <a:r>
              <a:rPr lang="en-US" i="1" dirty="0"/>
              <a:t>computer ethics</a:t>
            </a:r>
            <a:r>
              <a:rPr lang="en-US" dirty="0"/>
              <a:t>, which might suggest the study of ethical issues limited to computing machines, or to computing professionals.</a:t>
            </a:r>
          </a:p>
          <a:p>
            <a:pPr algn="just"/>
            <a:r>
              <a:rPr lang="en-US" dirty="0"/>
              <a:t>It is more accurate than </a:t>
            </a:r>
            <a:r>
              <a:rPr lang="en-US" i="1" dirty="0"/>
              <a:t>Internet ethics</a:t>
            </a:r>
            <a:r>
              <a:rPr lang="en-US" dirty="0"/>
              <a:t>, which is limited only to ethical issues affecting computer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athematicpi 6"/>
                <a:cs typeface="Times New Roman" pitchFamily="18" charset="0"/>
              </a:rPr>
              <a:t>Summary of Four Phases of Cyberethics</a:t>
            </a:r>
            <a:r>
              <a:rPr lang="en-US" dirty="0"/>
              <a:t> </a:t>
            </a:r>
          </a:p>
        </p:txBody>
      </p:sp>
      <p:graphicFrame>
        <p:nvGraphicFramePr>
          <p:cNvPr id="2265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49170"/>
              </p:ext>
            </p:extLst>
          </p:nvPr>
        </p:nvGraphicFramePr>
        <p:xfrm>
          <a:off x="228600" y="1993900"/>
          <a:ext cx="8534400" cy="5135079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Phase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Time Period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Technological Features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Associated Issues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1950s-1960s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Stand-alone machines (large mainframe computers)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Artificial intelligence (AI), database privacy ("Big Brother")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73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1970s-1980s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Minicomputers and PCs interconnected via privately owned networks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 1 plus concerns involving intellectual property and software piracy, computer crime, privacy and the exchange of records.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0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1990s-Present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Internet and World Wide Web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Phases 1 and 2 plus concerns about free speech, secrecy, legal jurisdiction, virtual communities,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Present to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Near Future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Convergence of information and communication  technologies with nanotechnology research and genetic and genomic research,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Issues from Phases 1-3 plus concerns about artificial electronic agents ("bots") with decision-making capabilities, bionic chip implants,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nanocomputing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research, etc.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Is there anything new or unique about crimes that are favored by cyber technology?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Two points of view:</a:t>
            </a:r>
          </a:p>
          <a:p>
            <a:pPr algn="just">
              <a:lnSpc>
                <a:spcPct val="90000"/>
              </a:lnSpc>
            </a:pPr>
            <a:r>
              <a:rPr lang="en-US" i="1" dirty="0"/>
              <a:t>Traditionalists</a:t>
            </a:r>
            <a:r>
              <a:rPr lang="en-US" dirty="0"/>
              <a:t> argue that nothing is new – crime is crime, and murder is murder.</a:t>
            </a:r>
          </a:p>
          <a:p>
            <a:pPr algn="just">
              <a:lnSpc>
                <a:spcPct val="90000"/>
              </a:lnSpc>
            </a:pPr>
            <a:r>
              <a:rPr lang="en-US" i="1" dirty="0"/>
              <a:t>Uniqueness Proponents</a:t>
            </a:r>
            <a:r>
              <a:rPr lang="en-US" dirty="0"/>
              <a:t> argue that cyber technology has introduced (at least some) new and unique ethical issues that could not have existed before computers.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Uniqueness Issue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800" dirty="0"/>
              <a:t>Both sides seem correct on some claims, and both seem to be wrong on others.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Traditionalists underestimate the role of </a:t>
            </a:r>
            <a:r>
              <a:rPr lang="en-US" sz="2800" i="1" dirty="0"/>
              <a:t>scale</a:t>
            </a:r>
            <a:r>
              <a:rPr lang="en-US" sz="2800" dirty="0"/>
              <a:t> and </a:t>
            </a:r>
            <a:r>
              <a:rPr lang="en-US" sz="2800" i="1" dirty="0"/>
              <a:t>scope </a:t>
            </a:r>
            <a:r>
              <a:rPr lang="en-US" sz="2800" dirty="0"/>
              <a:t>that apply because of the impact of computer technology.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Cyber stalkers can stalk multiple victims simultaneously (scale) and globally (because of the scope or reach of the Internet).</a:t>
            </a:r>
          </a:p>
          <a:p>
            <a:pPr algn="just">
              <a:lnSpc>
                <a:spcPct val="80000"/>
              </a:lnSpc>
            </a:pPr>
            <a:r>
              <a:rPr lang="en-US" sz="2800" dirty="0"/>
              <a:t>They also can operate without ever having to leave the comfort of their homes.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1982</Words>
  <Application>Microsoft Office PowerPoint</Application>
  <PresentationFormat>On-screen Show (4:3)</PresentationFormat>
  <Paragraphs>169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mathematicpi 6</vt:lpstr>
      <vt:lpstr>Tahoma</vt:lpstr>
      <vt:lpstr>Times New Roman</vt:lpstr>
      <vt:lpstr>Wingdings</vt:lpstr>
      <vt:lpstr>Office Theme</vt:lpstr>
      <vt:lpstr>Professional Practices</vt:lpstr>
      <vt:lpstr>Contents</vt:lpstr>
      <vt:lpstr>What Is Cyber ethics?</vt:lpstr>
      <vt:lpstr>What Is Cyber technology?</vt:lpstr>
      <vt:lpstr>Cyber technology</vt:lpstr>
      <vt:lpstr>Why the term cyber ethics?</vt:lpstr>
      <vt:lpstr>Summary of Four Phases of Cyberethics </vt:lpstr>
      <vt:lpstr>Uniqueness Issue</vt:lpstr>
      <vt:lpstr>Uniqueness Issue</vt:lpstr>
      <vt:lpstr>Uniqueness Issue</vt:lpstr>
      <vt:lpstr>Uniqueness Issue</vt:lpstr>
      <vt:lpstr>Uniqueness Issue</vt:lpstr>
      <vt:lpstr>Uniqueness Issue</vt:lpstr>
      <vt:lpstr>Cyberethics as a  Branch of Applied Ethics</vt:lpstr>
      <vt:lpstr>Cyberethics as a  Branch of Applied Ethics</vt:lpstr>
      <vt:lpstr>Perspective # 1: Professional Ethics </vt:lpstr>
      <vt:lpstr>Professional Ethics </vt:lpstr>
      <vt:lpstr>Criticism of Professional Ethics Perspective</vt:lpstr>
      <vt:lpstr>Perspective # 2: Philosophical Ethics</vt:lpstr>
      <vt:lpstr>Philosophical Ethics Perspective </vt:lpstr>
      <vt:lpstr>Philosophical Ethics:  Standard Model of Applied Ethics</vt:lpstr>
      <vt:lpstr>Perspective #3: Cyberethics as a Field of Descriptive Ethics </vt:lpstr>
      <vt:lpstr>Descriptive Ethics Perspective</vt:lpstr>
      <vt:lpstr>Descriptive Ethics Perspective</vt:lpstr>
      <vt:lpstr>Descriptive vs. Normative Claims </vt:lpstr>
      <vt:lpstr>Two Broad Ethical Frameworks</vt:lpstr>
      <vt:lpstr>Two Broad Ethical Frameworks</vt:lpstr>
      <vt:lpstr>Three-step Strategy for Approaching Cyberethics Issues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Cyberethics</dc:title>
  <dc:creator>Lenovo User</dc:creator>
  <cp:lastModifiedBy>Wali Muhammad</cp:lastModifiedBy>
  <cp:revision>41</cp:revision>
  <dcterms:created xsi:type="dcterms:W3CDTF">2013-02-06T22:30:53Z</dcterms:created>
  <dcterms:modified xsi:type="dcterms:W3CDTF">2024-05-17T06:26:10Z</dcterms:modified>
</cp:coreProperties>
</file>