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Performance Comparison of SSSP Update Methods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CPU baseline</c:v>
                </c:pt>
                <c:pt idx="1">
                  <c:v>GPU baseline</c:v>
                </c:pt>
                <c:pt idx="2">
                  <c:v>Our Proposed CPU</c:v>
                </c:pt>
                <c:pt idx="3">
                  <c:v>Our Proposed GPU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100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Execution Time</c:v>
                      </c:pt>
                    </c:strCache>
                  </c:strRef>
                </c15:tx>
              </c15:filteredSeriesTitl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49614192"/>
        <c:axId val="349611840"/>
      </c:barChart>
      <c:catAx>
        <c:axId val="3496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611840"/>
        <c:crosses val="autoZero"/>
        <c:auto val="1"/>
        <c:lblAlgn val="ctr"/>
        <c:lblOffset val="100"/>
        <c:noMultiLvlLbl val="0"/>
      </c:catAx>
      <c:valAx>
        <c:axId val="34961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61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391252-BCE5-FCF0-9061-70F2F880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876"/>
          </a:xfrm>
          <a:prstGeom prst="rect">
            <a:avLst/>
          </a:prstGeo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38ECFB-81BA-6AE4-B7C4-635355647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753" y="2432144"/>
            <a:ext cx="9144000" cy="99685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x-none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34DB0E2-BE93-9C90-0FE0-DE7BEF1E2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2877672"/>
            <a:ext cx="12192000" cy="31062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091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EFE3C-CA84-B9F7-33D6-AF1A7EAC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2" y="49365"/>
            <a:ext cx="4814888" cy="67279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21F49F-E57A-ECF7-BD80-B796EF35E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FBBD00-AA42-1FE6-AF30-5FB5775B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426F0B-3B44-2AA8-7266-7C639E96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DCDFBA-E8D3-DB6C-D4F7-5A111F8B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8386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CC2FA2-403D-E604-5526-33D1A311D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AB1E21-0B1A-0008-C101-BF5E5E1E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FD0181-76B8-A48A-D563-B3905DE9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C0975C-8292-F597-9E89-3E2FE84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E31A88-3743-0C05-EB8C-540A8EC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84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16">
            <a:extLst>
              <a:ext uri="{FF2B5EF4-FFF2-40B4-BE49-F238E27FC236}">
                <a16:creationId xmlns="" xmlns:a16="http://schemas.microsoft.com/office/drawing/2014/main" id="{774E7509-5CE1-896C-18EE-21796A00F5FC}"/>
              </a:ext>
            </a:extLst>
          </p:cNvPr>
          <p:cNvSpPr/>
          <p:nvPr userDrawn="1"/>
        </p:nvSpPr>
        <p:spPr bwMode="auto">
          <a:xfrm>
            <a:off x="142876" y="123825"/>
            <a:ext cx="11903074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A98225-3C1F-E188-3320-9B71C032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165430"/>
            <a:ext cx="4814888" cy="67279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EB8E6-E8D1-F68D-F3B2-9A13139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7" name="Textfeld 10">
            <a:extLst>
              <a:ext uri="{FF2B5EF4-FFF2-40B4-BE49-F238E27FC236}">
                <a16:creationId xmlns="" xmlns:a16="http://schemas.microsoft.com/office/drawing/2014/main" id="{70F4C88C-B66A-8BB1-ECF1-80EBDAC18B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13568" y="6300280"/>
            <a:ext cx="6627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0" dirty="0" smtClean="0"/>
              <a:t>A Parallel Algorithm Template for Updating Single-Source Shortest Paths in Large-Scale Dynamic Networks</a:t>
            </a:r>
            <a:endParaRPr lang="de-DE" altLang="de-DE" sz="1200" b="0" dirty="0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feld 11">
            <a:extLst>
              <a:ext uri="{FF2B5EF4-FFF2-40B4-BE49-F238E27FC236}">
                <a16:creationId xmlns="" xmlns:a16="http://schemas.microsoft.com/office/drawing/2014/main" id="{F49B7EA5-F8E1-F6F6-9BCB-52724199C3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61126" y="6438392"/>
            <a:ext cx="633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5AAFC43-AF97-4B5A-9422-078D877DD088}" type="slidenum">
              <a:rPr lang="de-DE" altLang="de-DE" sz="1200" b="0" smtClean="0">
                <a:solidFill>
                  <a:srgbClr val="A6A6A6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de-DE" altLang="de-DE" sz="1200" b="0" dirty="0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B19F47-6724-F30C-2380-BC732FFB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C5AC06-6480-24CE-5D90-C133A215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B80E4D-5B59-79C2-D78F-F6A2C3B5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762517-5F63-6F03-8037-AB252114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135CD6-495D-47CD-9BF7-5B87D2A4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6897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A3D75C-B80B-196F-A22D-C559AD61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2" y="49365"/>
            <a:ext cx="4814888" cy="67279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2DFBCD-27FB-D7EF-8EA7-506D4508E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9D3730-0D38-16FC-0C7B-8B431D25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BFF4B5-8D5B-3C7D-D11C-4F9D80BE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544E6A-7CAF-DAB2-180E-6DEC98AE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96FA75-C7BE-7856-4C52-F292EF10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3013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3295C-FD22-4F7F-6004-9D34C28D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62AC68-D43A-8BDF-4617-451C4442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3DD121-7F49-DEDA-5D78-A9984893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B01312-DD14-143F-4B5F-112FB820C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25DF43A-DDEB-657F-319F-9E387470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81DDDFA-5CBA-C39D-AD52-85285B72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899B4BA-98E2-14EF-9F02-0AB4012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FD012A-C22D-B02A-606D-44AFFE1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07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4806E-A7DB-A020-8F41-91F69F70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2" y="49365"/>
            <a:ext cx="4814888" cy="67279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C61C5A-D855-F49B-F92C-92D99541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30B057-EC47-7EEC-5263-20D49088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DF661A-58C9-078C-7689-46C33758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775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1C590B-73B7-F462-2F80-E1B31425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A23D5D-0153-64A5-0929-19867DA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9C84D7-344E-1C9E-24CC-3CF7FA82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254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44D7A-CC34-BC69-DE7B-8F8390BB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6CE398-0CA6-AEDE-56ED-AD76DD05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FE6D64-D2DC-B2C2-28AC-26D54D0A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52FE7E-3940-CB9D-76FF-000DDBF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63A662-9851-BB36-0469-342F0802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456F7D-2DA9-A35C-1531-54B2D10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24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68A6E-4985-1E54-119B-A230D15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D8A6C9E-0763-ADE3-419F-D854795A2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0F3EAC-547E-6AF6-EA6A-E6674F9C8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02F13-A6C4-5398-B081-99871182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4793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B3031C9-42DF-1E46-AE5A-203627302F56}" type="datetimeFigureOut">
              <a:rPr lang="x-none" smtClean="0"/>
              <a:t>4/20/2025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5CB185-1CBA-B551-F5DB-7B258989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1E7542-E1B0-E47E-A51E-5A0030D1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4DB61-74A7-BC48-86C1-CE23E8E95EF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44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B82FAC-C691-8463-7EAD-1803FAAE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76" y="945135"/>
            <a:ext cx="11903074" cy="497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3E22E3F-B3DF-7BA6-1182-AD77BE1B121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23450" y="6008535"/>
            <a:ext cx="2222500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84FD99A-6F2F-A4C2-BF08-B98BF01788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2875" y="6038343"/>
            <a:ext cx="2975155" cy="740483"/>
          </a:xfrm>
          <a:prstGeom prst="rect">
            <a:avLst/>
          </a:prstGeom>
        </p:spPr>
      </p:pic>
      <p:sp>
        <p:nvSpPr>
          <p:cNvPr id="13" name="Line 16">
            <a:extLst>
              <a:ext uri="{FF2B5EF4-FFF2-40B4-BE49-F238E27FC236}">
                <a16:creationId xmlns="" xmlns:a16="http://schemas.microsoft.com/office/drawing/2014/main" id="{0CB920B6-D505-FF95-F995-D925FC24E4A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42875" y="646113"/>
            <a:ext cx="11906250" cy="0"/>
          </a:xfrm>
          <a:prstGeom prst="line">
            <a:avLst/>
          </a:prstGeom>
          <a:noFill/>
          <a:ln w="12700" cmpd="sng">
            <a:solidFill>
              <a:srgbClr val="00B0F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n>
                <a:solidFill>
                  <a:srgbClr val="B4FF62"/>
                </a:solidFill>
              </a:ln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E6323-1FF6-2582-FB1A-67A4BD8E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6856"/>
          </a:xfrm>
        </p:spPr>
        <p:txBody>
          <a:bodyPr/>
          <a:lstStyle/>
          <a:p>
            <a:r>
              <a:rPr lang="en-US" b="1" dirty="0"/>
              <a:t>A Parallel Algorithm Template for Updating SSSP in Large-Scale Dynamic Networks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540AAC-3A10-8032-FD0A-D2F11612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0686"/>
            <a:ext cx="9144000" cy="1175657"/>
          </a:xfrm>
        </p:spPr>
        <p:txBody>
          <a:bodyPr>
            <a:normAutofit/>
          </a:bodyPr>
          <a:lstStyle/>
          <a:p>
            <a:r>
              <a:rPr lang="en-US" dirty="0" err="1" smtClean="0"/>
              <a:t>Hassaan</a:t>
            </a:r>
            <a:r>
              <a:rPr lang="en-US" dirty="0" smtClean="0"/>
              <a:t> </a:t>
            </a:r>
            <a:r>
              <a:rPr lang="en-US" dirty="0" err="1" smtClean="0"/>
              <a:t>Qadir</a:t>
            </a:r>
            <a:r>
              <a:rPr lang="en-US" dirty="0" smtClean="0"/>
              <a:t>(i210883)</a:t>
            </a:r>
            <a:endParaRPr lang="en-US" dirty="0" smtClean="0"/>
          </a:p>
          <a:p>
            <a:r>
              <a:rPr lang="en-US" dirty="0" smtClean="0"/>
              <a:t>Mustafa </a:t>
            </a:r>
            <a:r>
              <a:rPr lang="en-US" dirty="0" err="1" smtClean="0"/>
              <a:t>Irfan</a:t>
            </a:r>
            <a:r>
              <a:rPr lang="en-US" dirty="0" smtClean="0"/>
              <a:t>(i210626)</a:t>
            </a:r>
            <a:endParaRPr lang="en-US" dirty="0" smtClean="0"/>
          </a:p>
          <a:p>
            <a:r>
              <a:rPr lang="x-none" dirty="0" smtClean="0"/>
              <a:t>Walia </a:t>
            </a:r>
            <a:r>
              <a:rPr lang="x-none" dirty="0" smtClean="0"/>
              <a:t>Fatima</a:t>
            </a:r>
            <a:r>
              <a:rPr lang="en-US" dirty="0" smtClean="0"/>
              <a:t>(i210838)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524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ED3AC-81D3-537F-5312-6C92E41F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FEF366-E383-D4F0-8876-2B7DC6B9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 scalable </a:t>
            </a:r>
            <a:r>
              <a:rPr lang="en-US" dirty="0"/>
              <a:t>framework for dynamic SSSP updates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Parallel implementations for both CPU and GPU platforms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Extended with a proposed MPI + </a:t>
            </a:r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OpenCL</a:t>
            </a:r>
            <a:r>
              <a:rPr lang="en-US" dirty="0"/>
              <a:t> + METIS parallelization for </a:t>
            </a:r>
            <a:r>
              <a:rPr lang="en-US" dirty="0" err="1"/>
              <a:t>exascale</a:t>
            </a:r>
            <a:r>
              <a:rPr lang="en-US" dirty="0"/>
              <a:t>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B0C4C9-744E-37FA-3E72-25BB31A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2" y="134471"/>
            <a:ext cx="4814888" cy="5876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421473-9BAC-09DD-96E0-4CD3C56F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881743"/>
            <a:ext cx="7357381" cy="50374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Single-Source </a:t>
            </a:r>
            <a:r>
              <a:rPr lang="en-US" dirty="0"/>
              <a:t>Shortest Path (SSSP) finds minimum distance paths from a source node to all others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algorithms (like </a:t>
            </a:r>
            <a:r>
              <a:rPr lang="en-US" dirty="0" err="1"/>
              <a:t>Dijkstra</a:t>
            </a:r>
            <a:r>
              <a:rPr lang="en-US" dirty="0"/>
              <a:t>) assume static </a:t>
            </a:r>
            <a:r>
              <a:rPr lang="en-US" dirty="0" smtClean="0"/>
              <a:t>graphs.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Real-world </a:t>
            </a:r>
            <a:r>
              <a:rPr lang="en-US" dirty="0"/>
              <a:t>graphs (social, transport, cyber-physical) are dynamic, meaning edges/nodes can be added or deleted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SSSP efficiently after changes is critical for scalability.</a:t>
            </a:r>
            <a:endParaRPr lang="x-none" dirty="0"/>
          </a:p>
          <a:p>
            <a:endParaRPr lang="x-none" dirty="0"/>
          </a:p>
        </p:txBody>
      </p:sp>
      <p:pic>
        <p:nvPicPr>
          <p:cNvPr id="3078" name="Picture 6" descr="Dijkstra's Shortest Path Algorithm | by Anton Hauge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881743"/>
            <a:ext cx="3927475" cy="44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9C4F5-3ADA-F525-0D95-73F48D75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40A94E-F269-2A97-8C18-8C03B9B2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945135"/>
            <a:ext cx="6900181" cy="4974098"/>
          </a:xfrm>
        </p:spPr>
        <p:txBody>
          <a:bodyPr>
            <a:normAutofit/>
          </a:bodyPr>
          <a:lstStyle/>
          <a:p>
            <a:r>
              <a:rPr lang="en-US" dirty="0"/>
              <a:t>Large-scale dynamic networks require real-time </a:t>
            </a:r>
            <a:r>
              <a:rPr lang="en-US" dirty="0" smtClean="0"/>
              <a:t>updates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recomputing</a:t>
            </a:r>
            <a:r>
              <a:rPr lang="en-US" dirty="0" smtClean="0"/>
              <a:t> </a:t>
            </a:r>
            <a:r>
              <a:rPr lang="en-US" dirty="0"/>
              <a:t>the full SSSP tree is too slow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</a:t>
            </a:r>
            <a:r>
              <a:rPr lang="en-US" dirty="0" smtClean="0"/>
              <a:t>applications: Traffic </a:t>
            </a:r>
            <a:r>
              <a:rPr lang="en-US" dirty="0"/>
              <a:t>routing </a:t>
            </a:r>
            <a:r>
              <a:rPr lang="en-US" dirty="0" err="1" smtClean="0"/>
              <a:t>systems,Real</a:t>
            </a:r>
            <a:r>
              <a:rPr lang="en-US" dirty="0" smtClean="0"/>
              <a:t>-time </a:t>
            </a:r>
            <a:r>
              <a:rPr lang="en-US" dirty="0"/>
              <a:t>friend suggestions in social networks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a parallel algorithm that updates only the affected part of the graph, not the entire graph.</a:t>
            </a: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pic>
        <p:nvPicPr>
          <p:cNvPr id="1031" name="Picture 7" descr="Topology of a road network with fixed sensors for traffic volum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85" y="945135"/>
            <a:ext cx="2905125" cy="44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6AB47-A5A2-9852-0004-678439E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Parallel Framework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393BE5-4697-75FC-5ABB-26C36934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/>
              <a:t>the affected </a:t>
            </a:r>
            <a:r>
              <a:rPr lang="en-US" dirty="0" smtClean="0"/>
              <a:t>sub-graph </a:t>
            </a:r>
            <a:r>
              <a:rPr lang="en-US" dirty="0"/>
              <a:t>based on inserted or deleted </a:t>
            </a:r>
            <a:r>
              <a:rPr lang="en-US" dirty="0" smtClean="0"/>
              <a:t>edges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Updating </a:t>
            </a:r>
            <a:r>
              <a:rPr lang="en-US" dirty="0"/>
              <a:t>distances only for affected nodes without </a:t>
            </a:r>
            <a:r>
              <a:rPr lang="en-US" dirty="0" smtClean="0"/>
              <a:t>re-computing </a:t>
            </a:r>
            <a:r>
              <a:rPr lang="en-US" dirty="0"/>
              <a:t>SSSP for all nodes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Supports both shared memory (multicore CPUs) and massive parallelism (GPUs).</a:t>
            </a:r>
          </a:p>
          <a:p>
            <a:pPr marL="0" indent="0">
              <a:buNone/>
            </a:pPr>
            <a:endParaRPr lang="en-US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052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D2932A-A1EF-877E-00BF-5DF8825B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65430"/>
            <a:ext cx="6660695" cy="672794"/>
          </a:xfrm>
        </p:spPr>
        <p:txBody>
          <a:bodyPr/>
          <a:lstStyle/>
          <a:p>
            <a:r>
              <a:rPr lang="en-US" dirty="0" smtClean="0"/>
              <a:t>Parallelism on CPU (Shared memory)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06DE80-AA6B-A65A-56B2-1351C382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945135"/>
            <a:ext cx="7836353" cy="49740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OpenMP</a:t>
            </a:r>
            <a:r>
              <a:rPr lang="en-US" dirty="0"/>
              <a:t> to parallelize detection of affected vertices and update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Dynamic scheduling </a:t>
            </a:r>
            <a:r>
              <a:rPr lang="en-US" dirty="0" smtClean="0"/>
              <a:t>that balances </a:t>
            </a:r>
            <a:r>
              <a:rPr lang="en-US" dirty="0"/>
              <a:t>the varying load of different </a:t>
            </a:r>
            <a:r>
              <a:rPr lang="en-US" dirty="0" err="1"/>
              <a:t>subgraph</a:t>
            </a:r>
            <a:r>
              <a:rPr lang="en-US" dirty="0"/>
              <a:t> sizes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Asynchronous </a:t>
            </a:r>
            <a:r>
              <a:rPr lang="en-US" dirty="0" smtClean="0"/>
              <a:t>updates which </a:t>
            </a:r>
            <a:r>
              <a:rPr lang="en-US" dirty="0"/>
              <a:t>reduce the need for thread synchronization.</a:t>
            </a:r>
            <a:endParaRPr lang="x-none" dirty="0"/>
          </a:p>
        </p:txBody>
      </p:sp>
      <p:pic>
        <p:nvPicPr>
          <p:cNvPr id="2052" name="Picture 4" descr="OpenMP Shared Memory Model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02" y="1134376"/>
            <a:ext cx="2838450" cy="40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4158A-4786-1FE8-2FCB-84DB7A90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on GPU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0D6FD-5258-E029-0B2E-8EC52461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945135"/>
            <a:ext cx="11903074" cy="2625379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CUDA for massive parallelism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CSR (Compressed Sparse Row) format used for efficient memory access.</a:t>
            </a:r>
          </a:p>
          <a:p>
            <a:endParaRPr lang="en-US" dirty="0"/>
          </a:p>
          <a:p>
            <a:r>
              <a:rPr lang="en-US" dirty="0"/>
              <a:t>Thousands of vertices and edges processed simultaneously.</a:t>
            </a:r>
            <a:endParaRPr lang="x-none" dirty="0" smtClean="0"/>
          </a:p>
        </p:txBody>
      </p:sp>
      <p:pic>
        <p:nvPicPr>
          <p:cNvPr id="4098" name="Picture 2" descr="Typical CUDA program flow. 1. Copy data to GPU memory; 2. CPU instructs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6" y="3820885"/>
            <a:ext cx="4605111" cy="19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4158A-4786-1FE8-2FCB-84DB7A90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0D6FD-5258-E029-0B2E-8EC52461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 </a:t>
            </a:r>
            <a:r>
              <a:rPr lang="en-US" dirty="0" smtClean="0"/>
              <a:t>sub-graph </a:t>
            </a:r>
            <a:r>
              <a:rPr lang="en-US" dirty="0"/>
              <a:t>sizes handled by dynamic work scheduling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US" dirty="0"/>
              <a:t>Lock-free iterative convergence approach used instead of expensive locking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Careful handling of parent updates to prevent formation of cycles in the SSSP tree.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36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ED3AC-81D3-537F-5312-6C92E41F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378E75F-7047-BB86-3166-8B95312F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GPU: Up to 8.5x speedup compared to </a:t>
            </a:r>
            <a:r>
              <a:rPr lang="en-US" dirty="0" err="1"/>
              <a:t>recomputing</a:t>
            </a:r>
            <a:r>
              <a:rPr lang="en-US" dirty="0"/>
              <a:t> with </a:t>
            </a:r>
            <a:r>
              <a:rPr lang="en-US" dirty="0" err="1"/>
              <a:t>Gunrock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5x speedup compared to Galois-based </a:t>
            </a:r>
            <a:r>
              <a:rPr lang="en-US" dirty="0" err="1"/>
              <a:t>recomputation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Faster updates when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than 50% of the graph is modified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Majority of changes are insertions rather than deletions.</a:t>
            </a:r>
          </a:p>
          <a:p>
            <a:endParaRPr lang="en-US" dirty="0"/>
          </a:p>
          <a:p>
            <a:endParaRPr lang="x-none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56624123"/>
              </p:ext>
            </p:extLst>
          </p:nvPr>
        </p:nvGraphicFramePr>
        <p:xfrm>
          <a:off x="2032000" y="3589020"/>
          <a:ext cx="8128000" cy="25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67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ED3AC-81D3-537F-5312-6C92E41F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Strategy Proposal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FEF366-E383-D4F0-8876-2B7DC6B9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945135"/>
            <a:ext cx="8282667" cy="4974098"/>
          </a:xfrm>
        </p:spPr>
        <p:txBody>
          <a:bodyPr/>
          <a:lstStyle/>
          <a:p>
            <a:r>
              <a:rPr lang="en-US" dirty="0" smtClean="0"/>
              <a:t>MPI </a:t>
            </a:r>
            <a:r>
              <a:rPr lang="en-US" dirty="0"/>
              <a:t>for Inter-node </a:t>
            </a:r>
            <a:r>
              <a:rPr lang="en-US" dirty="0" smtClean="0"/>
              <a:t>Communication(Communication across servers)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OpenCL</a:t>
            </a:r>
            <a:r>
              <a:rPr lang="en-US" dirty="0"/>
              <a:t> for Intra-node </a:t>
            </a:r>
            <a:r>
              <a:rPr lang="en-US" dirty="0" smtClean="0"/>
              <a:t>Parallelism(Local thread-level parallelism)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METIS for Graph </a:t>
            </a:r>
            <a:r>
              <a:rPr lang="en-US" dirty="0" smtClean="0"/>
              <a:t>Partitioning(Optimal Graph Positioning)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Hybrid model where MPI handles coarse-grain parallelism (across nodes), </a:t>
            </a:r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OpenCL</a:t>
            </a:r>
            <a:r>
              <a:rPr lang="en-US" dirty="0"/>
              <a:t> handles fine-grain parallelism (within nodes).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6" y="1807029"/>
            <a:ext cx="3875314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403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 Parallel Algorithm Template for Updating SSSP in Large-Scale Dynamic Networks</vt:lpstr>
      <vt:lpstr>Introduction</vt:lpstr>
      <vt:lpstr>Motivation</vt:lpstr>
      <vt:lpstr>Proposed Parallel Framework</vt:lpstr>
      <vt:lpstr>Parallelism on CPU (Shared memory)</vt:lpstr>
      <vt:lpstr>Parallelism on GPU</vt:lpstr>
      <vt:lpstr>Challenges and Solutions</vt:lpstr>
      <vt:lpstr>Experimental Results </vt:lpstr>
      <vt:lpstr>Parallelization Strategy Proposal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account</cp:lastModifiedBy>
  <cp:revision>44</cp:revision>
  <dcterms:created xsi:type="dcterms:W3CDTF">2025-01-26T00:51:21Z</dcterms:created>
  <dcterms:modified xsi:type="dcterms:W3CDTF">2025-04-20T12:29:23Z</dcterms:modified>
</cp:coreProperties>
</file>