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4085-9B1F-4754-94C5-E4AE5F19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02B2-29F9-496A-AE1E-445B5E2D7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9D1E-F038-441C-A2A7-15658BD6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0B2-E0B9-4247-A7F0-FF94A614B87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1694-D78F-42E2-9D32-03DCBE8D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187A-C79E-41BB-A0A0-6A8C308E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1461-93AD-47E1-884C-B5EA0524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6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1F90-D59E-4518-807B-844C7BF2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CD276-512E-48DE-8D5E-2AFF6A4B2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372A4-6FC6-400E-9CF6-76959B95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0B2-E0B9-4247-A7F0-FF94A614B87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B352-95D0-4A53-983E-BA733AB8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F26B-4F1E-415C-98F0-FD2F8666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1461-93AD-47E1-884C-B5EA0524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2BCC0-2635-4ECD-8082-9DDB3AA59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B6FA5-B6C5-4F57-A701-86E89F48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E5456-2234-4656-9B20-0F3DB2B8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0B2-E0B9-4247-A7F0-FF94A614B87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A6EE2-6A69-466B-A52F-BA2D9A19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3745-2222-4FF9-B334-A4858EC6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1461-93AD-47E1-884C-B5EA0524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6594-4828-47E7-89E8-90138210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4B65-3F17-4835-B0DB-7919B463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CD4D-C4DD-45F6-9F45-2D3E6B4D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0B2-E0B9-4247-A7F0-FF94A614B87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8740D-6905-4E06-9A34-82616BA9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EB9C-0F78-4865-9B5D-5A2CB531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1461-93AD-47E1-884C-B5EA0524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7A82-7DA5-4F8B-89EA-7299F933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6AE03-1332-44C3-B8CD-0C237A9A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19FD-0AE8-4467-8E97-8D453C5D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0B2-E0B9-4247-A7F0-FF94A614B87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71DB-828A-4956-A359-71A7DAD6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79D9E-5241-4114-AD88-91D073F6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1461-93AD-47E1-884C-B5EA0524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DF9B-814B-4568-8852-92A8CE01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510A-A888-45C6-9BC1-ABB36238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D591B-DA29-4759-8CE9-DEF0C7A1E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C884B-089B-403C-8C1B-45D489B3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0B2-E0B9-4247-A7F0-FF94A614B87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9AC3A-EB0E-47F2-B3ED-412BAAA1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E02D-A6F6-4E8A-A976-06C246B2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1461-93AD-47E1-884C-B5EA0524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2F5E-A095-4964-BC20-7DB5BEB8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8EA69-AECC-4285-A925-8E2978E1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331D1-3CB9-4B3D-B4CC-F4429F160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9CFC9-38BE-4E67-8F09-64D12ACB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4BE0C-DAB5-41E7-AFDC-5A60627B6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1E149-6B6E-402C-9277-2E06C2C6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0B2-E0B9-4247-A7F0-FF94A614B87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E3EC2-4C77-4DA2-90F4-F4E4D16A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1E65B-C1BA-4E5E-B5B7-DB3BAA2C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1461-93AD-47E1-884C-B5EA0524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7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4108-89F3-4894-8C38-C48C719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87C79-3495-478A-A8FE-6AB621D2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0B2-E0B9-4247-A7F0-FF94A614B87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D2829-AA77-4E1A-B625-CF230B66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F942B-29F6-48F4-8137-A700700B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1461-93AD-47E1-884C-B5EA0524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7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2ED8E-BF22-4425-91C6-9AC0E57C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0B2-E0B9-4247-A7F0-FF94A614B87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30448-2B62-44DA-A33D-2CC3378C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8073E-D175-40F5-AB47-11190763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1461-93AD-47E1-884C-B5EA0524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B779-C404-49D8-BD16-9F5A9DFA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7079-E22B-46E9-B245-A51DCA5B1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15607-641C-4364-AC53-8B5AFA271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09DFB-CAFF-441F-85B0-7118CE73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0B2-E0B9-4247-A7F0-FF94A614B87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EC074-4AAF-4061-B26C-9B588600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DDB0E-1AEC-4BDD-ADA5-73BB0D51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1461-93AD-47E1-884C-B5EA0524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DE2B-EF8B-4275-B80C-A6187609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A59A5-D680-4C6F-84AD-B3325F0EC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895E7-15AC-42AC-99E4-F66992AB2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2945C-2059-428F-9829-789897FE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0B2-E0B9-4247-A7F0-FF94A614B87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57C7-3715-43A2-A9EA-5F8F079D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5FCA-C3F0-4A3A-B751-DC4E02AE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1461-93AD-47E1-884C-B5EA0524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6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51EDE-43AA-48B3-A339-328FED8D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867DE-022E-4F74-8FB3-570CD980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2803C-DCC7-439E-A6D7-03B4FFCE7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E0B2-E0B9-4247-A7F0-FF94A614B87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DB16B-94E0-4E8F-9CF6-599FE7124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B9DD-8C7F-46F7-B2F7-AEB5EEFE5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1461-93AD-47E1-884C-B5EA0524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5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33D0-ACAC-444E-8430-1A175C2EE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0638"/>
            <a:ext cx="9144000" cy="1065859"/>
          </a:xfrm>
        </p:spPr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1ACF4-24EB-4873-9D1D-7A5F4318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8573"/>
            <a:ext cx="9144000" cy="4144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 agents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9BA75-AC6E-2A24-E798-00FE7F4FA964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2675"/>
          <a:stretch/>
        </p:blipFill>
        <p:spPr bwMode="auto">
          <a:xfrm>
            <a:off x="5567088" y="549195"/>
            <a:ext cx="1057824" cy="1481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9413F-0722-857C-3AFD-A50F6F329FBA}"/>
              </a:ext>
            </a:extLst>
          </p:cNvPr>
          <p:cNvSpPr txBox="1"/>
          <p:nvPr/>
        </p:nvSpPr>
        <p:spPr>
          <a:xfrm>
            <a:off x="1524000" y="4429919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sz="1800" b="1" dirty="0"/>
              <a:t>Prepared By: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Waleed Najat Abdullah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583EA-C6D0-A0C2-F72D-9B5077FA944F}"/>
              </a:ext>
            </a:extLst>
          </p:cNvPr>
          <p:cNvSpPr txBox="1"/>
          <p:nvPr/>
        </p:nvSpPr>
        <p:spPr>
          <a:xfrm>
            <a:off x="7261789" y="4611469"/>
            <a:ext cx="4240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Supervised By: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Dr. Shahab </a:t>
            </a:r>
            <a:r>
              <a:rPr lang="en-US" dirty="0" err="1"/>
              <a:t>Wahhab</a:t>
            </a:r>
            <a:r>
              <a:rPr lang="en-US" dirty="0"/>
              <a:t> Kareem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9732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121">
              <a:lnSpc>
                <a:spcPct val="100000"/>
              </a:lnSpc>
            </a:pPr>
            <a:r>
              <a:rPr sz="2769" spc="-158" dirty="0">
                <a:latin typeface="Arial"/>
                <a:cs typeface="Arial"/>
              </a:rPr>
              <a:t>Example</a:t>
            </a:r>
            <a:r>
              <a:rPr sz="2769" spc="158" dirty="0">
                <a:latin typeface="Arial"/>
                <a:cs typeface="Arial"/>
              </a:rPr>
              <a:t> </a:t>
            </a:r>
            <a:r>
              <a:rPr sz="2769" spc="-218" dirty="0">
                <a:latin typeface="Arial"/>
                <a:cs typeface="Arial"/>
              </a:rPr>
              <a:t>a</a:t>
            </a:r>
            <a:r>
              <a:rPr sz="2769" spc="-168" dirty="0">
                <a:latin typeface="Arial"/>
                <a:cs typeface="Arial"/>
              </a:rPr>
              <a:t>g</a:t>
            </a:r>
            <a:r>
              <a:rPr sz="2769" spc="-59" dirty="0">
                <a:latin typeface="Arial"/>
                <a:cs typeface="Arial"/>
              </a:rPr>
              <a:t>ent: </a:t>
            </a:r>
            <a:r>
              <a:rPr sz="2769" spc="-297" dirty="0">
                <a:latin typeface="Arial"/>
                <a:cs typeface="Arial"/>
              </a:rPr>
              <a:t> </a:t>
            </a:r>
            <a:r>
              <a:rPr sz="2769" spc="-129" dirty="0">
                <a:latin typeface="Arial"/>
                <a:cs typeface="Arial"/>
              </a:rPr>
              <a:t>medical</a:t>
            </a:r>
            <a:r>
              <a:rPr sz="2769" spc="158" dirty="0">
                <a:latin typeface="Arial"/>
                <a:cs typeface="Arial"/>
              </a:rPr>
              <a:t> </a:t>
            </a:r>
            <a:r>
              <a:rPr sz="2769" spc="-138" dirty="0">
                <a:latin typeface="Arial"/>
                <a:cs typeface="Arial"/>
              </a:rPr>
              <a:t>d</a:t>
            </a:r>
            <a:r>
              <a:rPr sz="2769" spc="-59" dirty="0">
                <a:latin typeface="Arial"/>
                <a:cs typeface="Arial"/>
              </a:rPr>
              <a:t>o</a:t>
            </a:r>
            <a:r>
              <a:rPr sz="2769" spc="-30" dirty="0">
                <a:latin typeface="Arial"/>
                <a:cs typeface="Arial"/>
              </a:rPr>
              <a:t>ct</a:t>
            </a:r>
            <a:r>
              <a:rPr sz="2769" spc="-119" dirty="0">
                <a:latin typeface="Arial"/>
                <a:cs typeface="Arial"/>
              </a:rPr>
              <a:t>o</a:t>
            </a:r>
            <a:r>
              <a:rPr sz="2769" spc="10" dirty="0">
                <a:latin typeface="Arial"/>
                <a:cs typeface="Arial"/>
              </a:rPr>
              <a:t>r</a:t>
            </a:r>
            <a:endParaRPr sz="2769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9121" y="0"/>
            <a:ext cx="9114733" cy="683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  <p:sp>
        <p:nvSpPr>
          <p:cNvPr id="4" name="object 4"/>
          <p:cNvSpPr/>
          <p:nvPr/>
        </p:nvSpPr>
        <p:spPr>
          <a:xfrm>
            <a:off x="1549121" y="0"/>
            <a:ext cx="9114733" cy="6836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  <p:sp>
        <p:nvSpPr>
          <p:cNvPr id="5" name="object 5"/>
          <p:cNvSpPr/>
          <p:nvPr/>
        </p:nvSpPr>
        <p:spPr>
          <a:xfrm>
            <a:off x="1549121" y="0"/>
            <a:ext cx="9114733" cy="6836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  <p:sp>
        <p:nvSpPr>
          <p:cNvPr id="6" name="object 6"/>
          <p:cNvSpPr/>
          <p:nvPr/>
        </p:nvSpPr>
        <p:spPr>
          <a:xfrm>
            <a:off x="1549121" y="0"/>
            <a:ext cx="9114733" cy="6836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  <p:sp>
        <p:nvSpPr>
          <p:cNvPr id="7" name="object 7"/>
          <p:cNvSpPr/>
          <p:nvPr/>
        </p:nvSpPr>
        <p:spPr>
          <a:xfrm>
            <a:off x="1549121" y="0"/>
            <a:ext cx="9114733" cy="6836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n-US" sz="3560"/>
          </a:p>
        </p:txBody>
      </p:sp>
      <p:sp>
        <p:nvSpPr>
          <p:cNvPr id="8" name="object 8"/>
          <p:cNvSpPr txBox="1"/>
          <p:nvPr/>
        </p:nvSpPr>
        <p:spPr>
          <a:xfrm>
            <a:off x="2784187" y="2224187"/>
            <a:ext cx="6992201" cy="21151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121" marR="1022408">
              <a:lnSpc>
                <a:spcPct val="125299"/>
              </a:lnSpc>
            </a:pPr>
            <a:r>
              <a:rPr sz="2176" spc="-59" dirty="0">
                <a:solidFill>
                  <a:srgbClr val="FF0000"/>
                </a:solidFill>
                <a:latin typeface="Arial"/>
                <a:cs typeface="Arial"/>
              </a:rPr>
              <a:t>abilities:</a:t>
            </a:r>
            <a:r>
              <a:rPr lang="en-US" sz="2176" spc="-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9" dirty="0">
                <a:latin typeface="Arial"/>
                <a:cs typeface="Arial"/>
              </a:rPr>
              <a:t>Diagnose, prescribe, analyze, monitor,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pc="-59" dirty="0">
              <a:latin typeface="Arial"/>
              <a:cs typeface="Arial"/>
            </a:endParaRPr>
          </a:p>
          <a:p>
            <a:pPr marL="25121" marR="1022408">
              <a:lnSpc>
                <a:spcPct val="125299"/>
              </a:lnSpc>
            </a:pPr>
            <a:r>
              <a:rPr sz="2176" spc="-119" dirty="0">
                <a:solidFill>
                  <a:srgbClr val="FF0000"/>
                </a:solidFill>
                <a:latin typeface="Arial"/>
                <a:cs typeface="Arial"/>
              </a:rPr>
              <a:t>goals:</a:t>
            </a:r>
            <a:r>
              <a:rPr lang="en-US" sz="2176" spc="-1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Health, accuracy, risk minimization, progress, …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21" marR="95458">
              <a:lnSpc>
                <a:spcPct val="125299"/>
              </a:lnSpc>
            </a:pPr>
            <a:r>
              <a:rPr sz="2176" spc="-158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176" spc="-30" dirty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176" spc="-1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176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76" spc="1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76" spc="-99" dirty="0">
                <a:solidFill>
                  <a:srgbClr val="FF0000"/>
                </a:solidFill>
                <a:latin typeface="Arial"/>
                <a:cs typeface="Arial"/>
              </a:rPr>
              <a:t>kn</a:t>
            </a:r>
            <a:r>
              <a:rPr sz="2176" spc="-15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176" spc="-119" dirty="0">
                <a:solidFill>
                  <a:srgbClr val="FF0000"/>
                </a:solidFill>
                <a:latin typeface="Arial"/>
                <a:cs typeface="Arial"/>
              </a:rPr>
              <a:t>wledge:</a:t>
            </a:r>
            <a:r>
              <a:rPr lang="en-US" sz="2176" spc="-1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data, pharmacology, anatomy, …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pc="-6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21" marR="95458">
              <a:lnSpc>
                <a:spcPct val="125299"/>
              </a:lnSpc>
            </a:pPr>
            <a:r>
              <a:rPr sz="2176" spc="-30" dirty="0">
                <a:solidFill>
                  <a:srgbClr val="FF0000"/>
                </a:solidFill>
                <a:latin typeface="Arial"/>
                <a:cs typeface="Arial"/>
              </a:rPr>
              <a:t>stimuli:</a:t>
            </a:r>
            <a:r>
              <a:rPr lang="en-US" sz="2176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Symptoms, imaging, labs, history, vitals, …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21">
              <a:spcBef>
                <a:spcPts val="653"/>
              </a:spcBef>
            </a:pPr>
            <a:r>
              <a:rPr lang="en-US" sz="2176" spc="-99" dirty="0">
                <a:solidFill>
                  <a:srgbClr val="FF0000"/>
                </a:solidFill>
                <a:latin typeface="Arial"/>
                <a:cs typeface="Arial"/>
              </a:rPr>
              <a:t>past</a:t>
            </a:r>
            <a:r>
              <a:rPr lang="en-US" sz="2176" spc="1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176" spc="-158" dirty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lang="en-US" sz="2176" spc="-99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sz="2176" spc="-138" dirty="0">
                <a:solidFill>
                  <a:srgbClr val="FF0000"/>
                </a:solidFill>
                <a:latin typeface="Arial"/>
                <a:cs typeface="Arial"/>
              </a:rPr>
              <a:t>eriences: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Outcomes, responses, data trends, …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21">
              <a:spcBef>
                <a:spcPts val="653"/>
              </a:spcBef>
            </a:pPr>
            <a:endParaRPr lang="en-US" sz="217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06474" y="6586569"/>
            <a:ext cx="4557353" cy="249474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 sz="3560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567804" y="3340658"/>
            <a:ext cx="1640839" cy="108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21"/>
            <a:r>
              <a:rPr lang="en-US" sz="600" b="1" spc="315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lang="en-US" sz="600" b="1" spc="1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lang="en-US" sz="600" b="1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00" b="1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600" b="1" spc="-3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lang="en-US" sz="600" b="1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00" b="1" spc="-3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en-US" sz="600" b="1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00" b="1" spc="1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lang="en-US" sz="600" b="1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00" b="1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lang="en-US" sz="600" b="1" spc="-2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lang="en-US" sz="600" b="1" spc="-4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lang="en-US" sz="600" b="1" spc="-6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US" sz="600" b="1" spc="-5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lang="en-US" sz="600" b="1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00" b="1" spc="-5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1187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703" y="365125"/>
            <a:ext cx="9559636" cy="132556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121">
              <a:lnSpc>
                <a:spcPct val="100000"/>
              </a:lnSpc>
            </a:pPr>
            <a:r>
              <a:rPr sz="2769" spc="-158" dirty="0">
                <a:latin typeface="Arial"/>
                <a:cs typeface="Arial"/>
              </a:rPr>
              <a:t>Example</a:t>
            </a:r>
            <a:r>
              <a:rPr sz="2769" spc="158" dirty="0">
                <a:latin typeface="Arial"/>
                <a:cs typeface="Arial"/>
              </a:rPr>
              <a:t> </a:t>
            </a:r>
            <a:r>
              <a:rPr sz="2769" spc="-218" dirty="0">
                <a:latin typeface="Arial"/>
                <a:cs typeface="Arial"/>
              </a:rPr>
              <a:t>a</a:t>
            </a:r>
            <a:r>
              <a:rPr sz="2769" spc="-168" dirty="0">
                <a:latin typeface="Arial"/>
                <a:cs typeface="Arial"/>
              </a:rPr>
              <a:t>g</a:t>
            </a:r>
            <a:r>
              <a:rPr sz="2769" spc="-59" dirty="0">
                <a:latin typeface="Arial"/>
                <a:cs typeface="Arial"/>
              </a:rPr>
              <a:t>ent: </a:t>
            </a:r>
            <a:r>
              <a:rPr sz="2769" spc="-297" dirty="0">
                <a:latin typeface="Arial"/>
                <a:cs typeface="Arial"/>
              </a:rPr>
              <a:t> </a:t>
            </a:r>
            <a:r>
              <a:rPr sz="2769" spc="-119" dirty="0">
                <a:latin typeface="Arial"/>
                <a:cs typeface="Arial"/>
              </a:rPr>
              <a:t>Apple</a:t>
            </a:r>
            <a:r>
              <a:rPr sz="2769" spc="158" dirty="0">
                <a:latin typeface="Arial"/>
                <a:cs typeface="Arial"/>
              </a:rPr>
              <a:t> </a:t>
            </a:r>
            <a:r>
              <a:rPr sz="2769" spc="-79" dirty="0">
                <a:latin typeface="Arial"/>
                <a:cs typeface="Arial"/>
              </a:rPr>
              <a:t>Inc.</a:t>
            </a:r>
            <a:endParaRPr sz="2769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3359" y="0"/>
            <a:ext cx="8286121" cy="683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  <p:sp>
        <p:nvSpPr>
          <p:cNvPr id="4" name="object 4"/>
          <p:cNvSpPr/>
          <p:nvPr/>
        </p:nvSpPr>
        <p:spPr>
          <a:xfrm>
            <a:off x="553359" y="0"/>
            <a:ext cx="8286121" cy="6836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  <p:sp>
        <p:nvSpPr>
          <p:cNvPr id="5" name="object 5"/>
          <p:cNvSpPr/>
          <p:nvPr/>
        </p:nvSpPr>
        <p:spPr>
          <a:xfrm>
            <a:off x="553359" y="0"/>
            <a:ext cx="8286121" cy="6836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  <p:sp>
        <p:nvSpPr>
          <p:cNvPr id="6" name="object 6"/>
          <p:cNvSpPr/>
          <p:nvPr/>
        </p:nvSpPr>
        <p:spPr>
          <a:xfrm>
            <a:off x="553359" y="0"/>
            <a:ext cx="8286121" cy="6836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  <p:sp>
        <p:nvSpPr>
          <p:cNvPr id="7" name="object 7"/>
          <p:cNvSpPr/>
          <p:nvPr/>
        </p:nvSpPr>
        <p:spPr>
          <a:xfrm>
            <a:off x="553359" y="0"/>
            <a:ext cx="8286121" cy="6836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 dirty="0"/>
          </a:p>
        </p:txBody>
      </p:sp>
      <p:sp>
        <p:nvSpPr>
          <p:cNvPr id="8" name="object 8"/>
          <p:cNvSpPr txBox="1"/>
          <p:nvPr/>
        </p:nvSpPr>
        <p:spPr>
          <a:xfrm>
            <a:off x="1809257" y="2224187"/>
            <a:ext cx="9958298" cy="26298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121" marR="1022408">
              <a:lnSpc>
                <a:spcPct val="125299"/>
              </a:lnSpc>
            </a:pPr>
            <a:r>
              <a:rPr sz="2176" spc="-5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abilities:</a:t>
            </a:r>
            <a:r>
              <a:rPr lang="en-US" sz="2176" spc="-5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9" dirty="0">
                <a:latin typeface="Arial" panose="020B0604020202020204" pitchFamily="34" charset="0"/>
                <a:cs typeface="Arial" panose="020B0604020202020204" pitchFamily="34" charset="0"/>
              </a:rPr>
              <a:t>design, innovate,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create, develop, produce, manufacture…</a:t>
            </a:r>
            <a:endParaRPr lang="en-US" spc="-4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21" marR="1022408">
              <a:lnSpc>
                <a:spcPct val="125299"/>
              </a:lnSpc>
            </a:pPr>
            <a:r>
              <a:rPr sz="2176" spc="-11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goals:</a:t>
            </a:r>
            <a:r>
              <a:rPr lang="en-US" sz="2176" spc="-11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satisfaction, business expansion, innovation, revenue, brand loyalty…</a:t>
            </a:r>
            <a:endParaRPr sz="217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21" marR="95458">
              <a:lnSpc>
                <a:spcPct val="125299"/>
              </a:lnSpc>
            </a:pPr>
            <a:r>
              <a:rPr sz="2176" spc="-158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176" spc="-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sz="2176" spc="-10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17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176" spc="10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76" spc="-9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r>
              <a:rPr sz="2176" spc="-158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176" spc="-11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wledge:</a:t>
            </a:r>
            <a:r>
              <a:rPr lang="en-US" sz="2176" spc="-11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 data, technology advancements, consumer behavior, industry trends…</a:t>
            </a:r>
          </a:p>
          <a:p>
            <a:pPr marL="25121" marR="95458">
              <a:lnSpc>
                <a:spcPct val="125299"/>
              </a:lnSpc>
            </a:pPr>
            <a:r>
              <a:rPr sz="2176" spc="-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stimuli:</a:t>
            </a:r>
            <a:r>
              <a:rPr lang="en-US" sz="2176" spc="-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 research, user reviews, competitor analysis, product performance…</a:t>
            </a:r>
          </a:p>
          <a:p>
            <a:pPr marL="25121">
              <a:spcBef>
                <a:spcPts val="653"/>
              </a:spcBef>
            </a:pPr>
            <a:r>
              <a:rPr sz="2176" spc="-9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sz="2176" spc="10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76" spc="-158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sz="2176" spc="-9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176" spc="-138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eriences:</a:t>
            </a:r>
            <a:r>
              <a:rPr lang="en-US" sz="2176" spc="-138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data, customer preferences, market shifts, Previous launches…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03558" y="6586569"/>
            <a:ext cx="4143048" cy="249474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4FC55FC-C9F9-EE15-770A-8AB9E396A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88586"/>
              </p:ext>
            </p:extLst>
          </p:nvPr>
        </p:nvGraphicFramePr>
        <p:xfrm>
          <a:off x="487109" y="893583"/>
          <a:ext cx="11354742" cy="561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2457">
                  <a:extLst>
                    <a:ext uri="{9D8B030D-6E8A-4147-A177-3AD203B41FA5}">
                      <a16:colId xmlns:a16="http://schemas.microsoft.com/office/drawing/2014/main" val="3971353902"/>
                    </a:ext>
                  </a:extLst>
                </a:gridCol>
                <a:gridCol w="1892457">
                  <a:extLst>
                    <a:ext uri="{9D8B030D-6E8A-4147-A177-3AD203B41FA5}">
                      <a16:colId xmlns:a16="http://schemas.microsoft.com/office/drawing/2014/main" val="2452063185"/>
                    </a:ext>
                  </a:extLst>
                </a:gridCol>
                <a:gridCol w="1892457">
                  <a:extLst>
                    <a:ext uri="{9D8B030D-6E8A-4147-A177-3AD203B41FA5}">
                      <a16:colId xmlns:a16="http://schemas.microsoft.com/office/drawing/2014/main" val="1285376770"/>
                    </a:ext>
                  </a:extLst>
                </a:gridCol>
                <a:gridCol w="1892457">
                  <a:extLst>
                    <a:ext uri="{9D8B030D-6E8A-4147-A177-3AD203B41FA5}">
                      <a16:colId xmlns:a16="http://schemas.microsoft.com/office/drawing/2014/main" val="2357499647"/>
                    </a:ext>
                  </a:extLst>
                </a:gridCol>
                <a:gridCol w="1892457">
                  <a:extLst>
                    <a:ext uri="{9D8B030D-6E8A-4147-A177-3AD203B41FA5}">
                      <a16:colId xmlns:a16="http://schemas.microsoft.com/office/drawing/2014/main" val="3880531873"/>
                    </a:ext>
                  </a:extLst>
                </a:gridCol>
                <a:gridCol w="1892457">
                  <a:extLst>
                    <a:ext uri="{9D8B030D-6E8A-4147-A177-3AD203B41FA5}">
                      <a16:colId xmlns:a16="http://schemas.microsoft.com/office/drawing/2014/main" val="3371632444"/>
                    </a:ext>
                  </a:extLst>
                </a:gridCol>
              </a:tblGrid>
              <a:tr h="1399903">
                <a:tc>
                  <a:txBody>
                    <a:bodyPr/>
                    <a:lstStyle/>
                    <a:p>
                      <a:pPr algn="ctr"/>
                      <a:endParaRPr lang="en-US" sz="16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abilities</a:t>
                      </a:r>
                    </a:p>
                  </a:txBody>
                  <a:tcPr marL="139607" marR="139607" marT="69804" marB="6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goals</a:t>
                      </a: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 knowledge</a:t>
                      </a: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stimuli</a:t>
                      </a: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past experiences</a:t>
                      </a:r>
                    </a:p>
                  </a:txBody>
                  <a:tcPr marL="139607" marR="139607" marT="69804" marB="69804" anchor="ctr"/>
                </a:tc>
                <a:extLst>
                  <a:ext uri="{0D108BD9-81ED-4DB2-BD59-A6C34878D82A}">
                    <a16:rowId xmlns:a16="http://schemas.microsoft.com/office/drawing/2014/main" val="2184826046"/>
                  </a:ext>
                </a:extLst>
              </a:tr>
              <a:tr h="1399903">
                <a:tc>
                  <a:txBody>
                    <a:bodyPr/>
                    <a:lstStyle/>
                    <a:p>
                      <a:pPr algn="ctr"/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interface </a:t>
                      </a:r>
                    </a:p>
                  </a:txBody>
                  <a:tcPr marL="139607" marR="139607" marT="69804" marB="698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guide, engage, react, display, navigate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ease of use, user happiness, speed, accessibility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design rules, user habits, interaction methods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actions, taps, swipes, voice inputs, screen size, clicks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feedback, usage analytics, efficiency data,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testing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extLst>
                  <a:ext uri="{0D108BD9-81ED-4DB2-BD59-A6C34878D82A}">
                    <a16:rowId xmlns:a16="http://schemas.microsoft.com/office/drawing/2014/main" val="2621948280"/>
                  </a:ext>
                </a:extLst>
              </a:tr>
              <a:tr h="1399903">
                <a:tc>
                  <a:txBody>
                    <a:bodyPr/>
                    <a:lstStyle/>
                    <a:p>
                      <a:pPr algn="ctr"/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bee</a:t>
                      </a: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gather nectar, collect nectar, communicate, navigate, flying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locate food, safeguard hive, survive, protect hive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400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flower locations,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hive position, danger signals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light, vibrations, visual cues, scents, sunlight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400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weather conditions, predator encounters,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effective foraging paths, hive protection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extLst>
                  <a:ext uri="{0D108BD9-81ED-4DB2-BD59-A6C34878D82A}">
                    <a16:rowId xmlns:a16="http://schemas.microsoft.com/office/drawing/2014/main" val="1943757230"/>
                  </a:ext>
                </a:extLst>
              </a:tr>
              <a:tr h="1399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 home</a:t>
                      </a:r>
                    </a:p>
                    <a:p>
                      <a:pPr algn="ctr"/>
                      <a:endParaRPr lang="en-US" sz="16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devices, monitor security, modify settings, optimize energy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safety, convenience, efficiency, comfort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 integration, user preferences, energy usage patterns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voice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commands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inputs, user interactions, </a:t>
                      </a: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environmental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changes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routines, device performance, security events</a:t>
                      </a:r>
                      <a:endParaRPr lang="en-US" sz="1400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607" marR="139607" marT="69804" marB="69804" anchor="ctr"/>
                </a:tc>
                <a:extLst>
                  <a:ext uri="{0D108BD9-81ED-4DB2-BD59-A6C34878D82A}">
                    <a16:rowId xmlns:a16="http://schemas.microsoft.com/office/drawing/2014/main" val="2007091487"/>
                  </a:ext>
                </a:extLst>
              </a:tr>
            </a:tbl>
          </a:graphicData>
        </a:graphic>
      </p:graphicFrame>
      <p:sp>
        <p:nvSpPr>
          <p:cNvPr id="21" name="object 2">
            <a:extLst>
              <a:ext uri="{FF2B5EF4-FFF2-40B4-BE49-F238E27FC236}">
                <a16:creationId xmlns:a16="http://schemas.microsoft.com/office/drawing/2014/main" id="{2882B99E-04F4-1B1A-047E-2EB6882FC931}"/>
              </a:ext>
            </a:extLst>
          </p:cNvPr>
          <p:cNvSpPr txBox="1">
            <a:spLocks/>
          </p:cNvSpPr>
          <p:nvPr/>
        </p:nvSpPr>
        <p:spPr>
          <a:xfrm>
            <a:off x="478563" y="-94006"/>
            <a:ext cx="10515600" cy="132556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121">
              <a:lnSpc>
                <a:spcPct val="100000"/>
              </a:lnSpc>
            </a:pPr>
            <a:r>
              <a:rPr lang="en-US" sz="2769" spc="-59" dirty="0">
                <a:latin typeface="Arial"/>
                <a:cs typeface="Arial"/>
              </a:rPr>
              <a:t>Other</a:t>
            </a:r>
            <a:r>
              <a:rPr lang="en-US" sz="2769" spc="158" dirty="0">
                <a:latin typeface="Arial"/>
                <a:cs typeface="Arial"/>
              </a:rPr>
              <a:t> </a:t>
            </a:r>
            <a:r>
              <a:rPr lang="en-US" sz="2769" spc="-119" dirty="0">
                <a:latin typeface="Arial"/>
                <a:cs typeface="Arial"/>
              </a:rPr>
              <a:t>Agents</a:t>
            </a:r>
            <a:endParaRPr lang="en-US" sz="2769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94" y="365125"/>
            <a:ext cx="10515600" cy="132556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121">
              <a:lnSpc>
                <a:spcPct val="100000"/>
              </a:lnSpc>
            </a:pPr>
            <a:r>
              <a:rPr sz="2769" spc="-158" dirty="0">
                <a:latin typeface="Arial"/>
                <a:cs typeface="Arial"/>
              </a:rPr>
              <a:t>Example</a:t>
            </a:r>
            <a:r>
              <a:rPr sz="2769" spc="158" dirty="0">
                <a:latin typeface="Arial"/>
                <a:cs typeface="Arial"/>
              </a:rPr>
              <a:t> </a:t>
            </a:r>
            <a:r>
              <a:rPr sz="2769" spc="-218" dirty="0">
                <a:latin typeface="Arial"/>
                <a:cs typeface="Arial"/>
              </a:rPr>
              <a:t>a</a:t>
            </a:r>
            <a:r>
              <a:rPr sz="2769" spc="-168" dirty="0">
                <a:latin typeface="Arial"/>
                <a:cs typeface="Arial"/>
              </a:rPr>
              <a:t>g</a:t>
            </a:r>
            <a:r>
              <a:rPr sz="2769" spc="-59" dirty="0">
                <a:latin typeface="Arial"/>
                <a:cs typeface="Arial"/>
              </a:rPr>
              <a:t>ent:</a:t>
            </a:r>
            <a:r>
              <a:rPr lang="en-US" sz="2769" spc="-59" dirty="0">
                <a:latin typeface="Arial"/>
                <a:cs typeface="Arial"/>
              </a:rPr>
              <a:t> </a:t>
            </a:r>
            <a:r>
              <a:rPr lang="en-US" sz="2770" dirty="0">
                <a:latin typeface="Arial" panose="020B0604020202020204" pitchFamily="34" charset="0"/>
                <a:cs typeface="Arial" panose="020B0604020202020204" pitchFamily="34" charset="0"/>
              </a:rPr>
              <a:t>Graphic Design</a:t>
            </a:r>
            <a:endParaRPr sz="27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536058" y="0"/>
            <a:ext cx="9114733" cy="683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  <p:sp>
        <p:nvSpPr>
          <p:cNvPr id="4" name="object 4"/>
          <p:cNvSpPr/>
          <p:nvPr/>
        </p:nvSpPr>
        <p:spPr>
          <a:xfrm>
            <a:off x="-536058" y="0"/>
            <a:ext cx="9114733" cy="6836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  <p:sp>
        <p:nvSpPr>
          <p:cNvPr id="5" name="object 5"/>
          <p:cNvSpPr/>
          <p:nvPr/>
        </p:nvSpPr>
        <p:spPr>
          <a:xfrm>
            <a:off x="-536058" y="0"/>
            <a:ext cx="9114733" cy="6836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  <p:sp>
        <p:nvSpPr>
          <p:cNvPr id="6" name="object 6"/>
          <p:cNvSpPr/>
          <p:nvPr/>
        </p:nvSpPr>
        <p:spPr>
          <a:xfrm>
            <a:off x="-536058" y="0"/>
            <a:ext cx="9114733" cy="6836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  <p:sp>
        <p:nvSpPr>
          <p:cNvPr id="7" name="object 7"/>
          <p:cNvSpPr/>
          <p:nvPr/>
        </p:nvSpPr>
        <p:spPr>
          <a:xfrm>
            <a:off x="-536058" y="0"/>
            <a:ext cx="9114733" cy="6836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 dirty="0"/>
          </a:p>
        </p:txBody>
      </p:sp>
      <p:sp>
        <p:nvSpPr>
          <p:cNvPr id="8" name="object 8"/>
          <p:cNvSpPr txBox="1"/>
          <p:nvPr/>
        </p:nvSpPr>
        <p:spPr>
          <a:xfrm>
            <a:off x="699008" y="2224187"/>
            <a:ext cx="11051457" cy="21151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121" marR="1022408">
              <a:lnSpc>
                <a:spcPct val="125299"/>
              </a:lnSpc>
            </a:pPr>
            <a:r>
              <a:rPr sz="2176" spc="-59" dirty="0">
                <a:solidFill>
                  <a:srgbClr val="FF0000"/>
                </a:solidFill>
                <a:latin typeface="Arial"/>
                <a:cs typeface="Arial"/>
              </a:rPr>
              <a:t>abilities:</a:t>
            </a:r>
            <a:r>
              <a:rPr lang="en-US" sz="2176" spc="-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create designs, generate layouts, suggest color schemes, resize images…</a:t>
            </a:r>
            <a:r>
              <a:rPr lang="en-US" dirty="0" err="1">
                <a:latin typeface="Arial"/>
                <a:cs typeface="Arial"/>
              </a:rPr>
              <a:t>etc</a:t>
            </a:r>
            <a:endParaRPr lang="en-US" dirty="0">
              <a:latin typeface="Arial"/>
              <a:cs typeface="Arial"/>
            </a:endParaRPr>
          </a:p>
          <a:p>
            <a:pPr marL="25121" marR="1022408">
              <a:lnSpc>
                <a:spcPct val="125299"/>
              </a:lnSpc>
            </a:pPr>
            <a:r>
              <a:rPr sz="2176" spc="-119" dirty="0">
                <a:solidFill>
                  <a:srgbClr val="FF0000"/>
                </a:solidFill>
                <a:latin typeface="Arial"/>
                <a:cs typeface="Arial"/>
              </a:rPr>
              <a:t>goals:</a:t>
            </a:r>
            <a:r>
              <a:rPr lang="en-US" sz="2176" spc="-1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aesthetic appeal, user satisfaction, brand alignment, efficiency…</a:t>
            </a:r>
            <a:r>
              <a:rPr lang="en-US" dirty="0" err="1">
                <a:latin typeface="Arial"/>
                <a:cs typeface="Arial"/>
              </a:rPr>
              <a:t>etc</a:t>
            </a:r>
            <a:endParaRPr lang="en-US" dirty="0">
              <a:latin typeface="Arial"/>
              <a:cs typeface="Arial"/>
            </a:endParaRPr>
          </a:p>
          <a:p>
            <a:pPr marL="25121" marR="95458">
              <a:lnSpc>
                <a:spcPct val="125299"/>
              </a:lnSpc>
            </a:pPr>
            <a:r>
              <a:rPr sz="2176" spc="-158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176" spc="-30" dirty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176" spc="-1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176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76" spc="1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76" spc="-99" dirty="0">
                <a:solidFill>
                  <a:srgbClr val="FF0000"/>
                </a:solidFill>
                <a:latin typeface="Arial"/>
                <a:cs typeface="Arial"/>
              </a:rPr>
              <a:t>kn</a:t>
            </a:r>
            <a:r>
              <a:rPr sz="2176" spc="-15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176" spc="-119" dirty="0">
                <a:solidFill>
                  <a:srgbClr val="FF0000"/>
                </a:solidFill>
                <a:latin typeface="Arial"/>
                <a:cs typeface="Arial"/>
              </a:rPr>
              <a:t>wledge:</a:t>
            </a:r>
            <a:r>
              <a:rPr lang="en-US" sz="2176" spc="-1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exercise guidelines, nutritional information, user fitness levels…</a:t>
            </a:r>
            <a:r>
              <a:rPr lang="en-US" dirty="0" err="1">
                <a:latin typeface="Arial"/>
                <a:cs typeface="Arial"/>
              </a:rPr>
              <a:t>etc</a:t>
            </a:r>
            <a:endParaRPr lang="en-US" dirty="0">
              <a:latin typeface="Arial"/>
              <a:cs typeface="Arial"/>
            </a:endParaRPr>
          </a:p>
          <a:p>
            <a:pPr marL="25121" marR="95458">
              <a:lnSpc>
                <a:spcPct val="125299"/>
              </a:lnSpc>
            </a:pPr>
            <a:r>
              <a:rPr sz="2176" spc="-30" dirty="0">
                <a:solidFill>
                  <a:srgbClr val="FF0000"/>
                </a:solidFill>
                <a:latin typeface="Arial"/>
                <a:cs typeface="Arial"/>
              </a:rPr>
              <a:t>stimuli:</a:t>
            </a:r>
            <a:r>
              <a:rPr lang="en-US" sz="2176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movement data, heart rate readings, user input, environmental conditions…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21">
              <a:spcBef>
                <a:spcPts val="653"/>
              </a:spcBef>
            </a:pPr>
            <a:r>
              <a:rPr sz="2176" spc="-99" dirty="0">
                <a:solidFill>
                  <a:srgbClr val="FF0000"/>
                </a:solidFill>
                <a:latin typeface="Arial"/>
                <a:cs typeface="Arial"/>
              </a:rPr>
              <a:t>past</a:t>
            </a:r>
            <a:r>
              <a:rPr sz="2176" spc="1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76" spc="-158" dirty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2176" spc="-99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176" spc="-138" dirty="0">
                <a:solidFill>
                  <a:srgbClr val="FF0000"/>
                </a:solidFill>
                <a:latin typeface="Arial"/>
                <a:cs typeface="Arial"/>
              </a:rPr>
              <a:t>eriences:</a:t>
            </a:r>
            <a:r>
              <a:rPr lang="en-US" sz="2176" spc="-13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progress tracking, user adherence to goals, workout effectiveness, health outcomes…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21295" y="6586569"/>
            <a:ext cx="4557353" cy="249474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 sz="356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425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Assignment 1</vt:lpstr>
      <vt:lpstr>Example agent:  medical doctor</vt:lpstr>
      <vt:lpstr>Example agent:  Apple Inc.</vt:lpstr>
      <vt:lpstr>PowerPoint Presentation</vt:lpstr>
      <vt:lpstr>Example agent: Graphic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DrShahab</dc:creator>
  <cp:lastModifiedBy>Pc Zone</cp:lastModifiedBy>
  <cp:revision>8</cp:revision>
  <dcterms:created xsi:type="dcterms:W3CDTF">2024-09-13T21:39:20Z</dcterms:created>
  <dcterms:modified xsi:type="dcterms:W3CDTF">2024-09-20T10:59:09Z</dcterms:modified>
</cp:coreProperties>
</file>