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19"/>
  </p:notesMasterIdLst>
  <p:sldIdLst>
    <p:sldId id="367" r:id="rId2"/>
    <p:sldId id="322" r:id="rId3"/>
    <p:sldId id="327" r:id="rId4"/>
    <p:sldId id="341" r:id="rId5"/>
    <p:sldId id="347" r:id="rId6"/>
    <p:sldId id="348" r:id="rId7"/>
    <p:sldId id="354" r:id="rId8"/>
    <p:sldId id="349" r:id="rId9"/>
    <p:sldId id="350" r:id="rId10"/>
    <p:sldId id="352" r:id="rId11"/>
    <p:sldId id="361" r:id="rId12"/>
    <p:sldId id="362" r:id="rId13"/>
    <p:sldId id="363" r:id="rId14"/>
    <p:sldId id="364" r:id="rId15"/>
    <p:sldId id="353" r:id="rId16"/>
    <p:sldId id="356" r:id="rId17"/>
    <p:sldId id="35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00CD"/>
    <a:srgbClr val="330F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279" autoAdjust="0"/>
    <p:restoredTop sz="94660"/>
  </p:normalViewPr>
  <p:slideViewPr>
    <p:cSldViewPr snapToGrid="0">
      <p:cViewPr varScale="1">
        <p:scale>
          <a:sx n="66" d="100"/>
          <a:sy n="66" d="100"/>
        </p:scale>
        <p:origin x="504"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E6C77F-1FB5-4DA0-BCF7-F36EE6F00124}" type="datetimeFigureOut">
              <a:rPr lang="en-US" smtClean="0"/>
              <a:t>9/21/2024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C4A1D-C4F1-4A01-8C41-26153DC94847}" type="slidenum">
              <a:rPr lang="en-US" smtClean="0"/>
              <a:t>‹#›</a:t>
            </a:fld>
            <a:endParaRPr lang="en-US" dirty="0"/>
          </a:p>
        </p:txBody>
      </p:sp>
    </p:spTree>
    <p:extLst>
      <p:ext uri="{BB962C8B-B14F-4D97-AF65-F5344CB8AC3E}">
        <p14:creationId xmlns:p14="http://schemas.microsoft.com/office/powerpoint/2010/main" val="3264719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5BA410-07E3-4C86-9EFA-4FDA2D8E2E2D}" type="slidenum">
              <a:rPr lang="en-US" smtClean="0"/>
              <a:pPr/>
              <a:t>2</a:t>
            </a:fld>
            <a:endParaRPr lang="en-US" dirty="0"/>
          </a:p>
        </p:txBody>
      </p:sp>
    </p:spTree>
    <p:extLst>
      <p:ext uri="{BB962C8B-B14F-4D97-AF65-F5344CB8AC3E}">
        <p14:creationId xmlns:p14="http://schemas.microsoft.com/office/powerpoint/2010/main" val="4153472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5BA410-07E3-4C86-9EFA-4FDA2D8E2E2D}" type="slidenum">
              <a:rPr lang="en-US" smtClean="0"/>
              <a:pPr/>
              <a:t>3</a:t>
            </a:fld>
            <a:endParaRPr lang="en-US" dirty="0"/>
          </a:p>
        </p:txBody>
      </p:sp>
    </p:spTree>
    <p:extLst>
      <p:ext uri="{BB962C8B-B14F-4D97-AF65-F5344CB8AC3E}">
        <p14:creationId xmlns:p14="http://schemas.microsoft.com/office/powerpoint/2010/main" val="34281228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5BA410-07E3-4C86-9EFA-4FDA2D8E2E2D}" type="slidenum">
              <a:rPr lang="en-US" smtClean="0"/>
              <a:pPr/>
              <a:t>4</a:t>
            </a:fld>
            <a:endParaRPr lang="en-US" dirty="0"/>
          </a:p>
        </p:txBody>
      </p:sp>
    </p:spTree>
    <p:extLst>
      <p:ext uri="{BB962C8B-B14F-4D97-AF65-F5344CB8AC3E}">
        <p14:creationId xmlns:p14="http://schemas.microsoft.com/office/powerpoint/2010/main" val="11155352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07F1D5B-627C-4960-8571-00B138A53E54}" type="datetimeFigureOut">
              <a:rPr lang="en-US" smtClean="0"/>
              <a:t>9/21/2024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6FD181-87A1-4641-9C64-C7176AB2CB93}" type="slidenum">
              <a:rPr lang="en-US" smtClean="0"/>
              <a:t>‹#›</a:t>
            </a:fld>
            <a:endParaRPr lang="en-US" dirty="0"/>
          </a:p>
        </p:txBody>
      </p:sp>
    </p:spTree>
    <p:extLst>
      <p:ext uri="{BB962C8B-B14F-4D97-AF65-F5344CB8AC3E}">
        <p14:creationId xmlns:p14="http://schemas.microsoft.com/office/powerpoint/2010/main" val="1860316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7F1D5B-627C-4960-8571-00B138A53E54}" type="datetimeFigureOut">
              <a:rPr lang="en-US" smtClean="0"/>
              <a:t>9/21/2024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6FD181-87A1-4641-9C64-C7176AB2CB93}" type="slidenum">
              <a:rPr lang="en-US" smtClean="0"/>
              <a:t>‹#›</a:t>
            </a:fld>
            <a:endParaRPr lang="en-US" dirty="0"/>
          </a:p>
        </p:txBody>
      </p:sp>
    </p:spTree>
    <p:extLst>
      <p:ext uri="{BB962C8B-B14F-4D97-AF65-F5344CB8AC3E}">
        <p14:creationId xmlns:p14="http://schemas.microsoft.com/office/powerpoint/2010/main" val="1785043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7F1D5B-627C-4960-8571-00B138A53E54}" type="datetimeFigureOut">
              <a:rPr lang="en-US" smtClean="0"/>
              <a:t>9/21/2024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6FD181-87A1-4641-9C64-C7176AB2CB93}" type="slidenum">
              <a:rPr lang="en-US" smtClean="0"/>
              <a:t>‹#›</a:t>
            </a:fld>
            <a:endParaRPr lang="en-US" dirty="0"/>
          </a:p>
        </p:txBody>
      </p:sp>
    </p:spTree>
    <p:extLst>
      <p:ext uri="{BB962C8B-B14F-4D97-AF65-F5344CB8AC3E}">
        <p14:creationId xmlns:p14="http://schemas.microsoft.com/office/powerpoint/2010/main" val="26641362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7F1D5B-627C-4960-8571-00B138A53E54}" type="datetimeFigureOut">
              <a:rPr lang="en-US" smtClean="0"/>
              <a:t>9/21/2024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6FD181-87A1-4641-9C64-C7176AB2CB93}" type="slidenum">
              <a:rPr lang="en-US" smtClean="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607892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7F1D5B-627C-4960-8571-00B138A53E54}" type="datetimeFigureOut">
              <a:rPr lang="en-US" smtClean="0"/>
              <a:t>9/21/2024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6FD181-87A1-4641-9C64-C7176AB2CB93}" type="slidenum">
              <a:rPr lang="en-US" smtClean="0"/>
              <a:t>‹#›</a:t>
            </a:fld>
            <a:endParaRPr lang="en-US" dirty="0"/>
          </a:p>
        </p:txBody>
      </p:sp>
    </p:spTree>
    <p:extLst>
      <p:ext uri="{BB962C8B-B14F-4D97-AF65-F5344CB8AC3E}">
        <p14:creationId xmlns:p14="http://schemas.microsoft.com/office/powerpoint/2010/main" val="340389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07F1D5B-627C-4960-8571-00B138A53E54}" type="datetimeFigureOut">
              <a:rPr lang="en-US" smtClean="0"/>
              <a:t>9/21/2024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6FD181-87A1-4641-9C64-C7176AB2CB93}" type="slidenum">
              <a:rPr lang="en-US" smtClean="0"/>
              <a:t>‹#›</a:t>
            </a:fld>
            <a:endParaRPr lang="en-US" dirty="0"/>
          </a:p>
        </p:txBody>
      </p:sp>
    </p:spTree>
    <p:extLst>
      <p:ext uri="{BB962C8B-B14F-4D97-AF65-F5344CB8AC3E}">
        <p14:creationId xmlns:p14="http://schemas.microsoft.com/office/powerpoint/2010/main" val="16371872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07F1D5B-627C-4960-8571-00B138A53E54}" type="datetimeFigureOut">
              <a:rPr lang="en-US" smtClean="0"/>
              <a:t>9/21/2024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6FD181-87A1-4641-9C64-C7176AB2CB93}" type="slidenum">
              <a:rPr lang="en-US" smtClean="0"/>
              <a:t>‹#›</a:t>
            </a:fld>
            <a:endParaRPr lang="en-US" dirty="0"/>
          </a:p>
        </p:txBody>
      </p:sp>
    </p:spTree>
    <p:extLst>
      <p:ext uri="{BB962C8B-B14F-4D97-AF65-F5344CB8AC3E}">
        <p14:creationId xmlns:p14="http://schemas.microsoft.com/office/powerpoint/2010/main" val="11866920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7F1D5B-627C-4960-8571-00B138A53E54}" type="datetimeFigureOut">
              <a:rPr lang="en-US" smtClean="0"/>
              <a:t>9/21/2024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6FD181-87A1-4641-9C64-C7176AB2CB93}" type="slidenum">
              <a:rPr lang="en-US" smtClean="0"/>
              <a:t>‹#›</a:t>
            </a:fld>
            <a:endParaRPr lang="en-US" dirty="0"/>
          </a:p>
        </p:txBody>
      </p:sp>
    </p:spTree>
    <p:extLst>
      <p:ext uri="{BB962C8B-B14F-4D97-AF65-F5344CB8AC3E}">
        <p14:creationId xmlns:p14="http://schemas.microsoft.com/office/powerpoint/2010/main" val="38584347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7F1D5B-627C-4960-8571-00B138A53E54}" type="datetimeFigureOut">
              <a:rPr lang="en-US" smtClean="0"/>
              <a:t>9/21/2024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6FD181-87A1-4641-9C64-C7176AB2CB93}" type="slidenum">
              <a:rPr lang="en-US" smtClean="0"/>
              <a:t>‹#›</a:t>
            </a:fld>
            <a:endParaRPr lang="en-US" dirty="0"/>
          </a:p>
        </p:txBody>
      </p:sp>
    </p:spTree>
    <p:extLst>
      <p:ext uri="{BB962C8B-B14F-4D97-AF65-F5344CB8AC3E}">
        <p14:creationId xmlns:p14="http://schemas.microsoft.com/office/powerpoint/2010/main" val="449227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7F1D5B-627C-4960-8571-00B138A53E54}" type="datetimeFigureOut">
              <a:rPr lang="en-US" smtClean="0"/>
              <a:t>9/21/2024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6FD181-87A1-4641-9C64-C7176AB2CB93}" type="slidenum">
              <a:rPr lang="en-US" smtClean="0"/>
              <a:t>‹#›</a:t>
            </a:fld>
            <a:endParaRPr lang="en-US" dirty="0"/>
          </a:p>
        </p:txBody>
      </p:sp>
    </p:spTree>
    <p:extLst>
      <p:ext uri="{BB962C8B-B14F-4D97-AF65-F5344CB8AC3E}">
        <p14:creationId xmlns:p14="http://schemas.microsoft.com/office/powerpoint/2010/main" val="1130804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7F1D5B-627C-4960-8571-00B138A53E54}" type="datetimeFigureOut">
              <a:rPr lang="en-US" smtClean="0"/>
              <a:t>9/21/2024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6FD181-87A1-4641-9C64-C7176AB2CB93}" type="slidenum">
              <a:rPr lang="en-US" smtClean="0"/>
              <a:t>‹#›</a:t>
            </a:fld>
            <a:endParaRPr lang="en-US" dirty="0"/>
          </a:p>
        </p:txBody>
      </p:sp>
    </p:spTree>
    <p:extLst>
      <p:ext uri="{BB962C8B-B14F-4D97-AF65-F5344CB8AC3E}">
        <p14:creationId xmlns:p14="http://schemas.microsoft.com/office/powerpoint/2010/main" val="872666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7F1D5B-627C-4960-8571-00B138A53E54}" type="datetimeFigureOut">
              <a:rPr lang="en-US" smtClean="0"/>
              <a:t>9/21/2024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6FD181-87A1-4641-9C64-C7176AB2CB93}" type="slidenum">
              <a:rPr lang="en-US" smtClean="0"/>
              <a:t>‹#›</a:t>
            </a:fld>
            <a:endParaRPr lang="en-US" dirty="0"/>
          </a:p>
        </p:txBody>
      </p:sp>
    </p:spTree>
    <p:extLst>
      <p:ext uri="{BB962C8B-B14F-4D97-AF65-F5344CB8AC3E}">
        <p14:creationId xmlns:p14="http://schemas.microsoft.com/office/powerpoint/2010/main" val="3544738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7F1D5B-627C-4960-8571-00B138A53E54}" type="datetimeFigureOut">
              <a:rPr lang="en-US" smtClean="0"/>
              <a:t>9/21/2024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6FD181-87A1-4641-9C64-C7176AB2CB93}" type="slidenum">
              <a:rPr lang="en-US" smtClean="0"/>
              <a:t>‹#›</a:t>
            </a:fld>
            <a:endParaRPr lang="en-US" dirty="0"/>
          </a:p>
        </p:txBody>
      </p:sp>
    </p:spTree>
    <p:extLst>
      <p:ext uri="{BB962C8B-B14F-4D97-AF65-F5344CB8AC3E}">
        <p14:creationId xmlns:p14="http://schemas.microsoft.com/office/powerpoint/2010/main" val="3674192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7F1D5B-627C-4960-8571-00B138A53E54}" type="datetimeFigureOut">
              <a:rPr lang="en-US" smtClean="0"/>
              <a:t>9/21/2024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6FD181-87A1-4641-9C64-C7176AB2CB93}" type="slidenum">
              <a:rPr lang="en-US" smtClean="0"/>
              <a:t>‹#›</a:t>
            </a:fld>
            <a:endParaRPr lang="en-US" dirty="0"/>
          </a:p>
        </p:txBody>
      </p:sp>
    </p:spTree>
    <p:extLst>
      <p:ext uri="{BB962C8B-B14F-4D97-AF65-F5344CB8AC3E}">
        <p14:creationId xmlns:p14="http://schemas.microsoft.com/office/powerpoint/2010/main" val="4123264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107F1D5B-627C-4960-8571-00B138A53E54}" type="datetimeFigureOut">
              <a:rPr lang="en-US" smtClean="0"/>
              <a:t>9/21/2024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6FD181-87A1-4641-9C64-C7176AB2CB93}" type="slidenum">
              <a:rPr lang="en-US" smtClean="0"/>
              <a:t>‹#›</a:t>
            </a:fld>
            <a:endParaRPr lang="en-US" dirty="0"/>
          </a:p>
        </p:txBody>
      </p:sp>
    </p:spTree>
    <p:extLst>
      <p:ext uri="{BB962C8B-B14F-4D97-AF65-F5344CB8AC3E}">
        <p14:creationId xmlns:p14="http://schemas.microsoft.com/office/powerpoint/2010/main" val="1852652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7F1D5B-627C-4960-8571-00B138A53E54}" type="datetimeFigureOut">
              <a:rPr lang="en-US" smtClean="0"/>
              <a:t>9/21/2024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6FD181-87A1-4641-9C64-C7176AB2CB93}" type="slidenum">
              <a:rPr lang="en-US" smtClean="0"/>
              <a:t>‹#›</a:t>
            </a:fld>
            <a:endParaRPr lang="en-US" dirty="0"/>
          </a:p>
        </p:txBody>
      </p:sp>
    </p:spTree>
    <p:extLst>
      <p:ext uri="{BB962C8B-B14F-4D97-AF65-F5344CB8AC3E}">
        <p14:creationId xmlns:p14="http://schemas.microsoft.com/office/powerpoint/2010/main" val="2867471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7F1D5B-627C-4960-8571-00B138A53E54}" type="datetimeFigureOut">
              <a:rPr lang="en-US" smtClean="0"/>
              <a:t>9/21/2024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6FD181-87A1-4641-9C64-C7176AB2CB93}" type="slidenum">
              <a:rPr lang="en-US" smtClean="0"/>
              <a:t>‹#›</a:t>
            </a:fld>
            <a:endParaRPr lang="en-US" dirty="0"/>
          </a:p>
        </p:txBody>
      </p:sp>
    </p:spTree>
    <p:extLst>
      <p:ext uri="{BB962C8B-B14F-4D97-AF65-F5344CB8AC3E}">
        <p14:creationId xmlns:p14="http://schemas.microsoft.com/office/powerpoint/2010/main" val="2587768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107F1D5B-627C-4960-8571-00B138A53E54}" type="datetimeFigureOut">
              <a:rPr lang="en-US" smtClean="0"/>
              <a:t>9/21/2024</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6FD181-87A1-4641-9C64-C7176AB2CB93}" type="slidenum">
              <a:rPr lang="en-US" smtClean="0"/>
              <a:t>‹#›</a:t>
            </a:fld>
            <a:endParaRPr lang="en-US" dirty="0"/>
          </a:p>
        </p:txBody>
      </p:sp>
    </p:spTree>
    <p:extLst>
      <p:ext uri="{BB962C8B-B14F-4D97-AF65-F5344CB8AC3E}">
        <p14:creationId xmlns:p14="http://schemas.microsoft.com/office/powerpoint/2010/main" val="2369526308"/>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E9B02-4FB9-4FAF-9708-B9C7C20A1224}"/>
              </a:ext>
            </a:extLst>
          </p:cNvPr>
          <p:cNvSpPr>
            <a:spLocks noGrp="1"/>
          </p:cNvSpPr>
          <p:nvPr>
            <p:ph type="ctrTitle"/>
          </p:nvPr>
        </p:nvSpPr>
        <p:spPr>
          <a:xfrm>
            <a:off x="1462254" y="470606"/>
            <a:ext cx="8689976" cy="2509213"/>
          </a:xfrm>
        </p:spPr>
        <p:txBody>
          <a:bodyPr/>
          <a:lstStyle/>
          <a:p>
            <a:r>
              <a:rPr lang="en-US" dirty="0"/>
              <a:t>Artificial Intelligence</a:t>
            </a:r>
          </a:p>
        </p:txBody>
      </p:sp>
      <p:sp>
        <p:nvSpPr>
          <p:cNvPr id="3" name="Subtitle 2">
            <a:extLst>
              <a:ext uri="{FF2B5EF4-FFF2-40B4-BE49-F238E27FC236}">
                <a16:creationId xmlns:a16="http://schemas.microsoft.com/office/drawing/2014/main" id="{BAADD89A-8137-484B-86E3-8CB66A6EB503}"/>
              </a:ext>
            </a:extLst>
          </p:cNvPr>
          <p:cNvSpPr>
            <a:spLocks noGrp="1"/>
          </p:cNvSpPr>
          <p:nvPr>
            <p:ph type="subTitle" idx="1"/>
          </p:nvPr>
        </p:nvSpPr>
        <p:spPr>
          <a:xfrm>
            <a:off x="920833" y="3537285"/>
            <a:ext cx="8689976" cy="1371599"/>
          </a:xfrm>
        </p:spPr>
        <p:txBody>
          <a:bodyPr/>
          <a:lstStyle/>
          <a:p>
            <a:endParaRPr lang="en-US" dirty="0"/>
          </a:p>
          <a:p>
            <a:r>
              <a:rPr lang="en-US" dirty="0"/>
              <a:t>Glena Aziz Qadir</a:t>
            </a:r>
          </a:p>
          <a:p>
            <a:endParaRPr lang="en-US" dirty="0"/>
          </a:p>
        </p:txBody>
      </p:sp>
    </p:spTree>
    <p:extLst>
      <p:ext uri="{BB962C8B-B14F-4D97-AF65-F5344CB8AC3E}">
        <p14:creationId xmlns:p14="http://schemas.microsoft.com/office/powerpoint/2010/main" val="2323872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8859D-54AF-4FC7-9C12-90AE633D8B26}"/>
              </a:ext>
            </a:extLst>
          </p:cNvPr>
          <p:cNvSpPr>
            <a:spLocks noGrp="1"/>
          </p:cNvSpPr>
          <p:nvPr>
            <p:ph type="title"/>
          </p:nvPr>
        </p:nvSpPr>
        <p:spPr>
          <a:xfrm>
            <a:off x="913774" y="300883"/>
            <a:ext cx="10364451" cy="1596177"/>
          </a:xfrm>
        </p:spPr>
        <p:txBody>
          <a:bodyPr/>
          <a:lstStyle/>
          <a:p>
            <a:pPr algn="l"/>
            <a:r>
              <a:rPr lang="en-US" cap="none" dirty="0"/>
              <a:t>Data Types</a:t>
            </a:r>
          </a:p>
        </p:txBody>
      </p:sp>
      <p:sp>
        <p:nvSpPr>
          <p:cNvPr id="3" name="Content Placeholder 2">
            <a:extLst>
              <a:ext uri="{FF2B5EF4-FFF2-40B4-BE49-F238E27FC236}">
                <a16:creationId xmlns:a16="http://schemas.microsoft.com/office/drawing/2014/main" id="{453665F6-9E49-4A77-A049-86D54E9EED2E}"/>
              </a:ext>
            </a:extLst>
          </p:cNvPr>
          <p:cNvSpPr>
            <a:spLocks noGrp="1"/>
          </p:cNvSpPr>
          <p:nvPr>
            <p:ph sz="quarter" idx="13"/>
          </p:nvPr>
        </p:nvSpPr>
        <p:spPr>
          <a:xfrm>
            <a:off x="913774" y="1645193"/>
            <a:ext cx="10363826" cy="5044361"/>
          </a:xfrm>
        </p:spPr>
        <p:txBody>
          <a:bodyPr>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Arial" panose="020B0604020202020204" pitchFamily="34" charset="0"/>
                <a:cs typeface="Arial" panose="020B0604020202020204" pitchFamily="34" charset="0"/>
              </a:rPr>
              <a:t>1- Numbers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effectLst/>
                <a:latin typeface="Arial" panose="020B0604020202020204" pitchFamily="34" charset="0"/>
                <a:cs typeface="Arial" panose="020B0604020202020204" pitchFamily="34" charset="0"/>
              </a:rPr>
              <a:t>Int</a:t>
            </a:r>
            <a:r>
              <a:rPr kumimoji="0" lang="en-US" altLang="en-US" b="0" i="0" u="none" strike="noStrike" cap="none" normalizeH="0" baseline="0" dirty="0">
                <a:ln>
                  <a:noFill/>
                </a:ln>
                <a:effectLst/>
                <a:latin typeface="Arial" panose="020B0604020202020204" pitchFamily="34" charset="0"/>
                <a:cs typeface="Arial" panose="020B0604020202020204" pitchFamily="34" charset="0"/>
              </a:rPr>
              <a:t>: Int, or Integer, is a whole number, positive or negative.</a:t>
            </a:r>
          </a:p>
          <a:p>
            <a:pPr marL="0" marR="0" lvl="0" indent="0" algn="l" defTabSz="914400" rtl="0" eaLnBrk="0" fontAlgn="base" latinLnBrk="0" hangingPunct="0">
              <a:lnSpc>
                <a:spcPct val="100000"/>
              </a:lnSpc>
              <a:spcBef>
                <a:spcPct val="0"/>
              </a:spcBef>
              <a:spcAft>
                <a:spcPct val="0"/>
              </a:spcAft>
              <a:buClrTx/>
              <a:buSzTx/>
              <a:buNone/>
              <a:tabLst/>
            </a:pPr>
            <a:r>
              <a:rPr lang="en-US" b="0" i="0" dirty="0">
                <a:effectLst/>
                <a:latin typeface="Arial" panose="020B0604020202020204" pitchFamily="34" charset="0"/>
                <a:cs typeface="Arial" panose="020B0604020202020204" pitchFamily="34" charset="0"/>
              </a:rPr>
              <a:t>x = 1 ,  y=-1</a:t>
            </a:r>
            <a:endParaRPr kumimoji="0" lang="en-US" altLang="en-US" b="0" i="0" u="none" strike="noStrike" cap="none" normalizeH="0" baseline="0" dirty="0">
              <a:ln>
                <a:noFill/>
              </a:ln>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effectLst/>
                <a:latin typeface="Arial" panose="020B0604020202020204" pitchFamily="34" charset="0"/>
                <a:cs typeface="Arial" panose="020B0604020202020204" pitchFamily="34" charset="0"/>
              </a:rPr>
              <a:t>Float</a:t>
            </a:r>
            <a:r>
              <a:rPr kumimoji="0" lang="en-US" altLang="en-US" b="0" i="0" u="none" strike="noStrike" cap="none" normalizeH="0" baseline="0" dirty="0">
                <a:ln>
                  <a:noFill/>
                </a:ln>
                <a:effectLst/>
                <a:latin typeface="Arial" panose="020B0604020202020204" pitchFamily="34" charset="0"/>
                <a:cs typeface="Arial" panose="020B0604020202020204" pitchFamily="34" charset="0"/>
              </a:rPr>
              <a:t>: Float, or "floating point number" is a number, positive or negative, containing one or more decimals.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effectLst/>
                <a:latin typeface="Arial" panose="020B0604020202020204" pitchFamily="34" charset="0"/>
                <a:cs typeface="Arial" panose="020B0604020202020204" pitchFamily="34" charset="0"/>
              </a:rPr>
              <a:t>X=</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effectLst/>
                <a:latin typeface="Arial" panose="020B0604020202020204" pitchFamily="34" charset="0"/>
                <a:cs typeface="Arial" panose="020B0604020202020204" pitchFamily="34" charset="0"/>
              </a:rPr>
              <a:t>Complex</a:t>
            </a:r>
            <a:r>
              <a:rPr kumimoji="0" lang="en-US" altLang="en-US" b="0" i="0" u="none" strike="noStrike" cap="none" normalizeH="0" baseline="0" dirty="0">
                <a:ln>
                  <a:noFill/>
                </a:ln>
                <a:effectLst/>
                <a:latin typeface="Arial" panose="020B0604020202020204" pitchFamily="34" charset="0"/>
                <a:cs typeface="Arial" panose="020B0604020202020204" pitchFamily="34" charset="0"/>
              </a:rPr>
              <a:t>: Complex numbers are written with a "j" as the imaginary part</a:t>
            </a:r>
          </a:p>
          <a:p>
            <a:pPr marL="0" marR="0" lvl="0" indent="0" algn="l" defTabSz="914400" rtl="0" eaLnBrk="0" fontAlgn="base" latinLnBrk="0" hangingPunct="0">
              <a:lnSpc>
                <a:spcPct val="100000"/>
              </a:lnSpc>
              <a:spcBef>
                <a:spcPct val="0"/>
              </a:spcBef>
              <a:spcAft>
                <a:spcPct val="0"/>
              </a:spcAft>
              <a:buClrTx/>
              <a:buSzTx/>
              <a:buNone/>
              <a:tabLst/>
            </a:pPr>
            <a:r>
              <a:rPr lang="en-US" b="0" i="0" dirty="0">
                <a:effectLst/>
                <a:latin typeface="Arial" panose="020B0604020202020204" pitchFamily="34" charset="0"/>
                <a:cs typeface="Arial" panose="020B0604020202020204" pitchFamily="34" charset="0"/>
              </a:rPr>
              <a:t>x = 3+5</a:t>
            </a:r>
            <a:r>
              <a:rPr lang="en-US" b="0" i="0" cap="none" dirty="0">
                <a:effectLst/>
                <a:latin typeface="Arial" panose="020B0604020202020204" pitchFamily="34" charset="0"/>
                <a:cs typeface="Arial" panose="020B0604020202020204" pitchFamily="34" charset="0"/>
              </a:rPr>
              <a:t>j</a:t>
            </a:r>
            <a:br>
              <a:rPr lang="en-US" dirty="0">
                <a:latin typeface="Arial" panose="020B0604020202020204" pitchFamily="34" charset="0"/>
                <a:cs typeface="Arial" panose="020B0604020202020204" pitchFamily="34" charset="0"/>
              </a:rPr>
            </a:br>
            <a:r>
              <a:rPr lang="en-US" b="0" i="0" dirty="0">
                <a:effectLst/>
                <a:latin typeface="Arial" panose="020B0604020202020204" pitchFamily="34" charset="0"/>
                <a:cs typeface="Arial" panose="020B0604020202020204" pitchFamily="34" charset="0"/>
              </a:rPr>
              <a:t>y = 5+5</a:t>
            </a:r>
            <a:r>
              <a:rPr lang="en-US" b="0" i="0" cap="none" dirty="0">
                <a:effectLst/>
                <a:latin typeface="Arial" panose="020B0604020202020204" pitchFamily="34" charset="0"/>
                <a:cs typeface="Arial" panose="020B0604020202020204" pitchFamily="34" charset="0"/>
              </a:rPr>
              <a:t>j</a:t>
            </a:r>
            <a:br>
              <a:rPr lang="en-US" dirty="0">
                <a:latin typeface="Arial" panose="020B0604020202020204" pitchFamily="34" charset="0"/>
                <a:cs typeface="Arial" panose="020B0604020202020204" pitchFamily="34" charset="0"/>
              </a:rPr>
            </a:br>
            <a:r>
              <a:rPr lang="en-US" b="0" i="0" dirty="0">
                <a:effectLst/>
                <a:latin typeface="Arial" panose="020B0604020202020204" pitchFamily="34" charset="0"/>
                <a:cs typeface="Arial" panose="020B0604020202020204" pitchFamily="34" charset="0"/>
              </a:rPr>
              <a:t>z = </a:t>
            </a:r>
            <a:r>
              <a:rPr lang="en-US" b="0" i="0" dirty="0" err="1">
                <a:effectLst/>
                <a:latin typeface="Arial" panose="020B0604020202020204" pitchFamily="34" charset="0"/>
                <a:cs typeface="Arial" panose="020B0604020202020204" pitchFamily="34" charset="0"/>
              </a:rPr>
              <a:t>x+y</a:t>
            </a:r>
            <a:r>
              <a:rPr lang="en-US" b="0" i="0" dirty="0">
                <a:effectLst/>
                <a:latin typeface="Arial" panose="020B0604020202020204" pitchFamily="34" charset="0"/>
                <a:cs typeface="Arial" panose="020B0604020202020204" pitchFamily="34" charset="0"/>
              </a:rPr>
              <a:t>  </a:t>
            </a:r>
            <a:br>
              <a:rPr lang="en-US" dirty="0">
                <a:latin typeface="Arial" panose="020B0604020202020204" pitchFamily="34" charset="0"/>
                <a:cs typeface="Arial" panose="020B0604020202020204" pitchFamily="34" charset="0"/>
              </a:rPr>
            </a:br>
            <a:r>
              <a:rPr lang="en-US" b="0" i="0" cap="none" dirty="0">
                <a:effectLst/>
                <a:latin typeface="Arial" panose="020B0604020202020204" pitchFamily="34" charset="0"/>
                <a:cs typeface="Arial" panose="020B0604020202020204" pitchFamily="34" charset="0"/>
              </a:rPr>
              <a:t>print(type(X))</a:t>
            </a:r>
            <a:br>
              <a:rPr lang="en-US" cap="none" dirty="0">
                <a:latin typeface="Arial" panose="020B0604020202020204" pitchFamily="34" charset="0"/>
                <a:cs typeface="Arial" panose="020B0604020202020204" pitchFamily="34" charset="0"/>
              </a:rPr>
            </a:br>
            <a:r>
              <a:rPr lang="en-US" cap="none" dirty="0">
                <a:latin typeface="Arial" panose="020B0604020202020204" pitchFamily="34" charset="0"/>
                <a:cs typeface="Arial" panose="020B0604020202020204" pitchFamily="34" charset="0"/>
              </a:rPr>
              <a:t>print</a:t>
            </a:r>
            <a:r>
              <a:rPr lang="en-US" b="0" i="0" cap="none" dirty="0">
                <a:effectLst/>
                <a:latin typeface="Arial" panose="020B0604020202020204" pitchFamily="34" charset="0"/>
                <a:cs typeface="Arial" panose="020B0604020202020204" pitchFamily="34" charset="0"/>
              </a:rPr>
              <a:t>(type(Y))</a:t>
            </a:r>
            <a:br>
              <a:rPr lang="en-US" cap="none" dirty="0">
                <a:latin typeface="Arial" panose="020B0604020202020204" pitchFamily="34" charset="0"/>
                <a:cs typeface="Arial" panose="020B0604020202020204" pitchFamily="34" charset="0"/>
              </a:rPr>
            </a:br>
            <a:r>
              <a:rPr lang="en-US" b="0" i="0" cap="none" dirty="0">
                <a:effectLst/>
                <a:latin typeface="Arial" panose="020B0604020202020204" pitchFamily="34" charset="0"/>
                <a:cs typeface="Arial" panose="020B0604020202020204" pitchFamily="34" charset="0"/>
              </a:rPr>
              <a:t>print(Z)</a:t>
            </a:r>
            <a:endParaRPr kumimoji="0" lang="en-US" altLang="en-US" b="0" i="0" u="none" strike="noStrike" cap="none" normalizeH="0" baseline="0" dirty="0">
              <a:ln>
                <a:noFill/>
              </a:ln>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effectLst/>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49353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1D1B614-71E6-455C-BA64-8153949227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198" y="723138"/>
            <a:ext cx="10733603" cy="5411723"/>
          </a:xfrm>
          <a:prstGeom prst="rect">
            <a:avLst/>
          </a:prstGeom>
        </p:spPr>
      </p:pic>
    </p:spTree>
    <p:extLst>
      <p:ext uri="{BB962C8B-B14F-4D97-AF65-F5344CB8AC3E}">
        <p14:creationId xmlns:p14="http://schemas.microsoft.com/office/powerpoint/2010/main" val="373230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90F7E9F-4C0F-4B01-9D8E-10B5DDE8CD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563" y="402955"/>
            <a:ext cx="10560702" cy="6052090"/>
          </a:xfrm>
          <a:prstGeom prst="rect">
            <a:avLst/>
          </a:prstGeom>
        </p:spPr>
      </p:pic>
    </p:spTree>
    <p:extLst>
      <p:ext uri="{BB962C8B-B14F-4D97-AF65-F5344CB8AC3E}">
        <p14:creationId xmlns:p14="http://schemas.microsoft.com/office/powerpoint/2010/main" val="2372923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F89EDD7-7DF2-4FB3-9A62-E03DF39C77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419" y="719133"/>
            <a:ext cx="11047162" cy="5419733"/>
          </a:xfrm>
          <a:prstGeom prst="rect">
            <a:avLst/>
          </a:prstGeom>
        </p:spPr>
      </p:pic>
    </p:spTree>
    <p:extLst>
      <p:ext uri="{BB962C8B-B14F-4D97-AF65-F5344CB8AC3E}">
        <p14:creationId xmlns:p14="http://schemas.microsoft.com/office/powerpoint/2010/main" val="1963542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BF2C2A8-B6B8-4C5D-B9C0-5C34BA9814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2722" y="1461611"/>
            <a:ext cx="9409669" cy="3110390"/>
          </a:xfrm>
          <a:prstGeom prst="rect">
            <a:avLst/>
          </a:prstGeom>
        </p:spPr>
      </p:pic>
    </p:spTree>
    <p:extLst>
      <p:ext uri="{BB962C8B-B14F-4D97-AF65-F5344CB8AC3E}">
        <p14:creationId xmlns:p14="http://schemas.microsoft.com/office/powerpoint/2010/main" val="2511580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C047C-9152-43E7-9A5D-7DF994BC1BA5}"/>
              </a:ext>
            </a:extLst>
          </p:cNvPr>
          <p:cNvSpPr>
            <a:spLocks noGrp="1"/>
          </p:cNvSpPr>
          <p:nvPr>
            <p:ph type="title"/>
          </p:nvPr>
        </p:nvSpPr>
        <p:spPr>
          <a:xfrm>
            <a:off x="913775" y="299343"/>
            <a:ext cx="10364451" cy="1596177"/>
          </a:xfrm>
        </p:spPr>
        <p:txBody>
          <a:bodyPr/>
          <a:lstStyle/>
          <a:p>
            <a:pPr algn="l"/>
            <a:r>
              <a:rPr lang="en-US" cap="none" dirty="0"/>
              <a:t>Data Types</a:t>
            </a:r>
            <a:endParaRPr lang="en-US" dirty="0"/>
          </a:p>
        </p:txBody>
      </p:sp>
      <p:sp>
        <p:nvSpPr>
          <p:cNvPr id="3" name="Content Placeholder 2">
            <a:extLst>
              <a:ext uri="{FF2B5EF4-FFF2-40B4-BE49-F238E27FC236}">
                <a16:creationId xmlns:a16="http://schemas.microsoft.com/office/drawing/2014/main" id="{E9800953-3480-4A74-BA9E-C27AAEC3FAC6}"/>
              </a:ext>
            </a:extLst>
          </p:cNvPr>
          <p:cNvSpPr>
            <a:spLocks noGrp="1"/>
          </p:cNvSpPr>
          <p:nvPr>
            <p:ph sz="quarter" idx="13"/>
          </p:nvPr>
        </p:nvSpPr>
        <p:spPr>
          <a:xfrm>
            <a:off x="913774" y="1354346"/>
            <a:ext cx="10363826" cy="5560293"/>
          </a:xfrm>
        </p:spPr>
        <p:txBody>
          <a:bodyPr>
            <a:noAutofit/>
          </a:bodyPr>
          <a:lstStyle/>
          <a:p>
            <a:pPr marL="0" indent="0">
              <a:buNone/>
            </a:pPr>
            <a:r>
              <a:rPr lang="en-US" cap="none" dirty="0">
                <a:latin typeface="Arial" panose="020B0604020202020204" pitchFamily="34" charset="0"/>
                <a:cs typeface="Arial" panose="020B0604020202020204" pitchFamily="34" charset="0"/>
              </a:rPr>
              <a:t>2- String</a:t>
            </a:r>
          </a:p>
          <a:p>
            <a:r>
              <a:rPr lang="en-US" cap="none" dirty="0">
                <a:latin typeface="Arial" panose="020B0604020202020204" pitchFamily="34" charset="0"/>
                <a:cs typeface="Arial" panose="020B0604020202020204" pitchFamily="34" charset="0"/>
              </a:rPr>
              <a:t>Strings in python are surrounded by either </a:t>
            </a:r>
            <a:r>
              <a:rPr lang="en-US" cap="none" dirty="0">
                <a:solidFill>
                  <a:srgbClr val="FF0000"/>
                </a:solidFill>
                <a:latin typeface="Arial" panose="020B0604020202020204" pitchFamily="34" charset="0"/>
                <a:cs typeface="Arial" panose="020B0604020202020204" pitchFamily="34" charset="0"/>
              </a:rPr>
              <a:t>single</a:t>
            </a:r>
            <a:r>
              <a:rPr lang="en-US" cap="none" dirty="0">
                <a:latin typeface="Arial" panose="020B0604020202020204" pitchFamily="34" charset="0"/>
                <a:cs typeface="Arial" panose="020B0604020202020204" pitchFamily="34" charset="0"/>
              </a:rPr>
              <a:t> quotation marks, or </a:t>
            </a:r>
            <a:r>
              <a:rPr lang="en-US" cap="none" dirty="0">
                <a:solidFill>
                  <a:srgbClr val="FF0000"/>
                </a:solidFill>
                <a:latin typeface="Arial" panose="020B0604020202020204" pitchFamily="34" charset="0"/>
                <a:cs typeface="Arial" panose="020B0604020202020204" pitchFamily="34" charset="0"/>
              </a:rPr>
              <a:t>double</a:t>
            </a:r>
            <a:r>
              <a:rPr lang="en-US" cap="none" dirty="0">
                <a:latin typeface="Arial" panose="020B0604020202020204" pitchFamily="34" charset="0"/>
                <a:cs typeface="Arial" panose="020B0604020202020204" pitchFamily="34" charset="0"/>
              </a:rPr>
              <a:t> quotation marks.        </a:t>
            </a:r>
            <a:r>
              <a:rPr lang="en-US" dirty="0">
                <a:solidFill>
                  <a:srgbClr val="FF0000"/>
                </a:solidFill>
                <a:latin typeface="Arial" panose="020B0604020202020204" pitchFamily="34" charset="0"/>
                <a:cs typeface="Arial" panose="020B0604020202020204" pitchFamily="34" charset="0"/>
              </a:rPr>
              <a:t>‘</a:t>
            </a:r>
            <a:r>
              <a:rPr lang="en-US" cap="none" dirty="0">
                <a:solidFill>
                  <a:srgbClr val="FF0000"/>
                </a:solidFill>
                <a:latin typeface="Arial" panose="020B0604020202020204" pitchFamily="34" charset="0"/>
                <a:cs typeface="Arial" panose="020B0604020202020204" pitchFamily="34" charset="0"/>
              </a:rPr>
              <a:t>Hello world’  </a:t>
            </a:r>
            <a:r>
              <a:rPr lang="en-US" dirty="0">
                <a:solidFill>
                  <a:srgbClr val="FF0000"/>
                </a:solidFill>
                <a:latin typeface="Arial" panose="020B0604020202020204" pitchFamily="34" charset="0"/>
                <a:cs typeface="Arial" panose="020B0604020202020204" pitchFamily="34" charset="0"/>
              </a:rPr>
              <a:t>= "</a:t>
            </a:r>
            <a:r>
              <a:rPr lang="en-US" cap="none" dirty="0">
                <a:solidFill>
                  <a:srgbClr val="FF0000"/>
                </a:solidFill>
                <a:latin typeface="Arial" panose="020B0604020202020204" pitchFamily="34" charset="0"/>
                <a:cs typeface="Arial" panose="020B0604020202020204" pitchFamily="34" charset="0"/>
              </a:rPr>
              <a:t> Hello world</a:t>
            </a:r>
            <a:r>
              <a:rPr lang="en-US" dirty="0">
                <a:solidFill>
                  <a:srgbClr val="FF0000"/>
                </a:solidFill>
                <a:latin typeface="Arial" panose="020B0604020202020204" pitchFamily="34" charset="0"/>
                <a:cs typeface="Arial" panose="020B0604020202020204" pitchFamily="34" charset="0"/>
              </a:rPr>
              <a:t>“</a:t>
            </a:r>
          </a:p>
          <a:p>
            <a:pPr marL="0" indent="0">
              <a:buNone/>
            </a:pPr>
            <a:r>
              <a:rPr lang="en-US" b="0" i="0" cap="none" dirty="0">
                <a:solidFill>
                  <a:srgbClr val="000000"/>
                </a:solidFill>
                <a:effectLst/>
                <a:latin typeface="Arial" panose="020B0604020202020204" pitchFamily="34" charset="0"/>
                <a:cs typeface="Arial" panose="020B0604020202020204" pitchFamily="34" charset="0"/>
              </a:rPr>
              <a:t>Ex</a:t>
            </a:r>
            <a:r>
              <a:rPr lang="en-US" b="0" i="0" dirty="0">
                <a:solidFill>
                  <a:srgbClr val="000000"/>
                </a:solidFill>
                <a:effectLst/>
                <a:latin typeface="Arial" panose="020B0604020202020204" pitchFamily="34" charset="0"/>
                <a:cs typeface="Arial" panose="020B0604020202020204" pitchFamily="34" charset="0"/>
              </a:rPr>
              <a:t>:		a = </a:t>
            </a:r>
            <a:r>
              <a:rPr lang="en-US" b="0" i="0" dirty="0">
                <a:solidFill>
                  <a:srgbClr val="A52A2A"/>
                </a:solidFill>
                <a:effectLst/>
                <a:latin typeface="Arial" panose="020B0604020202020204" pitchFamily="34" charset="0"/>
                <a:cs typeface="Arial" panose="020B0604020202020204" pitchFamily="34" charset="0"/>
              </a:rPr>
              <a:t>"</a:t>
            </a:r>
            <a:r>
              <a:rPr lang="en-US" cap="none" dirty="0">
                <a:solidFill>
                  <a:srgbClr val="FF0000"/>
                </a:solidFill>
                <a:latin typeface="Arial" panose="020B0604020202020204" pitchFamily="34" charset="0"/>
                <a:cs typeface="Arial" panose="020B0604020202020204" pitchFamily="34" charset="0"/>
              </a:rPr>
              <a:t> Hello world </a:t>
            </a:r>
            <a:r>
              <a:rPr lang="en-US" b="0" i="0" dirty="0">
                <a:solidFill>
                  <a:srgbClr val="A52A2A"/>
                </a:solidFill>
                <a:effectLst/>
                <a:latin typeface="Arial" panose="020B0604020202020204" pitchFamily="34" charset="0"/>
                <a:cs typeface="Arial" panose="020B0604020202020204" pitchFamily="34" charset="0"/>
              </a:rPr>
              <a:t>"</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		</a:t>
            </a:r>
            <a:r>
              <a:rPr lang="en-US" cap="none" dirty="0">
                <a:solidFill>
                  <a:srgbClr val="0000CD"/>
                </a:solidFill>
                <a:latin typeface="Arial" panose="020B0604020202020204" pitchFamily="34" charset="0"/>
                <a:cs typeface="Arial" panose="020B0604020202020204" pitchFamily="34" charset="0"/>
              </a:rPr>
              <a:t>print</a:t>
            </a:r>
            <a:r>
              <a:rPr lang="en-US" b="0" i="0" dirty="0">
                <a:solidFill>
                  <a:srgbClr val="000000"/>
                </a:solidFill>
                <a:effectLst/>
                <a:latin typeface="Arial" panose="020B0604020202020204" pitchFamily="34" charset="0"/>
                <a:cs typeface="Arial" panose="020B0604020202020204" pitchFamily="34" charset="0"/>
              </a:rPr>
              <a:t>(a)</a:t>
            </a:r>
          </a:p>
          <a:p>
            <a:r>
              <a:rPr kumimoji="0" lang="en-US" altLang="en-US" b="0" i="0" u="none" strike="noStrike" cap="none" normalizeH="0" baseline="0" dirty="0">
                <a:ln>
                  <a:noFill/>
                </a:ln>
                <a:solidFill>
                  <a:srgbClr val="000000"/>
                </a:solidFill>
                <a:effectLst/>
                <a:latin typeface="Arial" panose="020B0604020202020204" pitchFamily="34" charset="0"/>
                <a:cs typeface="Arial" panose="020B0604020202020204" pitchFamily="34" charset="0"/>
              </a:rPr>
              <a:t>To get the length of a string, use the </a:t>
            </a:r>
            <a:r>
              <a:rPr kumimoji="0" lang="en-US" altLang="en-US" b="0" i="0" u="none" strike="noStrike" cap="none" normalizeH="0" baseline="0" dirty="0" err="1">
                <a:ln>
                  <a:noFill/>
                </a:ln>
                <a:solidFill>
                  <a:srgbClr val="DC143C"/>
                </a:solidFill>
                <a:effectLst/>
                <a:latin typeface="Arial" panose="020B0604020202020204" pitchFamily="34" charset="0"/>
                <a:cs typeface="Arial" panose="020B0604020202020204" pitchFamily="34" charset="0"/>
              </a:rPr>
              <a:t>len</a:t>
            </a:r>
            <a:r>
              <a:rPr kumimoji="0" lang="en-US" altLang="en-US" b="0" i="0" u="none" strike="noStrike" cap="none" normalizeH="0" baseline="0" dirty="0">
                <a:ln>
                  <a:noFill/>
                </a:ln>
                <a:solidFill>
                  <a:srgbClr val="DC143C"/>
                </a:solidFill>
                <a:effectLst/>
                <a:latin typeface="Arial" panose="020B0604020202020204" pitchFamily="34" charset="0"/>
                <a:cs typeface="Arial" panose="020B0604020202020204" pitchFamily="34" charset="0"/>
              </a:rPr>
              <a:t>()</a:t>
            </a:r>
            <a:r>
              <a:rPr kumimoji="0" lang="en-US" altLang="en-US"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function.</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endParaRPr lang="en-US" dirty="0">
              <a:solidFill>
                <a:srgbClr val="000000"/>
              </a:solidFill>
              <a:latin typeface="Arial" panose="020B0604020202020204" pitchFamily="34" charset="0"/>
              <a:cs typeface="Arial" panose="020B0604020202020204" pitchFamily="34" charset="0"/>
            </a:endParaRPr>
          </a:p>
          <a:p>
            <a:pPr marL="0" indent="0">
              <a:buNone/>
            </a:pPr>
            <a:r>
              <a:rPr lang="en-US" dirty="0">
                <a:solidFill>
                  <a:srgbClr val="000000"/>
                </a:solidFill>
                <a:latin typeface="Arial" panose="020B0604020202020204" pitchFamily="34" charset="0"/>
                <a:cs typeface="Arial" panose="020B0604020202020204" pitchFamily="34" charset="0"/>
              </a:rPr>
              <a:t>		</a:t>
            </a:r>
            <a:r>
              <a:rPr lang="en-US" cap="none" dirty="0">
                <a:solidFill>
                  <a:srgbClr val="0000CD"/>
                </a:solidFill>
                <a:latin typeface="Arial" panose="020B0604020202020204" pitchFamily="34" charset="0"/>
                <a:cs typeface="Arial" panose="020B0604020202020204" pitchFamily="34" charset="0"/>
              </a:rPr>
              <a:t>print</a:t>
            </a:r>
            <a:r>
              <a:rPr lang="en-US" cap="none" dirty="0">
                <a:solidFill>
                  <a:srgbClr val="000000"/>
                </a:solidFill>
                <a:latin typeface="Arial" panose="020B0604020202020204" pitchFamily="34" charset="0"/>
                <a:cs typeface="Arial" panose="020B0604020202020204" pitchFamily="34" charset="0"/>
              </a:rPr>
              <a:t>(</a:t>
            </a:r>
            <a:r>
              <a:rPr lang="en-US" cap="none" dirty="0" err="1">
                <a:solidFill>
                  <a:srgbClr val="000000"/>
                </a:solidFill>
                <a:latin typeface="Arial" panose="020B0604020202020204" pitchFamily="34" charset="0"/>
                <a:cs typeface="Arial" panose="020B0604020202020204" pitchFamily="34" charset="0"/>
              </a:rPr>
              <a:t>len</a:t>
            </a:r>
            <a:r>
              <a:rPr lang="en-US" cap="none" dirty="0">
                <a:solidFill>
                  <a:srgbClr val="000000"/>
                </a:solidFill>
                <a:latin typeface="Arial" panose="020B0604020202020204" pitchFamily="34" charset="0"/>
                <a:cs typeface="Arial" panose="020B0604020202020204" pitchFamily="34" charset="0"/>
              </a:rPr>
              <a:t>(A)</a:t>
            </a:r>
            <a:r>
              <a:rPr lang="en-US" dirty="0">
                <a:solidFill>
                  <a:srgbClr val="000000"/>
                </a:solidFill>
                <a:latin typeface="Arial" panose="020B0604020202020204" pitchFamily="34" charset="0"/>
                <a:cs typeface="Arial" panose="020B0604020202020204" pitchFamily="34" charset="0"/>
              </a:rPr>
              <a:t>)</a:t>
            </a:r>
          </a:p>
          <a:p>
            <a:r>
              <a:rPr lang="en-US" cap="none" dirty="0">
                <a:latin typeface="Arial" panose="020B0604020202020204" pitchFamily="34" charset="0"/>
                <a:cs typeface="Arial" panose="020B0604020202020204" pitchFamily="34" charset="0"/>
              </a:rPr>
              <a:t>get the character at position (x)</a:t>
            </a:r>
          </a:p>
          <a:p>
            <a:pPr marL="0" indent="0">
              <a:buNone/>
            </a:pPr>
            <a:r>
              <a:rPr lang="en-US" dirty="0">
                <a:solidFill>
                  <a:srgbClr val="000000"/>
                </a:solidFill>
                <a:latin typeface="Arial" panose="020B0604020202020204" pitchFamily="34" charset="0"/>
                <a:cs typeface="Arial" panose="020B0604020202020204" pitchFamily="34" charset="0"/>
              </a:rPr>
              <a:t>		</a:t>
            </a:r>
            <a:r>
              <a:rPr lang="en-US" cap="none" dirty="0">
                <a:solidFill>
                  <a:srgbClr val="0000CD"/>
                </a:solidFill>
                <a:latin typeface="Arial" panose="020B0604020202020204" pitchFamily="34" charset="0"/>
                <a:cs typeface="Arial" panose="020B0604020202020204" pitchFamily="34" charset="0"/>
              </a:rPr>
              <a:t>print</a:t>
            </a:r>
            <a:r>
              <a:rPr lang="en-US" dirty="0">
                <a:solidFill>
                  <a:srgbClr val="000000"/>
                </a:solidFill>
                <a:latin typeface="Arial" panose="020B0604020202020204" pitchFamily="34" charset="0"/>
                <a:cs typeface="Arial" panose="020B0604020202020204" pitchFamily="34" charset="0"/>
              </a:rPr>
              <a:t>(A[1])</a:t>
            </a:r>
          </a:p>
          <a:p>
            <a:pPr marL="1828800" lvl="4" indent="0">
              <a:buNone/>
            </a:pPr>
            <a:r>
              <a:rPr lang="en-US" sz="2000" cap="none" dirty="0">
                <a:solidFill>
                  <a:srgbClr val="0000CD"/>
                </a:solidFill>
                <a:latin typeface="Arial" panose="020B0604020202020204" pitchFamily="34" charset="0"/>
                <a:cs typeface="Arial" panose="020B0604020202020204" pitchFamily="34" charset="0"/>
              </a:rPr>
              <a:t>print</a:t>
            </a:r>
            <a:r>
              <a:rPr lang="en-US" sz="2000" dirty="0">
                <a:solidFill>
                  <a:srgbClr val="000000"/>
                </a:solidFill>
                <a:latin typeface="Arial" panose="020B0604020202020204" pitchFamily="34" charset="0"/>
                <a:cs typeface="Arial" panose="020B0604020202020204" pitchFamily="34" charset="0"/>
              </a:rPr>
              <a:t>(A[-2])</a:t>
            </a:r>
          </a:p>
          <a:p>
            <a:pPr marL="1828800" lvl="4" indent="0">
              <a:buNone/>
            </a:pPr>
            <a:r>
              <a:rPr lang="en-US" sz="2000" cap="none" dirty="0">
                <a:solidFill>
                  <a:srgbClr val="0000CD"/>
                </a:solidFill>
                <a:latin typeface="Arial" panose="020B0604020202020204" pitchFamily="34" charset="0"/>
                <a:cs typeface="Arial" panose="020B0604020202020204" pitchFamily="34" charset="0"/>
              </a:rPr>
              <a:t>print</a:t>
            </a:r>
            <a:r>
              <a:rPr lang="en-US" sz="2000" dirty="0">
                <a:solidFill>
                  <a:srgbClr val="000000"/>
                </a:solidFill>
                <a:latin typeface="Arial" panose="020B0604020202020204" pitchFamily="34" charset="0"/>
                <a:cs typeface="Arial" panose="020B0604020202020204" pitchFamily="34" charset="0"/>
              </a:rPr>
              <a:t>(A[2:6])</a:t>
            </a:r>
            <a:br>
              <a:rPr lang="en-US" sz="2000" dirty="0">
                <a:latin typeface="Arial" panose="020B0604020202020204" pitchFamily="34" charset="0"/>
                <a:cs typeface="Arial" panose="020B0604020202020204" pitchFamily="34" charset="0"/>
              </a:rPr>
            </a:br>
            <a:endParaRPr lang="en-US" sz="2000" b="0" i="0" cap="none" dirty="0">
              <a:solidFill>
                <a:srgbClr val="000000"/>
              </a:solidFill>
              <a:effectLst/>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
        <p:nvSpPr>
          <p:cNvPr id="4" name="Rectangle 1">
            <a:extLst>
              <a:ext uri="{FF2B5EF4-FFF2-40B4-BE49-F238E27FC236}">
                <a16:creationId xmlns:a16="http://schemas.microsoft.com/office/drawing/2014/main" id="{ECF3A5F2-A11F-4B35-92A7-5AB0877A9E4A}"/>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17899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0EE56-1EA1-4116-B31F-9F22B14C8B55}"/>
              </a:ext>
            </a:extLst>
          </p:cNvPr>
          <p:cNvSpPr>
            <a:spLocks noGrp="1"/>
          </p:cNvSpPr>
          <p:nvPr>
            <p:ph type="title"/>
          </p:nvPr>
        </p:nvSpPr>
        <p:spPr>
          <a:xfrm>
            <a:off x="784379" y="66428"/>
            <a:ext cx="1156565" cy="448284"/>
          </a:xfrm>
        </p:spPr>
        <p:txBody>
          <a:bodyPr>
            <a:normAutofit fontScale="90000"/>
          </a:bodyPr>
          <a:lstStyle/>
          <a:p>
            <a:pPr algn="l"/>
            <a:r>
              <a:rPr lang="en-US" dirty="0"/>
              <a:t>E</a:t>
            </a:r>
            <a:r>
              <a:rPr lang="en-US" cap="none" dirty="0"/>
              <a:t>x</a:t>
            </a:r>
            <a:r>
              <a:rPr lang="en-US" dirty="0"/>
              <a:t>:</a:t>
            </a:r>
          </a:p>
        </p:txBody>
      </p:sp>
      <p:sp>
        <p:nvSpPr>
          <p:cNvPr id="5" name="Content Placeholder 4">
            <a:extLst>
              <a:ext uri="{FF2B5EF4-FFF2-40B4-BE49-F238E27FC236}">
                <a16:creationId xmlns:a16="http://schemas.microsoft.com/office/drawing/2014/main" id="{835EA8AE-54EE-40EE-8D4E-8D557223A950}"/>
              </a:ext>
            </a:extLst>
          </p:cNvPr>
          <p:cNvSpPr>
            <a:spLocks noGrp="1"/>
          </p:cNvSpPr>
          <p:nvPr>
            <p:ph sz="quarter" idx="13"/>
          </p:nvPr>
        </p:nvSpPr>
        <p:spPr/>
        <p:txBody>
          <a:bodyPr/>
          <a:lstStyle/>
          <a:p>
            <a:endParaRPr lang="en-US"/>
          </a:p>
        </p:txBody>
      </p:sp>
      <p:pic>
        <p:nvPicPr>
          <p:cNvPr id="7" name="Picture 6">
            <a:extLst>
              <a:ext uri="{FF2B5EF4-FFF2-40B4-BE49-F238E27FC236}">
                <a16:creationId xmlns:a16="http://schemas.microsoft.com/office/drawing/2014/main" id="{1D36924D-53BB-4085-A4B4-7F8410C0DA85}"/>
              </a:ext>
            </a:extLst>
          </p:cNvPr>
          <p:cNvPicPr>
            <a:picLocks noChangeAspect="1"/>
          </p:cNvPicPr>
          <p:nvPr/>
        </p:nvPicPr>
        <p:blipFill>
          <a:blip r:embed="rId2"/>
          <a:stretch>
            <a:fillRect/>
          </a:stretch>
        </p:blipFill>
        <p:spPr>
          <a:xfrm>
            <a:off x="484885" y="926431"/>
            <a:ext cx="11436470" cy="5005137"/>
          </a:xfrm>
          <a:prstGeom prst="rect">
            <a:avLst/>
          </a:prstGeom>
        </p:spPr>
      </p:pic>
    </p:spTree>
    <p:extLst>
      <p:ext uri="{BB962C8B-B14F-4D97-AF65-F5344CB8AC3E}">
        <p14:creationId xmlns:p14="http://schemas.microsoft.com/office/powerpoint/2010/main" val="4262261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365D0B76-2B99-4069-8D40-C89F623224B9}"/>
              </a:ext>
            </a:extLst>
          </p:cNvPr>
          <p:cNvGraphicFramePr>
            <a:graphicFrameLocks noGrp="1"/>
          </p:cNvGraphicFramePr>
          <p:nvPr>
            <p:ph sz="quarter" idx="13"/>
            <p:extLst>
              <p:ext uri="{D42A27DB-BD31-4B8C-83A1-F6EECF244321}">
                <p14:modId xmlns:p14="http://schemas.microsoft.com/office/powerpoint/2010/main" val="892917052"/>
              </p:ext>
            </p:extLst>
          </p:nvPr>
        </p:nvGraphicFramePr>
        <p:xfrm>
          <a:off x="3234905" y="595221"/>
          <a:ext cx="5011946" cy="5667557"/>
        </p:xfrm>
        <a:graphic>
          <a:graphicData uri="http://schemas.openxmlformats.org/drawingml/2006/table">
            <a:tbl>
              <a:tblPr>
                <a:tableStyleId>{616DA210-FB5B-4158-B5E0-FEB733F419BA}</a:tableStyleId>
              </a:tblPr>
              <a:tblGrid>
                <a:gridCol w="2505973">
                  <a:extLst>
                    <a:ext uri="{9D8B030D-6E8A-4147-A177-3AD203B41FA5}">
                      <a16:colId xmlns:a16="http://schemas.microsoft.com/office/drawing/2014/main" val="4191424983"/>
                    </a:ext>
                  </a:extLst>
                </a:gridCol>
                <a:gridCol w="2505973">
                  <a:extLst>
                    <a:ext uri="{9D8B030D-6E8A-4147-A177-3AD203B41FA5}">
                      <a16:colId xmlns:a16="http://schemas.microsoft.com/office/drawing/2014/main" val="3115325724"/>
                    </a:ext>
                  </a:extLst>
                </a:gridCol>
              </a:tblGrid>
              <a:tr h="809651">
                <a:tc>
                  <a:txBody>
                    <a:bodyPr/>
                    <a:lstStyle/>
                    <a:p>
                      <a:pPr algn="ctr" fontAlgn="t"/>
                      <a:r>
                        <a:rPr lang="en-US" sz="2000" b="1" dirty="0">
                          <a:effectLst/>
                        </a:rPr>
                        <a:t>Code</a:t>
                      </a:r>
                    </a:p>
                  </a:txBody>
                  <a:tcPr anchor="ctr">
                    <a:solidFill>
                      <a:schemeClr val="accent1">
                        <a:lumMod val="20000"/>
                        <a:lumOff val="80000"/>
                      </a:schemeClr>
                    </a:solidFill>
                  </a:tcPr>
                </a:tc>
                <a:tc>
                  <a:txBody>
                    <a:bodyPr/>
                    <a:lstStyle/>
                    <a:p>
                      <a:pPr algn="ctr" fontAlgn="t"/>
                      <a:r>
                        <a:rPr lang="en-US" sz="2000" b="1" dirty="0">
                          <a:effectLst/>
                        </a:rPr>
                        <a:t>Result</a:t>
                      </a:r>
                    </a:p>
                  </a:txBody>
                  <a:tcPr anchor="ctr">
                    <a:solidFill>
                      <a:schemeClr val="accent1">
                        <a:lumMod val="20000"/>
                        <a:lumOff val="80000"/>
                      </a:schemeClr>
                    </a:solidFill>
                  </a:tcPr>
                </a:tc>
                <a:extLst>
                  <a:ext uri="{0D108BD9-81ED-4DB2-BD59-A6C34878D82A}">
                    <a16:rowId xmlns:a16="http://schemas.microsoft.com/office/drawing/2014/main" val="2954868587"/>
                  </a:ext>
                </a:extLst>
              </a:tr>
              <a:tr h="809651">
                <a:tc>
                  <a:txBody>
                    <a:bodyPr/>
                    <a:lstStyle/>
                    <a:p>
                      <a:pPr algn="ctr" fontAlgn="t"/>
                      <a:r>
                        <a:rPr lang="en-US" sz="2000" b="1" dirty="0">
                          <a:effectLst/>
                        </a:rPr>
                        <a:t>\'</a:t>
                      </a:r>
                    </a:p>
                  </a:txBody>
                  <a:tcPr anchor="ctr"/>
                </a:tc>
                <a:tc>
                  <a:txBody>
                    <a:bodyPr/>
                    <a:lstStyle/>
                    <a:p>
                      <a:pPr algn="ctr" fontAlgn="t"/>
                      <a:r>
                        <a:rPr lang="en-US" sz="2000" b="1" dirty="0">
                          <a:effectLst/>
                        </a:rPr>
                        <a:t>Single Quote</a:t>
                      </a:r>
                    </a:p>
                  </a:txBody>
                  <a:tcPr anchor="ctr"/>
                </a:tc>
                <a:extLst>
                  <a:ext uri="{0D108BD9-81ED-4DB2-BD59-A6C34878D82A}">
                    <a16:rowId xmlns:a16="http://schemas.microsoft.com/office/drawing/2014/main" val="2820075478"/>
                  </a:ext>
                </a:extLst>
              </a:tr>
              <a:tr h="809651">
                <a:tc>
                  <a:txBody>
                    <a:bodyPr/>
                    <a:lstStyle/>
                    <a:p>
                      <a:pPr algn="ctr" fontAlgn="t"/>
                      <a:r>
                        <a:rPr lang="en-US" sz="2000" b="1">
                          <a:effectLst/>
                        </a:rPr>
                        <a:t>\\</a:t>
                      </a:r>
                    </a:p>
                  </a:txBody>
                  <a:tcPr anchor="ctr"/>
                </a:tc>
                <a:tc>
                  <a:txBody>
                    <a:bodyPr/>
                    <a:lstStyle/>
                    <a:p>
                      <a:pPr algn="ctr" fontAlgn="t"/>
                      <a:r>
                        <a:rPr lang="en-US" sz="2000" b="1" dirty="0">
                          <a:effectLst/>
                        </a:rPr>
                        <a:t>Backslash</a:t>
                      </a:r>
                    </a:p>
                  </a:txBody>
                  <a:tcPr anchor="ctr"/>
                </a:tc>
                <a:extLst>
                  <a:ext uri="{0D108BD9-81ED-4DB2-BD59-A6C34878D82A}">
                    <a16:rowId xmlns:a16="http://schemas.microsoft.com/office/drawing/2014/main" val="2333000212"/>
                  </a:ext>
                </a:extLst>
              </a:tr>
              <a:tr h="809651">
                <a:tc>
                  <a:txBody>
                    <a:bodyPr/>
                    <a:lstStyle/>
                    <a:p>
                      <a:pPr algn="ctr" fontAlgn="t"/>
                      <a:r>
                        <a:rPr lang="en-US" sz="2000" b="1">
                          <a:effectLst/>
                        </a:rPr>
                        <a:t>\n</a:t>
                      </a:r>
                    </a:p>
                  </a:txBody>
                  <a:tcPr anchor="ctr"/>
                </a:tc>
                <a:tc>
                  <a:txBody>
                    <a:bodyPr/>
                    <a:lstStyle/>
                    <a:p>
                      <a:pPr algn="ctr" fontAlgn="t"/>
                      <a:r>
                        <a:rPr lang="en-US" sz="2000" b="1" dirty="0">
                          <a:effectLst/>
                        </a:rPr>
                        <a:t>New Line</a:t>
                      </a:r>
                    </a:p>
                  </a:txBody>
                  <a:tcPr anchor="ctr"/>
                </a:tc>
                <a:extLst>
                  <a:ext uri="{0D108BD9-81ED-4DB2-BD59-A6C34878D82A}">
                    <a16:rowId xmlns:a16="http://schemas.microsoft.com/office/drawing/2014/main" val="4112438816"/>
                  </a:ext>
                </a:extLst>
              </a:tr>
              <a:tr h="809651">
                <a:tc>
                  <a:txBody>
                    <a:bodyPr/>
                    <a:lstStyle/>
                    <a:p>
                      <a:pPr algn="ctr" fontAlgn="t"/>
                      <a:r>
                        <a:rPr lang="en-US" sz="2000" b="1">
                          <a:effectLst/>
                        </a:rPr>
                        <a:t>\r</a:t>
                      </a:r>
                    </a:p>
                  </a:txBody>
                  <a:tcPr anchor="ctr"/>
                </a:tc>
                <a:tc>
                  <a:txBody>
                    <a:bodyPr/>
                    <a:lstStyle/>
                    <a:p>
                      <a:pPr algn="ctr" fontAlgn="t"/>
                      <a:r>
                        <a:rPr lang="en-US" sz="2000" b="1" dirty="0">
                          <a:effectLst/>
                        </a:rPr>
                        <a:t>Carriage Return</a:t>
                      </a:r>
                    </a:p>
                  </a:txBody>
                  <a:tcPr anchor="ctr"/>
                </a:tc>
                <a:extLst>
                  <a:ext uri="{0D108BD9-81ED-4DB2-BD59-A6C34878D82A}">
                    <a16:rowId xmlns:a16="http://schemas.microsoft.com/office/drawing/2014/main" val="2744945264"/>
                  </a:ext>
                </a:extLst>
              </a:tr>
              <a:tr h="809651">
                <a:tc>
                  <a:txBody>
                    <a:bodyPr/>
                    <a:lstStyle/>
                    <a:p>
                      <a:pPr algn="ctr" fontAlgn="t"/>
                      <a:r>
                        <a:rPr lang="en-US" sz="2000" b="1">
                          <a:effectLst/>
                        </a:rPr>
                        <a:t>\t</a:t>
                      </a:r>
                    </a:p>
                  </a:txBody>
                  <a:tcPr anchor="ctr"/>
                </a:tc>
                <a:tc>
                  <a:txBody>
                    <a:bodyPr/>
                    <a:lstStyle/>
                    <a:p>
                      <a:pPr algn="ctr" fontAlgn="t"/>
                      <a:r>
                        <a:rPr lang="en-US" sz="2000" b="1" dirty="0">
                          <a:effectLst/>
                        </a:rPr>
                        <a:t>Tab</a:t>
                      </a:r>
                    </a:p>
                  </a:txBody>
                  <a:tcPr anchor="ctr"/>
                </a:tc>
                <a:extLst>
                  <a:ext uri="{0D108BD9-81ED-4DB2-BD59-A6C34878D82A}">
                    <a16:rowId xmlns:a16="http://schemas.microsoft.com/office/drawing/2014/main" val="3703328603"/>
                  </a:ext>
                </a:extLst>
              </a:tr>
              <a:tr h="809651">
                <a:tc>
                  <a:txBody>
                    <a:bodyPr/>
                    <a:lstStyle/>
                    <a:p>
                      <a:pPr algn="ctr" fontAlgn="t"/>
                      <a:r>
                        <a:rPr lang="en-US" sz="2000" b="1">
                          <a:effectLst/>
                        </a:rPr>
                        <a:t>\b</a:t>
                      </a:r>
                    </a:p>
                  </a:txBody>
                  <a:tcPr anchor="ctr"/>
                </a:tc>
                <a:tc>
                  <a:txBody>
                    <a:bodyPr/>
                    <a:lstStyle/>
                    <a:p>
                      <a:pPr algn="ctr" fontAlgn="t"/>
                      <a:r>
                        <a:rPr lang="en-US" sz="2000" b="1" dirty="0">
                          <a:effectLst/>
                        </a:rPr>
                        <a:t>Backspace</a:t>
                      </a:r>
                    </a:p>
                  </a:txBody>
                  <a:tcPr anchor="ctr"/>
                </a:tc>
                <a:extLst>
                  <a:ext uri="{0D108BD9-81ED-4DB2-BD59-A6C34878D82A}">
                    <a16:rowId xmlns:a16="http://schemas.microsoft.com/office/drawing/2014/main" val="1306634786"/>
                  </a:ext>
                </a:extLst>
              </a:tr>
            </a:tbl>
          </a:graphicData>
        </a:graphic>
      </p:graphicFrame>
    </p:spTree>
    <p:extLst>
      <p:ext uri="{BB962C8B-B14F-4D97-AF65-F5344CB8AC3E}">
        <p14:creationId xmlns:p14="http://schemas.microsoft.com/office/powerpoint/2010/main" val="3352301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2932AB2-9605-4EE0-83ED-3EA5C473FF90}"/>
              </a:ext>
            </a:extLst>
          </p:cNvPr>
          <p:cNvSpPr txBox="1"/>
          <p:nvPr/>
        </p:nvSpPr>
        <p:spPr>
          <a:xfrm>
            <a:off x="783770" y="1228397"/>
            <a:ext cx="7166698" cy="6044412"/>
          </a:xfrm>
          <a:prstGeom prst="rect">
            <a:avLst/>
          </a:prstGeom>
          <a:noFill/>
        </p:spPr>
        <p:txBody>
          <a:bodyPr wrap="square" rtlCol="0">
            <a:spAutoFit/>
          </a:bodyPr>
          <a:lstStyle/>
          <a:p>
            <a:pPr algn="just">
              <a:lnSpc>
                <a:spcPct val="150000"/>
              </a:lnSpc>
            </a:pPr>
            <a:r>
              <a:rPr lang="en-US" sz="2000" b="1" dirty="0">
                <a:latin typeface="Arial" panose="020B0604020202020204" pitchFamily="34" charset="0"/>
                <a:cs typeface="Arial" panose="020B0604020202020204" pitchFamily="34" charset="0"/>
              </a:rPr>
              <a:t>AI</a:t>
            </a:r>
            <a:r>
              <a:rPr lang="en-US" sz="2000" dirty="0">
                <a:latin typeface="Arial" panose="020B0604020202020204" pitchFamily="34" charset="0"/>
                <a:cs typeface="Arial" panose="020B0604020202020204" pitchFamily="34" charset="0"/>
              </a:rPr>
              <a:t>: Artificial intelligence (AI) is technology that enables computers and machines to simulate human learning, comprehension, problem solving, decision making, creativity.</a:t>
            </a:r>
          </a:p>
          <a:p>
            <a:pPr algn="just">
              <a:lnSpc>
                <a:spcPct val="150000"/>
              </a:lnSpc>
            </a:pPr>
            <a:endParaRPr lang="en-US" sz="2000" dirty="0">
              <a:latin typeface="Arial" panose="020B0604020202020204" pitchFamily="34" charset="0"/>
              <a:cs typeface="Arial" panose="020B0604020202020204" pitchFamily="34" charset="0"/>
            </a:endParaRPr>
          </a:p>
          <a:p>
            <a:pPr algn="just">
              <a:lnSpc>
                <a:spcPct val="150000"/>
              </a:lnSpc>
            </a:pPr>
            <a:r>
              <a:rPr lang="en-US" sz="2000" dirty="0">
                <a:latin typeface="Arial" panose="020B0604020202020204" pitchFamily="34" charset="0"/>
                <a:cs typeface="Arial" panose="020B0604020202020204" pitchFamily="34" charset="0"/>
              </a:rPr>
              <a:t>	Applications and devices equipped with AI can see and identify objects. They can understand and respond to human language. They can learn from new information and experience. They can make detailed recommendations to users and experts. They can act independently, replacing the need for human intelligence or intervention (a classic example being a self-driving car). </a:t>
            </a:r>
          </a:p>
          <a:p>
            <a:pPr algn="just">
              <a:lnSpc>
                <a:spcPct val="150000"/>
              </a:lnSpc>
            </a:pPr>
            <a:endParaRPr lang="en-US" sz="2000" dirty="0">
              <a:latin typeface="Arial" panose="020B0604020202020204" pitchFamily="34" charset="0"/>
              <a:cs typeface="Arial" panose="020B0604020202020204" pitchFamily="34" charset="0"/>
            </a:endParaRPr>
          </a:p>
          <a:p>
            <a:pPr algn="just">
              <a:lnSpc>
                <a:spcPct val="150000"/>
              </a:lnSpc>
            </a:pPr>
            <a:endParaRPr lang="en-US" sz="2000" dirty="0"/>
          </a:p>
        </p:txBody>
      </p:sp>
      <p:sp>
        <p:nvSpPr>
          <p:cNvPr id="7" name="TextBox 6">
            <a:extLst>
              <a:ext uri="{FF2B5EF4-FFF2-40B4-BE49-F238E27FC236}">
                <a16:creationId xmlns:a16="http://schemas.microsoft.com/office/drawing/2014/main" id="{D2113EBE-C364-4422-B9AC-C87CAA4E4F84}"/>
              </a:ext>
            </a:extLst>
          </p:cNvPr>
          <p:cNvSpPr txBox="1"/>
          <p:nvPr/>
        </p:nvSpPr>
        <p:spPr>
          <a:xfrm>
            <a:off x="443459" y="566887"/>
            <a:ext cx="5402704" cy="523220"/>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Introduction</a:t>
            </a:r>
          </a:p>
        </p:txBody>
      </p:sp>
      <p:pic>
        <p:nvPicPr>
          <p:cNvPr id="1026" name="Picture 2">
            <a:extLst>
              <a:ext uri="{FF2B5EF4-FFF2-40B4-BE49-F238E27FC236}">
                <a16:creationId xmlns:a16="http://schemas.microsoft.com/office/drawing/2014/main" id="{BBCD9DA3-23F1-4610-9FF2-F6A440A100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0468" y="1479884"/>
            <a:ext cx="4087528" cy="3898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3551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2932AB2-9605-4EE0-83ED-3EA5C473FF90}"/>
              </a:ext>
            </a:extLst>
          </p:cNvPr>
          <p:cNvSpPr txBox="1"/>
          <p:nvPr/>
        </p:nvSpPr>
        <p:spPr>
          <a:xfrm>
            <a:off x="814018" y="2021306"/>
            <a:ext cx="9975900" cy="4199611"/>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python is an interpreted general- purpose or (multi-purpose) high level programming language with easy syntax and dynamic semantics.’</a:t>
            </a:r>
          </a:p>
          <a:p>
            <a:pPr marL="342900" indent="-342900" algn="just">
              <a:lnSpc>
                <a:spcPct val="150000"/>
              </a:lnSpc>
              <a:buFont typeface="Arial" panose="020B0604020202020204" pitchFamily="34" charset="0"/>
              <a:buChar char="•"/>
            </a:pPr>
            <a:r>
              <a:rPr lang="en-US" sz="2000" b="0" i="0" dirty="0">
                <a:solidFill>
                  <a:srgbClr val="000000"/>
                </a:solidFill>
                <a:effectLst/>
                <a:latin typeface="Verdana" panose="020B0604030504040204" pitchFamily="34" charset="0"/>
              </a:rPr>
              <a:t>It was created by Guido van Rossum, and released in 1991.</a:t>
            </a:r>
          </a:p>
          <a:p>
            <a:pPr marL="342900" indent="-342900" algn="just">
              <a:lnSpc>
                <a:spcPct val="150000"/>
              </a:lnSpc>
              <a:buFont typeface="Arial" panose="020B0604020202020204" pitchFamily="34" charset="0"/>
              <a:buChar char="•"/>
            </a:pPr>
            <a:endParaRPr lang="en-US" sz="2000" b="0" i="0" dirty="0">
              <a:solidFill>
                <a:srgbClr val="000000"/>
              </a:solidFill>
              <a:effectLst/>
              <a:latin typeface="Verdana" panose="020B0604030504040204" pitchFamily="34" charset="0"/>
            </a:endParaRPr>
          </a:p>
          <a:p>
            <a:pPr marL="342900" indent="-342900" algn="just">
              <a:lnSpc>
                <a:spcPct val="150000"/>
              </a:lnSpc>
              <a:buFont typeface="Arial" panose="020B0604020202020204" pitchFamily="34" charset="0"/>
              <a:buChar char="•"/>
            </a:pPr>
            <a:endParaRPr lang="en-US" sz="2000" b="0" i="0" dirty="0">
              <a:solidFill>
                <a:srgbClr val="000000"/>
              </a:solidFill>
              <a:effectLst/>
              <a:latin typeface="Arial" panose="020B0604020202020204" pitchFamily="34" charset="0"/>
              <a:cs typeface="Arial" panose="020B0604020202020204" pitchFamily="34" charset="0"/>
            </a:endParaRPr>
          </a:p>
          <a:p>
            <a:pPr algn="just">
              <a:lnSpc>
                <a:spcPct val="150000"/>
              </a:lnSpc>
            </a:pPr>
            <a:endParaRPr lang="en-US" sz="2000" dirty="0">
              <a:latin typeface="Arial" panose="020B0604020202020204" pitchFamily="34" charset="0"/>
              <a:cs typeface="Arial" panose="020B0604020202020204" pitchFamily="34" charset="0"/>
            </a:endParaRPr>
          </a:p>
          <a:p>
            <a:pPr algn="just">
              <a:lnSpc>
                <a:spcPct val="150000"/>
              </a:lnSpc>
            </a:pPr>
            <a:r>
              <a:rPr kumimoji="0" lang="en-US" altLang="en-US" sz="2000" b="0" i="0" u="none" strike="noStrike" kern="1200" cap="none" spc="0" normalizeH="0" baseline="0" noProof="0" dirty="0">
                <a:ln>
                  <a:noFill/>
                </a:ln>
                <a:solidFill>
                  <a:srgbClr val="000000"/>
                </a:solidFill>
                <a:effectLst/>
                <a:uLnTx/>
                <a:uFillTx/>
                <a:latin typeface="Arial"/>
                <a:ea typeface="+mn-ea"/>
                <a:cs typeface="+mn-cs"/>
              </a:rPr>
              <a:t> </a:t>
            </a:r>
          </a:p>
          <a:p>
            <a:pPr algn="just">
              <a:lnSpc>
                <a:spcPct val="150000"/>
              </a:lnSpc>
            </a:pPr>
            <a:endParaRPr kumimoji="0" lang="en-US" altLang="en-US" sz="2000" b="0" i="0" u="none" strike="noStrike" kern="1200" cap="none" spc="0" normalizeH="0" baseline="0" noProof="0" dirty="0">
              <a:ln>
                <a:noFill/>
              </a:ln>
              <a:solidFill>
                <a:srgbClr val="000000"/>
              </a:solidFill>
              <a:effectLst/>
              <a:uLnTx/>
              <a:uFillTx/>
              <a:latin typeface="Arial"/>
              <a:ea typeface="+mn-ea"/>
              <a:cs typeface="+mn-cs"/>
            </a:endParaRPr>
          </a:p>
          <a:p>
            <a:pPr algn="just">
              <a:lnSpc>
                <a:spcPct val="150000"/>
              </a:lnSpc>
            </a:pPr>
            <a:endParaRPr lang="en-US" sz="2000" dirty="0">
              <a:latin typeface="Titillium Web" panose="00000500000000000000" pitchFamily="2" charset="0"/>
            </a:endParaRPr>
          </a:p>
        </p:txBody>
      </p:sp>
      <p:sp>
        <p:nvSpPr>
          <p:cNvPr id="4" name="TextBox 3">
            <a:extLst>
              <a:ext uri="{FF2B5EF4-FFF2-40B4-BE49-F238E27FC236}">
                <a16:creationId xmlns:a16="http://schemas.microsoft.com/office/drawing/2014/main" id="{7EA0899F-A39F-493F-BC67-06445EC6FEDC}"/>
              </a:ext>
            </a:extLst>
          </p:cNvPr>
          <p:cNvSpPr txBox="1"/>
          <p:nvPr/>
        </p:nvSpPr>
        <p:spPr>
          <a:xfrm>
            <a:off x="814018" y="973970"/>
            <a:ext cx="6097603" cy="658835"/>
          </a:xfrm>
          <a:prstGeom prst="rect">
            <a:avLst/>
          </a:prstGeom>
          <a:noFill/>
        </p:spPr>
        <p:txBody>
          <a:bodyPr wrap="square">
            <a:spAutoFit/>
          </a:bodyPr>
          <a:lstStyle/>
          <a:p>
            <a:pPr algn="just">
              <a:lnSpc>
                <a:spcPct val="150000"/>
              </a:lnSpc>
            </a:pPr>
            <a:r>
              <a:rPr lang="en-US" sz="2800" b="1" dirty="0">
                <a:latin typeface="Arial" panose="020B0604020202020204" pitchFamily="34" charset="0"/>
                <a:cs typeface="Arial" panose="020B0604020202020204" pitchFamily="34" charset="0"/>
              </a:rPr>
              <a:t>What is Python</a:t>
            </a:r>
            <a:endParaRPr lang="en-US" sz="2800" dirty="0">
              <a:latin typeface="Arial" panose="020B0604020202020204" pitchFamily="34" charset="0"/>
              <a:cs typeface="Arial" panose="020B0604020202020204" pitchFamily="34" charset="0"/>
            </a:endParaRPr>
          </a:p>
        </p:txBody>
      </p:sp>
      <p:pic>
        <p:nvPicPr>
          <p:cNvPr id="2050" name="Picture 2" descr="12 Platforms to Run Python Code Online - Analytics Vidhya">
            <a:extLst>
              <a:ext uri="{FF2B5EF4-FFF2-40B4-BE49-F238E27FC236}">
                <a16:creationId xmlns:a16="http://schemas.microsoft.com/office/drawing/2014/main" id="{22FBDE09-D23B-4B1B-90C1-182DBEFD74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0969" y="2594296"/>
            <a:ext cx="7641999" cy="4776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2467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36B8D4C-ADB1-4D5D-B780-5FE56A995C25}"/>
              </a:ext>
            </a:extLst>
          </p:cNvPr>
          <p:cNvSpPr txBox="1"/>
          <p:nvPr/>
        </p:nvSpPr>
        <p:spPr>
          <a:xfrm>
            <a:off x="936000" y="2040256"/>
            <a:ext cx="10320000" cy="2505301"/>
          </a:xfrm>
          <a:prstGeom prst="rect">
            <a:avLst/>
          </a:prstGeom>
          <a:noFill/>
        </p:spPr>
        <p:txBody>
          <a:bodyPr wrap="square">
            <a:spAutoFit/>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altLang="en-US" sz="2000" b="0" i="0" u="none" strike="noStrike" kern="1200" cap="none" spc="0" normalizeH="0" baseline="0" noProof="0" dirty="0">
                <a:ln>
                  <a:noFill/>
                </a:ln>
                <a:solidFill>
                  <a:srgbClr val="000000"/>
                </a:solidFill>
                <a:effectLst/>
                <a:uLnTx/>
                <a:uFillTx/>
                <a:latin typeface="Arial"/>
                <a:ea typeface="+mn-ea"/>
                <a:cs typeface="+mn-cs"/>
              </a:rPr>
              <a:t>Comment lines provide documentation about your program</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altLang="en-US" b="0" i="0" u="none" strike="noStrike" kern="1200" cap="none" spc="0" normalizeH="0" baseline="0" noProof="0" dirty="0">
                <a:ln>
                  <a:noFill/>
                </a:ln>
                <a:solidFill>
                  <a:srgbClr val="000000"/>
                </a:solidFill>
                <a:effectLst/>
                <a:uLnTx/>
                <a:uFillTx/>
                <a:latin typeface="Arial"/>
                <a:ea typeface="+mn-ea"/>
                <a:cs typeface="+mn-cs"/>
              </a:rPr>
              <a:t>Anything after the “#” symbol is a comment</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altLang="en-US" b="0" i="0" u="none" strike="noStrike" kern="1200" cap="none" spc="0" normalizeH="0" baseline="0" noProof="0" dirty="0">
                <a:ln>
                  <a:noFill/>
                </a:ln>
                <a:solidFill>
                  <a:srgbClr val="000000"/>
                </a:solidFill>
                <a:effectLst/>
                <a:uLnTx/>
                <a:uFillTx/>
                <a:latin typeface="Arial"/>
                <a:ea typeface="+mn-ea"/>
                <a:cs typeface="+mn-cs"/>
              </a:rPr>
              <a:t>Ignored by the computer</a:t>
            </a:r>
          </a:p>
          <a:p>
            <a:pPr marL="742950" marR="0" lvl="1" indent="-285750" algn="l" defTabSz="914400" rtl="0" eaLnBrk="1" fontAlgn="base" latinLnBrk="0" hangingPunct="1">
              <a:lnSpc>
                <a:spcPct val="100000"/>
              </a:lnSpc>
              <a:spcBef>
                <a:spcPct val="20000"/>
              </a:spcBef>
              <a:spcAft>
                <a:spcPct val="0"/>
              </a:spcAft>
              <a:buClrTx/>
              <a:buSzTx/>
              <a:buFontTx/>
              <a:buNone/>
              <a:tabLst/>
              <a:defRPr/>
            </a:pPr>
            <a:endParaRPr kumimoji="0" lang="en-US" altLang="en-US" b="0" i="0" u="none" strike="noStrike" kern="1200" cap="none" spc="0" normalizeH="0" baseline="0" noProof="0" dirty="0">
              <a:ln>
                <a:noFill/>
              </a:ln>
              <a:solidFill>
                <a:srgbClr val="000000"/>
              </a:solidFill>
              <a:effectLst/>
              <a:uLnTx/>
              <a:uFillTx/>
              <a:latin typeface="Arial"/>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I’m </a:t>
            </a:r>
            <a:r>
              <a:rPr lang="en-US" altLang="en-US" sz="2000" dirty="0">
                <a:solidFill>
                  <a:srgbClr val="000000"/>
                </a:solidFill>
                <a:latin typeface="Courier New" panose="02070309020205020404" pitchFamily="49" charset="0"/>
              </a:rPr>
              <a:t>a</a:t>
            </a:r>
            <a:r>
              <a:rPr kumimoji="0" lang="en-US" altLang="en-US" sz="20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programmer</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First python program</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altLang="en-US" sz="20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This is my code</a:t>
            </a:r>
            <a:endParaRPr kumimoji="0" lang="en-US" altLang="en-US" b="0" i="0" u="none" strike="noStrike" kern="1200" cap="none" spc="0" normalizeH="0" baseline="0" noProof="0" dirty="0">
              <a:ln>
                <a:noFill/>
              </a:ln>
              <a:solidFill>
                <a:srgbClr val="000000"/>
              </a:solidFill>
              <a:effectLst/>
              <a:uLnTx/>
              <a:uFillTx/>
              <a:latin typeface="Arial"/>
              <a:ea typeface="+mn-ea"/>
              <a:cs typeface="+mn-cs"/>
            </a:endParaRPr>
          </a:p>
        </p:txBody>
      </p:sp>
      <p:sp>
        <p:nvSpPr>
          <p:cNvPr id="7" name="TextBox 6">
            <a:extLst>
              <a:ext uri="{FF2B5EF4-FFF2-40B4-BE49-F238E27FC236}">
                <a16:creationId xmlns:a16="http://schemas.microsoft.com/office/drawing/2014/main" id="{A944EB19-A1D5-4D8F-BF92-AA2370F99261}"/>
              </a:ext>
            </a:extLst>
          </p:cNvPr>
          <p:cNvSpPr txBox="1"/>
          <p:nvPr/>
        </p:nvSpPr>
        <p:spPr>
          <a:xfrm>
            <a:off x="936000" y="906189"/>
            <a:ext cx="6097604" cy="523220"/>
          </a:xfrm>
          <a:prstGeom prst="rect">
            <a:avLst/>
          </a:prstGeom>
          <a:noFill/>
        </p:spPr>
        <p:txBody>
          <a:bodyPr wrap="square">
            <a:spAutoFit/>
          </a:bodyPr>
          <a:lstStyle/>
          <a:p>
            <a:pPr algn="l"/>
            <a:r>
              <a:rPr lang="en-US" sz="2800" b="1" i="0" dirty="0">
                <a:solidFill>
                  <a:srgbClr val="000000"/>
                </a:solidFill>
                <a:effectLst/>
                <a:latin typeface="Segoe UI" panose="020B0502040204020203" pitchFamily="34" charset="0"/>
              </a:rPr>
              <a:t>Python Comments</a:t>
            </a:r>
          </a:p>
        </p:txBody>
      </p:sp>
    </p:spTree>
    <p:extLst>
      <p:ext uri="{BB962C8B-B14F-4D97-AF65-F5344CB8AC3E}">
        <p14:creationId xmlns:p14="http://schemas.microsoft.com/office/powerpoint/2010/main" val="3708266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CE8D4-3BDB-4764-A782-4041BD12F90A}"/>
              </a:ext>
            </a:extLst>
          </p:cNvPr>
          <p:cNvSpPr>
            <a:spLocks noGrp="1"/>
          </p:cNvSpPr>
          <p:nvPr>
            <p:ph type="title"/>
          </p:nvPr>
        </p:nvSpPr>
        <p:spPr>
          <a:xfrm>
            <a:off x="913775" y="416388"/>
            <a:ext cx="10364451" cy="1596177"/>
          </a:xfrm>
        </p:spPr>
        <p:txBody>
          <a:bodyPr>
            <a:normAutofit/>
          </a:bodyPr>
          <a:lstStyle/>
          <a:p>
            <a:pPr algn="l"/>
            <a:r>
              <a:rPr lang="en-US" sz="2800" b="1" i="0" cap="none" dirty="0">
                <a:solidFill>
                  <a:srgbClr val="000000"/>
                </a:solidFill>
                <a:effectLst/>
                <a:latin typeface="Segoe UI" panose="020B0502040204020203" pitchFamily="34" charset="0"/>
              </a:rPr>
              <a:t>Python Variables</a:t>
            </a:r>
            <a:endParaRPr lang="en-US" sz="2800" b="1" cap="none" dirty="0"/>
          </a:p>
        </p:txBody>
      </p:sp>
      <p:sp>
        <p:nvSpPr>
          <p:cNvPr id="3" name="Content Placeholder 2">
            <a:extLst>
              <a:ext uri="{FF2B5EF4-FFF2-40B4-BE49-F238E27FC236}">
                <a16:creationId xmlns:a16="http://schemas.microsoft.com/office/drawing/2014/main" id="{0BD8D60D-93E8-4993-A75F-AF49FB7261EA}"/>
              </a:ext>
            </a:extLst>
          </p:cNvPr>
          <p:cNvSpPr>
            <a:spLocks noGrp="1"/>
          </p:cNvSpPr>
          <p:nvPr>
            <p:ph sz="quarter" idx="13"/>
          </p:nvPr>
        </p:nvSpPr>
        <p:spPr>
          <a:xfrm>
            <a:off x="913774" y="1616321"/>
            <a:ext cx="10363826" cy="4909607"/>
          </a:xfrm>
        </p:spPr>
        <p:txBody>
          <a:bodyPr>
            <a:normAutofit lnSpcReduction="10000"/>
          </a:bodyPr>
          <a:lstStyle/>
          <a:p>
            <a:pPr>
              <a:lnSpc>
                <a:spcPct val="150000"/>
              </a:lnSpc>
            </a:pPr>
            <a:r>
              <a:rPr lang="en-US" cap="none" dirty="0">
                <a:latin typeface="Arial" panose="020B0604020202020204" pitchFamily="34" charset="0"/>
                <a:cs typeface="Arial" panose="020B0604020202020204" pitchFamily="34" charset="0"/>
              </a:rPr>
              <a:t>Variables are containers for storing data values.</a:t>
            </a:r>
          </a:p>
          <a:p>
            <a:pPr marL="0" indent="0">
              <a:lnSpc>
                <a:spcPct val="100000"/>
              </a:lnSpc>
              <a:buNone/>
            </a:pPr>
            <a:r>
              <a:rPr lang="en-US" cap="none" dirty="0">
                <a:latin typeface="Arial" panose="020B0604020202020204" pitchFamily="34" charset="0"/>
                <a:cs typeface="Arial" panose="020B0604020202020204" pitchFamily="34" charset="0"/>
              </a:rPr>
              <a:t>x = 5</a:t>
            </a:r>
          </a:p>
          <a:p>
            <a:pPr marL="0" indent="0">
              <a:lnSpc>
                <a:spcPct val="100000"/>
              </a:lnSpc>
              <a:buNone/>
            </a:pPr>
            <a:r>
              <a:rPr lang="en-US" cap="none" dirty="0">
                <a:latin typeface="Arial" panose="020B0604020202020204" pitchFamily="34" charset="0"/>
                <a:cs typeface="Arial" panose="020B0604020202020204" pitchFamily="34" charset="0"/>
              </a:rPr>
              <a:t>y = "John"</a:t>
            </a:r>
          </a:p>
          <a:p>
            <a:pPr marL="0" indent="0">
              <a:lnSpc>
                <a:spcPct val="100000"/>
              </a:lnSpc>
              <a:buNone/>
            </a:pPr>
            <a:r>
              <a:rPr lang="en-US" cap="none" dirty="0">
                <a:latin typeface="Arial" panose="020B0604020202020204" pitchFamily="34" charset="0"/>
                <a:cs typeface="Arial" panose="020B0604020202020204" pitchFamily="34" charset="0"/>
              </a:rPr>
              <a:t>print(x)</a:t>
            </a:r>
          </a:p>
          <a:p>
            <a:pPr marL="0" indent="0">
              <a:lnSpc>
                <a:spcPct val="100000"/>
              </a:lnSpc>
              <a:buNone/>
            </a:pPr>
            <a:r>
              <a:rPr lang="en-US" cap="none" dirty="0">
                <a:latin typeface="Arial" panose="020B0604020202020204" pitchFamily="34" charset="0"/>
                <a:cs typeface="Arial" panose="020B0604020202020204" pitchFamily="34" charset="0"/>
              </a:rPr>
              <a:t>print(y)</a:t>
            </a:r>
          </a:p>
          <a:p>
            <a:pPr marL="0" indent="0">
              <a:lnSpc>
                <a:spcPct val="100000"/>
              </a:lnSpc>
              <a:buNone/>
            </a:pPr>
            <a:endParaRPr lang="en-US" cap="none" dirty="0">
              <a:latin typeface="Arial" panose="020B0604020202020204" pitchFamily="34" charset="0"/>
              <a:cs typeface="Arial" panose="020B0604020202020204" pitchFamily="34" charset="0"/>
            </a:endParaRPr>
          </a:p>
          <a:p>
            <a:pPr>
              <a:lnSpc>
                <a:spcPct val="150000"/>
              </a:lnSpc>
            </a:pPr>
            <a:r>
              <a:rPr lang="en-US" cap="none" dirty="0">
                <a:latin typeface="Arial" panose="020B0604020202020204" pitchFamily="34" charset="0"/>
                <a:cs typeface="Arial" panose="020B0604020202020204" pitchFamily="34" charset="0"/>
              </a:rPr>
              <a:t>Variables do not need to be declared with any particular type, and can even change type after they have been set.</a:t>
            </a:r>
          </a:p>
          <a:p>
            <a:pPr marL="0" indent="0">
              <a:lnSpc>
                <a:spcPct val="110000"/>
              </a:lnSpc>
              <a:buNone/>
            </a:pPr>
            <a:r>
              <a:rPr lang="en-US" cap="none" dirty="0">
                <a:latin typeface="Arial" panose="020B0604020202020204" pitchFamily="34" charset="0"/>
                <a:cs typeface="Arial" panose="020B0604020202020204" pitchFamily="34" charset="0"/>
              </a:rPr>
              <a:t>x = 4   	  	# x is of type int</a:t>
            </a:r>
          </a:p>
          <a:p>
            <a:pPr marL="0" indent="0">
              <a:lnSpc>
                <a:spcPct val="110000"/>
              </a:lnSpc>
              <a:buNone/>
            </a:pPr>
            <a:r>
              <a:rPr lang="en-US" cap="none" dirty="0">
                <a:latin typeface="Arial" panose="020B0604020202020204" pitchFamily="34" charset="0"/>
                <a:cs typeface="Arial" panose="020B0604020202020204" pitchFamily="34" charset="0"/>
              </a:rPr>
              <a:t>x = "Sally" 	# x is now of type str</a:t>
            </a:r>
          </a:p>
          <a:p>
            <a:pPr marL="0" indent="0">
              <a:lnSpc>
                <a:spcPct val="110000"/>
              </a:lnSpc>
              <a:buNone/>
            </a:pPr>
            <a:r>
              <a:rPr lang="en-US" cap="none" dirty="0">
                <a:latin typeface="Arial" panose="020B0604020202020204" pitchFamily="34" charset="0"/>
                <a:cs typeface="Arial" panose="020B0604020202020204" pitchFamily="34" charset="0"/>
              </a:rPr>
              <a:t>print(x)</a:t>
            </a:r>
          </a:p>
        </p:txBody>
      </p:sp>
    </p:spTree>
    <p:extLst>
      <p:ext uri="{BB962C8B-B14F-4D97-AF65-F5344CB8AC3E}">
        <p14:creationId xmlns:p14="http://schemas.microsoft.com/office/powerpoint/2010/main" val="2108659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01F70-2860-465F-885F-2BE2E1D7175F}"/>
              </a:ext>
            </a:extLst>
          </p:cNvPr>
          <p:cNvSpPr>
            <a:spLocks noGrp="1"/>
          </p:cNvSpPr>
          <p:nvPr>
            <p:ph type="title"/>
          </p:nvPr>
        </p:nvSpPr>
        <p:spPr>
          <a:xfrm>
            <a:off x="913774" y="685893"/>
            <a:ext cx="10364451" cy="1596177"/>
          </a:xfrm>
        </p:spPr>
        <p:txBody>
          <a:bodyPr/>
          <a:lstStyle/>
          <a:p>
            <a:pPr algn="l"/>
            <a:r>
              <a:rPr lang="en-US" cap="none" dirty="0"/>
              <a:t>Count</a:t>
            </a:r>
            <a:r>
              <a:rPr lang="en-US" dirty="0"/>
              <a:t>….</a:t>
            </a:r>
          </a:p>
        </p:txBody>
      </p:sp>
      <p:sp>
        <p:nvSpPr>
          <p:cNvPr id="3" name="Content Placeholder 2">
            <a:extLst>
              <a:ext uri="{FF2B5EF4-FFF2-40B4-BE49-F238E27FC236}">
                <a16:creationId xmlns:a16="http://schemas.microsoft.com/office/drawing/2014/main" id="{AB1BB050-CC68-47F2-A622-C710974515C1}"/>
              </a:ext>
            </a:extLst>
          </p:cNvPr>
          <p:cNvSpPr>
            <a:spLocks noGrp="1"/>
          </p:cNvSpPr>
          <p:nvPr>
            <p:ph sz="quarter" idx="13"/>
          </p:nvPr>
        </p:nvSpPr>
        <p:spPr>
          <a:xfrm>
            <a:off x="914399" y="2068709"/>
            <a:ext cx="10363826" cy="4490908"/>
          </a:xfrm>
        </p:spPr>
        <p:txBody>
          <a:bodyPr/>
          <a:lstStyle/>
          <a:p>
            <a:r>
              <a:rPr lang="en-US" cap="none" dirty="0">
                <a:latin typeface="Arial" panose="020B0604020202020204" pitchFamily="34" charset="0"/>
                <a:cs typeface="Arial" panose="020B0604020202020204" pitchFamily="34" charset="0"/>
              </a:rPr>
              <a:t>You can get the data type of a variable with the </a:t>
            </a:r>
            <a:r>
              <a:rPr lang="en-US" cap="none" dirty="0">
                <a:solidFill>
                  <a:srgbClr val="FF0000"/>
                </a:solidFill>
                <a:latin typeface="Arial" panose="020B0604020202020204" pitchFamily="34" charset="0"/>
                <a:cs typeface="Arial" panose="020B0604020202020204" pitchFamily="34" charset="0"/>
              </a:rPr>
              <a:t>type</a:t>
            </a:r>
            <a:r>
              <a:rPr lang="en-US" cap="none" dirty="0">
                <a:latin typeface="Arial" panose="020B0604020202020204" pitchFamily="34" charset="0"/>
                <a:cs typeface="Arial" panose="020B0604020202020204" pitchFamily="34" charset="0"/>
              </a:rPr>
              <a:t>() function.</a:t>
            </a:r>
          </a:p>
          <a:p>
            <a:pPr marL="0" indent="0">
              <a:buNone/>
            </a:pPr>
            <a:r>
              <a:rPr lang="en-US" b="0" i="0" cap="none" dirty="0">
                <a:solidFill>
                  <a:srgbClr val="FF0000"/>
                </a:solidFill>
                <a:effectLst/>
                <a:latin typeface="Arial" panose="020B0604020202020204" pitchFamily="34" charset="0"/>
                <a:cs typeface="Arial" panose="020B0604020202020204" pitchFamily="34" charset="0"/>
              </a:rPr>
              <a:t>x = 5</a:t>
            </a:r>
            <a:br>
              <a:rPr lang="en-US" cap="none" dirty="0">
                <a:solidFill>
                  <a:srgbClr val="FF0000"/>
                </a:solidFill>
                <a:latin typeface="Arial" panose="020B0604020202020204" pitchFamily="34" charset="0"/>
                <a:cs typeface="Arial" panose="020B0604020202020204" pitchFamily="34" charset="0"/>
              </a:rPr>
            </a:br>
            <a:r>
              <a:rPr lang="en-US" b="0" i="0" cap="none" dirty="0">
                <a:solidFill>
                  <a:srgbClr val="FF0000"/>
                </a:solidFill>
                <a:effectLst/>
                <a:latin typeface="Arial" panose="020B0604020202020204" pitchFamily="34" charset="0"/>
                <a:cs typeface="Arial" panose="020B0604020202020204" pitchFamily="34" charset="0"/>
              </a:rPr>
              <a:t>y = "john"</a:t>
            </a:r>
            <a:br>
              <a:rPr lang="en-US" cap="none" dirty="0">
                <a:solidFill>
                  <a:srgbClr val="FF0000"/>
                </a:solidFill>
                <a:latin typeface="Arial" panose="020B0604020202020204" pitchFamily="34" charset="0"/>
                <a:cs typeface="Arial" panose="020B0604020202020204" pitchFamily="34" charset="0"/>
              </a:rPr>
            </a:br>
            <a:r>
              <a:rPr lang="en-US" b="0" i="0" cap="none" dirty="0">
                <a:solidFill>
                  <a:srgbClr val="FF0000"/>
                </a:solidFill>
                <a:effectLst/>
                <a:latin typeface="Arial" panose="020B0604020202020204" pitchFamily="34" charset="0"/>
                <a:cs typeface="Arial" panose="020B0604020202020204" pitchFamily="34" charset="0"/>
              </a:rPr>
              <a:t>print(type(x))</a:t>
            </a:r>
            <a:br>
              <a:rPr lang="en-US" cap="none" dirty="0">
                <a:solidFill>
                  <a:srgbClr val="FF0000"/>
                </a:solidFill>
                <a:latin typeface="Arial" panose="020B0604020202020204" pitchFamily="34" charset="0"/>
                <a:cs typeface="Arial" panose="020B0604020202020204" pitchFamily="34" charset="0"/>
              </a:rPr>
            </a:br>
            <a:r>
              <a:rPr lang="en-US" b="0" i="0" cap="none" dirty="0">
                <a:solidFill>
                  <a:srgbClr val="FF0000"/>
                </a:solidFill>
                <a:effectLst/>
                <a:latin typeface="Arial" panose="020B0604020202020204" pitchFamily="34" charset="0"/>
                <a:cs typeface="Arial" panose="020B0604020202020204" pitchFamily="34" charset="0"/>
              </a:rPr>
              <a:t>print(type(y))</a:t>
            </a:r>
          </a:p>
          <a:p>
            <a:r>
              <a:rPr lang="en-US" cap="none" dirty="0">
                <a:latin typeface="Arial" panose="020B0604020202020204" pitchFamily="34" charset="0"/>
                <a:cs typeface="Arial" panose="020B0604020202020204" pitchFamily="34" charset="0"/>
              </a:rPr>
              <a:t>String variables can be declared either by using single or double quotes:</a:t>
            </a:r>
          </a:p>
          <a:p>
            <a:pPr marL="0" indent="0">
              <a:buNone/>
            </a:pPr>
            <a:r>
              <a:rPr lang="en-US" b="0" i="0" cap="none" dirty="0">
                <a:solidFill>
                  <a:srgbClr val="FF0000"/>
                </a:solidFill>
                <a:effectLst/>
                <a:latin typeface="Arial" panose="020B0604020202020204" pitchFamily="34" charset="0"/>
                <a:cs typeface="Arial" panose="020B0604020202020204" pitchFamily="34" charset="0"/>
              </a:rPr>
              <a:t>x="john"</a:t>
            </a:r>
            <a:br>
              <a:rPr lang="en-US" cap="none" dirty="0">
                <a:solidFill>
                  <a:srgbClr val="FF0000"/>
                </a:solidFill>
                <a:latin typeface="Arial" panose="020B0604020202020204" pitchFamily="34" charset="0"/>
                <a:cs typeface="Arial" panose="020B0604020202020204" pitchFamily="34" charset="0"/>
              </a:rPr>
            </a:br>
            <a:r>
              <a:rPr lang="en-US" b="0" i="0" cap="none" dirty="0">
                <a:solidFill>
                  <a:srgbClr val="FF0000"/>
                </a:solidFill>
                <a:effectLst/>
                <a:latin typeface="Arial" panose="020B0604020202020204" pitchFamily="34" charset="0"/>
                <a:cs typeface="Arial" panose="020B0604020202020204" pitchFamily="34" charset="0"/>
              </a:rPr>
              <a:t># is the same as</a:t>
            </a:r>
            <a:br>
              <a:rPr lang="en-US" b="0" i="0" cap="none" dirty="0">
                <a:solidFill>
                  <a:srgbClr val="FF0000"/>
                </a:solidFill>
                <a:effectLst/>
                <a:latin typeface="Arial" panose="020B0604020202020204" pitchFamily="34" charset="0"/>
                <a:cs typeface="Arial" panose="020B0604020202020204" pitchFamily="34" charset="0"/>
              </a:rPr>
            </a:br>
            <a:r>
              <a:rPr lang="en-US" b="0" i="0" cap="none" dirty="0">
                <a:solidFill>
                  <a:srgbClr val="FF0000"/>
                </a:solidFill>
                <a:effectLst/>
                <a:latin typeface="Arial" panose="020B0604020202020204" pitchFamily="34" charset="0"/>
                <a:cs typeface="Arial" panose="020B0604020202020204" pitchFamily="34" charset="0"/>
              </a:rPr>
              <a:t>y='john'</a:t>
            </a:r>
            <a:endParaRPr lang="en-US" cap="none" dirty="0">
              <a:solidFill>
                <a:srgbClr val="FF0000"/>
              </a:solidFill>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2890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6ADAD-8E3D-4D6B-93EF-E1A1B7C87B1D}"/>
              </a:ext>
            </a:extLst>
          </p:cNvPr>
          <p:cNvSpPr>
            <a:spLocks noGrp="1"/>
          </p:cNvSpPr>
          <p:nvPr>
            <p:ph type="title"/>
          </p:nvPr>
        </p:nvSpPr>
        <p:spPr>
          <a:xfrm>
            <a:off x="913775" y="137251"/>
            <a:ext cx="10364451" cy="1596177"/>
          </a:xfrm>
        </p:spPr>
        <p:txBody>
          <a:bodyPr/>
          <a:lstStyle/>
          <a:p>
            <a:pPr algn="l"/>
            <a:r>
              <a:rPr lang="en-US" cap="none" dirty="0"/>
              <a:t>Casting</a:t>
            </a:r>
          </a:p>
        </p:txBody>
      </p:sp>
      <p:sp>
        <p:nvSpPr>
          <p:cNvPr id="3" name="Content Placeholder 2">
            <a:extLst>
              <a:ext uri="{FF2B5EF4-FFF2-40B4-BE49-F238E27FC236}">
                <a16:creationId xmlns:a16="http://schemas.microsoft.com/office/drawing/2014/main" id="{DE85E7A6-1C75-48A2-8B51-E372F7E9C469}"/>
              </a:ext>
            </a:extLst>
          </p:cNvPr>
          <p:cNvSpPr>
            <a:spLocks noGrp="1"/>
          </p:cNvSpPr>
          <p:nvPr>
            <p:ph sz="quarter" idx="13"/>
          </p:nvPr>
        </p:nvSpPr>
        <p:spPr>
          <a:xfrm>
            <a:off x="914398" y="1193533"/>
            <a:ext cx="10703295" cy="5977288"/>
          </a:xfrm>
        </p:spPr>
        <p:txBody>
          <a:bodyPr>
            <a:noAutofit/>
          </a:bodyPr>
          <a:lstStyle/>
          <a:p>
            <a:pPr algn="l"/>
            <a:r>
              <a:rPr lang="en-US" b="0" i="0" cap="none" dirty="0">
                <a:effectLst/>
                <a:latin typeface="Arial" panose="020B0604020202020204" pitchFamily="34" charset="0"/>
                <a:cs typeface="Arial" panose="020B0604020202020204" pitchFamily="34" charset="0"/>
              </a:rPr>
              <a:t>Specify a variable type</a:t>
            </a:r>
          </a:p>
          <a:p>
            <a:pPr algn="l"/>
            <a:r>
              <a:rPr lang="en-US" b="0" i="0" cap="none" dirty="0">
                <a:effectLst/>
                <a:latin typeface="Arial" panose="020B0604020202020204" pitchFamily="34" charset="0"/>
                <a:cs typeface="Arial" panose="020B0604020202020204" pitchFamily="34" charset="0"/>
              </a:rPr>
              <a:t>Python is an object-orientated language, and as such it uses classes to define data types.</a:t>
            </a:r>
          </a:p>
          <a:p>
            <a:pPr algn="l"/>
            <a:r>
              <a:rPr lang="en-US" b="0" i="0" cap="none" dirty="0">
                <a:effectLst/>
                <a:latin typeface="Arial" panose="020B0604020202020204" pitchFamily="34" charset="0"/>
                <a:cs typeface="Arial" panose="020B0604020202020204" pitchFamily="34" charset="0"/>
              </a:rPr>
              <a:t>Casting in python is therefore done using constructor functions</a:t>
            </a:r>
          </a:p>
          <a:p>
            <a:pPr algn="l">
              <a:buFont typeface="Arial" panose="020B0604020202020204" pitchFamily="34" charset="0"/>
              <a:buChar char="•"/>
            </a:pPr>
            <a:r>
              <a:rPr lang="en-US" b="1" i="0" cap="none" dirty="0">
                <a:effectLst/>
                <a:latin typeface="Arial" panose="020B0604020202020204" pitchFamily="34" charset="0"/>
                <a:cs typeface="Arial" panose="020B0604020202020204" pitchFamily="34" charset="0"/>
              </a:rPr>
              <a:t>Int() </a:t>
            </a:r>
            <a:r>
              <a:rPr lang="en-US" b="0" i="0" cap="none" dirty="0">
                <a:effectLst/>
                <a:latin typeface="Arial" panose="020B0604020202020204" pitchFamily="34" charset="0"/>
                <a:cs typeface="Arial" panose="020B0604020202020204" pitchFamily="34" charset="0"/>
              </a:rPr>
              <a:t>- constructs an integer number from an integer literal, a float literal (by removing all decimals), or a string literal (providing the string represents a whole number)</a:t>
            </a:r>
          </a:p>
          <a:p>
            <a:pPr algn="l">
              <a:buFont typeface="Arial" panose="020B0604020202020204" pitchFamily="34" charset="0"/>
              <a:buChar char="•"/>
            </a:pPr>
            <a:r>
              <a:rPr lang="en-US" cap="none" dirty="0">
                <a:solidFill>
                  <a:srgbClr val="FF0000"/>
                </a:solidFill>
                <a:latin typeface="Arial" panose="020B0604020202020204" pitchFamily="34" charset="0"/>
                <a:cs typeface="Arial" panose="020B0604020202020204" pitchFamily="34" charset="0"/>
              </a:rPr>
              <a:t>x = int(1)</a:t>
            </a:r>
            <a:r>
              <a:rPr lang="en-US" b="0" i="0" cap="none" dirty="0">
                <a:effectLst/>
                <a:latin typeface="Arial" panose="020B0604020202020204" pitchFamily="34" charset="0"/>
                <a:cs typeface="Arial" panose="020B0604020202020204" pitchFamily="34" charset="0"/>
              </a:rPr>
              <a:t>   # x will be 1	</a:t>
            </a:r>
            <a:r>
              <a:rPr lang="en-US" b="0" i="0" cap="none" dirty="0">
                <a:solidFill>
                  <a:srgbClr val="FF0000"/>
                </a:solidFill>
                <a:effectLst/>
                <a:latin typeface="Arial" panose="020B0604020202020204" pitchFamily="34" charset="0"/>
                <a:cs typeface="Arial" panose="020B0604020202020204" pitchFamily="34" charset="0"/>
              </a:rPr>
              <a:t>y = int(2.8) </a:t>
            </a:r>
            <a:r>
              <a:rPr lang="en-US" b="0" i="0" cap="none" dirty="0">
                <a:effectLst/>
                <a:latin typeface="Arial" panose="020B0604020202020204" pitchFamily="34" charset="0"/>
                <a:cs typeface="Arial" panose="020B0604020202020204" pitchFamily="34" charset="0"/>
              </a:rPr>
              <a:t># y will be 2</a:t>
            </a:r>
          </a:p>
          <a:p>
            <a:pPr algn="l">
              <a:buFont typeface="Arial" panose="020B0604020202020204" pitchFamily="34" charset="0"/>
              <a:buChar char="•"/>
            </a:pPr>
            <a:r>
              <a:rPr lang="en-US" b="1" i="0" cap="none" dirty="0">
                <a:effectLst/>
                <a:latin typeface="Arial" panose="020B0604020202020204" pitchFamily="34" charset="0"/>
                <a:cs typeface="Arial" panose="020B0604020202020204" pitchFamily="34" charset="0"/>
              </a:rPr>
              <a:t>Float() </a:t>
            </a:r>
            <a:r>
              <a:rPr lang="en-US" b="0" i="0" cap="none" dirty="0">
                <a:effectLst/>
                <a:latin typeface="Arial" panose="020B0604020202020204" pitchFamily="34" charset="0"/>
                <a:cs typeface="Arial" panose="020B0604020202020204" pitchFamily="34" charset="0"/>
              </a:rPr>
              <a:t>- constructs a float number from an integer literal, a float literal or a string literal (providing the string represents a float or an integer)</a:t>
            </a:r>
          </a:p>
          <a:p>
            <a:pPr algn="l">
              <a:buFont typeface="Arial" panose="020B0604020202020204" pitchFamily="34" charset="0"/>
              <a:buChar char="•"/>
            </a:pPr>
            <a:r>
              <a:rPr lang="en-US" cap="none" dirty="0">
                <a:solidFill>
                  <a:srgbClr val="FF0000"/>
                </a:solidFill>
                <a:latin typeface="Arial" panose="020B0604020202020204" pitchFamily="34" charset="0"/>
                <a:cs typeface="Arial" panose="020B0604020202020204" pitchFamily="34" charset="0"/>
              </a:rPr>
              <a:t>y = float(2.8)   </a:t>
            </a:r>
            <a:r>
              <a:rPr lang="en-US" b="0" i="0" cap="none" dirty="0">
                <a:effectLst/>
                <a:latin typeface="Arial" panose="020B0604020202020204" pitchFamily="34" charset="0"/>
                <a:cs typeface="Arial" panose="020B0604020202020204" pitchFamily="34" charset="0"/>
              </a:rPr>
              <a:t># y will be 2.8</a:t>
            </a:r>
          </a:p>
          <a:p>
            <a:pPr algn="l">
              <a:buFont typeface="Arial" panose="020B0604020202020204" pitchFamily="34" charset="0"/>
              <a:buChar char="•"/>
            </a:pPr>
            <a:r>
              <a:rPr lang="en-US" b="1" i="0" cap="none" dirty="0">
                <a:effectLst/>
                <a:latin typeface="Arial" panose="020B0604020202020204" pitchFamily="34" charset="0"/>
                <a:cs typeface="Arial" panose="020B0604020202020204" pitchFamily="34" charset="0"/>
              </a:rPr>
              <a:t>Str() </a:t>
            </a:r>
            <a:r>
              <a:rPr lang="en-US" b="0" i="0" cap="none" dirty="0">
                <a:effectLst/>
                <a:latin typeface="Arial" panose="020B0604020202020204" pitchFamily="34" charset="0"/>
                <a:cs typeface="Arial" panose="020B0604020202020204" pitchFamily="34" charset="0"/>
              </a:rPr>
              <a:t>- constructs a string from a wide variety of data types, including strings, integer literals and float literals</a:t>
            </a:r>
          </a:p>
          <a:p>
            <a:pPr algn="l">
              <a:buFont typeface="Arial" panose="020B0604020202020204" pitchFamily="34" charset="0"/>
              <a:buChar char="•"/>
            </a:pPr>
            <a:r>
              <a:rPr lang="en-US" cap="none" dirty="0">
                <a:solidFill>
                  <a:srgbClr val="FF0000"/>
                </a:solidFill>
                <a:latin typeface="Arial" panose="020B0604020202020204" pitchFamily="34" charset="0"/>
                <a:cs typeface="Arial" panose="020B0604020202020204" pitchFamily="34" charset="0"/>
              </a:rPr>
              <a:t>x = str("s1") </a:t>
            </a:r>
            <a:r>
              <a:rPr lang="en-US" b="0" i="0" cap="none" dirty="0">
                <a:effectLst/>
                <a:latin typeface="Arial" panose="020B0604020202020204" pitchFamily="34" charset="0"/>
                <a:cs typeface="Arial" panose="020B0604020202020204" pitchFamily="34" charset="0"/>
              </a:rPr>
              <a:t># x will be 's1'</a:t>
            </a:r>
          </a:p>
          <a:p>
            <a:endParaRPr lang="en-US" cap="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50479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506F9-A7E6-4DF6-A21F-6195FAE3FFC3}"/>
              </a:ext>
            </a:extLst>
          </p:cNvPr>
          <p:cNvSpPr>
            <a:spLocks noGrp="1"/>
          </p:cNvSpPr>
          <p:nvPr>
            <p:ph type="title"/>
          </p:nvPr>
        </p:nvSpPr>
        <p:spPr/>
        <p:txBody>
          <a:bodyPr/>
          <a:lstStyle/>
          <a:p>
            <a:pPr algn="l"/>
            <a:r>
              <a:rPr lang="en-US" cap="none" dirty="0"/>
              <a:t>Variable Names</a:t>
            </a:r>
            <a:br>
              <a:rPr lang="en-US" cap="none" dirty="0"/>
            </a:br>
            <a:endParaRPr lang="en-US" cap="none" dirty="0"/>
          </a:p>
        </p:txBody>
      </p:sp>
      <p:sp>
        <p:nvSpPr>
          <p:cNvPr id="3" name="Content Placeholder 2">
            <a:extLst>
              <a:ext uri="{FF2B5EF4-FFF2-40B4-BE49-F238E27FC236}">
                <a16:creationId xmlns:a16="http://schemas.microsoft.com/office/drawing/2014/main" id="{EE12F3C0-7CE3-475C-8D1A-C50743A2F957}"/>
              </a:ext>
            </a:extLst>
          </p:cNvPr>
          <p:cNvSpPr>
            <a:spLocks noGrp="1"/>
          </p:cNvSpPr>
          <p:nvPr>
            <p:ph sz="quarter" idx="13"/>
          </p:nvPr>
        </p:nvSpPr>
        <p:spPr>
          <a:xfrm>
            <a:off x="913774" y="1645920"/>
            <a:ext cx="10363826" cy="5351646"/>
          </a:xfrm>
        </p:spPr>
        <p:txBody>
          <a:bodyPr>
            <a:normAutofit/>
          </a:bodyPr>
          <a:lstStyle/>
          <a:p>
            <a:r>
              <a:rPr lang="en-US" cap="none" dirty="0">
                <a:latin typeface="Arial" panose="020B0604020202020204" pitchFamily="34" charset="0"/>
                <a:cs typeface="Arial" panose="020B0604020202020204" pitchFamily="34" charset="0"/>
              </a:rPr>
              <a:t>A variable can have a short name (like x and y) or a more descriptive name (age, FirstName, </a:t>
            </a:r>
            <a:r>
              <a:rPr lang="en-US" cap="none" dirty="0" err="1">
                <a:latin typeface="Arial" panose="020B0604020202020204" pitchFamily="34" charset="0"/>
                <a:cs typeface="Arial" panose="020B0604020202020204" pitchFamily="34" charset="0"/>
              </a:rPr>
              <a:t>School_name</a:t>
            </a:r>
            <a:r>
              <a:rPr lang="en-US" cap="none" dirty="0">
                <a:latin typeface="Arial" panose="020B0604020202020204" pitchFamily="34" charset="0"/>
                <a:cs typeface="Arial" panose="020B0604020202020204" pitchFamily="34" charset="0"/>
              </a:rPr>
              <a:t>).</a:t>
            </a:r>
          </a:p>
          <a:p>
            <a:r>
              <a:rPr lang="en-US" cap="none" dirty="0">
                <a:latin typeface="Arial" panose="020B0604020202020204" pitchFamily="34" charset="0"/>
                <a:cs typeface="Arial" panose="020B0604020202020204" pitchFamily="34" charset="0"/>
              </a:rPr>
              <a:t>A variable name must start with a </a:t>
            </a:r>
            <a:r>
              <a:rPr lang="en-US" cap="none" dirty="0">
                <a:solidFill>
                  <a:srgbClr val="FF0000"/>
                </a:solidFill>
                <a:latin typeface="Arial" panose="020B0604020202020204" pitchFamily="34" charset="0"/>
                <a:cs typeface="Arial" panose="020B0604020202020204" pitchFamily="34" charset="0"/>
              </a:rPr>
              <a:t>letter</a:t>
            </a:r>
            <a:r>
              <a:rPr lang="en-US" cap="none" dirty="0">
                <a:latin typeface="Arial" panose="020B0604020202020204" pitchFamily="34" charset="0"/>
                <a:cs typeface="Arial" panose="020B0604020202020204" pitchFamily="34" charset="0"/>
              </a:rPr>
              <a:t> or the </a:t>
            </a:r>
            <a:r>
              <a:rPr lang="en-US" cap="none" dirty="0">
                <a:solidFill>
                  <a:srgbClr val="FF0000"/>
                </a:solidFill>
                <a:latin typeface="Arial" panose="020B0604020202020204" pitchFamily="34" charset="0"/>
                <a:cs typeface="Arial" panose="020B0604020202020204" pitchFamily="34" charset="0"/>
              </a:rPr>
              <a:t>underscore</a:t>
            </a:r>
            <a:r>
              <a:rPr lang="en-US" cap="none" dirty="0">
                <a:latin typeface="Arial" panose="020B0604020202020204" pitchFamily="34" charset="0"/>
                <a:cs typeface="Arial" panose="020B0604020202020204" pitchFamily="34" charset="0"/>
              </a:rPr>
              <a:t> character</a:t>
            </a:r>
          </a:p>
          <a:p>
            <a:pPr marL="0" indent="0" algn="l">
              <a:buNone/>
            </a:pPr>
            <a:r>
              <a:rPr lang="en-US" b="0" i="0" cap="none" dirty="0" err="1">
                <a:solidFill>
                  <a:srgbClr val="000000"/>
                </a:solidFill>
                <a:effectLst/>
                <a:latin typeface="Arial" panose="020B0604020202020204" pitchFamily="34" charset="0"/>
                <a:cs typeface="Arial" panose="020B0604020202020204" pitchFamily="34" charset="0"/>
              </a:rPr>
              <a:t>myvar</a:t>
            </a:r>
            <a:r>
              <a:rPr lang="en-US" b="0" i="0" cap="none" dirty="0">
                <a:solidFill>
                  <a:srgbClr val="000000"/>
                </a:solidFill>
                <a:effectLst/>
                <a:latin typeface="Arial" panose="020B0604020202020204" pitchFamily="34" charset="0"/>
                <a:cs typeface="Arial" panose="020B0604020202020204" pitchFamily="34" charset="0"/>
              </a:rPr>
              <a:t> = </a:t>
            </a:r>
            <a:r>
              <a:rPr lang="en-US" b="0" i="0" cap="none" dirty="0">
                <a:solidFill>
                  <a:srgbClr val="A52A2A"/>
                </a:solidFill>
                <a:effectLst/>
                <a:latin typeface="Arial" panose="020B0604020202020204" pitchFamily="34" charset="0"/>
                <a:cs typeface="Arial" panose="020B0604020202020204" pitchFamily="34" charset="0"/>
              </a:rPr>
              <a:t>“student" , </a:t>
            </a:r>
            <a:r>
              <a:rPr lang="en-US" b="0" i="0" cap="none" dirty="0" err="1">
                <a:solidFill>
                  <a:srgbClr val="000000"/>
                </a:solidFill>
                <a:effectLst/>
                <a:latin typeface="Arial" panose="020B0604020202020204" pitchFamily="34" charset="0"/>
                <a:cs typeface="Arial" panose="020B0604020202020204" pitchFamily="34" charset="0"/>
              </a:rPr>
              <a:t>my_var</a:t>
            </a:r>
            <a:r>
              <a:rPr lang="en-US" b="0" i="0" cap="none" dirty="0">
                <a:solidFill>
                  <a:srgbClr val="000000"/>
                </a:solidFill>
                <a:effectLst/>
                <a:latin typeface="Arial" panose="020B0604020202020204" pitchFamily="34" charset="0"/>
                <a:cs typeface="Arial" panose="020B0604020202020204" pitchFamily="34" charset="0"/>
              </a:rPr>
              <a:t> = </a:t>
            </a:r>
            <a:r>
              <a:rPr lang="en-US" b="0" i="0" cap="none" dirty="0">
                <a:solidFill>
                  <a:srgbClr val="A52A2A"/>
                </a:solidFill>
                <a:effectLst/>
                <a:latin typeface="Arial" panose="020B0604020202020204" pitchFamily="34" charset="0"/>
                <a:cs typeface="Arial" panose="020B0604020202020204" pitchFamily="34" charset="0"/>
              </a:rPr>
              <a:t>“student" </a:t>
            </a:r>
            <a:r>
              <a:rPr lang="en-US" b="0" i="0" cap="none" dirty="0">
                <a:solidFill>
                  <a:srgbClr val="000000"/>
                </a:solidFill>
                <a:effectLst/>
                <a:latin typeface="Arial" panose="020B0604020202020204" pitchFamily="34" charset="0"/>
                <a:cs typeface="Arial" panose="020B0604020202020204" pitchFamily="34" charset="0"/>
              </a:rPr>
              <a:t>_</a:t>
            </a:r>
            <a:r>
              <a:rPr lang="en-US" b="0" i="0" cap="none" dirty="0" err="1">
                <a:solidFill>
                  <a:srgbClr val="000000"/>
                </a:solidFill>
                <a:effectLst/>
                <a:latin typeface="Arial" panose="020B0604020202020204" pitchFamily="34" charset="0"/>
                <a:cs typeface="Arial" panose="020B0604020202020204" pitchFamily="34" charset="0"/>
              </a:rPr>
              <a:t>my_var</a:t>
            </a:r>
            <a:r>
              <a:rPr lang="en-US" b="0" i="0" cap="none" dirty="0">
                <a:solidFill>
                  <a:srgbClr val="000000"/>
                </a:solidFill>
                <a:effectLst/>
                <a:latin typeface="Arial" panose="020B0604020202020204" pitchFamily="34" charset="0"/>
                <a:cs typeface="Arial" panose="020B0604020202020204" pitchFamily="34" charset="0"/>
              </a:rPr>
              <a:t> = </a:t>
            </a:r>
            <a:r>
              <a:rPr lang="en-US" b="0" i="0" cap="none" dirty="0">
                <a:solidFill>
                  <a:srgbClr val="A52A2A"/>
                </a:solidFill>
                <a:effectLst/>
                <a:latin typeface="Arial" panose="020B0604020202020204" pitchFamily="34" charset="0"/>
                <a:cs typeface="Arial" panose="020B0604020202020204" pitchFamily="34" charset="0"/>
              </a:rPr>
              <a:t>“student"</a:t>
            </a:r>
            <a:br>
              <a:rPr lang="en-US" b="0" i="0" cap="none" dirty="0">
                <a:solidFill>
                  <a:srgbClr val="000000"/>
                </a:solidFill>
                <a:effectLst/>
                <a:latin typeface="Arial" panose="020B0604020202020204" pitchFamily="34" charset="0"/>
                <a:cs typeface="Arial" panose="020B0604020202020204" pitchFamily="34" charset="0"/>
              </a:rPr>
            </a:br>
            <a:r>
              <a:rPr lang="en-US" b="0" i="0" cap="none" dirty="0" err="1">
                <a:solidFill>
                  <a:srgbClr val="000000"/>
                </a:solidFill>
                <a:effectLst/>
                <a:latin typeface="Arial" panose="020B0604020202020204" pitchFamily="34" charset="0"/>
                <a:cs typeface="Arial" panose="020B0604020202020204" pitchFamily="34" charset="0"/>
              </a:rPr>
              <a:t>myvar</a:t>
            </a:r>
            <a:r>
              <a:rPr lang="en-US" b="0" i="0" cap="none" dirty="0">
                <a:solidFill>
                  <a:srgbClr val="000000"/>
                </a:solidFill>
                <a:effectLst/>
                <a:latin typeface="Arial" panose="020B0604020202020204" pitchFamily="34" charset="0"/>
                <a:cs typeface="Arial" panose="020B0604020202020204" pitchFamily="34" charset="0"/>
              </a:rPr>
              <a:t> = </a:t>
            </a:r>
            <a:r>
              <a:rPr lang="en-US" b="0" i="0" cap="none" dirty="0">
                <a:solidFill>
                  <a:srgbClr val="A52A2A"/>
                </a:solidFill>
                <a:effectLst/>
                <a:latin typeface="Arial" panose="020B0604020202020204" pitchFamily="34" charset="0"/>
                <a:cs typeface="Arial" panose="020B0604020202020204" pitchFamily="34" charset="0"/>
              </a:rPr>
              <a:t>“student" </a:t>
            </a:r>
            <a:r>
              <a:rPr lang="en-US" cap="none" dirty="0">
                <a:solidFill>
                  <a:srgbClr val="000000"/>
                </a:solidFill>
                <a:latin typeface="Arial" panose="020B0604020202020204" pitchFamily="34" charset="0"/>
                <a:cs typeface="Arial" panose="020B0604020202020204" pitchFamily="34" charset="0"/>
              </a:rPr>
              <a:t>, </a:t>
            </a:r>
            <a:r>
              <a:rPr lang="en-US" b="0" i="0" cap="none" dirty="0" err="1">
                <a:solidFill>
                  <a:srgbClr val="000000"/>
                </a:solidFill>
                <a:effectLst/>
                <a:latin typeface="Arial" panose="020B0604020202020204" pitchFamily="34" charset="0"/>
                <a:cs typeface="Arial" panose="020B0604020202020204" pitchFamily="34" charset="0"/>
              </a:rPr>
              <a:t>myvar</a:t>
            </a:r>
            <a:r>
              <a:rPr lang="en-US" b="0" i="0" cap="none" dirty="0">
                <a:solidFill>
                  <a:srgbClr val="000000"/>
                </a:solidFill>
                <a:effectLst/>
                <a:latin typeface="Arial" panose="020B0604020202020204" pitchFamily="34" charset="0"/>
                <a:cs typeface="Arial" panose="020B0604020202020204" pitchFamily="34" charset="0"/>
              </a:rPr>
              <a:t> = </a:t>
            </a:r>
            <a:r>
              <a:rPr lang="en-US" b="0" i="0" cap="none" dirty="0">
                <a:solidFill>
                  <a:srgbClr val="A52A2A"/>
                </a:solidFill>
                <a:effectLst/>
                <a:latin typeface="Arial" panose="020B0604020202020204" pitchFamily="34" charset="0"/>
                <a:cs typeface="Arial" panose="020B0604020202020204" pitchFamily="34" charset="0"/>
              </a:rPr>
              <a:t>“student"</a:t>
            </a:r>
            <a:r>
              <a:rPr lang="en-US" cap="none" dirty="0">
                <a:solidFill>
                  <a:srgbClr val="000000"/>
                </a:solidFill>
                <a:latin typeface="Arial" panose="020B0604020202020204" pitchFamily="34" charset="0"/>
                <a:cs typeface="Arial" panose="020B0604020202020204" pitchFamily="34" charset="0"/>
              </a:rPr>
              <a:t> , </a:t>
            </a:r>
            <a:r>
              <a:rPr lang="en-US" b="0" i="0" cap="none" dirty="0">
                <a:solidFill>
                  <a:srgbClr val="000000"/>
                </a:solidFill>
                <a:effectLst/>
                <a:latin typeface="Arial" panose="020B0604020202020204" pitchFamily="34" charset="0"/>
                <a:cs typeface="Arial" panose="020B0604020202020204" pitchFamily="34" charset="0"/>
              </a:rPr>
              <a:t>myvar2 = </a:t>
            </a:r>
            <a:r>
              <a:rPr lang="en-US" b="0" i="0" cap="none" dirty="0">
                <a:solidFill>
                  <a:srgbClr val="A52A2A"/>
                </a:solidFill>
                <a:effectLst/>
                <a:latin typeface="Arial" panose="020B0604020202020204" pitchFamily="34" charset="0"/>
                <a:cs typeface="Arial" panose="020B0604020202020204" pitchFamily="34" charset="0"/>
              </a:rPr>
              <a:t>“student"</a:t>
            </a:r>
            <a:endParaRPr lang="en-US" cap="none" dirty="0">
              <a:latin typeface="Arial" panose="020B0604020202020204" pitchFamily="34" charset="0"/>
              <a:cs typeface="Arial" panose="020B0604020202020204" pitchFamily="34" charset="0"/>
            </a:endParaRPr>
          </a:p>
          <a:p>
            <a:r>
              <a:rPr lang="en-US" cap="none" dirty="0">
                <a:latin typeface="Arial" panose="020B0604020202020204" pitchFamily="34" charset="0"/>
                <a:cs typeface="Arial" panose="020B0604020202020204" pitchFamily="34" charset="0"/>
              </a:rPr>
              <a:t>A variable name can only contain </a:t>
            </a:r>
            <a:r>
              <a:rPr lang="en-US" cap="none" dirty="0">
                <a:solidFill>
                  <a:srgbClr val="FF0000"/>
                </a:solidFill>
                <a:latin typeface="Arial" panose="020B0604020202020204" pitchFamily="34" charset="0"/>
                <a:cs typeface="Arial" panose="020B0604020202020204" pitchFamily="34" charset="0"/>
              </a:rPr>
              <a:t>alpha-numeric characters</a:t>
            </a:r>
            <a:r>
              <a:rPr lang="en-US" cap="none" dirty="0">
                <a:latin typeface="Arial" panose="020B0604020202020204" pitchFamily="34" charset="0"/>
                <a:cs typeface="Arial" panose="020B0604020202020204" pitchFamily="34" charset="0"/>
              </a:rPr>
              <a:t> and </a:t>
            </a:r>
            <a:r>
              <a:rPr lang="en-US" cap="none" dirty="0">
                <a:solidFill>
                  <a:srgbClr val="FF0000"/>
                </a:solidFill>
                <a:latin typeface="Arial" panose="020B0604020202020204" pitchFamily="34" charset="0"/>
                <a:cs typeface="Arial" panose="020B0604020202020204" pitchFamily="34" charset="0"/>
              </a:rPr>
              <a:t>underscores</a:t>
            </a:r>
            <a:r>
              <a:rPr lang="en-US" cap="none" dirty="0">
                <a:latin typeface="Arial" panose="020B0604020202020204" pitchFamily="34" charset="0"/>
                <a:cs typeface="Arial" panose="020B0604020202020204" pitchFamily="34" charset="0"/>
              </a:rPr>
              <a:t> (a-z, 0-9, and _ )</a:t>
            </a:r>
          </a:p>
          <a:p>
            <a:r>
              <a:rPr lang="en-US" cap="none" dirty="0">
                <a:latin typeface="Arial" panose="020B0604020202020204" pitchFamily="34" charset="0"/>
                <a:cs typeface="Arial" panose="020B0604020202020204" pitchFamily="34" charset="0"/>
              </a:rPr>
              <a:t>Variable names are case-sensitive (age, Age and AGE are three different variables)</a:t>
            </a:r>
          </a:p>
          <a:p>
            <a:r>
              <a:rPr lang="en-US" cap="none" dirty="0">
                <a:latin typeface="Arial" panose="020B0604020202020204" pitchFamily="34" charset="0"/>
                <a:cs typeface="Arial" panose="020B0604020202020204" pitchFamily="34" charset="0"/>
              </a:rPr>
              <a:t>A variable name cannot be any of the python keywords.</a:t>
            </a:r>
          </a:p>
          <a:p>
            <a:r>
              <a:rPr lang="en-US" cap="none" dirty="0">
                <a:latin typeface="Arial" panose="020B0604020202020204" pitchFamily="34" charset="0"/>
                <a:cs typeface="Arial" panose="020B0604020202020204" pitchFamily="34" charset="0"/>
              </a:rPr>
              <a:t>A variable name </a:t>
            </a:r>
            <a:r>
              <a:rPr lang="en-US" cap="none" dirty="0">
                <a:solidFill>
                  <a:srgbClr val="FF0000"/>
                </a:solidFill>
                <a:latin typeface="Arial" panose="020B0604020202020204" pitchFamily="34" charset="0"/>
                <a:cs typeface="Arial" panose="020B0604020202020204" pitchFamily="34" charset="0"/>
              </a:rPr>
              <a:t>cannot</a:t>
            </a:r>
            <a:r>
              <a:rPr lang="en-US" cap="none" dirty="0">
                <a:latin typeface="Arial" panose="020B0604020202020204" pitchFamily="34" charset="0"/>
                <a:cs typeface="Arial" panose="020B0604020202020204" pitchFamily="34" charset="0"/>
              </a:rPr>
              <a:t> start with a </a:t>
            </a:r>
            <a:r>
              <a:rPr lang="en-US" cap="none" dirty="0">
                <a:solidFill>
                  <a:srgbClr val="FF0000"/>
                </a:solidFill>
                <a:latin typeface="Arial" panose="020B0604020202020204" pitchFamily="34" charset="0"/>
                <a:cs typeface="Arial" panose="020B0604020202020204" pitchFamily="34" charset="0"/>
              </a:rPr>
              <a:t>number</a:t>
            </a:r>
          </a:p>
          <a:p>
            <a:pPr marL="0" indent="0">
              <a:buNone/>
            </a:pPr>
            <a:r>
              <a:rPr lang="en-US" b="0" i="0" cap="none" dirty="0">
                <a:solidFill>
                  <a:srgbClr val="000000"/>
                </a:solidFill>
                <a:effectLst/>
                <a:latin typeface="Consolas" panose="020B0609020204030204" pitchFamily="49" charset="0"/>
              </a:rPr>
              <a:t>2myvar = </a:t>
            </a:r>
            <a:r>
              <a:rPr lang="en-US" b="0" i="0" cap="none" dirty="0">
                <a:solidFill>
                  <a:srgbClr val="A52A2A"/>
                </a:solidFill>
                <a:effectLst/>
                <a:latin typeface="Consolas" panose="020B0609020204030204" pitchFamily="49" charset="0"/>
              </a:rPr>
              <a:t>“student"</a:t>
            </a:r>
            <a:endParaRPr lang="en-US" cap="none" dirty="0">
              <a:solidFill>
                <a:srgbClr val="FF0000"/>
              </a:solidFill>
              <a:latin typeface="Arial" panose="020B0604020202020204" pitchFamily="34" charset="0"/>
              <a:cs typeface="Arial" panose="020B0604020202020204" pitchFamily="34" charset="0"/>
            </a:endParaRPr>
          </a:p>
          <a:p>
            <a:endParaRPr lang="en-US" cap="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38855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58CBA-527B-43CC-BE68-BB6E83ACF020}"/>
              </a:ext>
            </a:extLst>
          </p:cNvPr>
          <p:cNvSpPr>
            <a:spLocks noGrp="1"/>
          </p:cNvSpPr>
          <p:nvPr>
            <p:ph type="title"/>
          </p:nvPr>
        </p:nvSpPr>
        <p:spPr/>
        <p:txBody>
          <a:bodyPr/>
          <a:lstStyle/>
          <a:p>
            <a:pPr algn="l"/>
            <a:r>
              <a:rPr lang="en-US" cap="none" dirty="0"/>
              <a:t>Count</a:t>
            </a:r>
            <a:r>
              <a:rPr lang="en-US" dirty="0"/>
              <a:t>….</a:t>
            </a:r>
          </a:p>
        </p:txBody>
      </p:sp>
      <p:sp>
        <p:nvSpPr>
          <p:cNvPr id="3" name="Content Placeholder 2">
            <a:extLst>
              <a:ext uri="{FF2B5EF4-FFF2-40B4-BE49-F238E27FC236}">
                <a16:creationId xmlns:a16="http://schemas.microsoft.com/office/drawing/2014/main" id="{00FB8004-1C51-4C60-B644-7084B59F95FE}"/>
              </a:ext>
            </a:extLst>
          </p:cNvPr>
          <p:cNvSpPr>
            <a:spLocks noGrp="1"/>
          </p:cNvSpPr>
          <p:nvPr>
            <p:ph sz="quarter" idx="13"/>
          </p:nvPr>
        </p:nvSpPr>
        <p:spPr/>
        <p:txBody>
          <a:bodyPr/>
          <a:lstStyle/>
          <a:p>
            <a:pPr algn="l"/>
            <a:r>
              <a:rPr lang="en-US" b="0" i="0" cap="none" dirty="0">
                <a:solidFill>
                  <a:srgbClr val="000000"/>
                </a:solidFill>
                <a:effectLst/>
                <a:latin typeface="Verdana" panose="020B0604030504040204" pitchFamily="34" charset="0"/>
              </a:rPr>
              <a:t>Assigning values to multiple variables</a:t>
            </a:r>
            <a:endParaRPr lang="en-US" cap="none" dirty="0">
              <a:solidFill>
                <a:srgbClr val="000000"/>
              </a:solidFill>
              <a:latin typeface="Verdana" panose="020B0604030504040204" pitchFamily="34" charset="0"/>
            </a:endParaRPr>
          </a:p>
          <a:p>
            <a:pPr marL="0" indent="0" algn="l">
              <a:buNone/>
            </a:pPr>
            <a:r>
              <a:rPr lang="en-US" b="0" i="0" cap="none" dirty="0">
                <a:solidFill>
                  <a:srgbClr val="000000"/>
                </a:solidFill>
                <a:effectLst/>
                <a:latin typeface="Consolas" panose="020B0609020204030204" pitchFamily="49" charset="0"/>
              </a:rPr>
              <a:t>x, y, z = </a:t>
            </a:r>
            <a:r>
              <a:rPr lang="en-US" b="0" i="0" cap="none" dirty="0">
                <a:solidFill>
                  <a:srgbClr val="A52A2A"/>
                </a:solidFill>
                <a:effectLst/>
                <a:latin typeface="Consolas" panose="020B0609020204030204" pitchFamily="49" charset="0"/>
              </a:rPr>
              <a:t>"one"</a:t>
            </a:r>
            <a:r>
              <a:rPr lang="en-US" b="0" i="0" cap="none" dirty="0">
                <a:solidFill>
                  <a:srgbClr val="000000"/>
                </a:solidFill>
                <a:effectLst/>
                <a:latin typeface="Consolas" panose="020B0609020204030204" pitchFamily="49" charset="0"/>
              </a:rPr>
              <a:t>, </a:t>
            </a:r>
            <a:r>
              <a:rPr lang="en-US" b="0" i="0" cap="none" dirty="0">
                <a:solidFill>
                  <a:srgbClr val="A52A2A"/>
                </a:solidFill>
                <a:effectLst/>
                <a:latin typeface="Consolas" panose="020B0609020204030204" pitchFamily="49" charset="0"/>
              </a:rPr>
              <a:t>"two"</a:t>
            </a:r>
            <a:r>
              <a:rPr lang="en-US" b="0" i="0" cap="none" dirty="0">
                <a:solidFill>
                  <a:srgbClr val="000000"/>
                </a:solidFill>
                <a:effectLst/>
                <a:latin typeface="Consolas" panose="020B0609020204030204" pitchFamily="49" charset="0"/>
              </a:rPr>
              <a:t>, </a:t>
            </a:r>
            <a:r>
              <a:rPr lang="en-US" b="0" i="0" cap="none" dirty="0">
                <a:solidFill>
                  <a:srgbClr val="A52A2A"/>
                </a:solidFill>
                <a:effectLst/>
                <a:latin typeface="Consolas" panose="020B0609020204030204" pitchFamily="49" charset="0"/>
              </a:rPr>
              <a:t>"three"</a:t>
            </a:r>
          </a:p>
          <a:p>
            <a:r>
              <a:rPr lang="en-US" b="0" cap="none" dirty="0">
                <a:solidFill>
                  <a:srgbClr val="000000"/>
                </a:solidFill>
                <a:effectLst/>
                <a:latin typeface="Verdana" panose="020B0604030504040204" pitchFamily="34" charset="0"/>
              </a:rPr>
              <a:t>Assigning the same value to multiple variables</a:t>
            </a:r>
          </a:p>
          <a:p>
            <a:pPr marL="0" indent="0">
              <a:buNone/>
            </a:pPr>
            <a:r>
              <a:rPr lang="en-US" b="0" i="0" cap="none" dirty="0">
                <a:solidFill>
                  <a:srgbClr val="000000"/>
                </a:solidFill>
                <a:effectLst/>
                <a:latin typeface="Consolas" panose="020B0609020204030204" pitchFamily="49" charset="0"/>
              </a:rPr>
              <a:t>x = y = z = </a:t>
            </a:r>
            <a:r>
              <a:rPr lang="en-US" b="0" i="0" cap="none" dirty="0">
                <a:solidFill>
                  <a:srgbClr val="A52A2A"/>
                </a:solidFill>
                <a:effectLst/>
                <a:latin typeface="Consolas" panose="020B0609020204030204" pitchFamily="49" charset="0"/>
              </a:rPr>
              <a:t>"one“</a:t>
            </a:r>
          </a:p>
          <a:p>
            <a:pPr marL="0" indent="0">
              <a:buNone/>
            </a:pPr>
            <a:endParaRPr lang="en-US" cap="none" dirty="0"/>
          </a:p>
        </p:txBody>
      </p:sp>
    </p:spTree>
    <p:extLst>
      <p:ext uri="{BB962C8B-B14F-4D97-AF65-F5344CB8AC3E}">
        <p14:creationId xmlns:p14="http://schemas.microsoft.com/office/powerpoint/2010/main" val="773731877"/>
      </p:ext>
    </p:extLst>
  </p:cSld>
  <p:clrMapOvr>
    <a:masterClrMapping/>
  </p:clrMapOvr>
</p:sld>
</file>

<file path=ppt/theme/theme1.xml><?xml version="1.0" encoding="utf-8"?>
<a:theme xmlns:a="http://schemas.openxmlformats.org/drawingml/2006/main" name="Drople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2640</TotalTime>
  <Words>878</Words>
  <Application>Microsoft Office PowerPoint</Application>
  <PresentationFormat>Widescreen</PresentationFormat>
  <Paragraphs>102</Paragraphs>
  <Slides>17</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Consolas</vt:lpstr>
      <vt:lpstr>Courier New</vt:lpstr>
      <vt:lpstr>Segoe UI</vt:lpstr>
      <vt:lpstr>Titillium Web</vt:lpstr>
      <vt:lpstr>Tw Cen MT</vt:lpstr>
      <vt:lpstr>Verdana</vt:lpstr>
      <vt:lpstr>Droplet</vt:lpstr>
      <vt:lpstr>Artificial Intelligence</vt:lpstr>
      <vt:lpstr>PowerPoint Presentation</vt:lpstr>
      <vt:lpstr>PowerPoint Presentation</vt:lpstr>
      <vt:lpstr>PowerPoint Presentation</vt:lpstr>
      <vt:lpstr>Python Variables</vt:lpstr>
      <vt:lpstr>Count….</vt:lpstr>
      <vt:lpstr>Casting</vt:lpstr>
      <vt:lpstr>Variable Names </vt:lpstr>
      <vt:lpstr>Count….</vt:lpstr>
      <vt:lpstr>Data Types</vt:lpstr>
      <vt:lpstr>PowerPoint Presentation</vt:lpstr>
      <vt:lpstr>PowerPoint Presentation</vt:lpstr>
      <vt:lpstr>PowerPoint Presentation</vt:lpstr>
      <vt:lpstr>PowerPoint Presentation</vt:lpstr>
      <vt:lpstr>Data Types</vt:lpstr>
      <vt:lpstr>Ex:</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Ch1:Introduction</dc:title>
  <dc:creator>Dina Yousif</dc:creator>
  <cp:lastModifiedBy>HEDY HIWA</cp:lastModifiedBy>
  <cp:revision>61</cp:revision>
  <dcterms:created xsi:type="dcterms:W3CDTF">2020-09-21T13:03:19Z</dcterms:created>
  <dcterms:modified xsi:type="dcterms:W3CDTF">2024-09-21T06:49:55Z</dcterms:modified>
</cp:coreProperties>
</file>