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357" r:id="rId3"/>
    <p:sldId id="358" r:id="rId4"/>
    <p:sldId id="359" r:id="rId5"/>
    <p:sldId id="365" r:id="rId6"/>
    <p:sldId id="346" r:id="rId7"/>
    <p:sldId id="360" r:id="rId8"/>
    <p:sldId id="366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8376-965D-472E-87C2-99227AF75B1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28BA-732A-46B7-956C-E0DA6854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3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8376-965D-472E-87C2-99227AF75B1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28BA-732A-46B7-956C-E0DA6854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8376-965D-472E-87C2-99227AF75B1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28BA-732A-46B7-956C-E0DA6854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5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8376-965D-472E-87C2-99227AF75B1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28BA-732A-46B7-956C-E0DA6854508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6039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8376-965D-472E-87C2-99227AF75B1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28BA-732A-46B7-956C-E0DA6854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61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8376-965D-472E-87C2-99227AF75B1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28BA-732A-46B7-956C-E0DA6854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96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8376-965D-472E-87C2-99227AF75B1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28BA-732A-46B7-956C-E0DA6854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4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8376-965D-472E-87C2-99227AF75B1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28BA-732A-46B7-956C-E0DA6854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71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8376-965D-472E-87C2-99227AF75B1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28BA-732A-46B7-956C-E0DA6854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9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8376-965D-472E-87C2-99227AF75B1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28BA-732A-46B7-956C-E0DA6854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1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8376-965D-472E-87C2-99227AF75B1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28BA-732A-46B7-956C-E0DA6854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1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8376-965D-472E-87C2-99227AF75B1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28BA-732A-46B7-956C-E0DA6854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8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8376-965D-472E-87C2-99227AF75B1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28BA-732A-46B7-956C-E0DA6854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0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8376-965D-472E-87C2-99227AF75B1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28BA-732A-46B7-956C-E0DA6854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9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8376-965D-472E-87C2-99227AF75B1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28BA-732A-46B7-956C-E0DA6854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1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8376-965D-472E-87C2-99227AF75B1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28BA-732A-46B7-956C-E0DA6854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8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8376-965D-472E-87C2-99227AF75B1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28BA-732A-46B7-956C-E0DA6854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2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FE48376-965D-472E-87C2-99227AF75B1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FC28BA-732A-46B7-956C-E0DA6854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7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ref_set_isdisjoint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305B-C442-441D-8A98-1A63E17E7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CC81C-1FC2-4625-B557-F232D7D44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Glena Aziz </a:t>
            </a:r>
            <a:r>
              <a:rPr lang="en-US" dirty="0" err="1"/>
              <a:t>qadir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5A4E-DF79-49E9-BDE6-C3C202B0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21525"/>
          </a:xfrm>
        </p:spPr>
        <p:txBody>
          <a:bodyPr/>
          <a:lstStyle/>
          <a:p>
            <a:pPr algn="l"/>
            <a:r>
              <a:rPr lang="en-US" cap="none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53613-8AB8-4EB8-A98A-C2F744A621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828077"/>
            <a:ext cx="10363826" cy="3424107"/>
          </a:xfrm>
        </p:spPr>
        <p:txBody>
          <a:bodyPr/>
          <a:lstStyle/>
          <a:p>
            <a:r>
              <a:rPr lang="en-US" b="0" i="0" cap="none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if statement 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is written by using the if keyword.</a:t>
            </a:r>
          </a:p>
          <a:p>
            <a:r>
              <a:rPr lang="en-US" b="0" i="0" cap="none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if statement is a conditional statement. It is used to execute a block of code only when a specific condition is met.  </a:t>
            </a:r>
          </a:p>
          <a:p>
            <a:endParaRPr lang="en-US" b="0" i="0" cap="none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3F331B-71BF-4FC4-9F03-ACEE26D3E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D7C4CA-44D0-42B0-9087-306054A05CB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833786"/>
            <a:ext cx="8374066" cy="360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68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B318-8F66-4E90-9A05-CF606BD6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89708"/>
            <a:ext cx="10364451" cy="1596177"/>
          </a:xfrm>
        </p:spPr>
        <p:txBody>
          <a:bodyPr/>
          <a:lstStyle/>
          <a:p>
            <a:pPr algn="l"/>
            <a:r>
              <a:rPr lang="en-US" cap="none" dirty="0"/>
              <a:t>e.g.: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3723F5-5A94-467E-9A08-D1CFAAB9F2C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149" y="1101687"/>
            <a:ext cx="8429617" cy="4935556"/>
          </a:xfrm>
        </p:spPr>
      </p:pic>
    </p:spTree>
    <p:extLst>
      <p:ext uri="{BB962C8B-B14F-4D97-AF65-F5344CB8AC3E}">
        <p14:creationId xmlns:p14="http://schemas.microsoft.com/office/powerpoint/2010/main" val="24224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6F7E-7B39-4005-8D41-D35D4378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/>
              <a:t>Loop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52F0D-E8CE-4DF7-B707-15CF63A6B9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6324308" cy="3424107"/>
          </a:xfrm>
        </p:spPr>
        <p:txBody>
          <a:bodyPr>
            <a:normAutofit fontScale="92500" lnSpcReduction="10000"/>
          </a:bodyPr>
          <a:lstStyle/>
          <a:p>
            <a:r>
              <a:rPr lang="en-US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two ways to create loops in Python: the for-loop and the while-loop.</a:t>
            </a:r>
          </a:p>
          <a:p>
            <a:r>
              <a:rPr lang="en-US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while loop is used to execute a block of statements repeatedly until a given condition is satisfied.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Continue statement can stop the current iteration, and continue with the next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break statement can stop the loop even if the while condition is true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6071F-DF2A-4FD3-B9AC-DFB4D5A81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54" y="1584593"/>
            <a:ext cx="3899971" cy="542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4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3222-4672-4AFE-9DD2-86B3076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/>
              <a:t>Loop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909A-3394-4EFE-9B95-D07F7E2CDB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0" i="1" cap="none" dirty="0">
                <a:effectLst/>
                <a:latin typeface="Arial" panose="020B0604020202020204" pitchFamily="34" charset="0"/>
              </a:rPr>
              <a:t>For</a:t>
            </a:r>
            <a:r>
              <a:rPr lang="en-US" b="0" i="0" cap="none" dirty="0">
                <a:effectLst/>
                <a:latin typeface="Arial" panose="020B0604020202020204" pitchFamily="34" charset="0"/>
              </a:rPr>
              <a:t> loops are used when you have a block of code which you want to repeat a </a:t>
            </a:r>
            <a:r>
              <a:rPr lang="en-US" b="1" i="0" cap="none" dirty="0">
                <a:effectLst/>
                <a:latin typeface="Arial" panose="020B0604020202020204" pitchFamily="34" charset="0"/>
              </a:rPr>
              <a:t>fixed number of times</a:t>
            </a:r>
            <a:r>
              <a:rPr lang="en-US" b="0" i="0" cap="none" dirty="0">
                <a:effectLst/>
                <a:latin typeface="Arial" panose="020B0604020202020204" pitchFamily="34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b="0" i="0" cap="none" dirty="0">
                <a:effectLst/>
                <a:latin typeface="Arial" panose="020B0604020202020204" pitchFamily="34" charset="0"/>
              </a:rPr>
              <a:t>The for-loop is always used in combination with an </a:t>
            </a:r>
            <a:r>
              <a:rPr lang="en-US" b="0" i="0" strike="noStrike" cap="none" dirty="0">
                <a:effectLst/>
                <a:latin typeface="Arial" panose="020B0604020202020204" pitchFamily="34" charset="0"/>
              </a:rPr>
              <a:t>iterable object</a:t>
            </a:r>
            <a:r>
              <a:rPr lang="en-US" b="0" i="0" cap="none" dirty="0">
                <a:effectLst/>
                <a:latin typeface="Arial" panose="020B0604020202020204" pitchFamily="34" charset="0"/>
              </a:rPr>
              <a:t>, like a list or a range. </a:t>
            </a:r>
          </a:p>
          <a:p>
            <a:pPr>
              <a:lnSpc>
                <a:spcPct val="200000"/>
              </a:lnSpc>
            </a:pPr>
            <a:r>
              <a:rPr lang="en-US" b="0" i="0" cap="none" dirty="0">
                <a:effectLst/>
                <a:latin typeface="Arial" panose="020B0604020202020204" pitchFamily="34" charset="0"/>
              </a:rPr>
              <a:t>The python </a:t>
            </a:r>
            <a:r>
              <a:rPr lang="en-US" b="0" i="1" cap="none" dirty="0">
                <a:effectLst/>
                <a:latin typeface="Arial" panose="020B0604020202020204" pitchFamily="34" charset="0"/>
              </a:rPr>
              <a:t>for</a:t>
            </a:r>
            <a:r>
              <a:rPr lang="en-US" b="0" i="0" cap="none" dirty="0">
                <a:effectLst/>
                <a:latin typeface="Arial" panose="020B0604020202020204" pitchFamily="34" charset="0"/>
              </a:rPr>
              <a:t> statement iterates over the members of a sequence in order, executing the block each time.</a:t>
            </a:r>
          </a:p>
          <a:p>
            <a:pPr>
              <a:lnSpc>
                <a:spcPct val="200000"/>
              </a:lnSpc>
            </a:pPr>
            <a:endParaRPr lang="en-US" cap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139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3A5E6-BEFD-4CD6-BC52-8E56D204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07D6E-B5D4-49CD-B38E-47C919AAA2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04C82A-7C3F-4613-8467-8378729C9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89" y="25393"/>
            <a:ext cx="7433920" cy="779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33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5729-C5A6-4068-81D2-F70A4309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cap="none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Functions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F8C7F-BE07-4DAC-9380-25D69311F6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66051"/>
            <a:ext cx="10363826" cy="519862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is a block of code which only runs when it is called.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cap="non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cap="non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cap="non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print(</a:t>
            </a:r>
            <a:r>
              <a:rPr lang="en-US" b="0" cap="non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from a function"</a:t>
            </a:r>
            <a:r>
              <a:rPr lang="en-US" b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Information can be passed into functions as arguments.</a:t>
            </a:r>
          </a:p>
          <a:p>
            <a:pPr algn="l">
              <a:lnSpc>
                <a:spcPct val="150000"/>
              </a:lnSpc>
            </a:pP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Arguments are specified after the function name, inside the parentheses. 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b="0" i="0" cap="non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my_function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("Emil")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the number of arguments is unknown, add a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before the parameter name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cap="none" dirty="0">
                <a:solidFill>
                  <a:srgbClr val="0000CD"/>
                </a:solidFill>
                <a:latin typeface="Consolas" panose="020B0609020204030204" pitchFamily="49" charset="0"/>
              </a:rPr>
              <a:t>    d</a:t>
            </a:r>
            <a:r>
              <a:rPr lang="en-US" b="0" i="0" cap="non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cap="non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(*names):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cap="non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4932B5-F97D-4C5C-8CB2-309D65C2F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05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DF8D-3BBB-4AB6-AA26-D775E6CC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BCBF8-9F1A-4E93-BDC3-C245BDC71B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31C37-6C18-4E56-AC80-E371862CD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607751"/>
            <a:ext cx="7453612" cy="60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92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FADE38-CA1F-4980-AC79-14A135014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15" y="352248"/>
            <a:ext cx="6638793" cy="650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26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8972-66BF-43B5-A71D-354C7653C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30211"/>
            <a:ext cx="10364451" cy="1596177"/>
          </a:xfrm>
        </p:spPr>
        <p:txBody>
          <a:bodyPr/>
          <a:lstStyle/>
          <a:p>
            <a:pPr algn="l"/>
            <a:r>
              <a:rPr lang="en-US" cap="none" dirty="0" err="1"/>
              <a:t>E.g</a:t>
            </a:r>
            <a:r>
              <a:rPr lang="en-US" cap="none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F9354-7D66-4B23-A4CC-98FAE56E67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4CC18-74C5-4F1B-91A4-DFD993EC2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603074"/>
            <a:ext cx="8017284" cy="525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0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A71E-9F1B-4854-9D0C-BB120E3D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/>
              <a:t>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3B337-CF6C-41EA-A813-01F255D106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3576506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>
                <a:latin typeface="Open sans"/>
              </a:rPr>
              <a:t>3- Boolean: </a:t>
            </a:r>
            <a:r>
              <a:rPr lang="en-US" b="0" i="0" cap="none" dirty="0">
                <a:effectLst/>
                <a:latin typeface="Open sans"/>
              </a:rPr>
              <a:t>Boolean variables can have only two values: </a:t>
            </a:r>
            <a:r>
              <a:rPr lang="en-US" b="0" i="0" cap="none" dirty="0">
                <a:solidFill>
                  <a:srgbClr val="C00000"/>
                </a:solidFill>
                <a:effectLst/>
                <a:latin typeface="Open sans"/>
              </a:rPr>
              <a:t>True</a:t>
            </a:r>
            <a:r>
              <a:rPr lang="en-US" b="0" i="0" cap="none" dirty="0">
                <a:effectLst/>
                <a:latin typeface="Open sans"/>
              </a:rPr>
              <a:t> and </a:t>
            </a:r>
            <a:r>
              <a:rPr lang="en-US" cap="none" dirty="0">
                <a:solidFill>
                  <a:srgbClr val="C00000"/>
                </a:solidFill>
                <a:latin typeface="Open sans"/>
              </a:rPr>
              <a:t>F</a:t>
            </a:r>
            <a:r>
              <a:rPr lang="en-US" b="0" i="0" cap="none" dirty="0">
                <a:solidFill>
                  <a:srgbClr val="C00000"/>
                </a:solidFill>
                <a:effectLst/>
                <a:latin typeface="Open sans"/>
              </a:rPr>
              <a:t>alse</a:t>
            </a:r>
          </a:p>
          <a:p>
            <a:endParaRPr lang="en-US" b="0" i="0" cap="none" dirty="0">
              <a:solidFill>
                <a:srgbClr val="C00000"/>
              </a:solidFill>
              <a:effectLst/>
              <a:latin typeface="Open sans"/>
            </a:endParaRPr>
          </a:p>
          <a:p>
            <a:pPr marL="0" indent="0">
              <a:buNone/>
            </a:pPr>
            <a:r>
              <a:rPr lang="en-US" b="0" cap="non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b="0" cap="none" dirty="0">
                <a:solidFill>
                  <a:srgbClr val="0986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b="0" cap="non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b="0" cap="none" dirty="0">
                <a:solidFill>
                  <a:srgbClr val="0986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b="0" cap="non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b="0" cap="non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b="0" cap="none" dirty="0">
                <a:solidFill>
                  <a:srgbClr val="0986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b="0" cap="non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b="0" cap="none" dirty="0">
                <a:solidFill>
                  <a:srgbClr val="0986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b="0" cap="non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b="0" cap="non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b="0" cap="none" dirty="0">
                <a:solidFill>
                  <a:srgbClr val="0986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b="0" cap="non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b="0" cap="none" dirty="0">
                <a:solidFill>
                  <a:srgbClr val="0986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b="0" cap="non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b="0" cap="non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print(bool(</a:t>
            </a:r>
            <a:r>
              <a:rPr lang="en-US" b="0" cap="none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“Hello"</a:t>
            </a:r>
            <a:r>
              <a:rPr lang="en-US" b="0" cap="non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b="0" cap="non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print(bool(</a:t>
            </a:r>
            <a:r>
              <a:rPr lang="en-US" b="0" cap="none" dirty="0">
                <a:solidFill>
                  <a:srgbClr val="0986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b="0" cap="non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endParaRPr lang="en-US" cap="non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46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E1B7-2A8E-4562-B3A6-B5910A6E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61366"/>
          </a:xfrm>
        </p:spPr>
        <p:txBody>
          <a:bodyPr/>
          <a:lstStyle/>
          <a:p>
            <a:pPr algn="l"/>
            <a:r>
              <a:rPr lang="en-US" cap="none" dirty="0"/>
              <a:t>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DB51-1565-4084-8A39-B9B22D3225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15200"/>
            <a:ext cx="10363826" cy="457600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4- List: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Lists are used to store multiple items in a single variable.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C65560-C1CC-4E14-AE21-C279CFF80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04395D-F830-4EC5-AEF1-3ACA2F541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6728"/>
            <a:ext cx="184731" cy="36933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11BE56E-01BA-4BDC-8369-FBCD84665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20898C-4BB9-47F1-981F-499817761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69" y="1749950"/>
            <a:ext cx="10697326" cy="517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1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D6AB-E910-4A8C-9196-058199BD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25272"/>
          </a:xfrm>
        </p:spPr>
        <p:txBody>
          <a:bodyPr/>
          <a:lstStyle/>
          <a:p>
            <a:pPr algn="l"/>
            <a:r>
              <a:rPr lang="en-US" cap="none" dirty="0"/>
              <a:t>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BAA46-3838-4BD5-A3E1-11AA4BB87D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226098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5- Tuples are used to store multiple items in a single variable.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Tuple items are </a:t>
            </a:r>
            <a:r>
              <a:rPr lang="en-US" cap="none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ordered, unchangeable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and allow duplicate values.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834664-24F7-4637-8CCD-EA37531EC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92" y="2136808"/>
            <a:ext cx="7655703" cy="47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7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221F-D572-46C5-A656-C2C9282B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CEF99-90CA-4807-A6B8-932EAFFA800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10653" y="282849"/>
            <a:ext cx="6737684" cy="6575151"/>
          </a:xfrm>
        </p:spPr>
      </p:pic>
    </p:spTree>
    <p:extLst>
      <p:ext uri="{BB962C8B-B14F-4D97-AF65-F5344CB8AC3E}">
        <p14:creationId xmlns:p14="http://schemas.microsoft.com/office/powerpoint/2010/main" val="352810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9923-3915-42F2-B637-DEDE9ACD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0" cap="non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Indentation</a:t>
            </a:r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51FB-E23D-4690-AE0A-B1870ED4A6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24330"/>
            <a:ext cx="10363826" cy="3424107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cap="none" dirty="0">
                <a:solidFill>
                  <a:srgbClr val="000000"/>
                </a:solidFill>
                <a:latin typeface="Verdana" panose="020B0604030504040204" pitchFamily="34" charset="0"/>
              </a:rPr>
              <a:t>Indentation refers to the spaces at the beginning of a code line.</a:t>
            </a:r>
          </a:p>
          <a:p>
            <a:pPr>
              <a:lnSpc>
                <a:spcPct val="130000"/>
              </a:lnSpc>
            </a:pPr>
            <a:r>
              <a:rPr lang="en-US" cap="none" dirty="0">
                <a:solidFill>
                  <a:srgbClr val="000000"/>
                </a:solidFill>
                <a:latin typeface="Verdana" panose="020B0604030504040204" pitchFamily="34" charset="0"/>
              </a:rPr>
              <a:t>Where in other programming languages the indentation in code is for readability only, the indentation in python is very important.</a:t>
            </a:r>
          </a:p>
          <a:p>
            <a:pPr>
              <a:lnSpc>
                <a:spcPct val="130000"/>
              </a:lnSpc>
            </a:pPr>
            <a:r>
              <a:rPr lang="en-US" cap="none" dirty="0">
                <a:solidFill>
                  <a:srgbClr val="000000"/>
                </a:solidFill>
                <a:latin typeface="Verdana" panose="020B0604030504040204" pitchFamily="34" charset="0"/>
              </a:rPr>
              <a:t>Python uses indentation to indicate a block of code.</a:t>
            </a:r>
          </a:p>
          <a:p>
            <a:pPr>
              <a:lnSpc>
                <a:spcPct val="130000"/>
              </a:lnSpc>
            </a:pPr>
            <a:r>
              <a:rPr lang="en-US" cap="none" dirty="0">
                <a:solidFill>
                  <a:srgbClr val="000000"/>
                </a:solidFill>
                <a:latin typeface="Verdana" panose="020B0604030504040204" pitchFamily="34" charset="0"/>
              </a:rPr>
              <a:t>The number of spaces is up to the programmer(it has to be at least one)</a:t>
            </a:r>
          </a:p>
          <a:p>
            <a:pPr>
              <a:lnSpc>
                <a:spcPct val="130000"/>
              </a:lnSpc>
            </a:pPr>
            <a:r>
              <a:rPr lang="en-US" cap="none" dirty="0">
                <a:solidFill>
                  <a:srgbClr val="000000"/>
                </a:solidFill>
                <a:latin typeface="Verdana" panose="020B0604030504040204" pitchFamily="34" charset="0"/>
              </a:rPr>
              <a:t>You have to use the same number of spaces in the same block of code.</a:t>
            </a:r>
          </a:p>
          <a:p>
            <a:pPr>
              <a:lnSpc>
                <a:spcPct val="130000"/>
              </a:lnSpc>
            </a:pPr>
            <a:endParaRPr lang="en-US" cap="none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30000"/>
              </a:lnSpc>
            </a:pPr>
            <a:endParaRPr lang="en-US" cap="none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DF9329-5CB8-4E9E-959D-FA6DCD54E470}"/>
              </a:ext>
            </a:extLst>
          </p:cNvPr>
          <p:cNvSpPr txBox="1">
            <a:spLocks/>
          </p:cNvSpPr>
          <p:nvPr/>
        </p:nvSpPr>
        <p:spPr>
          <a:xfrm>
            <a:off x="5101388" y="4754880"/>
            <a:ext cx="6328611" cy="745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cap="none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88D951-F48E-40E7-B429-D0C27A230625}"/>
              </a:ext>
            </a:extLst>
          </p:cNvPr>
          <p:cNvSpPr txBox="1">
            <a:spLocks/>
          </p:cNvSpPr>
          <p:nvPr/>
        </p:nvSpPr>
        <p:spPr>
          <a:xfrm>
            <a:off x="1925053" y="5021180"/>
            <a:ext cx="7666522" cy="2692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b="0" i="0" cap="non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cap="non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b="0" i="0" cap="non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cap="none" dirty="0"/>
            </a:b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cap="non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cap="non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"five is greater than two!"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lang="en-US" cap="none" dirty="0"/>
            </a:br>
            <a:r>
              <a:rPr lang="en-US" b="0" i="0" cap="non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cap="non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b="0" i="0" cap="non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cap="none" dirty="0"/>
            </a:b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i="0" cap="non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cap="non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"five is greater than two!"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endParaRPr lang="en-US" cap="none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24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8CCA-837C-4139-8902-57F4D844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-344009"/>
            <a:ext cx="10364451" cy="1596177"/>
          </a:xfrm>
        </p:spPr>
        <p:txBody>
          <a:bodyPr/>
          <a:lstStyle/>
          <a:p>
            <a:pPr algn="l"/>
            <a:r>
              <a:rPr lang="en-US" cap="none" dirty="0"/>
              <a:t>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7A6C-3732-430E-B898-56E6BBB534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63418"/>
            <a:ext cx="10363826" cy="342410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6- 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cap="non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Sets are used to store multiple items in a single variable.</a:t>
            </a:r>
          </a:p>
          <a:p>
            <a:r>
              <a:rPr lang="en-US" b="0" i="0" cap="non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set is a collection which is </a:t>
            </a:r>
            <a:r>
              <a:rPr lang="en-US" b="0" i="1" cap="non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unordered</a:t>
            </a:r>
            <a:r>
              <a:rPr lang="en-US" b="0" i="1" cap="non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(the items in a set do not have a defined order)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i="1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changeable</a:t>
            </a:r>
            <a:r>
              <a:rPr lang="en-US" i="1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(the items can </a:t>
            </a:r>
            <a:r>
              <a:rPr lang="en-US" b="0" i="1" cap="non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 changed after the set has been created)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 </a:t>
            </a:r>
            <a:r>
              <a:rPr lang="en-US" b="0" i="1" cap="non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unindexed</a:t>
            </a:r>
            <a:r>
              <a:rPr lang="en-US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doesn’t allow duplicates.</a:t>
            </a:r>
            <a:endParaRPr lang="en-US" b="0" i="0" cap="non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i="0" cap="non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DC3BA-2BC8-4D30-92C4-DF7121C22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56" y="3024739"/>
            <a:ext cx="9153624" cy="369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0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85B2-BC92-4CAA-8C74-AC71BFAC6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462" y="175755"/>
            <a:ext cx="10364451" cy="1596177"/>
          </a:xfrm>
        </p:spPr>
        <p:txBody>
          <a:bodyPr/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E2FD5-9CB8-40E4-BBCD-21D42347B6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462317"/>
            <a:ext cx="10363826" cy="342410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Items can not be accessed in a set by referring to an index or a key.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But you can loop through the set items using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loop, or ask if a specified value is present in a set, by using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0C80B2-0027-4286-9493-EC5B85402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62" y="2507521"/>
            <a:ext cx="5717751" cy="443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4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79D45E-75D1-4170-ADBD-341138CBA8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78202587"/>
              </p:ext>
            </p:extLst>
          </p:nvPr>
        </p:nvGraphicFramePr>
        <p:xfrm>
          <a:off x="1110112" y="741508"/>
          <a:ext cx="9997442" cy="59006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10890">
                  <a:extLst>
                    <a:ext uri="{9D8B030D-6E8A-4147-A177-3AD203B41FA5}">
                      <a16:colId xmlns:a16="http://schemas.microsoft.com/office/drawing/2014/main" val="4018756855"/>
                    </a:ext>
                  </a:extLst>
                </a:gridCol>
                <a:gridCol w="5186552">
                  <a:extLst>
                    <a:ext uri="{9D8B030D-6E8A-4147-A177-3AD203B41FA5}">
                      <a16:colId xmlns:a16="http://schemas.microsoft.com/office/drawing/2014/main" val="2510041218"/>
                    </a:ext>
                  </a:extLst>
                </a:gridCol>
              </a:tblGrid>
              <a:tr h="1222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54645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Adds an element to the 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555103"/>
                  </a:ext>
                </a:extLst>
              </a:tr>
              <a:tr h="28014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clear()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Removes all the elements from the 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951857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copy()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a copy of the 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632434"/>
                  </a:ext>
                </a:extLst>
              </a:tr>
              <a:tr h="44638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difference()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a set containing the difference between two or more sets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7413376"/>
                  </a:ext>
                </a:extLst>
              </a:tr>
              <a:tr h="52950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difference_update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Removes the items in this set that are also included in another, specified 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986806"/>
                  </a:ext>
                </a:extLst>
              </a:tr>
              <a:tr h="197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discard()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 the specified 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0503"/>
                  </a:ext>
                </a:extLst>
              </a:tr>
              <a:tr h="3632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intersection()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a set, that is the intersection of two other sets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575325"/>
                  </a:ext>
                </a:extLst>
              </a:tr>
              <a:tr h="44638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intersection_update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Removes the items in this set that are not present in other, specified set(s)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296659"/>
                  </a:ext>
                </a:extLst>
              </a:tr>
              <a:tr h="3632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isdisjoint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600" u="non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whether two sets have a intersection or not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173074"/>
                  </a:ext>
                </a:extLst>
              </a:tr>
              <a:tr h="3632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issubset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whether another set contains this set or not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337740"/>
                  </a:ext>
                </a:extLst>
              </a:tr>
              <a:tr h="3632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issuperset</a:t>
                      </a:r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whether this set contains another set or not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949941"/>
                  </a:ext>
                </a:extLst>
              </a:tr>
              <a:tr h="28014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Removes an element from the 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125775"/>
                  </a:ext>
                </a:extLst>
              </a:tr>
              <a:tr h="28014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Removes the specified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381114"/>
                  </a:ext>
                </a:extLst>
              </a:tr>
              <a:tr h="3632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 the set with the union of this set and others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5862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243D8C-66CB-4C13-9592-C79ED72923C6}"/>
              </a:ext>
            </a:extLst>
          </p:cNvPr>
          <p:cNvSpPr txBox="1"/>
          <p:nvPr/>
        </p:nvSpPr>
        <p:spPr>
          <a:xfrm>
            <a:off x="1110112" y="77002"/>
            <a:ext cx="355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Set Methods </a:t>
            </a:r>
          </a:p>
        </p:txBody>
      </p:sp>
    </p:spTree>
    <p:extLst>
      <p:ext uri="{BB962C8B-B14F-4D97-AF65-F5344CB8AC3E}">
        <p14:creationId xmlns:p14="http://schemas.microsoft.com/office/powerpoint/2010/main" val="218489366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2501</TotalTime>
  <Words>740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Consolas</vt:lpstr>
      <vt:lpstr>Open sans</vt:lpstr>
      <vt:lpstr>Segoe UI</vt:lpstr>
      <vt:lpstr>Tw Cen MT</vt:lpstr>
      <vt:lpstr>Verdana</vt:lpstr>
      <vt:lpstr>Droplet</vt:lpstr>
      <vt:lpstr>Artificial intelligence </vt:lpstr>
      <vt:lpstr>Data Types</vt:lpstr>
      <vt:lpstr>Data Types</vt:lpstr>
      <vt:lpstr>Data Types</vt:lpstr>
      <vt:lpstr>PowerPoint Presentation</vt:lpstr>
      <vt:lpstr>Python Indentation</vt:lpstr>
      <vt:lpstr>Data Types</vt:lpstr>
      <vt:lpstr>Cont…</vt:lpstr>
      <vt:lpstr>PowerPoint Presentation</vt:lpstr>
      <vt:lpstr>Conditional statements</vt:lpstr>
      <vt:lpstr>e.g.:</vt:lpstr>
      <vt:lpstr>Loop in python</vt:lpstr>
      <vt:lpstr>Loop in python</vt:lpstr>
      <vt:lpstr>PowerPoint Presentation</vt:lpstr>
      <vt:lpstr>Functions</vt:lpstr>
      <vt:lpstr>PowerPoint Presentation</vt:lpstr>
      <vt:lpstr>PowerPoint Presentation</vt:lpstr>
      <vt:lpstr>E.g: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HEDY HIWA</dc:creator>
  <cp:lastModifiedBy>HEDY HIWA</cp:lastModifiedBy>
  <cp:revision>31</cp:revision>
  <dcterms:created xsi:type="dcterms:W3CDTF">2024-09-18T17:06:46Z</dcterms:created>
  <dcterms:modified xsi:type="dcterms:W3CDTF">2024-09-26T08:49:23Z</dcterms:modified>
</cp:coreProperties>
</file>