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7" r:id="rId9"/>
    <p:sldId id="269" r:id="rId10"/>
    <p:sldId id="271" r:id="rId11"/>
    <p:sldId id="272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92" r:id="rId24"/>
    <p:sldId id="286" r:id="rId25"/>
    <p:sldId id="290" r:id="rId26"/>
    <p:sldId id="287" r:id="rId27"/>
    <p:sldId id="288" r:id="rId28"/>
    <p:sldId id="291" r:id="rId29"/>
    <p:sldId id="289" r:id="rId30"/>
  </p:sldIdLst>
  <p:sldSz cx="10160000" cy="7626350"/>
  <p:notesSz cx="10160000" cy="7626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405DF-740E-4F52-B174-E3611643A68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954088"/>
            <a:ext cx="3429000" cy="2573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3670300"/>
            <a:ext cx="8128000" cy="30035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243763"/>
            <a:ext cx="4402138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7243763"/>
            <a:ext cx="4403725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E8B0-8D20-433C-94FB-35F75AAD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9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28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9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E8B0-8D20-433C-94FB-35F75AADBA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476" y="2364168"/>
            <a:ext cx="8641398" cy="16015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952" y="4270756"/>
            <a:ext cx="7116445" cy="190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00A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00A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8317" y="1754060"/>
            <a:ext cx="4422362" cy="5033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35670" y="1754060"/>
            <a:ext cx="4422362" cy="5033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00A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5524" y="260258"/>
            <a:ext cx="4615301" cy="60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000A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971" y="1214985"/>
            <a:ext cx="9642406" cy="460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6559" y="7092505"/>
            <a:ext cx="3253232" cy="381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8317" y="7092505"/>
            <a:ext cx="2338260" cy="381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19772" y="7092505"/>
            <a:ext cx="2338260" cy="381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695" y="260258"/>
            <a:ext cx="514870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Lecture</a:t>
            </a:r>
            <a:r>
              <a:rPr spc="105" dirty="0"/>
              <a:t> </a:t>
            </a:r>
            <a:r>
              <a:rPr lang="en-US" spc="-215" dirty="0"/>
              <a:t>1.2</a:t>
            </a:r>
            <a:r>
              <a:rPr spc="-215" dirty="0"/>
              <a:t>:</a:t>
            </a:r>
            <a:r>
              <a:rPr spc="530" dirty="0"/>
              <a:t> </a:t>
            </a:r>
            <a:r>
              <a:rPr spc="-145" dirty="0"/>
              <a:t>Search</a:t>
            </a:r>
            <a:r>
              <a:rPr spc="110" dirty="0"/>
              <a:t> </a:t>
            </a:r>
            <a:r>
              <a:rPr spc="-5" dirty="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033" y="1222375"/>
            <a:ext cx="3821007" cy="2702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748" y="260258"/>
            <a:ext cx="275272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Beyond</a:t>
            </a:r>
            <a:r>
              <a:rPr spc="60" dirty="0"/>
              <a:t> </a:t>
            </a:r>
            <a:r>
              <a:rPr spc="-265" dirty="0"/>
              <a:t>reflex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589" y="1326950"/>
            <a:ext cx="428752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0" dirty="0">
                <a:solidFill>
                  <a:srgbClr val="0000A0"/>
                </a:solidFill>
                <a:latin typeface="Trebuchet MS"/>
                <a:cs typeface="Trebuchet MS"/>
              </a:rPr>
              <a:t>Classifier</a:t>
            </a:r>
            <a:r>
              <a:rPr sz="2500" spc="9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500" spc="-120" dirty="0">
                <a:solidFill>
                  <a:srgbClr val="0000A0"/>
                </a:solidFill>
                <a:latin typeface="Trebuchet MS"/>
                <a:cs typeface="Trebuchet MS"/>
              </a:rPr>
              <a:t>(reflex-based</a:t>
            </a:r>
            <a:r>
              <a:rPr sz="2500" spc="10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0000A0"/>
                </a:solidFill>
                <a:latin typeface="Trebuchet MS"/>
                <a:cs typeface="Trebuchet MS"/>
              </a:rPr>
              <a:t>models)</a:t>
            </a:r>
            <a:r>
              <a:rPr sz="2500" spc="-90" dirty="0"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209" y="2396959"/>
            <a:ext cx="20955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i="1" spc="365" dirty="0">
                <a:latin typeface="Calibri"/>
                <a:cs typeface="Calibri"/>
              </a:rPr>
              <a:t>x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1357" y="2561920"/>
            <a:ext cx="558800" cy="130175"/>
            <a:chOff x="1071357" y="2561920"/>
            <a:chExt cx="558800" cy="130175"/>
          </a:xfrm>
        </p:grpSpPr>
        <p:sp>
          <p:nvSpPr>
            <p:cNvPr id="6" name="object 6"/>
            <p:cNvSpPr/>
            <p:nvPr/>
          </p:nvSpPr>
          <p:spPr>
            <a:xfrm>
              <a:off x="1071357" y="2626871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4">
                  <a:moveTo>
                    <a:pt x="0" y="0"/>
                  </a:moveTo>
                  <a:lnTo>
                    <a:pt x="416891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462" y="2561920"/>
              <a:ext cx="173107" cy="12990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37467" y="2262710"/>
            <a:ext cx="459740" cy="728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195"/>
              </a:spcBef>
            </a:pPr>
            <a:r>
              <a:rPr sz="2500" i="1" spc="475" dirty="0">
                <a:latin typeface="Calibri"/>
                <a:cs typeface="Calibri"/>
              </a:rPr>
              <a:t>f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7406" y="2561920"/>
            <a:ext cx="558800" cy="130175"/>
            <a:chOff x="2427406" y="2561920"/>
            <a:chExt cx="558800" cy="130175"/>
          </a:xfrm>
        </p:grpSpPr>
        <p:sp>
          <p:nvSpPr>
            <p:cNvPr id="10" name="object 10"/>
            <p:cNvSpPr/>
            <p:nvPr/>
          </p:nvSpPr>
          <p:spPr>
            <a:xfrm>
              <a:off x="2427406" y="2626871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4">
                  <a:moveTo>
                    <a:pt x="0" y="0"/>
                  </a:moveTo>
                  <a:lnTo>
                    <a:pt x="416891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511" y="2561920"/>
              <a:ext cx="173107" cy="1299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177638" y="2396959"/>
            <a:ext cx="3662679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95" dirty="0">
                <a:solidFill>
                  <a:srgbClr val="0000FF"/>
                </a:solidFill>
                <a:latin typeface="Trebuchet MS"/>
                <a:cs typeface="Trebuchet MS"/>
              </a:rPr>
              <a:t>single</a:t>
            </a:r>
            <a:r>
              <a:rPr sz="2500" spc="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0000FF"/>
                </a:solidFill>
                <a:latin typeface="Trebuchet MS"/>
                <a:cs typeface="Trebuchet MS"/>
              </a:rPr>
              <a:t>action</a:t>
            </a:r>
            <a:r>
              <a:rPr sz="2500" spc="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i="1" spc="12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500" i="1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3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2500" spc="-85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2500" spc="220" dirty="0">
                <a:solidFill>
                  <a:srgbClr val="0000FF"/>
                </a:solidFill>
                <a:latin typeface="Lucida Sans Unicode"/>
                <a:cs typeface="Lucida Sans Unicode"/>
              </a:rPr>
              <a:t>{−</a:t>
            </a:r>
            <a:r>
              <a:rPr sz="2500" spc="-4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500" i="1" spc="7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500" i="1" spc="-1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310" dirty="0">
                <a:solidFill>
                  <a:srgbClr val="0000FF"/>
                </a:solidFill>
                <a:latin typeface="Trebuchet MS"/>
                <a:cs typeface="Trebuchet MS"/>
              </a:rPr>
              <a:t>+1</a:t>
            </a:r>
            <a:r>
              <a:rPr sz="2500" spc="455" dirty="0">
                <a:solidFill>
                  <a:srgbClr val="0000FF"/>
                </a:solidFill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589" y="3466969"/>
            <a:ext cx="510349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80" dirty="0">
                <a:solidFill>
                  <a:srgbClr val="0000A0"/>
                </a:solidFill>
                <a:latin typeface="Trebuchet MS"/>
                <a:cs typeface="Trebuchet MS"/>
              </a:rPr>
              <a:t>Search</a:t>
            </a:r>
            <a:r>
              <a:rPr sz="2500" spc="7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rgbClr val="0000A0"/>
                </a:solidFill>
                <a:latin typeface="Trebuchet MS"/>
                <a:cs typeface="Trebuchet MS"/>
              </a:rPr>
              <a:t>problem</a:t>
            </a:r>
            <a:r>
              <a:rPr sz="2500" spc="8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0000A0"/>
                </a:solidFill>
                <a:latin typeface="Trebuchet MS"/>
                <a:cs typeface="Trebuchet MS"/>
              </a:rPr>
              <a:t>(state-based</a:t>
            </a:r>
            <a:r>
              <a:rPr sz="2500" spc="8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0000A0"/>
                </a:solidFill>
                <a:latin typeface="Trebuchet MS"/>
                <a:cs typeface="Trebuchet MS"/>
              </a:rPr>
              <a:t>models)</a:t>
            </a:r>
            <a:r>
              <a:rPr sz="2500" spc="-90" dirty="0"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209" y="4536976"/>
            <a:ext cx="20955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i="1" spc="365" dirty="0">
                <a:latin typeface="Calibri"/>
                <a:cs typeface="Calibri"/>
              </a:rPr>
              <a:t>x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71357" y="4701938"/>
            <a:ext cx="558800" cy="130175"/>
            <a:chOff x="1071357" y="4701938"/>
            <a:chExt cx="558800" cy="130175"/>
          </a:xfrm>
        </p:grpSpPr>
        <p:sp>
          <p:nvSpPr>
            <p:cNvPr id="16" name="object 16"/>
            <p:cNvSpPr/>
            <p:nvPr/>
          </p:nvSpPr>
          <p:spPr>
            <a:xfrm>
              <a:off x="1071357" y="4766889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4">
                  <a:moveTo>
                    <a:pt x="0" y="0"/>
                  </a:moveTo>
                  <a:lnTo>
                    <a:pt x="416891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462" y="4701938"/>
              <a:ext cx="173107" cy="12990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37467" y="4402728"/>
            <a:ext cx="459740" cy="728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195"/>
              </a:spcBef>
            </a:pPr>
            <a:r>
              <a:rPr sz="2500" i="1" spc="475" dirty="0">
                <a:latin typeface="Calibri"/>
                <a:cs typeface="Calibri"/>
              </a:rPr>
              <a:t>f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27406" y="4701938"/>
            <a:ext cx="558800" cy="130175"/>
            <a:chOff x="2427406" y="4701938"/>
            <a:chExt cx="558800" cy="130175"/>
          </a:xfrm>
        </p:grpSpPr>
        <p:sp>
          <p:nvSpPr>
            <p:cNvPr id="20" name="object 20"/>
            <p:cNvSpPr/>
            <p:nvPr/>
          </p:nvSpPr>
          <p:spPr>
            <a:xfrm>
              <a:off x="2427406" y="4766889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4">
                  <a:moveTo>
                    <a:pt x="0" y="0"/>
                  </a:moveTo>
                  <a:lnTo>
                    <a:pt x="416891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511" y="4701938"/>
              <a:ext cx="173107" cy="12990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152238" y="4536976"/>
            <a:ext cx="504507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500" b="1" spc="-30" dirty="0">
                <a:solidFill>
                  <a:srgbClr val="FF0000"/>
                </a:solidFill>
                <a:latin typeface="Trebuchet MS"/>
                <a:cs typeface="Trebuchet MS"/>
              </a:rPr>
              <a:t>action</a:t>
            </a:r>
            <a:r>
              <a:rPr sz="2500" b="1" spc="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80" dirty="0">
                <a:solidFill>
                  <a:srgbClr val="FF0000"/>
                </a:solidFill>
                <a:latin typeface="Trebuchet MS"/>
                <a:cs typeface="Trebuchet MS"/>
              </a:rPr>
              <a:t>sequence</a:t>
            </a:r>
            <a:r>
              <a:rPr sz="25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500" i="1" spc="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25" spc="367" baseline="-12698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500" i="1" spc="7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500" i="1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i="1" spc="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25" spc="367" baseline="-12698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500" i="1" spc="7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500" i="1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i="1" spc="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25" spc="367" baseline="-12698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500" i="1" spc="7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500" i="1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i="1" spc="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25" spc="367" baseline="-12698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500" i="1" spc="7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500" i="1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i="1" spc="7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500" i="1" spc="-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i="1" spc="7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500" i="1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i="1" spc="7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500" i="1" spc="-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65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15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188282"/>
            <a:ext cx="9471917" cy="70673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 marR="5080" indent="-207645" algn="just"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reflex-based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endParaRPr lang="en-US" sz="24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080" indent="-207645" algn="just"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classification)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715" indent="-207645" algn="just">
              <a:spcBef>
                <a:spcPts val="85"/>
              </a:spcBef>
              <a:buFont typeface="SimSun-ExtB"/>
              <a:buChar char="•"/>
              <a:tabLst>
                <a:tab pos="220345" algn="l"/>
              </a:tabLst>
            </a:pP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2400" b="1" spc="-8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reflex-based </a:t>
            </a:r>
            <a:r>
              <a:rPr sz="24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filtering,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puzzles,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080" indent="-207645" algn="just">
              <a:spcBef>
                <a:spcPts val="65"/>
              </a:spcBef>
              <a:buFont typeface="SimSun-ExtB"/>
              <a:buChar char="•"/>
              <a:tabLst>
                <a:tab pos="22034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tackle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problems, 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state-based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indent="-207645" algn="just">
              <a:buFont typeface="SimSun-ExtB"/>
              <a:buChar char="•"/>
              <a:tabLst>
                <a:tab pos="22034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problem,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sense,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i="1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i="1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ar-IQ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b="1" spc="1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400" b="1" spc="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2400" b="1" spc="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</a:t>
            </a: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2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indent="-207645" algn="just">
              <a:buFont typeface="SimSun-ExtB"/>
              <a:buChar char="•"/>
              <a:tabLst>
                <a:tab pos="220345" algn="l"/>
              </a:tabLst>
            </a:pP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sz="24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sequence?</a:t>
            </a:r>
            <a:endParaRPr lang="en-US" sz="24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algn="just">
              <a:tabLst>
                <a:tab pos="220345" algn="l"/>
              </a:tabLst>
            </a:pPr>
            <a:r>
              <a:rPr sz="24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importantly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cannot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tackled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myopically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strong,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reflex-based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24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told you what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action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situation.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as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time/memory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reflex-based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caching.</a:t>
            </a:r>
            <a:endParaRPr lang="en-US" sz="240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8554" y="260258"/>
            <a:ext cx="1929764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P</a:t>
            </a:r>
            <a:r>
              <a:rPr spc="-275" dirty="0"/>
              <a:t>a</a:t>
            </a:r>
            <a:r>
              <a:rPr spc="-135" dirty="0"/>
              <a:t>radigm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000" y="993775"/>
            <a:ext cx="1463804" cy="40267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b="1" spc="34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500" b="1" spc="33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500" b="1" spc="-100" dirty="0">
                <a:solidFill>
                  <a:srgbClr val="FF0000"/>
                </a:solidFill>
                <a:latin typeface="Trebuchet MS"/>
                <a:cs typeface="Trebuchet MS"/>
              </a:rPr>
              <a:t>del</a:t>
            </a:r>
            <a:r>
              <a:rPr sz="2500" b="1" spc="-7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500" b="1" spc="45" dirty="0">
                <a:solidFill>
                  <a:srgbClr val="FF0000"/>
                </a:solidFill>
                <a:latin typeface="Trebuchet MS"/>
                <a:cs typeface="Trebuchet MS"/>
              </a:rPr>
              <a:t>ng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200" y="1679575"/>
            <a:ext cx="137541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b="1" spc="-70" dirty="0">
                <a:solidFill>
                  <a:srgbClr val="008000"/>
                </a:solidFill>
                <a:latin typeface="Trebuchet MS"/>
                <a:cs typeface="Trebuchet MS"/>
              </a:rPr>
              <a:t>Inference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8200" y="1679575"/>
            <a:ext cx="127889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b="1" spc="-20" dirty="0">
                <a:solidFill>
                  <a:srgbClr val="0000FF"/>
                </a:solidFill>
                <a:latin typeface="Trebuchet MS"/>
                <a:cs typeface="Trebuchet MS"/>
              </a:rPr>
              <a:t>Le</a:t>
            </a:r>
            <a:r>
              <a:rPr sz="2500" b="1" spc="-10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500" b="1" spc="-40" dirty="0">
                <a:solidFill>
                  <a:srgbClr val="0000FF"/>
                </a:solidFill>
                <a:latin typeface="Trebuchet MS"/>
                <a:cs typeface="Trebuchet MS"/>
              </a:rPr>
              <a:t>rning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17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FE110-8E3C-4BF2-EDC1-AA8ABC750CEB}"/>
              </a:ext>
            </a:extLst>
          </p:cNvPr>
          <p:cNvSpPr txBox="1"/>
          <p:nvPr/>
        </p:nvSpPr>
        <p:spPr>
          <a:xfrm>
            <a:off x="812800" y="2441575"/>
            <a:ext cx="9055493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10" marR="5080" indent="-207645" algn="just"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modeling-inference-learning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paradigm.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spc="-8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reflex-based </a:t>
            </a:r>
            <a:r>
              <a:rPr lang="en-US" sz="28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consisted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architecture.</a:t>
            </a:r>
          </a:p>
          <a:p>
            <a:pPr marL="219710" marR="5080" indent="-207645" algn="just"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28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9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 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</a:p>
          <a:p>
            <a:pPr marL="219710" marR="5080" indent="-207645" algn="just"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involved 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descent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</a:t>
            </a:r>
            <a:r>
              <a:rPr lang="en-US"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080" indent="-207645" algn="just">
              <a:spcBef>
                <a:spcPts val="65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</a:t>
            </a:r>
            <a:r>
              <a:rPr lang="en-US"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problems.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450" y="252805"/>
            <a:ext cx="2549457" cy="25494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6714" y="2930153"/>
            <a:ext cx="97536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130" dirty="0">
                <a:solidFill>
                  <a:srgbClr val="FF0000"/>
                </a:solidFill>
              </a:rPr>
              <a:t>F</a:t>
            </a:r>
            <a:r>
              <a:rPr sz="2500" spc="-165" dirty="0">
                <a:solidFill>
                  <a:srgbClr val="000000"/>
                </a:solidFill>
              </a:rPr>
              <a:t>a</a:t>
            </a:r>
            <a:r>
              <a:rPr sz="2500" spc="-130" dirty="0">
                <a:solidFill>
                  <a:srgbClr val="000000"/>
                </a:solidFill>
              </a:rPr>
              <a:t>rmer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4137642" y="2930153"/>
            <a:ext cx="117983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12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2500" spc="-100" dirty="0">
                <a:latin typeface="Trebuchet MS"/>
                <a:cs typeface="Trebuchet MS"/>
              </a:rPr>
              <a:t>abbage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792" y="2930153"/>
            <a:ext cx="67310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2500" spc="-85" dirty="0">
                <a:latin typeface="Trebuchet MS"/>
                <a:cs typeface="Trebuchet MS"/>
              </a:rPr>
              <a:t>oat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1652" y="2930153"/>
            <a:ext cx="65722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190" dirty="0">
                <a:latin typeface="Trebuchet MS"/>
                <a:cs typeface="Trebuchet MS"/>
              </a:rPr>
              <a:t>W</a:t>
            </a:r>
            <a:r>
              <a:rPr sz="2500" spc="-120" dirty="0">
                <a:latin typeface="Trebuchet MS"/>
                <a:cs typeface="Trebuchet MS"/>
              </a:rPr>
              <a:t>olf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589" y="3518605"/>
            <a:ext cx="111823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40" dirty="0">
                <a:solidFill>
                  <a:srgbClr val="0000A0"/>
                </a:solidFill>
                <a:latin typeface="Trebuchet MS"/>
                <a:cs typeface="Trebuchet MS"/>
              </a:rPr>
              <a:t>Actions</a:t>
            </a:r>
            <a:r>
              <a:rPr sz="2500" spc="-215" dirty="0"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3194" y="3969132"/>
            <a:ext cx="976806" cy="2088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sz="250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lang="en-US" sz="2500" i="1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</a:p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sz="2500" spc="4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500" spc="4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lang="en-US" sz="2500" i="1" dirty="0">
                <a:solidFill>
                  <a:srgbClr val="FF0000"/>
                </a:solidFill>
                <a:latin typeface="Trebuchet MS"/>
                <a:cs typeface="Trebuchet MS"/>
              </a:rPr>
              <a:t> &gt;</a:t>
            </a:r>
            <a:r>
              <a:rPr sz="2500" i="1" spc="40" dirty="0">
                <a:latin typeface="Trebuchet MS"/>
                <a:cs typeface="Trebuchet MS"/>
              </a:rPr>
              <a:t> </a:t>
            </a:r>
            <a:r>
              <a:rPr sz="2500" i="1" spc="-740" dirty="0"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50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lang="en-US" sz="2500" i="1" dirty="0">
                <a:solidFill>
                  <a:srgbClr val="FF0000"/>
                </a:solidFill>
                <a:latin typeface="Trebuchet MS"/>
                <a:cs typeface="Trebuchet MS"/>
              </a:rPr>
              <a:t> &gt;</a:t>
            </a:r>
            <a:r>
              <a:rPr sz="2500" i="1" dirty="0">
                <a:latin typeface="Trebuchet MS"/>
                <a:cs typeface="Trebuchet MS"/>
              </a:rPr>
              <a:t> </a:t>
            </a:r>
            <a:r>
              <a:rPr sz="2500" i="1" spc="-740" dirty="0"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500" spc="265" dirty="0">
                <a:latin typeface="Trebuchet MS"/>
                <a:cs typeface="Trebuchet MS"/>
              </a:rPr>
              <a:t>W</a:t>
            </a:r>
            <a:r>
              <a:rPr lang="en-US" sz="2500" i="1" dirty="0">
                <a:solidFill>
                  <a:srgbClr val="FF0000"/>
                </a:solidFill>
                <a:latin typeface="Trebuchet MS"/>
                <a:cs typeface="Trebuchet MS"/>
              </a:rPr>
              <a:t>&gt; 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8366" y="3969132"/>
            <a:ext cx="823033" cy="20760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sz="2500" spc="4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500" i="1" spc="40" dirty="0">
                <a:latin typeface="Trebuchet MS"/>
                <a:cs typeface="Trebuchet MS"/>
              </a:rPr>
              <a:t>a</a:t>
            </a:r>
            <a:r>
              <a:rPr lang="en-US" sz="2500" i="1" spc="40" dirty="0">
                <a:latin typeface="Candara" panose="020E0502030303020204" pitchFamily="34" charset="0"/>
                <a:cs typeface="Trebuchet MS"/>
              </a:rPr>
              <a:t>&lt;</a:t>
            </a:r>
            <a:r>
              <a:rPr sz="2500" i="1" spc="40" dirty="0">
                <a:latin typeface="Trebuchet MS"/>
                <a:cs typeface="Trebuchet MS"/>
              </a:rPr>
              <a:t> </a:t>
            </a:r>
            <a:r>
              <a:rPr sz="2500" i="1" spc="45" dirty="0"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500" spc="7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lang="en-US" sz="2500" i="1" spc="40" dirty="0">
                <a:latin typeface="Candara" panose="020E0502030303020204" pitchFamily="34" charset="0"/>
                <a:cs typeface="Trebuchet MS"/>
              </a:rPr>
              <a:t> &lt;</a:t>
            </a:r>
            <a:r>
              <a:rPr sz="2500" i="1" spc="70" dirty="0">
                <a:latin typeface="Trebuchet MS"/>
                <a:cs typeface="Trebuchet MS"/>
              </a:rPr>
              <a:t> </a:t>
            </a:r>
            <a:r>
              <a:rPr sz="2500" i="1" spc="-740" dirty="0"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500" spc="2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lang="en-US" sz="2500" i="1" spc="40" dirty="0">
                <a:latin typeface="Candara" panose="020E0502030303020204" pitchFamily="34" charset="0"/>
                <a:cs typeface="Trebuchet MS"/>
              </a:rPr>
              <a:t> &lt;</a:t>
            </a:r>
            <a:r>
              <a:rPr sz="2500" i="1" spc="25" dirty="0">
                <a:latin typeface="Trebuchet MS"/>
                <a:cs typeface="Trebuchet MS"/>
              </a:rPr>
              <a:t> </a:t>
            </a:r>
            <a:r>
              <a:rPr sz="2500" i="1" spc="-740" dirty="0"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500" spc="265" dirty="0">
                <a:latin typeface="Trebuchet MS"/>
                <a:cs typeface="Trebuchet MS"/>
              </a:rPr>
              <a:t>W</a:t>
            </a:r>
            <a:r>
              <a:rPr lang="en-US" sz="2500" i="1" spc="40" dirty="0">
                <a:latin typeface="Candara" panose="020E0502030303020204" pitchFamily="34" charset="0"/>
                <a:cs typeface="Trebuchet MS"/>
              </a:rPr>
              <a:t> &lt;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589" y="6270126"/>
            <a:ext cx="597281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80" dirty="0">
                <a:solidFill>
                  <a:srgbClr val="0000A0"/>
                </a:solidFill>
                <a:latin typeface="Trebuchet MS"/>
                <a:cs typeface="Trebuchet MS"/>
              </a:rPr>
              <a:t>Approach</a:t>
            </a:r>
            <a:r>
              <a:rPr sz="2500" spc="-80" dirty="0">
                <a:latin typeface="Trebuchet MS"/>
                <a:cs typeface="Trebuchet MS"/>
              </a:rPr>
              <a:t>:</a:t>
            </a:r>
            <a:r>
              <a:rPr sz="2500" spc="37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build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a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b="1" spc="-75" dirty="0">
                <a:latin typeface="Trebuchet MS"/>
                <a:cs typeface="Trebuchet MS"/>
              </a:rPr>
              <a:t>search</a:t>
            </a:r>
            <a:r>
              <a:rPr sz="2500" b="1" spc="170" dirty="0">
                <a:latin typeface="Trebuchet MS"/>
                <a:cs typeface="Trebuchet MS"/>
              </a:rPr>
              <a:t> </a:t>
            </a:r>
            <a:r>
              <a:rPr sz="2500" b="1" spc="-95" dirty="0">
                <a:latin typeface="Trebuchet MS"/>
                <a:cs typeface="Trebuchet MS"/>
              </a:rPr>
              <a:t>tree</a:t>
            </a:r>
            <a:r>
              <a:rPr sz="2500" b="1" spc="90" dirty="0">
                <a:latin typeface="Trebuchet MS"/>
                <a:cs typeface="Trebuchet MS"/>
              </a:rPr>
              <a:t> </a:t>
            </a:r>
            <a:r>
              <a:rPr sz="2500" spc="-55" dirty="0">
                <a:latin typeface="Trebuchet MS"/>
                <a:cs typeface="Trebuchet MS"/>
              </a:rPr>
              <a:t>(”what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if?”)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20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E81F7-15D0-20E1-AA56-5958F68A0E81}"/>
              </a:ext>
            </a:extLst>
          </p:cNvPr>
          <p:cNvSpPr txBox="1"/>
          <p:nvPr/>
        </p:nvSpPr>
        <p:spPr>
          <a:xfrm>
            <a:off x="238589" y="460375"/>
            <a:ext cx="324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295"/>
              </a:spcBef>
            </a:pPr>
            <a:r>
              <a:rPr lang="en-US" sz="2400" b="1" spc="-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2400" b="1" spc="1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532" y="176765"/>
            <a:ext cx="9354820" cy="24737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 marR="6350" indent="-207645" algn="just">
              <a:spcBef>
                <a:spcPts val="65"/>
              </a:spcBef>
              <a:buFont typeface="SimSun-ExtB"/>
              <a:buChar char="•"/>
              <a:tabLst>
                <a:tab pos="220345" algn="l"/>
              </a:tabLst>
            </a:pP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problem,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 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actions, 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concise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symbols.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sz="32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5" dirty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 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goat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bank; </a:t>
            </a:r>
            <a:r>
              <a:rPr sz="32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coming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943" y="255190"/>
            <a:ext cx="850900" cy="39370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70"/>
              </a:spcBef>
            </a:pP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13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13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-130" dirty="0">
                <a:latin typeface="Trebuchet MS"/>
                <a:cs typeface="Trebuchet MS"/>
              </a:rPr>
              <a:t>W</a:t>
            </a:r>
            <a:r>
              <a:rPr sz="1900" spc="-13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endParaRPr sz="1900">
              <a:latin typeface="SimSun-ExtB"/>
              <a:cs typeface="SimSun-ExtB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5226" y="1127904"/>
            <a:ext cx="855980" cy="398780"/>
            <a:chOff x="1325226" y="1127904"/>
            <a:chExt cx="855980" cy="398780"/>
          </a:xfrm>
        </p:grpSpPr>
        <p:sp>
          <p:nvSpPr>
            <p:cNvPr id="4" name="object 4"/>
            <p:cNvSpPr/>
            <p:nvPr/>
          </p:nvSpPr>
          <p:spPr>
            <a:xfrm>
              <a:off x="1327766" y="1130444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850471" y="0"/>
                  </a:moveTo>
                  <a:lnTo>
                    <a:pt x="0" y="0"/>
                  </a:lnTo>
                  <a:lnTo>
                    <a:pt x="0" y="393655"/>
                  </a:lnTo>
                  <a:lnTo>
                    <a:pt x="850471" y="393655"/>
                  </a:lnTo>
                  <a:lnTo>
                    <a:pt x="850471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7766" y="1130444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0" y="0"/>
                  </a:moveTo>
                  <a:lnTo>
                    <a:pt x="0" y="393655"/>
                  </a:lnTo>
                  <a:lnTo>
                    <a:pt x="850471" y="393655"/>
                  </a:lnTo>
                  <a:lnTo>
                    <a:pt x="850471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38907" y="1151663"/>
            <a:ext cx="828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175" dirty="0">
                <a:latin typeface="Trebuchet MS"/>
                <a:cs typeface="Trebuchet MS"/>
              </a:rPr>
              <a:t>W</a:t>
            </a:r>
            <a:r>
              <a:rPr sz="1900" spc="-95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8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7943" y="1130444"/>
            <a:ext cx="850900" cy="39370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70"/>
              </a:spcBef>
            </a:pPr>
            <a:r>
              <a:rPr sz="1900" spc="-12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125" dirty="0">
                <a:latin typeface="Trebuchet MS"/>
                <a:cs typeface="Trebuchet MS"/>
              </a:rPr>
              <a:t>W</a:t>
            </a:r>
            <a:r>
              <a:rPr sz="1900" spc="-125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-12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12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5872" y="2005699"/>
            <a:ext cx="2183130" cy="1269365"/>
          </a:xfrm>
          <a:custGeom>
            <a:avLst/>
            <a:gdLst/>
            <a:ahLst/>
            <a:cxnLst/>
            <a:rect l="l" t="t" r="r" b="b"/>
            <a:pathLst>
              <a:path w="2183129" h="1269364">
                <a:moveTo>
                  <a:pt x="1332070" y="0"/>
                </a:moveTo>
                <a:lnTo>
                  <a:pt x="1332070" y="393654"/>
                </a:lnTo>
                <a:lnTo>
                  <a:pt x="2182541" y="393654"/>
                </a:lnTo>
                <a:lnTo>
                  <a:pt x="2182541" y="0"/>
                </a:lnTo>
                <a:lnTo>
                  <a:pt x="1332070" y="0"/>
                </a:lnTo>
                <a:close/>
              </a:path>
              <a:path w="2183129" h="1269364">
                <a:moveTo>
                  <a:pt x="0" y="875254"/>
                </a:moveTo>
                <a:lnTo>
                  <a:pt x="0" y="1268909"/>
                </a:lnTo>
                <a:lnTo>
                  <a:pt x="850471" y="1268909"/>
                </a:lnTo>
                <a:lnTo>
                  <a:pt x="850471" y="875254"/>
                </a:lnTo>
                <a:lnTo>
                  <a:pt x="0" y="875254"/>
                </a:lnTo>
                <a:close/>
              </a:path>
            </a:pathLst>
          </a:custGeom>
          <a:ln w="4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37014" y="2902171"/>
            <a:ext cx="828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175" dirty="0">
                <a:latin typeface="Trebuchet MS"/>
                <a:cs typeface="Trebuchet MS"/>
              </a:rPr>
              <a:t>W</a:t>
            </a:r>
            <a:r>
              <a:rPr sz="1900" spc="-95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1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57296" y="3753668"/>
            <a:ext cx="855980" cy="398780"/>
            <a:chOff x="2657296" y="3753668"/>
            <a:chExt cx="855980" cy="398780"/>
          </a:xfrm>
        </p:grpSpPr>
        <p:sp>
          <p:nvSpPr>
            <p:cNvPr id="11" name="object 11"/>
            <p:cNvSpPr/>
            <p:nvPr/>
          </p:nvSpPr>
          <p:spPr>
            <a:xfrm>
              <a:off x="2659836" y="3756208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850471" y="0"/>
                  </a:moveTo>
                  <a:lnTo>
                    <a:pt x="0" y="0"/>
                  </a:lnTo>
                  <a:lnTo>
                    <a:pt x="0" y="393654"/>
                  </a:lnTo>
                  <a:lnTo>
                    <a:pt x="850471" y="393654"/>
                  </a:lnTo>
                  <a:lnTo>
                    <a:pt x="850471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9836" y="3756208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0" y="0"/>
                  </a:moveTo>
                  <a:lnTo>
                    <a:pt x="0" y="393654"/>
                  </a:lnTo>
                  <a:lnTo>
                    <a:pt x="850471" y="393654"/>
                  </a:lnTo>
                  <a:lnTo>
                    <a:pt x="850471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70979" y="3777426"/>
            <a:ext cx="828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175" dirty="0">
                <a:latin typeface="Trebuchet MS"/>
                <a:cs typeface="Trebuchet MS"/>
              </a:rPr>
              <a:t>W</a:t>
            </a:r>
            <a:r>
              <a:rPr sz="1900" spc="-95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1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1907" y="3756207"/>
            <a:ext cx="850900" cy="39370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70"/>
              </a:spcBef>
            </a:pPr>
            <a:r>
              <a:rPr sz="1900" spc="-12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12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-125" dirty="0">
                <a:latin typeface="Trebuchet MS"/>
                <a:cs typeface="Trebuchet MS"/>
              </a:rPr>
              <a:t>W</a:t>
            </a:r>
            <a:r>
              <a:rPr sz="1900" spc="-125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-12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1907" y="4631462"/>
            <a:ext cx="850900" cy="39370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70"/>
              </a:spcBef>
            </a:pPr>
            <a:r>
              <a:rPr sz="1900" spc="-13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-13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13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130" dirty="0">
                <a:latin typeface="Trebuchet MS"/>
                <a:cs typeface="Trebuchet MS"/>
              </a:rPr>
              <a:t>W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1907" y="5506716"/>
            <a:ext cx="850900" cy="39370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70"/>
              </a:spcBef>
            </a:pP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13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-13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-13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130" dirty="0">
                <a:latin typeface="Trebuchet MS"/>
                <a:cs typeface="Trebuchet MS"/>
              </a:rPr>
              <a:t>W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89367" y="6379431"/>
            <a:ext cx="855980" cy="398780"/>
            <a:chOff x="3989367" y="6379431"/>
            <a:chExt cx="855980" cy="398780"/>
          </a:xfrm>
        </p:grpSpPr>
        <p:sp>
          <p:nvSpPr>
            <p:cNvPr id="18" name="object 18"/>
            <p:cNvSpPr/>
            <p:nvPr/>
          </p:nvSpPr>
          <p:spPr>
            <a:xfrm>
              <a:off x="3991907" y="6381971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850471" y="0"/>
                  </a:moveTo>
                  <a:lnTo>
                    <a:pt x="0" y="0"/>
                  </a:lnTo>
                  <a:lnTo>
                    <a:pt x="0" y="393655"/>
                  </a:lnTo>
                  <a:lnTo>
                    <a:pt x="850471" y="393655"/>
                  </a:lnTo>
                  <a:lnTo>
                    <a:pt x="850471" y="0"/>
                  </a:lnTo>
                  <a:close/>
                </a:path>
              </a:pathLst>
            </a:custGeom>
            <a:solidFill>
              <a:srgbClr val="007F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91907" y="6381971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0" y="0"/>
                  </a:moveTo>
                  <a:lnTo>
                    <a:pt x="0" y="393655"/>
                  </a:lnTo>
                  <a:lnTo>
                    <a:pt x="850471" y="393655"/>
                  </a:lnTo>
                  <a:lnTo>
                    <a:pt x="850471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03049" y="6403189"/>
            <a:ext cx="828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95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175" dirty="0">
                <a:latin typeface="Trebuchet MS"/>
                <a:cs typeface="Trebuchet MS"/>
              </a:rPr>
              <a:t>W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13157" y="5902754"/>
            <a:ext cx="608330" cy="462915"/>
            <a:chOff x="4113157" y="5902754"/>
            <a:chExt cx="608330" cy="462915"/>
          </a:xfrm>
        </p:grpSpPr>
        <p:sp>
          <p:nvSpPr>
            <p:cNvPr id="22" name="object 22"/>
            <p:cNvSpPr/>
            <p:nvPr/>
          </p:nvSpPr>
          <p:spPr>
            <a:xfrm>
              <a:off x="4417143" y="5902754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8290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2270" y="6281039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49745" y="0"/>
                  </a:moveTo>
                  <a:lnTo>
                    <a:pt x="0" y="0"/>
                  </a:lnTo>
                  <a:lnTo>
                    <a:pt x="24872" y="82149"/>
                  </a:lnTo>
                  <a:lnTo>
                    <a:pt x="49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2270" y="6281039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0" y="0"/>
                  </a:moveTo>
                  <a:lnTo>
                    <a:pt x="24872" y="82149"/>
                  </a:lnTo>
                  <a:lnTo>
                    <a:pt x="49745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3157" y="5959985"/>
              <a:ext cx="608330" cy="346075"/>
            </a:xfrm>
            <a:custGeom>
              <a:avLst/>
              <a:gdLst/>
              <a:ahLst/>
              <a:cxnLst/>
              <a:rect l="l" t="t" r="r" b="b"/>
              <a:pathLst>
                <a:path w="608329" h="346075">
                  <a:moveTo>
                    <a:pt x="60797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607971" y="345971"/>
                  </a:lnTo>
                  <a:lnTo>
                    <a:pt x="607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00457" y="5957362"/>
            <a:ext cx="63373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i="1" spc="-11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93772" y="5027499"/>
            <a:ext cx="447040" cy="462915"/>
            <a:chOff x="4193772" y="5027499"/>
            <a:chExt cx="447040" cy="462915"/>
          </a:xfrm>
        </p:grpSpPr>
        <p:sp>
          <p:nvSpPr>
            <p:cNvPr id="28" name="object 28"/>
            <p:cNvSpPr/>
            <p:nvPr/>
          </p:nvSpPr>
          <p:spPr>
            <a:xfrm>
              <a:off x="4417143" y="5027499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8290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2270" y="5405785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49745" y="0"/>
                  </a:moveTo>
                  <a:lnTo>
                    <a:pt x="0" y="0"/>
                  </a:lnTo>
                  <a:lnTo>
                    <a:pt x="24872" y="82149"/>
                  </a:lnTo>
                  <a:lnTo>
                    <a:pt x="49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2270" y="5405785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0" y="0"/>
                  </a:moveTo>
                  <a:lnTo>
                    <a:pt x="24872" y="82149"/>
                  </a:lnTo>
                  <a:lnTo>
                    <a:pt x="49745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93772" y="5084731"/>
              <a:ext cx="447040" cy="346075"/>
            </a:xfrm>
            <a:custGeom>
              <a:avLst/>
              <a:gdLst/>
              <a:ahLst/>
              <a:cxnLst/>
              <a:rect l="l" t="t" r="r" b="b"/>
              <a:pathLst>
                <a:path w="447039" h="346075">
                  <a:moveTo>
                    <a:pt x="44674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446741" y="345971"/>
                  </a:lnTo>
                  <a:lnTo>
                    <a:pt x="446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81073" y="5082108"/>
            <a:ext cx="47244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i="1" spc="-50" dirty="0">
                <a:latin typeface="Trebuchet MS"/>
                <a:cs typeface="Trebuchet MS"/>
              </a:rPr>
              <a:t>a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079568" y="4152245"/>
            <a:ext cx="675640" cy="462915"/>
            <a:chOff x="4079568" y="4152245"/>
            <a:chExt cx="675640" cy="462915"/>
          </a:xfrm>
        </p:grpSpPr>
        <p:sp>
          <p:nvSpPr>
            <p:cNvPr id="34" name="object 34"/>
            <p:cNvSpPr/>
            <p:nvPr/>
          </p:nvSpPr>
          <p:spPr>
            <a:xfrm>
              <a:off x="4417143" y="4152245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8291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92270" y="4530530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49745" y="0"/>
                  </a:moveTo>
                  <a:lnTo>
                    <a:pt x="0" y="0"/>
                  </a:lnTo>
                  <a:lnTo>
                    <a:pt x="24872" y="82149"/>
                  </a:lnTo>
                  <a:lnTo>
                    <a:pt x="49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92270" y="4530530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0" y="0"/>
                  </a:moveTo>
                  <a:lnTo>
                    <a:pt x="24872" y="82149"/>
                  </a:lnTo>
                  <a:lnTo>
                    <a:pt x="49745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79568" y="4209476"/>
              <a:ext cx="675640" cy="346075"/>
            </a:xfrm>
            <a:custGeom>
              <a:avLst/>
              <a:gdLst/>
              <a:ahLst/>
              <a:cxnLst/>
              <a:rect l="l" t="t" r="r" b="b"/>
              <a:pathLst>
                <a:path w="675639" h="346075">
                  <a:moveTo>
                    <a:pt x="675149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675149" y="345971"/>
                  </a:lnTo>
                  <a:lnTo>
                    <a:pt x="675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66868" y="4206853"/>
            <a:ext cx="70104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175" dirty="0">
                <a:latin typeface="Trebuchet MS"/>
                <a:cs typeface="Trebuchet MS"/>
              </a:rPr>
              <a:t>W</a:t>
            </a:r>
            <a:r>
              <a:rPr sz="1900" i="1" spc="-11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199686" y="3274450"/>
            <a:ext cx="1183640" cy="469265"/>
            <a:chOff x="3199686" y="3274450"/>
            <a:chExt cx="1183640" cy="469265"/>
          </a:xfrm>
        </p:grpSpPr>
        <p:sp>
          <p:nvSpPr>
            <p:cNvPr id="40" name="object 40"/>
            <p:cNvSpPr/>
            <p:nvPr/>
          </p:nvSpPr>
          <p:spPr>
            <a:xfrm>
              <a:off x="3296343" y="3276990"/>
              <a:ext cx="303530" cy="398780"/>
            </a:xfrm>
            <a:custGeom>
              <a:avLst/>
              <a:gdLst/>
              <a:ahLst/>
              <a:cxnLst/>
              <a:rect l="l" t="t" r="r" b="b"/>
              <a:pathLst>
                <a:path w="303529" h="398779">
                  <a:moveTo>
                    <a:pt x="303176" y="0"/>
                  </a:moveTo>
                  <a:lnTo>
                    <a:pt x="0" y="398406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4210" y="3657952"/>
              <a:ext cx="74309" cy="852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199686" y="3335895"/>
              <a:ext cx="447040" cy="346075"/>
            </a:xfrm>
            <a:custGeom>
              <a:avLst/>
              <a:gdLst/>
              <a:ahLst/>
              <a:cxnLst/>
              <a:rect l="l" t="t" r="r" b="b"/>
              <a:pathLst>
                <a:path w="447039" h="346075">
                  <a:moveTo>
                    <a:pt x="44674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446741" y="345971"/>
                  </a:lnTo>
                  <a:lnTo>
                    <a:pt x="446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02703" y="3276990"/>
              <a:ext cx="303530" cy="398780"/>
            </a:xfrm>
            <a:custGeom>
              <a:avLst/>
              <a:gdLst/>
              <a:ahLst/>
              <a:cxnLst/>
              <a:rect l="l" t="t" r="r" b="b"/>
              <a:pathLst>
                <a:path w="303529" h="398779">
                  <a:moveTo>
                    <a:pt x="0" y="0"/>
                  </a:moveTo>
                  <a:lnTo>
                    <a:pt x="303165" y="398406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3692" y="3657953"/>
              <a:ext cx="74307" cy="8520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775173" y="3335895"/>
              <a:ext cx="608330" cy="346075"/>
            </a:xfrm>
            <a:custGeom>
              <a:avLst/>
              <a:gdLst/>
              <a:ahLst/>
              <a:cxnLst/>
              <a:rect l="l" t="t" r="r" b="b"/>
              <a:pathLst>
                <a:path w="608329" h="346075">
                  <a:moveTo>
                    <a:pt x="60797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607971" y="345971"/>
                  </a:lnTo>
                  <a:lnTo>
                    <a:pt x="607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186986" y="3333272"/>
            <a:ext cx="1209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8010" algn="l"/>
              </a:tabLst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i="1" spc="-50" dirty="0">
                <a:latin typeface="Trebuchet MS"/>
                <a:cs typeface="Trebuchet MS"/>
              </a:rPr>
              <a:t>a</a:t>
            </a:r>
            <a:r>
              <a:rPr sz="1900" spc="-110" dirty="0">
                <a:latin typeface="Trebuchet MS"/>
                <a:cs typeface="Trebuchet MS"/>
              </a:rPr>
              <a:t>:1	</a:t>
            </a: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i="1" spc="-50" dirty="0">
                <a:latin typeface="Trebuchet MS"/>
                <a:cs typeface="Trebuchet MS"/>
              </a:rPr>
              <a:t>a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90013" y="2880953"/>
            <a:ext cx="850900" cy="393700"/>
          </a:xfrm>
          <a:custGeom>
            <a:avLst/>
            <a:gdLst/>
            <a:ahLst/>
            <a:cxnLst/>
            <a:rect l="l" t="t" r="r" b="b"/>
            <a:pathLst>
              <a:path w="850900" h="393700">
                <a:moveTo>
                  <a:pt x="0" y="0"/>
                </a:moveTo>
                <a:lnTo>
                  <a:pt x="0" y="393655"/>
                </a:lnTo>
                <a:lnTo>
                  <a:pt x="850471" y="393655"/>
                </a:lnTo>
                <a:lnTo>
                  <a:pt x="850471" y="0"/>
                </a:lnTo>
                <a:lnTo>
                  <a:pt x="0" y="0"/>
                </a:lnTo>
                <a:close/>
              </a:path>
            </a:pathLst>
          </a:custGeom>
          <a:ln w="4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01155" y="2902171"/>
            <a:ext cx="828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95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175" dirty="0">
                <a:latin typeface="Trebuchet MS"/>
                <a:cs typeface="Trebuchet MS"/>
              </a:rPr>
              <a:t>W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21438" y="3753668"/>
            <a:ext cx="855980" cy="398780"/>
            <a:chOff x="5321438" y="3753668"/>
            <a:chExt cx="855980" cy="398780"/>
          </a:xfrm>
        </p:grpSpPr>
        <p:sp>
          <p:nvSpPr>
            <p:cNvPr id="50" name="object 50"/>
            <p:cNvSpPr/>
            <p:nvPr/>
          </p:nvSpPr>
          <p:spPr>
            <a:xfrm>
              <a:off x="5323978" y="3756208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850471" y="0"/>
                  </a:moveTo>
                  <a:lnTo>
                    <a:pt x="0" y="0"/>
                  </a:lnTo>
                  <a:lnTo>
                    <a:pt x="0" y="393654"/>
                  </a:lnTo>
                  <a:lnTo>
                    <a:pt x="850471" y="393654"/>
                  </a:lnTo>
                  <a:lnTo>
                    <a:pt x="850471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23978" y="3756208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0" y="0"/>
                  </a:moveTo>
                  <a:lnTo>
                    <a:pt x="0" y="393654"/>
                  </a:lnTo>
                  <a:lnTo>
                    <a:pt x="850471" y="393654"/>
                  </a:lnTo>
                  <a:lnTo>
                    <a:pt x="850471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35120" y="3777426"/>
            <a:ext cx="828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95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175" dirty="0">
                <a:latin typeface="Trebuchet MS"/>
                <a:cs typeface="Trebuchet MS"/>
              </a:rPr>
              <a:t>W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56048" y="3756207"/>
            <a:ext cx="850900" cy="39370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70"/>
              </a:spcBef>
            </a:pP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13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13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-13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-130" dirty="0">
                <a:latin typeface="Trebuchet MS"/>
                <a:cs typeface="Trebuchet MS"/>
              </a:rPr>
              <a:t>W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56048" y="4631462"/>
            <a:ext cx="850900" cy="39370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70"/>
              </a:spcBef>
            </a:pPr>
            <a:r>
              <a:rPr sz="1900" spc="-13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-13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13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130" dirty="0">
                <a:latin typeface="Trebuchet MS"/>
                <a:cs typeface="Trebuchet MS"/>
              </a:rPr>
              <a:t>W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56048" y="5506716"/>
            <a:ext cx="850900" cy="39370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70"/>
              </a:spcBef>
            </a:pP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13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-13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-13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130" dirty="0">
                <a:latin typeface="Trebuchet MS"/>
                <a:cs typeface="Trebuchet MS"/>
              </a:rPr>
              <a:t>W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653509" y="6379431"/>
            <a:ext cx="855980" cy="398780"/>
            <a:chOff x="6653509" y="6379431"/>
            <a:chExt cx="855980" cy="398780"/>
          </a:xfrm>
        </p:grpSpPr>
        <p:sp>
          <p:nvSpPr>
            <p:cNvPr id="57" name="object 57"/>
            <p:cNvSpPr/>
            <p:nvPr/>
          </p:nvSpPr>
          <p:spPr>
            <a:xfrm>
              <a:off x="6656049" y="6381971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850471" y="0"/>
                  </a:moveTo>
                  <a:lnTo>
                    <a:pt x="0" y="0"/>
                  </a:lnTo>
                  <a:lnTo>
                    <a:pt x="0" y="393655"/>
                  </a:lnTo>
                  <a:lnTo>
                    <a:pt x="850471" y="393655"/>
                  </a:lnTo>
                  <a:lnTo>
                    <a:pt x="850471" y="0"/>
                  </a:lnTo>
                  <a:close/>
                </a:path>
              </a:pathLst>
            </a:custGeom>
            <a:solidFill>
              <a:srgbClr val="007F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56049" y="6381971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0" y="0"/>
                  </a:moveTo>
                  <a:lnTo>
                    <a:pt x="0" y="393655"/>
                  </a:lnTo>
                  <a:lnTo>
                    <a:pt x="850471" y="393655"/>
                  </a:lnTo>
                  <a:lnTo>
                    <a:pt x="850471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667190" y="6403189"/>
            <a:ext cx="828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95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175" dirty="0">
                <a:latin typeface="Trebuchet MS"/>
                <a:cs typeface="Trebuchet MS"/>
              </a:rPr>
              <a:t>W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777299" y="5902754"/>
            <a:ext cx="608330" cy="462915"/>
            <a:chOff x="6777299" y="5902754"/>
            <a:chExt cx="608330" cy="462915"/>
          </a:xfrm>
        </p:grpSpPr>
        <p:sp>
          <p:nvSpPr>
            <p:cNvPr id="61" name="object 61"/>
            <p:cNvSpPr/>
            <p:nvPr/>
          </p:nvSpPr>
          <p:spPr>
            <a:xfrm>
              <a:off x="7081284" y="5902754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8290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56412" y="6281039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5" h="82550">
                  <a:moveTo>
                    <a:pt x="49744" y="0"/>
                  </a:moveTo>
                  <a:lnTo>
                    <a:pt x="0" y="0"/>
                  </a:lnTo>
                  <a:lnTo>
                    <a:pt x="24872" y="82149"/>
                  </a:lnTo>
                  <a:lnTo>
                    <a:pt x="49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56412" y="6281039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5" h="82550">
                  <a:moveTo>
                    <a:pt x="0" y="0"/>
                  </a:moveTo>
                  <a:lnTo>
                    <a:pt x="24872" y="82149"/>
                  </a:lnTo>
                  <a:lnTo>
                    <a:pt x="49744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77299" y="5959985"/>
              <a:ext cx="608330" cy="346075"/>
            </a:xfrm>
            <a:custGeom>
              <a:avLst/>
              <a:gdLst/>
              <a:ahLst/>
              <a:cxnLst/>
              <a:rect l="l" t="t" r="r" b="b"/>
              <a:pathLst>
                <a:path w="608329" h="346075">
                  <a:moveTo>
                    <a:pt x="60797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607971" y="345971"/>
                  </a:lnTo>
                  <a:lnTo>
                    <a:pt x="607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764598" y="5957362"/>
            <a:ext cx="63373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i="1" spc="-11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857913" y="5027499"/>
            <a:ext cx="447040" cy="462915"/>
            <a:chOff x="6857913" y="5027499"/>
            <a:chExt cx="447040" cy="462915"/>
          </a:xfrm>
        </p:grpSpPr>
        <p:sp>
          <p:nvSpPr>
            <p:cNvPr id="67" name="object 67"/>
            <p:cNvSpPr/>
            <p:nvPr/>
          </p:nvSpPr>
          <p:spPr>
            <a:xfrm>
              <a:off x="7081284" y="5027499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8290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56412" y="5405785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5" h="82550">
                  <a:moveTo>
                    <a:pt x="49744" y="0"/>
                  </a:moveTo>
                  <a:lnTo>
                    <a:pt x="0" y="0"/>
                  </a:lnTo>
                  <a:lnTo>
                    <a:pt x="24872" y="82149"/>
                  </a:lnTo>
                  <a:lnTo>
                    <a:pt x="49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56412" y="5405785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5" h="82550">
                  <a:moveTo>
                    <a:pt x="0" y="0"/>
                  </a:moveTo>
                  <a:lnTo>
                    <a:pt x="24872" y="82149"/>
                  </a:lnTo>
                  <a:lnTo>
                    <a:pt x="49744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57913" y="5084731"/>
              <a:ext cx="447040" cy="346075"/>
            </a:xfrm>
            <a:custGeom>
              <a:avLst/>
              <a:gdLst/>
              <a:ahLst/>
              <a:cxnLst/>
              <a:rect l="l" t="t" r="r" b="b"/>
              <a:pathLst>
                <a:path w="447040" h="346075">
                  <a:moveTo>
                    <a:pt x="44674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446741" y="345971"/>
                  </a:lnTo>
                  <a:lnTo>
                    <a:pt x="446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45213" y="5082108"/>
            <a:ext cx="47244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i="1" spc="-50" dirty="0">
                <a:latin typeface="Trebuchet MS"/>
                <a:cs typeface="Trebuchet MS"/>
              </a:rPr>
              <a:t>a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80658" y="4152245"/>
            <a:ext cx="601345" cy="462915"/>
            <a:chOff x="6780658" y="4152245"/>
            <a:chExt cx="601345" cy="462915"/>
          </a:xfrm>
        </p:grpSpPr>
        <p:sp>
          <p:nvSpPr>
            <p:cNvPr id="73" name="object 73"/>
            <p:cNvSpPr/>
            <p:nvPr/>
          </p:nvSpPr>
          <p:spPr>
            <a:xfrm>
              <a:off x="7081284" y="4152245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8291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56412" y="4530530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5" h="82550">
                  <a:moveTo>
                    <a:pt x="49744" y="0"/>
                  </a:moveTo>
                  <a:lnTo>
                    <a:pt x="0" y="0"/>
                  </a:lnTo>
                  <a:lnTo>
                    <a:pt x="24872" y="82149"/>
                  </a:lnTo>
                  <a:lnTo>
                    <a:pt x="49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56412" y="4530530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5" h="82550">
                  <a:moveTo>
                    <a:pt x="0" y="0"/>
                  </a:moveTo>
                  <a:lnTo>
                    <a:pt x="24872" y="82149"/>
                  </a:lnTo>
                  <a:lnTo>
                    <a:pt x="49744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80658" y="4209476"/>
              <a:ext cx="601345" cy="346075"/>
            </a:xfrm>
            <a:custGeom>
              <a:avLst/>
              <a:gdLst/>
              <a:ahLst/>
              <a:cxnLst/>
              <a:rect l="l" t="t" r="r" b="b"/>
              <a:pathLst>
                <a:path w="601345" h="346075">
                  <a:moveTo>
                    <a:pt x="60125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601251" y="345971"/>
                  </a:lnTo>
                  <a:lnTo>
                    <a:pt x="601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767958" y="4206853"/>
            <a:ext cx="6273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i="1" spc="-11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863827" y="3274450"/>
            <a:ext cx="1183640" cy="469265"/>
            <a:chOff x="5863827" y="3274450"/>
            <a:chExt cx="1183640" cy="469265"/>
          </a:xfrm>
        </p:grpSpPr>
        <p:sp>
          <p:nvSpPr>
            <p:cNvPr id="79" name="object 79"/>
            <p:cNvSpPr/>
            <p:nvPr/>
          </p:nvSpPr>
          <p:spPr>
            <a:xfrm>
              <a:off x="5960484" y="3276990"/>
              <a:ext cx="303530" cy="398780"/>
            </a:xfrm>
            <a:custGeom>
              <a:avLst/>
              <a:gdLst/>
              <a:ahLst/>
              <a:cxnLst/>
              <a:rect l="l" t="t" r="r" b="b"/>
              <a:pathLst>
                <a:path w="303529" h="398779">
                  <a:moveTo>
                    <a:pt x="303176" y="0"/>
                  </a:moveTo>
                  <a:lnTo>
                    <a:pt x="0" y="398406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8351" y="3657952"/>
              <a:ext cx="74309" cy="8520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863827" y="3335895"/>
              <a:ext cx="447040" cy="346075"/>
            </a:xfrm>
            <a:custGeom>
              <a:avLst/>
              <a:gdLst/>
              <a:ahLst/>
              <a:cxnLst/>
              <a:rect l="l" t="t" r="r" b="b"/>
              <a:pathLst>
                <a:path w="447039" h="346075">
                  <a:moveTo>
                    <a:pt x="44674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446741" y="345971"/>
                  </a:lnTo>
                  <a:lnTo>
                    <a:pt x="446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66844" y="3276990"/>
              <a:ext cx="303530" cy="398780"/>
            </a:xfrm>
            <a:custGeom>
              <a:avLst/>
              <a:gdLst/>
              <a:ahLst/>
              <a:cxnLst/>
              <a:rect l="l" t="t" r="r" b="b"/>
              <a:pathLst>
                <a:path w="303529" h="398779">
                  <a:moveTo>
                    <a:pt x="0" y="0"/>
                  </a:moveTo>
                  <a:lnTo>
                    <a:pt x="303165" y="398406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7833" y="3657953"/>
              <a:ext cx="74307" cy="85203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6439315" y="3335895"/>
              <a:ext cx="608330" cy="346075"/>
            </a:xfrm>
            <a:custGeom>
              <a:avLst/>
              <a:gdLst/>
              <a:ahLst/>
              <a:cxnLst/>
              <a:rect l="l" t="t" r="r" b="b"/>
              <a:pathLst>
                <a:path w="608329" h="346075">
                  <a:moveTo>
                    <a:pt x="60797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607971" y="345971"/>
                  </a:lnTo>
                  <a:lnTo>
                    <a:pt x="607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851127" y="3333272"/>
            <a:ext cx="1209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8010" algn="l"/>
              </a:tabLst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i="1" spc="-50" dirty="0">
                <a:latin typeface="Trebuchet MS"/>
                <a:cs typeface="Trebuchet MS"/>
              </a:rPr>
              <a:t>a</a:t>
            </a:r>
            <a:r>
              <a:rPr sz="1900" spc="-110" dirty="0">
                <a:latin typeface="Trebuchet MS"/>
                <a:cs typeface="Trebuchet MS"/>
              </a:rPr>
              <a:t>:1	</a:t>
            </a: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i="1" spc="-50" dirty="0">
                <a:latin typeface="Trebuchet MS"/>
                <a:cs typeface="Trebuchet MS"/>
              </a:rPr>
              <a:t>a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 dirty="0">
              <a:latin typeface="Trebuchet MS"/>
              <a:cs typeface="Trebuchet MS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065610" y="2399196"/>
            <a:ext cx="717550" cy="473075"/>
            <a:chOff x="4065610" y="2399196"/>
            <a:chExt cx="717550" cy="473075"/>
          </a:xfrm>
        </p:grpSpPr>
        <p:sp>
          <p:nvSpPr>
            <p:cNvPr id="87" name="object 87"/>
            <p:cNvSpPr/>
            <p:nvPr/>
          </p:nvSpPr>
          <p:spPr>
            <a:xfrm>
              <a:off x="4136646" y="2401736"/>
              <a:ext cx="643890" cy="422909"/>
            </a:xfrm>
            <a:custGeom>
              <a:avLst/>
              <a:gdLst/>
              <a:ahLst/>
              <a:cxnLst/>
              <a:rect l="l" t="t" r="r" b="b"/>
              <a:pathLst>
                <a:path w="643889" h="422910">
                  <a:moveTo>
                    <a:pt x="643355" y="0"/>
                  </a:moveTo>
                  <a:lnTo>
                    <a:pt x="0" y="422719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5610" y="2801288"/>
              <a:ext cx="87073" cy="70659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123372" y="2462664"/>
              <a:ext cx="601345" cy="346075"/>
            </a:xfrm>
            <a:custGeom>
              <a:avLst/>
              <a:gdLst/>
              <a:ahLst/>
              <a:cxnLst/>
              <a:rect l="l" t="t" r="r" b="b"/>
              <a:pathLst>
                <a:path w="601345" h="346075">
                  <a:moveTo>
                    <a:pt x="60125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601251" y="345971"/>
                  </a:lnTo>
                  <a:lnTo>
                    <a:pt x="601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110672" y="2460041"/>
            <a:ext cx="6273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i="1" spc="-11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383822" y="2399196"/>
            <a:ext cx="716915" cy="473075"/>
            <a:chOff x="5383822" y="2399196"/>
            <a:chExt cx="716915" cy="473075"/>
          </a:xfrm>
        </p:grpSpPr>
        <p:sp>
          <p:nvSpPr>
            <p:cNvPr id="92" name="object 92"/>
            <p:cNvSpPr/>
            <p:nvPr/>
          </p:nvSpPr>
          <p:spPr>
            <a:xfrm>
              <a:off x="5386362" y="2401736"/>
              <a:ext cx="643890" cy="422909"/>
            </a:xfrm>
            <a:custGeom>
              <a:avLst/>
              <a:gdLst/>
              <a:ahLst/>
              <a:cxnLst/>
              <a:rect l="l" t="t" r="r" b="b"/>
              <a:pathLst>
                <a:path w="643889" h="422910">
                  <a:moveTo>
                    <a:pt x="0" y="0"/>
                  </a:moveTo>
                  <a:lnTo>
                    <a:pt x="643343" y="422719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3655" y="2801279"/>
              <a:ext cx="87085" cy="7066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5404785" y="2462664"/>
              <a:ext cx="675640" cy="346075"/>
            </a:xfrm>
            <a:custGeom>
              <a:avLst/>
              <a:gdLst/>
              <a:ahLst/>
              <a:cxnLst/>
              <a:rect l="l" t="t" r="r" b="b"/>
              <a:pathLst>
                <a:path w="675639" h="346075">
                  <a:moveTo>
                    <a:pt x="675149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675149" y="345971"/>
                  </a:lnTo>
                  <a:lnTo>
                    <a:pt x="675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392085" y="2460041"/>
            <a:ext cx="70104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175" dirty="0">
                <a:latin typeface="Trebuchet MS"/>
                <a:cs typeface="Trebuchet MS"/>
              </a:rPr>
              <a:t>W</a:t>
            </a:r>
            <a:r>
              <a:rPr sz="1900" i="1" spc="-11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859808" y="1526481"/>
            <a:ext cx="447040" cy="462915"/>
            <a:chOff x="4859808" y="1526481"/>
            <a:chExt cx="447040" cy="462915"/>
          </a:xfrm>
        </p:grpSpPr>
        <p:sp>
          <p:nvSpPr>
            <p:cNvPr id="97" name="object 97"/>
            <p:cNvSpPr/>
            <p:nvPr/>
          </p:nvSpPr>
          <p:spPr>
            <a:xfrm>
              <a:off x="5083178" y="1526481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8290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058306" y="1904767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49745" y="0"/>
                  </a:moveTo>
                  <a:lnTo>
                    <a:pt x="0" y="0"/>
                  </a:lnTo>
                  <a:lnTo>
                    <a:pt x="24872" y="82149"/>
                  </a:lnTo>
                  <a:lnTo>
                    <a:pt x="49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58306" y="1904767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0" y="0"/>
                  </a:moveTo>
                  <a:lnTo>
                    <a:pt x="24872" y="82149"/>
                  </a:lnTo>
                  <a:lnTo>
                    <a:pt x="49745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859808" y="1583713"/>
              <a:ext cx="447040" cy="346075"/>
            </a:xfrm>
            <a:custGeom>
              <a:avLst/>
              <a:gdLst/>
              <a:ahLst/>
              <a:cxnLst/>
              <a:rect l="l" t="t" r="r" b="b"/>
              <a:pathLst>
                <a:path w="447039" h="346075">
                  <a:moveTo>
                    <a:pt x="44674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446741" y="345971"/>
                  </a:lnTo>
                  <a:lnTo>
                    <a:pt x="446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669084" y="1425475"/>
            <a:ext cx="828675" cy="91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54000"/>
              </a:lnSpc>
              <a:spcBef>
                <a:spcPts val="95"/>
              </a:spcBef>
            </a:pPr>
            <a:r>
              <a:rPr sz="1900" spc="-4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i="1" spc="-45" dirty="0">
                <a:latin typeface="Trebuchet MS"/>
                <a:cs typeface="Trebuchet MS"/>
              </a:rPr>
              <a:t>a</a:t>
            </a:r>
            <a:r>
              <a:rPr sz="1900" spc="-45" dirty="0">
                <a:latin typeface="Trebuchet MS"/>
                <a:cs typeface="Trebuchet MS"/>
              </a:rPr>
              <a:t>:1 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175" dirty="0">
                <a:latin typeface="Trebuchet MS"/>
                <a:cs typeface="Trebuchet MS"/>
              </a:rPr>
              <a:t>W</a:t>
            </a:r>
            <a:r>
              <a:rPr sz="1900" spc="-95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-1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985580" y="1127904"/>
            <a:ext cx="855980" cy="398780"/>
            <a:chOff x="7985580" y="1127904"/>
            <a:chExt cx="855980" cy="398780"/>
          </a:xfrm>
        </p:grpSpPr>
        <p:sp>
          <p:nvSpPr>
            <p:cNvPr id="103" name="object 103"/>
            <p:cNvSpPr/>
            <p:nvPr/>
          </p:nvSpPr>
          <p:spPr>
            <a:xfrm>
              <a:off x="7988120" y="1130444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850471" y="0"/>
                  </a:moveTo>
                  <a:lnTo>
                    <a:pt x="0" y="0"/>
                  </a:lnTo>
                  <a:lnTo>
                    <a:pt x="0" y="393655"/>
                  </a:lnTo>
                  <a:lnTo>
                    <a:pt x="850471" y="393655"/>
                  </a:lnTo>
                  <a:lnTo>
                    <a:pt x="850471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88120" y="1130444"/>
              <a:ext cx="850900" cy="393700"/>
            </a:xfrm>
            <a:custGeom>
              <a:avLst/>
              <a:gdLst/>
              <a:ahLst/>
              <a:cxnLst/>
              <a:rect l="l" t="t" r="r" b="b"/>
              <a:pathLst>
                <a:path w="850900" h="393700">
                  <a:moveTo>
                    <a:pt x="0" y="0"/>
                  </a:moveTo>
                  <a:lnTo>
                    <a:pt x="0" y="393655"/>
                  </a:lnTo>
                  <a:lnTo>
                    <a:pt x="850471" y="393655"/>
                  </a:lnTo>
                  <a:lnTo>
                    <a:pt x="850471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7999261" y="1151663"/>
            <a:ext cx="8286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spc="-95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175" dirty="0">
                <a:latin typeface="Trebuchet MS"/>
                <a:cs typeface="Trebuchet MS"/>
              </a:rPr>
              <a:t>W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194090" y="562021"/>
            <a:ext cx="2464435" cy="654685"/>
            <a:chOff x="2194090" y="562021"/>
            <a:chExt cx="2464435" cy="654685"/>
          </a:xfrm>
        </p:grpSpPr>
        <p:sp>
          <p:nvSpPr>
            <p:cNvPr id="107" name="object 107"/>
            <p:cNvSpPr/>
            <p:nvPr/>
          </p:nvSpPr>
          <p:spPr>
            <a:xfrm>
              <a:off x="2275910" y="564405"/>
              <a:ext cx="2379980" cy="625475"/>
            </a:xfrm>
            <a:custGeom>
              <a:avLst/>
              <a:gdLst/>
              <a:ahLst/>
              <a:cxnLst/>
              <a:rect l="l" t="t" r="r" b="b"/>
              <a:pathLst>
                <a:path w="2379979" h="625475">
                  <a:moveTo>
                    <a:pt x="2379656" y="0"/>
                  </a:moveTo>
                  <a:lnTo>
                    <a:pt x="0" y="625432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196474" y="1165784"/>
              <a:ext cx="86360" cy="48260"/>
            </a:xfrm>
            <a:custGeom>
              <a:avLst/>
              <a:gdLst/>
              <a:ahLst/>
              <a:cxnLst/>
              <a:rect l="l" t="t" r="r" b="b"/>
              <a:pathLst>
                <a:path w="86360" h="48259">
                  <a:moveTo>
                    <a:pt x="73117" y="0"/>
                  </a:moveTo>
                  <a:lnTo>
                    <a:pt x="0" y="44930"/>
                  </a:lnTo>
                  <a:lnTo>
                    <a:pt x="85760" y="48103"/>
                  </a:lnTo>
                  <a:lnTo>
                    <a:pt x="73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196474" y="1165784"/>
              <a:ext cx="86360" cy="48260"/>
            </a:xfrm>
            <a:custGeom>
              <a:avLst/>
              <a:gdLst/>
              <a:ahLst/>
              <a:cxnLst/>
              <a:rect l="l" t="t" r="r" b="b"/>
              <a:pathLst>
                <a:path w="86360" h="48259">
                  <a:moveTo>
                    <a:pt x="73117" y="0"/>
                  </a:moveTo>
                  <a:lnTo>
                    <a:pt x="0" y="44930"/>
                  </a:lnTo>
                  <a:lnTo>
                    <a:pt x="85760" y="48103"/>
                  </a:lnTo>
                  <a:lnTo>
                    <a:pt x="73117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3112695" y="713538"/>
            <a:ext cx="6273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7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900" i="1" spc="-11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 dirty="0">
              <a:latin typeface="Trebuchet MS"/>
              <a:cs typeface="Trebuchet M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4779193" y="651227"/>
            <a:ext cx="608330" cy="462915"/>
            <a:chOff x="4779193" y="651227"/>
            <a:chExt cx="608330" cy="462915"/>
          </a:xfrm>
        </p:grpSpPr>
        <p:sp>
          <p:nvSpPr>
            <p:cNvPr id="112" name="object 112"/>
            <p:cNvSpPr/>
            <p:nvPr/>
          </p:nvSpPr>
          <p:spPr>
            <a:xfrm>
              <a:off x="5083178" y="65122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59">
                  <a:moveTo>
                    <a:pt x="0" y="0"/>
                  </a:moveTo>
                  <a:lnTo>
                    <a:pt x="0" y="378290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58306" y="1029512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49745" y="0"/>
                  </a:moveTo>
                  <a:lnTo>
                    <a:pt x="0" y="0"/>
                  </a:lnTo>
                  <a:lnTo>
                    <a:pt x="24872" y="82149"/>
                  </a:lnTo>
                  <a:lnTo>
                    <a:pt x="49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058306" y="1029512"/>
              <a:ext cx="50165" cy="82550"/>
            </a:xfrm>
            <a:custGeom>
              <a:avLst/>
              <a:gdLst/>
              <a:ahLst/>
              <a:cxnLst/>
              <a:rect l="l" t="t" r="r" b="b"/>
              <a:pathLst>
                <a:path w="50164" h="82550">
                  <a:moveTo>
                    <a:pt x="0" y="0"/>
                  </a:moveTo>
                  <a:lnTo>
                    <a:pt x="24872" y="82149"/>
                  </a:lnTo>
                  <a:lnTo>
                    <a:pt x="49745" y="0"/>
                  </a:lnTo>
                  <a:lnTo>
                    <a:pt x="0" y="0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779193" y="708459"/>
              <a:ext cx="608330" cy="346075"/>
            </a:xfrm>
            <a:custGeom>
              <a:avLst/>
              <a:gdLst/>
              <a:ahLst/>
              <a:cxnLst/>
              <a:rect l="l" t="t" r="r" b="b"/>
              <a:pathLst>
                <a:path w="608329" h="346075">
                  <a:moveTo>
                    <a:pt x="607971" y="0"/>
                  </a:moveTo>
                  <a:lnTo>
                    <a:pt x="0" y="0"/>
                  </a:lnTo>
                  <a:lnTo>
                    <a:pt x="0" y="345971"/>
                  </a:lnTo>
                  <a:lnTo>
                    <a:pt x="607971" y="345971"/>
                  </a:lnTo>
                  <a:lnTo>
                    <a:pt x="607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4766493" y="705834"/>
            <a:ext cx="63373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900" i="1" spc="-11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508406" y="562018"/>
            <a:ext cx="2464435" cy="654685"/>
            <a:chOff x="5508406" y="562018"/>
            <a:chExt cx="2464435" cy="654685"/>
          </a:xfrm>
        </p:grpSpPr>
        <p:sp>
          <p:nvSpPr>
            <p:cNvPr id="118" name="object 118"/>
            <p:cNvSpPr/>
            <p:nvPr/>
          </p:nvSpPr>
          <p:spPr>
            <a:xfrm>
              <a:off x="5510790" y="564402"/>
              <a:ext cx="2379980" cy="625475"/>
            </a:xfrm>
            <a:custGeom>
              <a:avLst/>
              <a:gdLst/>
              <a:ahLst/>
              <a:cxnLst/>
              <a:rect l="l" t="t" r="r" b="b"/>
              <a:pathLst>
                <a:path w="2379979" h="625475">
                  <a:moveTo>
                    <a:pt x="0" y="0"/>
                  </a:moveTo>
                  <a:lnTo>
                    <a:pt x="2379656" y="625438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884122" y="1165787"/>
              <a:ext cx="86360" cy="48260"/>
            </a:xfrm>
            <a:custGeom>
              <a:avLst/>
              <a:gdLst/>
              <a:ahLst/>
              <a:cxnLst/>
              <a:rect l="l" t="t" r="r" b="b"/>
              <a:pathLst>
                <a:path w="86359" h="48259">
                  <a:moveTo>
                    <a:pt x="12643" y="0"/>
                  </a:moveTo>
                  <a:lnTo>
                    <a:pt x="0" y="48103"/>
                  </a:lnTo>
                  <a:lnTo>
                    <a:pt x="85760" y="44930"/>
                  </a:lnTo>
                  <a:lnTo>
                    <a:pt x="12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884122" y="1165787"/>
              <a:ext cx="86360" cy="48260"/>
            </a:xfrm>
            <a:custGeom>
              <a:avLst/>
              <a:gdLst/>
              <a:ahLst/>
              <a:cxnLst/>
              <a:rect l="l" t="t" r="r" b="b"/>
              <a:pathLst>
                <a:path w="86359" h="48259">
                  <a:moveTo>
                    <a:pt x="0" y="48103"/>
                  </a:moveTo>
                  <a:lnTo>
                    <a:pt x="85760" y="44930"/>
                  </a:lnTo>
                  <a:lnTo>
                    <a:pt x="12643" y="0"/>
                  </a:lnTo>
                  <a:lnTo>
                    <a:pt x="0" y="48103"/>
                  </a:lnTo>
                  <a:close/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6390061" y="713538"/>
            <a:ext cx="70104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900" spc="175" dirty="0">
                <a:latin typeface="Trebuchet MS"/>
                <a:cs typeface="Trebuchet MS"/>
              </a:rPr>
              <a:t>W</a:t>
            </a:r>
            <a:r>
              <a:rPr sz="1900" i="1" spc="-11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:1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22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317" y="260258"/>
            <a:ext cx="312864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Search</a:t>
            </a:r>
            <a:r>
              <a:rPr spc="70" dirty="0"/>
              <a:t> </a:t>
            </a:r>
            <a:r>
              <a:rPr spc="-210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2472996" y="1327803"/>
            <a:ext cx="567055" cy="262890"/>
          </a:xfrm>
          <a:custGeom>
            <a:avLst/>
            <a:gdLst/>
            <a:ahLst/>
            <a:cxnLst/>
            <a:rect l="l" t="t" r="r" b="b"/>
            <a:pathLst>
              <a:path w="567055" h="262890">
                <a:moveTo>
                  <a:pt x="0" y="0"/>
                </a:moveTo>
                <a:lnTo>
                  <a:pt x="0" y="262436"/>
                </a:lnTo>
                <a:lnTo>
                  <a:pt x="566980" y="262436"/>
                </a:lnTo>
                <a:lnTo>
                  <a:pt x="566980" y="0"/>
                </a:lnTo>
                <a:lnTo>
                  <a:pt x="0" y="0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6191" y="1337715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endParaRPr sz="1250">
              <a:latin typeface="SimSun-ExtB"/>
              <a:cs typeface="SimSun-ExtB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291" y="1909719"/>
            <a:ext cx="570230" cy="266065"/>
            <a:chOff x="251291" y="1909719"/>
            <a:chExt cx="570230" cy="266065"/>
          </a:xfrm>
        </p:grpSpPr>
        <p:sp>
          <p:nvSpPr>
            <p:cNvPr id="6" name="object 6"/>
            <p:cNvSpPr/>
            <p:nvPr/>
          </p:nvSpPr>
          <p:spPr>
            <a:xfrm>
              <a:off x="252878" y="1911306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5" h="262889">
                  <a:moveTo>
                    <a:pt x="566980" y="0"/>
                  </a:moveTo>
                  <a:lnTo>
                    <a:pt x="0" y="0"/>
                  </a:ln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878" y="1911306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5" h="262889">
                  <a:moveTo>
                    <a:pt x="0" y="0"/>
                  </a:move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6073" y="1921218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6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72996" y="1911306"/>
            <a:ext cx="567055" cy="262890"/>
          </a:xfrm>
          <a:custGeom>
            <a:avLst/>
            <a:gdLst/>
            <a:ahLst/>
            <a:cxnLst/>
            <a:rect l="l" t="t" r="r" b="b"/>
            <a:pathLst>
              <a:path w="567055" h="262889">
                <a:moveTo>
                  <a:pt x="0" y="0"/>
                </a:moveTo>
                <a:lnTo>
                  <a:pt x="0" y="262436"/>
                </a:lnTo>
                <a:lnTo>
                  <a:pt x="566980" y="262436"/>
                </a:lnTo>
                <a:lnTo>
                  <a:pt x="566980" y="0"/>
                </a:lnTo>
                <a:lnTo>
                  <a:pt x="0" y="0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6191" y="1921218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4949" y="2494809"/>
            <a:ext cx="1455420" cy="846455"/>
          </a:xfrm>
          <a:custGeom>
            <a:avLst/>
            <a:gdLst/>
            <a:ahLst/>
            <a:cxnLst/>
            <a:rect l="l" t="t" r="r" b="b"/>
            <a:pathLst>
              <a:path w="1455420" h="846454">
                <a:moveTo>
                  <a:pt x="888047" y="0"/>
                </a:moveTo>
                <a:lnTo>
                  <a:pt x="888047" y="262436"/>
                </a:lnTo>
                <a:lnTo>
                  <a:pt x="1455027" y="262436"/>
                </a:lnTo>
                <a:lnTo>
                  <a:pt x="1455027" y="0"/>
                </a:lnTo>
                <a:lnTo>
                  <a:pt x="888047" y="0"/>
                </a:lnTo>
                <a:close/>
              </a:path>
              <a:path w="1455420" h="846454">
                <a:moveTo>
                  <a:pt x="0" y="583503"/>
                </a:moveTo>
                <a:lnTo>
                  <a:pt x="0" y="845939"/>
                </a:lnTo>
                <a:lnTo>
                  <a:pt x="566980" y="845939"/>
                </a:lnTo>
                <a:lnTo>
                  <a:pt x="566980" y="583503"/>
                </a:lnTo>
                <a:lnTo>
                  <a:pt x="0" y="583503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8143" y="3088223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39338" y="3660228"/>
            <a:ext cx="1458595" cy="849630"/>
            <a:chOff x="1139338" y="3660228"/>
            <a:chExt cx="1458595" cy="849630"/>
          </a:xfrm>
        </p:grpSpPr>
        <p:sp>
          <p:nvSpPr>
            <p:cNvPr id="14" name="object 14"/>
            <p:cNvSpPr/>
            <p:nvPr/>
          </p:nvSpPr>
          <p:spPr>
            <a:xfrm>
              <a:off x="1140925" y="3661815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5" h="262889">
                  <a:moveTo>
                    <a:pt x="566980" y="0"/>
                  </a:moveTo>
                  <a:lnTo>
                    <a:pt x="0" y="0"/>
                  </a:ln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0925" y="3661815"/>
              <a:ext cx="1455420" cy="846455"/>
            </a:xfrm>
            <a:custGeom>
              <a:avLst/>
              <a:gdLst/>
              <a:ahLst/>
              <a:cxnLst/>
              <a:rect l="l" t="t" r="r" b="b"/>
              <a:pathLst>
                <a:path w="1455420" h="846454">
                  <a:moveTo>
                    <a:pt x="0" y="0"/>
                  </a:move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lnTo>
                    <a:pt x="0" y="0"/>
                  </a:lnTo>
                  <a:close/>
                </a:path>
                <a:path w="1455420" h="846454">
                  <a:moveTo>
                    <a:pt x="888047" y="0"/>
                  </a:moveTo>
                  <a:lnTo>
                    <a:pt x="888047" y="262436"/>
                  </a:lnTo>
                  <a:lnTo>
                    <a:pt x="1455027" y="262436"/>
                  </a:lnTo>
                  <a:lnTo>
                    <a:pt x="1455027" y="0"/>
                  </a:lnTo>
                  <a:lnTo>
                    <a:pt x="888047" y="0"/>
                  </a:lnTo>
                  <a:close/>
                </a:path>
                <a:path w="1455420" h="846454">
                  <a:moveTo>
                    <a:pt x="888047" y="583503"/>
                  </a:moveTo>
                  <a:lnTo>
                    <a:pt x="888047" y="845939"/>
                  </a:lnTo>
                  <a:lnTo>
                    <a:pt x="1455027" y="845939"/>
                  </a:lnTo>
                  <a:lnTo>
                    <a:pt x="1455027" y="583503"/>
                  </a:lnTo>
                  <a:lnTo>
                    <a:pt x="888047" y="583503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32167" y="4255230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130" dirty="0">
                <a:latin typeface="Trebuchet MS"/>
                <a:cs typeface="Trebuchet MS"/>
              </a:rPr>
              <a:t>W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28973" y="4828821"/>
            <a:ext cx="567055" cy="262890"/>
          </a:xfrm>
          <a:custGeom>
            <a:avLst/>
            <a:gdLst/>
            <a:ahLst/>
            <a:cxnLst/>
            <a:rect l="l" t="t" r="r" b="b"/>
            <a:pathLst>
              <a:path w="567055" h="262889">
                <a:moveTo>
                  <a:pt x="0" y="0"/>
                </a:moveTo>
                <a:lnTo>
                  <a:pt x="0" y="262436"/>
                </a:lnTo>
                <a:lnTo>
                  <a:pt x="566980" y="262436"/>
                </a:lnTo>
                <a:lnTo>
                  <a:pt x="566980" y="0"/>
                </a:lnTo>
                <a:lnTo>
                  <a:pt x="0" y="0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32167" y="4838733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130" dirty="0">
                <a:latin typeface="Trebuchet MS"/>
                <a:cs typeface="Trebuchet MS"/>
              </a:rPr>
              <a:t>W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27385" y="5410737"/>
            <a:ext cx="570230" cy="266065"/>
            <a:chOff x="2027385" y="5410737"/>
            <a:chExt cx="570230" cy="266065"/>
          </a:xfrm>
        </p:grpSpPr>
        <p:sp>
          <p:nvSpPr>
            <p:cNvPr id="20" name="object 20"/>
            <p:cNvSpPr/>
            <p:nvPr/>
          </p:nvSpPr>
          <p:spPr>
            <a:xfrm>
              <a:off x="2028973" y="5412324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5" h="262889">
                  <a:moveTo>
                    <a:pt x="566980" y="0"/>
                  </a:moveTo>
                  <a:lnTo>
                    <a:pt x="0" y="0"/>
                  </a:ln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close/>
                </a:path>
              </a:pathLst>
            </a:custGeom>
            <a:solidFill>
              <a:srgbClr val="007F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8973" y="5412324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5" h="262889">
                  <a:moveTo>
                    <a:pt x="0" y="0"/>
                  </a:move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32167" y="5422236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130" dirty="0">
                <a:latin typeface="Trebuchet MS"/>
                <a:cs typeface="Trebuchet MS"/>
              </a:rPr>
              <a:t>W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09806" y="5091259"/>
            <a:ext cx="405765" cy="310515"/>
            <a:chOff x="2109806" y="5091259"/>
            <a:chExt cx="405765" cy="310515"/>
          </a:xfrm>
        </p:grpSpPr>
        <p:sp>
          <p:nvSpPr>
            <p:cNvPr id="24" name="object 24"/>
            <p:cNvSpPr/>
            <p:nvPr/>
          </p:nvSpPr>
          <p:spPr>
            <a:xfrm>
              <a:off x="2312463" y="5092846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15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95882" y="5345036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33163" y="0"/>
                  </a:moveTo>
                  <a:lnTo>
                    <a:pt x="0" y="0"/>
                  </a:lnTo>
                  <a:lnTo>
                    <a:pt x="16581" y="54766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95882" y="5345036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0" y="0"/>
                  </a:moveTo>
                  <a:lnTo>
                    <a:pt x="16581" y="54766"/>
                  </a:lnTo>
                  <a:lnTo>
                    <a:pt x="33163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9806" y="5131001"/>
              <a:ext cx="405765" cy="231140"/>
            </a:xfrm>
            <a:custGeom>
              <a:avLst/>
              <a:gdLst/>
              <a:ahLst/>
              <a:cxnLst/>
              <a:rect l="l" t="t" r="r" b="b"/>
              <a:pathLst>
                <a:path w="405764" h="231139">
                  <a:moveTo>
                    <a:pt x="405314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405314" y="230647"/>
                  </a:lnTo>
                  <a:lnTo>
                    <a:pt x="405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97105" y="5125017"/>
            <a:ext cx="43116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i="1" spc="-65" dirty="0">
                <a:latin typeface="Trebuchet MS"/>
                <a:cs typeface="Trebuchet MS"/>
              </a:rPr>
              <a:t>d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63549" y="4507756"/>
            <a:ext cx="298450" cy="310515"/>
            <a:chOff x="2163549" y="4507756"/>
            <a:chExt cx="298450" cy="310515"/>
          </a:xfrm>
        </p:grpSpPr>
        <p:sp>
          <p:nvSpPr>
            <p:cNvPr id="30" name="object 30"/>
            <p:cNvSpPr/>
            <p:nvPr/>
          </p:nvSpPr>
          <p:spPr>
            <a:xfrm>
              <a:off x="2312463" y="4509343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15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95882" y="47615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33163" y="0"/>
                  </a:moveTo>
                  <a:lnTo>
                    <a:pt x="0" y="0"/>
                  </a:lnTo>
                  <a:lnTo>
                    <a:pt x="16581" y="54766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95882" y="47615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0" y="0"/>
                  </a:moveTo>
                  <a:lnTo>
                    <a:pt x="16581" y="54766"/>
                  </a:lnTo>
                  <a:lnTo>
                    <a:pt x="33163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63549" y="4547498"/>
              <a:ext cx="298450" cy="231140"/>
            </a:xfrm>
            <a:custGeom>
              <a:avLst/>
              <a:gdLst/>
              <a:ahLst/>
              <a:cxnLst/>
              <a:rect l="l" t="t" r="r" b="b"/>
              <a:pathLst>
                <a:path w="298450" h="231139">
                  <a:moveTo>
                    <a:pt x="297827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297827" y="230647"/>
                  </a:lnTo>
                  <a:lnTo>
                    <a:pt x="29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50850" y="4541515"/>
            <a:ext cx="32385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i="1" spc="-25" dirty="0">
                <a:latin typeface="Trebuchet MS"/>
                <a:cs typeface="Trebuchet MS"/>
              </a:rPr>
              <a:t>a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87413" y="3924253"/>
            <a:ext cx="450215" cy="310515"/>
            <a:chOff x="2087413" y="3924253"/>
            <a:chExt cx="450215" cy="310515"/>
          </a:xfrm>
        </p:grpSpPr>
        <p:sp>
          <p:nvSpPr>
            <p:cNvPr id="36" name="object 36"/>
            <p:cNvSpPr/>
            <p:nvPr/>
          </p:nvSpPr>
          <p:spPr>
            <a:xfrm>
              <a:off x="2312463" y="3925840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15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95881" y="4178030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33163" y="0"/>
                  </a:moveTo>
                  <a:lnTo>
                    <a:pt x="0" y="0"/>
                  </a:lnTo>
                  <a:lnTo>
                    <a:pt x="16581" y="54766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95881" y="4178030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0" y="0"/>
                  </a:moveTo>
                  <a:lnTo>
                    <a:pt x="16581" y="54766"/>
                  </a:lnTo>
                  <a:lnTo>
                    <a:pt x="33163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87413" y="3963995"/>
              <a:ext cx="450215" cy="231140"/>
            </a:xfrm>
            <a:custGeom>
              <a:avLst/>
              <a:gdLst/>
              <a:ahLst/>
              <a:cxnLst/>
              <a:rect l="l" t="t" r="r" b="b"/>
              <a:pathLst>
                <a:path w="450214" h="231139">
                  <a:moveTo>
                    <a:pt x="450100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450100" y="230647"/>
                  </a:lnTo>
                  <a:lnTo>
                    <a:pt x="45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074713" y="3958012"/>
            <a:ext cx="47625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i="1" spc="-65" dirty="0">
                <a:latin typeface="Trebuchet MS"/>
                <a:cs typeface="Trebuchet MS"/>
              </a:rPr>
              <a:t>d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00825" y="3340750"/>
            <a:ext cx="789305" cy="312420"/>
            <a:chOff x="1500825" y="3340750"/>
            <a:chExt cx="789305" cy="312420"/>
          </a:xfrm>
        </p:grpSpPr>
        <p:sp>
          <p:nvSpPr>
            <p:cNvPr id="42" name="object 42"/>
            <p:cNvSpPr/>
            <p:nvPr/>
          </p:nvSpPr>
          <p:spPr>
            <a:xfrm>
              <a:off x="1565263" y="3342337"/>
              <a:ext cx="202565" cy="266065"/>
            </a:xfrm>
            <a:custGeom>
              <a:avLst/>
              <a:gdLst/>
              <a:ahLst/>
              <a:cxnLst/>
              <a:rect l="l" t="t" r="r" b="b"/>
              <a:pathLst>
                <a:path w="202564" h="266064">
                  <a:moveTo>
                    <a:pt x="202117" y="0"/>
                  </a:moveTo>
                  <a:lnTo>
                    <a:pt x="0" y="26560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2097" y="3597901"/>
              <a:ext cx="46355" cy="53975"/>
            </a:xfrm>
            <a:custGeom>
              <a:avLst/>
              <a:gdLst/>
              <a:ahLst/>
              <a:cxnLst/>
              <a:rect l="l" t="t" r="r" b="b"/>
              <a:pathLst>
                <a:path w="46355" h="53975">
                  <a:moveTo>
                    <a:pt x="19969" y="0"/>
                  </a:moveTo>
                  <a:lnTo>
                    <a:pt x="0" y="53623"/>
                  </a:lnTo>
                  <a:lnTo>
                    <a:pt x="46360" y="20082"/>
                  </a:lnTo>
                  <a:lnTo>
                    <a:pt x="19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32097" y="3597901"/>
              <a:ext cx="46355" cy="53975"/>
            </a:xfrm>
            <a:custGeom>
              <a:avLst/>
              <a:gdLst/>
              <a:ahLst/>
              <a:cxnLst/>
              <a:rect l="l" t="t" r="r" b="b"/>
              <a:pathLst>
                <a:path w="46355" h="53975">
                  <a:moveTo>
                    <a:pt x="19969" y="0"/>
                  </a:moveTo>
                  <a:lnTo>
                    <a:pt x="0" y="53623"/>
                  </a:lnTo>
                  <a:lnTo>
                    <a:pt x="46360" y="20082"/>
                  </a:lnTo>
                  <a:lnTo>
                    <a:pt x="19969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00825" y="3381607"/>
              <a:ext cx="298450" cy="231140"/>
            </a:xfrm>
            <a:custGeom>
              <a:avLst/>
              <a:gdLst/>
              <a:ahLst/>
              <a:cxnLst/>
              <a:rect l="l" t="t" r="r" b="b"/>
              <a:pathLst>
                <a:path w="298450" h="231139">
                  <a:moveTo>
                    <a:pt x="297827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297827" y="230647"/>
                  </a:lnTo>
                  <a:lnTo>
                    <a:pt x="29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69503" y="3342337"/>
              <a:ext cx="202565" cy="266065"/>
            </a:xfrm>
            <a:custGeom>
              <a:avLst/>
              <a:gdLst/>
              <a:ahLst/>
              <a:cxnLst/>
              <a:rect l="l" t="t" r="r" b="b"/>
              <a:pathLst>
                <a:path w="202564" h="266064">
                  <a:moveTo>
                    <a:pt x="0" y="0"/>
                  </a:moveTo>
                  <a:lnTo>
                    <a:pt x="202110" y="26560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58418" y="3597902"/>
              <a:ext cx="46355" cy="53975"/>
            </a:xfrm>
            <a:custGeom>
              <a:avLst/>
              <a:gdLst/>
              <a:ahLst/>
              <a:cxnLst/>
              <a:rect l="l" t="t" r="r" b="b"/>
              <a:pathLst>
                <a:path w="46355" h="53975">
                  <a:moveTo>
                    <a:pt x="26391" y="0"/>
                  </a:moveTo>
                  <a:lnTo>
                    <a:pt x="0" y="20082"/>
                  </a:lnTo>
                  <a:lnTo>
                    <a:pt x="46359" y="53623"/>
                  </a:lnTo>
                  <a:lnTo>
                    <a:pt x="26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58418" y="3597902"/>
              <a:ext cx="46355" cy="53975"/>
            </a:xfrm>
            <a:custGeom>
              <a:avLst/>
              <a:gdLst/>
              <a:ahLst/>
              <a:cxnLst/>
              <a:rect l="l" t="t" r="r" b="b"/>
              <a:pathLst>
                <a:path w="46355" h="53975">
                  <a:moveTo>
                    <a:pt x="0" y="20082"/>
                  </a:moveTo>
                  <a:lnTo>
                    <a:pt x="46359" y="53623"/>
                  </a:lnTo>
                  <a:lnTo>
                    <a:pt x="26391" y="0"/>
                  </a:lnTo>
                  <a:lnTo>
                    <a:pt x="0" y="2008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84483" y="3381607"/>
              <a:ext cx="405765" cy="231140"/>
            </a:xfrm>
            <a:custGeom>
              <a:avLst/>
              <a:gdLst/>
              <a:ahLst/>
              <a:cxnLst/>
              <a:rect l="l" t="t" r="r" b="b"/>
              <a:pathLst>
                <a:path w="405764" h="231139">
                  <a:moveTo>
                    <a:pt x="405314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405314" y="230647"/>
                  </a:lnTo>
                  <a:lnTo>
                    <a:pt x="405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44119" y="3272997"/>
            <a:ext cx="1449070" cy="617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3535">
              <a:lnSpc>
                <a:spcPct val="155400"/>
              </a:lnSpc>
              <a:spcBef>
                <a:spcPts val="95"/>
              </a:spcBef>
              <a:tabLst>
                <a:tab pos="900430" algn="l"/>
              </a:tabLst>
            </a:pPr>
            <a:r>
              <a:rPr sz="1250" spc="-2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i="1" spc="-25" dirty="0">
                <a:latin typeface="Trebuchet MS"/>
                <a:cs typeface="Trebuchet MS"/>
              </a:rPr>
              <a:t>a</a:t>
            </a:r>
            <a:r>
              <a:rPr sz="1250" spc="-25" dirty="0">
                <a:latin typeface="Trebuchet MS"/>
                <a:cs typeface="Trebuchet MS"/>
              </a:rPr>
              <a:t>:1</a:t>
            </a:r>
            <a:r>
              <a:rPr sz="1250" spc="-20" dirty="0"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i="1" spc="-20" dirty="0">
                <a:latin typeface="Trebuchet MS"/>
                <a:cs typeface="Trebuchet MS"/>
              </a:rPr>
              <a:t>a</a:t>
            </a:r>
            <a:r>
              <a:rPr sz="1250" spc="-20" dirty="0">
                <a:latin typeface="Trebuchet MS"/>
                <a:cs typeface="Trebuchet MS"/>
              </a:rPr>
              <a:t>:1 </a:t>
            </a:r>
            <a:r>
              <a:rPr sz="1250" spc="-15" dirty="0"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dirty="0">
                <a:solidFill>
                  <a:srgbClr val="FFA500"/>
                </a:solidFill>
                <a:latin typeface="Trebuchet MS"/>
                <a:cs typeface="Trebuchet MS"/>
              </a:rPr>
              <a:t>G	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0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61044" y="3078312"/>
            <a:ext cx="567055" cy="262890"/>
          </a:xfrm>
          <a:custGeom>
            <a:avLst/>
            <a:gdLst/>
            <a:ahLst/>
            <a:cxnLst/>
            <a:rect l="l" t="t" r="r" b="b"/>
            <a:pathLst>
              <a:path w="567054" h="262889">
                <a:moveTo>
                  <a:pt x="0" y="0"/>
                </a:moveTo>
                <a:lnTo>
                  <a:pt x="0" y="262436"/>
                </a:lnTo>
                <a:lnTo>
                  <a:pt x="566980" y="262436"/>
                </a:lnTo>
                <a:lnTo>
                  <a:pt x="566980" y="0"/>
                </a:lnTo>
                <a:lnTo>
                  <a:pt x="0" y="0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4238" y="3088223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130" dirty="0">
                <a:latin typeface="Trebuchet MS"/>
                <a:cs typeface="Trebuchet MS"/>
              </a:rPr>
              <a:t>W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15432" y="3660228"/>
            <a:ext cx="1458595" cy="849630"/>
            <a:chOff x="2915432" y="3660228"/>
            <a:chExt cx="1458595" cy="849630"/>
          </a:xfrm>
        </p:grpSpPr>
        <p:sp>
          <p:nvSpPr>
            <p:cNvPr id="54" name="object 54"/>
            <p:cNvSpPr/>
            <p:nvPr/>
          </p:nvSpPr>
          <p:spPr>
            <a:xfrm>
              <a:off x="2917020" y="3661815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4" h="262889">
                  <a:moveTo>
                    <a:pt x="566980" y="0"/>
                  </a:moveTo>
                  <a:lnTo>
                    <a:pt x="0" y="0"/>
                  </a:ln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17020" y="3661815"/>
              <a:ext cx="1455420" cy="846455"/>
            </a:xfrm>
            <a:custGeom>
              <a:avLst/>
              <a:gdLst/>
              <a:ahLst/>
              <a:cxnLst/>
              <a:rect l="l" t="t" r="r" b="b"/>
              <a:pathLst>
                <a:path w="1455420" h="846454">
                  <a:moveTo>
                    <a:pt x="0" y="0"/>
                  </a:move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lnTo>
                    <a:pt x="0" y="0"/>
                  </a:lnTo>
                  <a:close/>
                </a:path>
                <a:path w="1455420" h="846454">
                  <a:moveTo>
                    <a:pt x="888047" y="0"/>
                  </a:moveTo>
                  <a:lnTo>
                    <a:pt x="888047" y="262436"/>
                  </a:lnTo>
                  <a:lnTo>
                    <a:pt x="1455027" y="262436"/>
                  </a:lnTo>
                  <a:lnTo>
                    <a:pt x="1455027" y="0"/>
                  </a:lnTo>
                  <a:lnTo>
                    <a:pt x="888047" y="0"/>
                  </a:lnTo>
                  <a:close/>
                </a:path>
                <a:path w="1455420" h="846454">
                  <a:moveTo>
                    <a:pt x="888047" y="583503"/>
                  </a:moveTo>
                  <a:lnTo>
                    <a:pt x="888047" y="845939"/>
                  </a:lnTo>
                  <a:lnTo>
                    <a:pt x="1455027" y="845939"/>
                  </a:lnTo>
                  <a:lnTo>
                    <a:pt x="1455027" y="583503"/>
                  </a:lnTo>
                  <a:lnTo>
                    <a:pt x="888047" y="583503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808262" y="4255230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130" dirty="0">
                <a:latin typeface="Trebuchet MS"/>
                <a:cs typeface="Trebuchet MS"/>
              </a:rPr>
              <a:t>W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805067" y="4828821"/>
            <a:ext cx="567055" cy="262890"/>
          </a:xfrm>
          <a:custGeom>
            <a:avLst/>
            <a:gdLst/>
            <a:ahLst/>
            <a:cxnLst/>
            <a:rect l="l" t="t" r="r" b="b"/>
            <a:pathLst>
              <a:path w="567054" h="262889">
                <a:moveTo>
                  <a:pt x="0" y="0"/>
                </a:moveTo>
                <a:lnTo>
                  <a:pt x="0" y="262436"/>
                </a:lnTo>
                <a:lnTo>
                  <a:pt x="566980" y="262436"/>
                </a:lnTo>
                <a:lnTo>
                  <a:pt x="566980" y="0"/>
                </a:lnTo>
                <a:lnTo>
                  <a:pt x="0" y="0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808262" y="4838733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130" dirty="0">
                <a:latin typeface="Trebuchet MS"/>
                <a:cs typeface="Trebuchet MS"/>
              </a:rPr>
              <a:t>W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803479" y="5410737"/>
            <a:ext cx="570230" cy="266065"/>
            <a:chOff x="3803479" y="5410737"/>
            <a:chExt cx="570230" cy="266065"/>
          </a:xfrm>
        </p:grpSpPr>
        <p:sp>
          <p:nvSpPr>
            <p:cNvPr id="60" name="object 60"/>
            <p:cNvSpPr/>
            <p:nvPr/>
          </p:nvSpPr>
          <p:spPr>
            <a:xfrm>
              <a:off x="3805067" y="5412324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4" h="262889">
                  <a:moveTo>
                    <a:pt x="566980" y="0"/>
                  </a:moveTo>
                  <a:lnTo>
                    <a:pt x="0" y="0"/>
                  </a:ln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close/>
                </a:path>
              </a:pathLst>
            </a:custGeom>
            <a:solidFill>
              <a:srgbClr val="007F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05067" y="5412324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4" h="262889">
                  <a:moveTo>
                    <a:pt x="0" y="0"/>
                  </a:move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08262" y="5422236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130" dirty="0">
                <a:latin typeface="Trebuchet MS"/>
                <a:cs typeface="Trebuchet MS"/>
              </a:rPr>
              <a:t>W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885900" y="5091259"/>
            <a:ext cx="405765" cy="310515"/>
            <a:chOff x="3885900" y="5091259"/>
            <a:chExt cx="405765" cy="310515"/>
          </a:xfrm>
        </p:grpSpPr>
        <p:sp>
          <p:nvSpPr>
            <p:cNvPr id="64" name="object 64"/>
            <p:cNvSpPr/>
            <p:nvPr/>
          </p:nvSpPr>
          <p:spPr>
            <a:xfrm>
              <a:off x="4088557" y="5092846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15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71976" y="5345036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33163" y="0"/>
                  </a:moveTo>
                  <a:lnTo>
                    <a:pt x="0" y="0"/>
                  </a:lnTo>
                  <a:lnTo>
                    <a:pt x="16581" y="54766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71976" y="5345036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0" y="0"/>
                  </a:moveTo>
                  <a:lnTo>
                    <a:pt x="16581" y="54766"/>
                  </a:lnTo>
                  <a:lnTo>
                    <a:pt x="33163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85900" y="5131001"/>
              <a:ext cx="405765" cy="231140"/>
            </a:xfrm>
            <a:custGeom>
              <a:avLst/>
              <a:gdLst/>
              <a:ahLst/>
              <a:cxnLst/>
              <a:rect l="l" t="t" r="r" b="b"/>
              <a:pathLst>
                <a:path w="405764" h="231139">
                  <a:moveTo>
                    <a:pt x="405314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405314" y="230647"/>
                  </a:lnTo>
                  <a:lnTo>
                    <a:pt x="405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873200" y="5125017"/>
            <a:ext cx="43116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i="1" spc="-65" dirty="0">
                <a:latin typeface="Trebuchet MS"/>
                <a:cs typeface="Trebuchet MS"/>
              </a:rPr>
              <a:t>d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939644" y="4507756"/>
            <a:ext cx="298450" cy="310515"/>
            <a:chOff x="3939644" y="4507756"/>
            <a:chExt cx="298450" cy="310515"/>
          </a:xfrm>
        </p:grpSpPr>
        <p:sp>
          <p:nvSpPr>
            <p:cNvPr id="70" name="object 70"/>
            <p:cNvSpPr/>
            <p:nvPr/>
          </p:nvSpPr>
          <p:spPr>
            <a:xfrm>
              <a:off x="4088557" y="4509343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15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071976" y="47615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33163" y="0"/>
                  </a:moveTo>
                  <a:lnTo>
                    <a:pt x="0" y="0"/>
                  </a:lnTo>
                  <a:lnTo>
                    <a:pt x="16581" y="54766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71976" y="47615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0" y="0"/>
                  </a:moveTo>
                  <a:lnTo>
                    <a:pt x="16581" y="54766"/>
                  </a:lnTo>
                  <a:lnTo>
                    <a:pt x="33163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39644" y="4547498"/>
              <a:ext cx="298450" cy="231140"/>
            </a:xfrm>
            <a:custGeom>
              <a:avLst/>
              <a:gdLst/>
              <a:ahLst/>
              <a:cxnLst/>
              <a:rect l="l" t="t" r="r" b="b"/>
              <a:pathLst>
                <a:path w="298450" h="231139">
                  <a:moveTo>
                    <a:pt x="297827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297827" y="230647"/>
                  </a:lnTo>
                  <a:lnTo>
                    <a:pt x="29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926944" y="4541515"/>
            <a:ext cx="32385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i="1" spc="-25" dirty="0">
                <a:latin typeface="Trebuchet MS"/>
                <a:cs typeface="Trebuchet MS"/>
              </a:rPr>
              <a:t>a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888140" y="3924253"/>
            <a:ext cx="401320" cy="310515"/>
            <a:chOff x="3888140" y="3924253"/>
            <a:chExt cx="401320" cy="310515"/>
          </a:xfrm>
        </p:grpSpPr>
        <p:sp>
          <p:nvSpPr>
            <p:cNvPr id="76" name="object 76"/>
            <p:cNvSpPr/>
            <p:nvPr/>
          </p:nvSpPr>
          <p:spPr>
            <a:xfrm>
              <a:off x="4088557" y="3925840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15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71976" y="4178030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33163" y="0"/>
                  </a:moveTo>
                  <a:lnTo>
                    <a:pt x="0" y="0"/>
                  </a:lnTo>
                  <a:lnTo>
                    <a:pt x="16581" y="54766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71976" y="4178030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0" y="0"/>
                  </a:moveTo>
                  <a:lnTo>
                    <a:pt x="16581" y="54766"/>
                  </a:lnTo>
                  <a:lnTo>
                    <a:pt x="33163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88140" y="3963995"/>
              <a:ext cx="401320" cy="231140"/>
            </a:xfrm>
            <a:custGeom>
              <a:avLst/>
              <a:gdLst/>
              <a:ahLst/>
              <a:cxnLst/>
              <a:rect l="l" t="t" r="r" b="b"/>
              <a:pathLst>
                <a:path w="401320" h="231139">
                  <a:moveTo>
                    <a:pt x="400834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400834" y="230647"/>
                  </a:lnTo>
                  <a:lnTo>
                    <a:pt x="400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875440" y="3958012"/>
            <a:ext cx="42672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i="1" spc="-65" dirty="0">
                <a:latin typeface="Trebuchet MS"/>
                <a:cs typeface="Trebuchet MS"/>
              </a:rPr>
              <a:t>d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276919" y="3340750"/>
            <a:ext cx="789305" cy="312420"/>
            <a:chOff x="3276919" y="3340750"/>
            <a:chExt cx="789305" cy="312420"/>
          </a:xfrm>
        </p:grpSpPr>
        <p:sp>
          <p:nvSpPr>
            <p:cNvPr id="82" name="object 82"/>
            <p:cNvSpPr/>
            <p:nvPr/>
          </p:nvSpPr>
          <p:spPr>
            <a:xfrm>
              <a:off x="3341357" y="3342337"/>
              <a:ext cx="202565" cy="266065"/>
            </a:xfrm>
            <a:custGeom>
              <a:avLst/>
              <a:gdLst/>
              <a:ahLst/>
              <a:cxnLst/>
              <a:rect l="l" t="t" r="r" b="b"/>
              <a:pathLst>
                <a:path w="202564" h="266064">
                  <a:moveTo>
                    <a:pt x="202117" y="0"/>
                  </a:moveTo>
                  <a:lnTo>
                    <a:pt x="0" y="26560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08191" y="3597901"/>
              <a:ext cx="46355" cy="53975"/>
            </a:xfrm>
            <a:custGeom>
              <a:avLst/>
              <a:gdLst/>
              <a:ahLst/>
              <a:cxnLst/>
              <a:rect l="l" t="t" r="r" b="b"/>
              <a:pathLst>
                <a:path w="46354" h="53975">
                  <a:moveTo>
                    <a:pt x="19969" y="0"/>
                  </a:moveTo>
                  <a:lnTo>
                    <a:pt x="0" y="53623"/>
                  </a:lnTo>
                  <a:lnTo>
                    <a:pt x="46360" y="20082"/>
                  </a:lnTo>
                  <a:lnTo>
                    <a:pt x="19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308191" y="3597901"/>
              <a:ext cx="46355" cy="53975"/>
            </a:xfrm>
            <a:custGeom>
              <a:avLst/>
              <a:gdLst/>
              <a:ahLst/>
              <a:cxnLst/>
              <a:rect l="l" t="t" r="r" b="b"/>
              <a:pathLst>
                <a:path w="46354" h="53975">
                  <a:moveTo>
                    <a:pt x="19969" y="0"/>
                  </a:moveTo>
                  <a:lnTo>
                    <a:pt x="0" y="53623"/>
                  </a:lnTo>
                  <a:lnTo>
                    <a:pt x="46360" y="20082"/>
                  </a:lnTo>
                  <a:lnTo>
                    <a:pt x="19969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76919" y="3381607"/>
              <a:ext cx="298450" cy="231140"/>
            </a:xfrm>
            <a:custGeom>
              <a:avLst/>
              <a:gdLst/>
              <a:ahLst/>
              <a:cxnLst/>
              <a:rect l="l" t="t" r="r" b="b"/>
              <a:pathLst>
                <a:path w="298450" h="231139">
                  <a:moveTo>
                    <a:pt x="297827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297827" y="230647"/>
                  </a:lnTo>
                  <a:lnTo>
                    <a:pt x="29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745597" y="3342337"/>
              <a:ext cx="202565" cy="266065"/>
            </a:xfrm>
            <a:custGeom>
              <a:avLst/>
              <a:gdLst/>
              <a:ahLst/>
              <a:cxnLst/>
              <a:rect l="l" t="t" r="r" b="b"/>
              <a:pathLst>
                <a:path w="202564" h="266064">
                  <a:moveTo>
                    <a:pt x="0" y="0"/>
                  </a:moveTo>
                  <a:lnTo>
                    <a:pt x="202110" y="26560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934512" y="3597902"/>
              <a:ext cx="46355" cy="53975"/>
            </a:xfrm>
            <a:custGeom>
              <a:avLst/>
              <a:gdLst/>
              <a:ahLst/>
              <a:cxnLst/>
              <a:rect l="l" t="t" r="r" b="b"/>
              <a:pathLst>
                <a:path w="46354" h="53975">
                  <a:moveTo>
                    <a:pt x="26391" y="0"/>
                  </a:moveTo>
                  <a:lnTo>
                    <a:pt x="0" y="20082"/>
                  </a:lnTo>
                  <a:lnTo>
                    <a:pt x="46359" y="53623"/>
                  </a:lnTo>
                  <a:lnTo>
                    <a:pt x="26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34512" y="3597902"/>
              <a:ext cx="46355" cy="53975"/>
            </a:xfrm>
            <a:custGeom>
              <a:avLst/>
              <a:gdLst/>
              <a:ahLst/>
              <a:cxnLst/>
              <a:rect l="l" t="t" r="r" b="b"/>
              <a:pathLst>
                <a:path w="46354" h="53975">
                  <a:moveTo>
                    <a:pt x="0" y="20082"/>
                  </a:moveTo>
                  <a:lnTo>
                    <a:pt x="46359" y="53623"/>
                  </a:lnTo>
                  <a:lnTo>
                    <a:pt x="26391" y="0"/>
                  </a:lnTo>
                  <a:lnTo>
                    <a:pt x="0" y="2008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60578" y="3381607"/>
              <a:ext cx="405765" cy="231140"/>
            </a:xfrm>
            <a:custGeom>
              <a:avLst/>
              <a:gdLst/>
              <a:ahLst/>
              <a:cxnLst/>
              <a:rect l="l" t="t" r="r" b="b"/>
              <a:pathLst>
                <a:path w="405764" h="231139">
                  <a:moveTo>
                    <a:pt x="405314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405314" y="230647"/>
                  </a:lnTo>
                  <a:lnTo>
                    <a:pt x="405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2920214" y="3272997"/>
            <a:ext cx="1449070" cy="617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3535">
              <a:lnSpc>
                <a:spcPct val="155400"/>
              </a:lnSpc>
              <a:spcBef>
                <a:spcPts val="95"/>
              </a:spcBef>
              <a:tabLst>
                <a:tab pos="900430" algn="l"/>
              </a:tabLst>
            </a:pPr>
            <a:r>
              <a:rPr sz="1250" spc="-2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i="1" spc="-25" dirty="0">
                <a:latin typeface="Trebuchet MS"/>
                <a:cs typeface="Trebuchet MS"/>
              </a:rPr>
              <a:t>a</a:t>
            </a:r>
            <a:r>
              <a:rPr sz="1250" spc="-25" dirty="0">
                <a:latin typeface="Trebuchet MS"/>
                <a:cs typeface="Trebuchet MS"/>
              </a:rPr>
              <a:t>:1</a:t>
            </a:r>
            <a:r>
              <a:rPr sz="1250" spc="-20" dirty="0"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-2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i="1" spc="-20" dirty="0">
                <a:latin typeface="Trebuchet MS"/>
                <a:cs typeface="Trebuchet MS"/>
              </a:rPr>
              <a:t>a</a:t>
            </a:r>
            <a:r>
              <a:rPr sz="1250" spc="-20" dirty="0">
                <a:latin typeface="Trebuchet MS"/>
                <a:cs typeface="Trebuchet MS"/>
              </a:rPr>
              <a:t>:1 </a:t>
            </a:r>
            <a:r>
              <a:rPr sz="1250" spc="-15" dirty="0"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dirty="0">
                <a:latin typeface="Trebuchet MS"/>
                <a:cs typeface="Trebuchet MS"/>
              </a:rPr>
              <a:t>	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130" dirty="0">
                <a:latin typeface="Trebuchet MS"/>
                <a:cs typeface="Trebuchet MS"/>
              </a:rPr>
              <a:t>W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078110" y="2757247"/>
            <a:ext cx="478155" cy="315595"/>
            <a:chOff x="2078110" y="2757247"/>
            <a:chExt cx="478155" cy="315595"/>
          </a:xfrm>
        </p:grpSpPr>
        <p:sp>
          <p:nvSpPr>
            <p:cNvPr id="92" name="object 92"/>
            <p:cNvSpPr/>
            <p:nvPr/>
          </p:nvSpPr>
          <p:spPr>
            <a:xfrm>
              <a:off x="2125465" y="2758834"/>
              <a:ext cx="429259" cy="281940"/>
            </a:xfrm>
            <a:custGeom>
              <a:avLst/>
              <a:gdLst/>
              <a:ahLst/>
              <a:cxnLst/>
              <a:rect l="l" t="t" r="r" b="b"/>
              <a:pathLst>
                <a:path w="429260" h="281939">
                  <a:moveTo>
                    <a:pt x="428903" y="0"/>
                  </a:moveTo>
                  <a:lnTo>
                    <a:pt x="0" y="281812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079697" y="3026792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4" h="44450">
                  <a:moveTo>
                    <a:pt x="36661" y="0"/>
                  </a:moveTo>
                  <a:lnTo>
                    <a:pt x="0" y="43927"/>
                  </a:lnTo>
                  <a:lnTo>
                    <a:pt x="54870" y="27713"/>
                  </a:lnTo>
                  <a:lnTo>
                    <a:pt x="36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079697" y="3026792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4" h="44450">
                  <a:moveTo>
                    <a:pt x="36661" y="0"/>
                  </a:moveTo>
                  <a:lnTo>
                    <a:pt x="0" y="43927"/>
                  </a:lnTo>
                  <a:lnTo>
                    <a:pt x="54870" y="27713"/>
                  </a:lnTo>
                  <a:lnTo>
                    <a:pt x="36661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116616" y="2799453"/>
              <a:ext cx="401320" cy="231140"/>
            </a:xfrm>
            <a:custGeom>
              <a:avLst/>
              <a:gdLst/>
              <a:ahLst/>
              <a:cxnLst/>
              <a:rect l="l" t="t" r="r" b="b"/>
              <a:pathLst>
                <a:path w="401319" h="231139">
                  <a:moveTo>
                    <a:pt x="400834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400834" y="230647"/>
                  </a:lnTo>
                  <a:lnTo>
                    <a:pt x="400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2103916" y="2793471"/>
            <a:ext cx="42672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i="1" spc="-65" dirty="0">
                <a:latin typeface="Trebuchet MS"/>
                <a:cs typeface="Trebuchet MS"/>
              </a:rPr>
              <a:t>d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957022" y="2757247"/>
            <a:ext cx="478155" cy="315595"/>
            <a:chOff x="2957022" y="2757247"/>
            <a:chExt cx="478155" cy="315595"/>
          </a:xfrm>
        </p:grpSpPr>
        <p:sp>
          <p:nvSpPr>
            <p:cNvPr id="98" name="object 98"/>
            <p:cNvSpPr/>
            <p:nvPr/>
          </p:nvSpPr>
          <p:spPr>
            <a:xfrm>
              <a:off x="2958609" y="2758834"/>
              <a:ext cx="429259" cy="281940"/>
            </a:xfrm>
            <a:custGeom>
              <a:avLst/>
              <a:gdLst/>
              <a:ahLst/>
              <a:cxnLst/>
              <a:rect l="l" t="t" r="r" b="b"/>
              <a:pathLst>
                <a:path w="429260" h="281939">
                  <a:moveTo>
                    <a:pt x="0" y="0"/>
                  </a:moveTo>
                  <a:lnTo>
                    <a:pt x="428895" y="281812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378394" y="3026786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18211" y="0"/>
                  </a:moveTo>
                  <a:lnTo>
                    <a:pt x="0" y="27716"/>
                  </a:lnTo>
                  <a:lnTo>
                    <a:pt x="54877" y="43933"/>
                  </a:lnTo>
                  <a:lnTo>
                    <a:pt x="18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378394" y="3026786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0" y="27716"/>
                  </a:moveTo>
                  <a:lnTo>
                    <a:pt x="54877" y="43933"/>
                  </a:lnTo>
                  <a:lnTo>
                    <a:pt x="18211" y="0"/>
                  </a:lnTo>
                  <a:lnTo>
                    <a:pt x="0" y="27716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70891" y="2799453"/>
              <a:ext cx="450215" cy="231140"/>
            </a:xfrm>
            <a:custGeom>
              <a:avLst/>
              <a:gdLst/>
              <a:ahLst/>
              <a:cxnLst/>
              <a:rect l="l" t="t" r="r" b="b"/>
              <a:pathLst>
                <a:path w="450214" h="231139">
                  <a:moveTo>
                    <a:pt x="450100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450100" y="230647"/>
                  </a:lnTo>
                  <a:lnTo>
                    <a:pt x="45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958191" y="2793471"/>
            <a:ext cx="47625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i="1" spc="-65" dirty="0">
                <a:latin typeface="Trebuchet MS"/>
                <a:cs typeface="Trebuchet MS"/>
              </a:rPr>
              <a:t>d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607573" y="2173744"/>
            <a:ext cx="298450" cy="310515"/>
            <a:chOff x="2607573" y="2173744"/>
            <a:chExt cx="298450" cy="310515"/>
          </a:xfrm>
        </p:grpSpPr>
        <p:sp>
          <p:nvSpPr>
            <p:cNvPr id="104" name="object 104"/>
            <p:cNvSpPr/>
            <p:nvPr/>
          </p:nvSpPr>
          <p:spPr>
            <a:xfrm>
              <a:off x="2756487" y="2175331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15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739905" y="2427521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4">
                  <a:moveTo>
                    <a:pt x="33163" y="0"/>
                  </a:moveTo>
                  <a:lnTo>
                    <a:pt x="0" y="0"/>
                  </a:lnTo>
                  <a:lnTo>
                    <a:pt x="16581" y="54766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739905" y="2427521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4">
                  <a:moveTo>
                    <a:pt x="0" y="0"/>
                  </a:moveTo>
                  <a:lnTo>
                    <a:pt x="16581" y="54766"/>
                  </a:lnTo>
                  <a:lnTo>
                    <a:pt x="33163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607573" y="2213486"/>
              <a:ext cx="298450" cy="231140"/>
            </a:xfrm>
            <a:custGeom>
              <a:avLst/>
              <a:gdLst/>
              <a:ahLst/>
              <a:cxnLst/>
              <a:rect l="l" t="t" r="r" b="b"/>
              <a:pathLst>
                <a:path w="298450" h="231139">
                  <a:moveTo>
                    <a:pt x="297827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297827" y="230647"/>
                  </a:lnTo>
                  <a:lnTo>
                    <a:pt x="29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476191" y="2103762"/>
            <a:ext cx="560705" cy="62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8110">
              <a:lnSpc>
                <a:spcPct val="156000"/>
              </a:lnSpc>
              <a:spcBef>
                <a:spcPts val="95"/>
              </a:spcBef>
            </a:pPr>
            <a:r>
              <a:rPr sz="1250" spc="-2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i="1" spc="-25" dirty="0">
                <a:latin typeface="Trebuchet MS"/>
                <a:cs typeface="Trebuchet MS"/>
              </a:rPr>
              <a:t>a</a:t>
            </a:r>
            <a:r>
              <a:rPr sz="1250" spc="-25" dirty="0">
                <a:latin typeface="Trebuchet MS"/>
                <a:cs typeface="Trebuchet MS"/>
              </a:rPr>
              <a:t>:1 </a:t>
            </a:r>
            <a:r>
              <a:rPr sz="1250" spc="-20" dirty="0"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4691527" y="1909719"/>
            <a:ext cx="570230" cy="266065"/>
            <a:chOff x="4691527" y="1909719"/>
            <a:chExt cx="570230" cy="266065"/>
          </a:xfrm>
        </p:grpSpPr>
        <p:sp>
          <p:nvSpPr>
            <p:cNvPr id="110" name="object 110"/>
            <p:cNvSpPr/>
            <p:nvPr/>
          </p:nvSpPr>
          <p:spPr>
            <a:xfrm>
              <a:off x="4693114" y="1911306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4" h="262889">
                  <a:moveTo>
                    <a:pt x="566980" y="0"/>
                  </a:moveTo>
                  <a:lnTo>
                    <a:pt x="0" y="0"/>
                  </a:ln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693114" y="1911306"/>
              <a:ext cx="567055" cy="262890"/>
            </a:xfrm>
            <a:custGeom>
              <a:avLst/>
              <a:gdLst/>
              <a:ahLst/>
              <a:cxnLst/>
              <a:rect l="l" t="t" r="r" b="b"/>
              <a:pathLst>
                <a:path w="567054" h="262889">
                  <a:moveTo>
                    <a:pt x="0" y="0"/>
                  </a:moveTo>
                  <a:lnTo>
                    <a:pt x="0" y="262436"/>
                  </a:lnTo>
                  <a:lnTo>
                    <a:pt x="566980" y="262436"/>
                  </a:lnTo>
                  <a:lnTo>
                    <a:pt x="566980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4696308" y="1921218"/>
            <a:ext cx="56070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spc="-620" dirty="0">
                <a:solidFill>
                  <a:srgbClr val="0000FF"/>
                </a:solidFill>
                <a:latin typeface="SimSun-ExtB"/>
                <a:cs typeface="SimSun-ExtB"/>
              </a:rPr>
              <a:t>ǁ</a:t>
            </a: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130" dirty="0">
                <a:latin typeface="Trebuchet MS"/>
                <a:cs typeface="Trebuchet MS"/>
              </a:rPr>
              <a:t>W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830430" y="1532360"/>
            <a:ext cx="1642745" cy="436245"/>
            <a:chOff x="830430" y="1532360"/>
            <a:chExt cx="1642745" cy="436245"/>
          </a:xfrm>
        </p:grpSpPr>
        <p:sp>
          <p:nvSpPr>
            <p:cNvPr id="114" name="object 114"/>
            <p:cNvSpPr/>
            <p:nvPr/>
          </p:nvSpPr>
          <p:spPr>
            <a:xfrm>
              <a:off x="884975" y="1533947"/>
              <a:ext cx="1586865" cy="417195"/>
            </a:xfrm>
            <a:custGeom>
              <a:avLst/>
              <a:gdLst/>
              <a:ahLst/>
              <a:cxnLst/>
              <a:rect l="l" t="t" r="r" b="b"/>
              <a:pathLst>
                <a:path w="1586864" h="417194">
                  <a:moveTo>
                    <a:pt x="1586437" y="0"/>
                  </a:moveTo>
                  <a:lnTo>
                    <a:pt x="0" y="41695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2018" y="1934867"/>
              <a:ext cx="57785" cy="32384"/>
            </a:xfrm>
            <a:custGeom>
              <a:avLst/>
              <a:gdLst/>
              <a:ahLst/>
              <a:cxnLst/>
              <a:rect l="l" t="t" r="r" b="b"/>
              <a:pathLst>
                <a:path w="57784" h="32385">
                  <a:moveTo>
                    <a:pt x="48744" y="0"/>
                  </a:moveTo>
                  <a:lnTo>
                    <a:pt x="0" y="29953"/>
                  </a:lnTo>
                  <a:lnTo>
                    <a:pt x="57173" y="32069"/>
                  </a:lnTo>
                  <a:lnTo>
                    <a:pt x="48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2018" y="1934867"/>
              <a:ext cx="57785" cy="32384"/>
            </a:xfrm>
            <a:custGeom>
              <a:avLst/>
              <a:gdLst/>
              <a:ahLst/>
              <a:cxnLst/>
              <a:rect l="l" t="t" r="r" b="b"/>
              <a:pathLst>
                <a:path w="57784" h="32385">
                  <a:moveTo>
                    <a:pt x="48744" y="0"/>
                  </a:moveTo>
                  <a:lnTo>
                    <a:pt x="0" y="29953"/>
                  </a:lnTo>
                  <a:lnTo>
                    <a:pt x="57173" y="32069"/>
                  </a:lnTo>
                  <a:lnTo>
                    <a:pt x="48744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1438598" y="1629134"/>
            <a:ext cx="42672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55" dirty="0">
                <a:solidFill>
                  <a:srgbClr val="008000"/>
                </a:solidFill>
                <a:latin typeface="Trebuchet MS"/>
                <a:cs typeface="Trebuchet MS"/>
              </a:rPr>
              <a:t>C</a:t>
            </a:r>
            <a:r>
              <a:rPr sz="1250" i="1" spc="-65" dirty="0">
                <a:latin typeface="Trebuchet MS"/>
                <a:cs typeface="Trebuchet MS"/>
              </a:rPr>
              <a:t>d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2553830" y="1590241"/>
            <a:ext cx="405765" cy="310515"/>
            <a:chOff x="2553830" y="1590241"/>
            <a:chExt cx="405765" cy="310515"/>
          </a:xfrm>
        </p:grpSpPr>
        <p:sp>
          <p:nvSpPr>
            <p:cNvPr id="119" name="object 119"/>
            <p:cNvSpPr/>
            <p:nvPr/>
          </p:nvSpPr>
          <p:spPr>
            <a:xfrm>
              <a:off x="2756487" y="1591828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154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739905" y="1844018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4">
                  <a:moveTo>
                    <a:pt x="33163" y="0"/>
                  </a:moveTo>
                  <a:lnTo>
                    <a:pt x="0" y="0"/>
                  </a:lnTo>
                  <a:lnTo>
                    <a:pt x="16581" y="54766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739905" y="1844018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4">
                  <a:moveTo>
                    <a:pt x="0" y="0"/>
                  </a:moveTo>
                  <a:lnTo>
                    <a:pt x="16581" y="54766"/>
                  </a:lnTo>
                  <a:lnTo>
                    <a:pt x="33163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553830" y="1629983"/>
              <a:ext cx="405765" cy="231140"/>
            </a:xfrm>
            <a:custGeom>
              <a:avLst/>
              <a:gdLst/>
              <a:ahLst/>
              <a:cxnLst/>
              <a:rect l="l" t="t" r="r" b="b"/>
              <a:pathLst>
                <a:path w="405764" h="231139">
                  <a:moveTo>
                    <a:pt x="405314" y="0"/>
                  </a:moveTo>
                  <a:lnTo>
                    <a:pt x="0" y="0"/>
                  </a:lnTo>
                  <a:lnTo>
                    <a:pt x="0" y="230647"/>
                  </a:lnTo>
                  <a:lnTo>
                    <a:pt x="405314" y="230647"/>
                  </a:lnTo>
                  <a:lnTo>
                    <a:pt x="405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2541129" y="1623999"/>
            <a:ext cx="43116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-5" dirty="0">
                <a:solidFill>
                  <a:srgbClr val="FFA500"/>
                </a:solidFill>
                <a:latin typeface="Trebuchet MS"/>
                <a:cs typeface="Trebuchet MS"/>
              </a:rPr>
              <a:t>G</a:t>
            </a:r>
            <a:r>
              <a:rPr sz="1250" i="1" spc="-65" dirty="0">
                <a:latin typeface="Trebuchet MS"/>
                <a:cs typeface="Trebuchet MS"/>
              </a:rPr>
              <a:t>d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3039974" y="1532358"/>
            <a:ext cx="1642745" cy="436245"/>
            <a:chOff x="3039974" y="1532358"/>
            <a:chExt cx="1642745" cy="436245"/>
          </a:xfrm>
        </p:grpSpPr>
        <p:sp>
          <p:nvSpPr>
            <p:cNvPr id="125" name="object 125"/>
            <p:cNvSpPr/>
            <p:nvPr/>
          </p:nvSpPr>
          <p:spPr>
            <a:xfrm>
              <a:off x="3041561" y="1533945"/>
              <a:ext cx="1586865" cy="417195"/>
            </a:xfrm>
            <a:custGeom>
              <a:avLst/>
              <a:gdLst/>
              <a:ahLst/>
              <a:cxnLst/>
              <a:rect l="l" t="t" r="r" b="b"/>
              <a:pathLst>
                <a:path w="1586864" h="417194">
                  <a:moveTo>
                    <a:pt x="0" y="0"/>
                  </a:moveTo>
                  <a:lnTo>
                    <a:pt x="1586437" y="416958"/>
                  </a:lnTo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623782" y="1934868"/>
              <a:ext cx="57785" cy="32384"/>
            </a:xfrm>
            <a:custGeom>
              <a:avLst/>
              <a:gdLst/>
              <a:ahLst/>
              <a:cxnLst/>
              <a:rect l="l" t="t" r="r" b="b"/>
              <a:pathLst>
                <a:path w="57785" h="32385">
                  <a:moveTo>
                    <a:pt x="8428" y="0"/>
                  </a:moveTo>
                  <a:lnTo>
                    <a:pt x="0" y="32069"/>
                  </a:lnTo>
                  <a:lnTo>
                    <a:pt x="57173" y="29953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623782" y="1934868"/>
              <a:ext cx="57785" cy="32384"/>
            </a:xfrm>
            <a:custGeom>
              <a:avLst/>
              <a:gdLst/>
              <a:ahLst/>
              <a:cxnLst/>
              <a:rect l="l" t="t" r="r" b="b"/>
              <a:pathLst>
                <a:path w="57785" h="32385">
                  <a:moveTo>
                    <a:pt x="0" y="32069"/>
                  </a:moveTo>
                  <a:lnTo>
                    <a:pt x="57173" y="29953"/>
                  </a:lnTo>
                  <a:lnTo>
                    <a:pt x="8428" y="0"/>
                  </a:lnTo>
                  <a:lnTo>
                    <a:pt x="0" y="32069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3623508" y="1629134"/>
            <a:ext cx="47625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50" spc="130" dirty="0">
                <a:latin typeface="Trebuchet MS"/>
                <a:cs typeface="Trebuchet MS"/>
              </a:rPr>
              <a:t>W</a:t>
            </a:r>
            <a:r>
              <a:rPr sz="1250" i="1" spc="-65" dirty="0">
                <a:latin typeface="Trebuchet MS"/>
                <a:cs typeface="Trebuchet MS"/>
              </a:rPr>
              <a:t>d</a:t>
            </a:r>
            <a:r>
              <a:rPr sz="1250" spc="-65" dirty="0">
                <a:latin typeface="Trebuchet MS"/>
                <a:cs typeface="Trebuchet MS"/>
              </a:rPr>
              <a:t>:1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5216691" y="3093659"/>
            <a:ext cx="4709160" cy="2583180"/>
            <a:chOff x="5216691" y="3093659"/>
            <a:chExt cx="4709160" cy="2583180"/>
          </a:xfrm>
        </p:grpSpPr>
        <p:sp>
          <p:nvSpPr>
            <p:cNvPr id="130" name="object 130"/>
            <p:cNvSpPr/>
            <p:nvPr/>
          </p:nvSpPr>
          <p:spPr>
            <a:xfrm>
              <a:off x="5226864" y="3345426"/>
              <a:ext cx="4688840" cy="2320925"/>
            </a:xfrm>
            <a:custGeom>
              <a:avLst/>
              <a:gdLst/>
              <a:ahLst/>
              <a:cxnLst/>
              <a:rect l="l" t="t" r="r" b="b"/>
              <a:pathLst>
                <a:path w="4688840" h="2320925">
                  <a:moveTo>
                    <a:pt x="0" y="0"/>
                  </a:moveTo>
                  <a:lnTo>
                    <a:pt x="0" y="2320751"/>
                  </a:lnTo>
                  <a:lnTo>
                    <a:pt x="4688301" y="2320751"/>
                  </a:lnTo>
                  <a:lnTo>
                    <a:pt x="4688301" y="0"/>
                  </a:lnTo>
                  <a:lnTo>
                    <a:pt x="0" y="0"/>
                  </a:lnTo>
                  <a:close/>
                </a:path>
              </a:pathLst>
            </a:custGeom>
            <a:ln w="2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28588" y="3093659"/>
              <a:ext cx="3746500" cy="503555"/>
            </a:xfrm>
            <a:custGeom>
              <a:avLst/>
              <a:gdLst/>
              <a:ahLst/>
              <a:cxnLst/>
              <a:rect l="l" t="t" r="r" b="b"/>
              <a:pathLst>
                <a:path w="3746500" h="503554">
                  <a:moveTo>
                    <a:pt x="3746382" y="0"/>
                  </a:moveTo>
                  <a:lnTo>
                    <a:pt x="0" y="0"/>
                  </a:lnTo>
                  <a:lnTo>
                    <a:pt x="0" y="503535"/>
                  </a:lnTo>
                  <a:lnTo>
                    <a:pt x="3746382" y="503535"/>
                  </a:lnTo>
                  <a:lnTo>
                    <a:pt x="3746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8588" y="3093659"/>
              <a:ext cx="513708" cy="503535"/>
            </a:xfrm>
            <a:prstGeom prst="rect">
              <a:avLst/>
            </a:prstGeom>
          </p:spPr>
        </p:pic>
      </p:grpSp>
      <p:sp>
        <p:nvSpPr>
          <p:cNvPr id="133" name="object 133"/>
          <p:cNvSpPr txBox="1"/>
          <p:nvPr/>
        </p:nvSpPr>
        <p:spPr>
          <a:xfrm>
            <a:off x="5931320" y="3158956"/>
            <a:ext cx="31572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25" dirty="0">
                <a:solidFill>
                  <a:srgbClr val="008000"/>
                </a:solidFill>
                <a:latin typeface="Trebuchet MS"/>
                <a:cs typeface="Trebuchet MS"/>
              </a:rPr>
              <a:t>Definition:</a:t>
            </a:r>
            <a:r>
              <a:rPr sz="2000" b="1" spc="34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008000"/>
                </a:solidFill>
                <a:latin typeface="Trebuchet MS"/>
                <a:cs typeface="Trebuchet MS"/>
              </a:rPr>
              <a:t>search</a:t>
            </a:r>
            <a:r>
              <a:rPr sz="2000" b="1" spc="11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008000"/>
                </a:solidFill>
                <a:latin typeface="Trebuchet MS"/>
                <a:cs typeface="Trebuchet MS"/>
              </a:rPr>
              <a:t>problem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738475" y="3648860"/>
            <a:ext cx="3455035" cy="18745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5910" indent="-258445">
              <a:lnSpc>
                <a:spcPct val="100000"/>
              </a:lnSpc>
              <a:spcBef>
                <a:spcPts val="615"/>
              </a:spcBef>
              <a:buFont typeface="SimSun-ExtB"/>
              <a:buChar char="•"/>
              <a:tabLst>
                <a:tab pos="296545" algn="l"/>
              </a:tabLst>
            </a:pPr>
            <a:r>
              <a:rPr sz="2000" i="1" spc="-5" dirty="0">
                <a:latin typeface="Trebuchet MS"/>
                <a:cs typeface="Trebuchet MS"/>
              </a:rPr>
              <a:t>s</a:t>
            </a:r>
            <a:r>
              <a:rPr sz="2100" spc="-7" baseline="-11904" dirty="0">
                <a:latin typeface="Trebuchet MS"/>
                <a:cs typeface="Trebuchet MS"/>
              </a:rPr>
              <a:t>start</a:t>
            </a:r>
            <a:r>
              <a:rPr sz="2000" spc="-5" dirty="0">
                <a:latin typeface="Trebuchet MS"/>
                <a:cs typeface="Trebuchet MS"/>
              </a:rPr>
              <a:t>:</a:t>
            </a:r>
            <a:r>
              <a:rPr sz="2000" spc="2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starting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state</a:t>
            </a:r>
            <a:endParaRPr sz="2000">
              <a:latin typeface="Trebuchet MS"/>
              <a:cs typeface="Trebuchet MS"/>
            </a:endParaRPr>
          </a:p>
          <a:p>
            <a:pPr marL="295910" indent="-258445">
              <a:lnSpc>
                <a:spcPct val="100000"/>
              </a:lnSpc>
              <a:spcBef>
                <a:spcPts val="520"/>
              </a:spcBef>
              <a:buFont typeface="SimSun-ExtB"/>
              <a:buChar char="•"/>
              <a:tabLst>
                <a:tab pos="296545" algn="l"/>
              </a:tabLst>
            </a:pPr>
            <a:r>
              <a:rPr sz="2000" spc="-15" dirty="0">
                <a:latin typeface="Trebuchet MS"/>
                <a:cs typeface="Trebuchet MS"/>
              </a:rPr>
              <a:t>Actions(</a:t>
            </a:r>
            <a:r>
              <a:rPr sz="2000" i="1" spc="-15" dirty="0">
                <a:latin typeface="Trebuchet MS"/>
                <a:cs typeface="Trebuchet MS"/>
              </a:rPr>
              <a:t>s</a:t>
            </a:r>
            <a:r>
              <a:rPr sz="2000" spc="-15" dirty="0">
                <a:latin typeface="Trebuchet MS"/>
                <a:cs typeface="Trebuchet MS"/>
              </a:rPr>
              <a:t>):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possible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actions</a:t>
            </a:r>
            <a:endParaRPr sz="2000">
              <a:latin typeface="Trebuchet MS"/>
              <a:cs typeface="Trebuchet MS"/>
            </a:endParaRPr>
          </a:p>
          <a:p>
            <a:pPr marL="295910" indent="-258445">
              <a:lnSpc>
                <a:spcPct val="100000"/>
              </a:lnSpc>
              <a:spcBef>
                <a:spcPts val="505"/>
              </a:spcBef>
              <a:buFont typeface="SimSun-ExtB"/>
              <a:buChar char="•"/>
              <a:tabLst>
                <a:tab pos="296545" algn="l"/>
              </a:tabLst>
            </a:pPr>
            <a:r>
              <a:rPr sz="2000" spc="-20" dirty="0">
                <a:latin typeface="Trebuchet MS"/>
                <a:cs typeface="Trebuchet MS"/>
              </a:rPr>
              <a:t>Cos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50" dirty="0">
                <a:latin typeface="Trebuchet MS"/>
                <a:cs typeface="Trebuchet MS"/>
              </a:rPr>
              <a:t>(</a:t>
            </a:r>
            <a:r>
              <a:rPr sz="2000" i="1" spc="-20" dirty="0">
                <a:latin typeface="Trebuchet MS"/>
                <a:cs typeface="Trebuchet MS"/>
              </a:rPr>
              <a:t>s,</a:t>
            </a:r>
            <a:r>
              <a:rPr sz="2000" i="1" spc="-265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spc="50" dirty="0">
                <a:latin typeface="Trebuchet MS"/>
                <a:cs typeface="Trebuchet MS"/>
              </a:rPr>
              <a:t>)</a:t>
            </a:r>
            <a:r>
              <a:rPr sz="2000" spc="-175" dirty="0">
                <a:latin typeface="Trebuchet MS"/>
                <a:cs typeface="Trebuchet MS"/>
              </a:rPr>
              <a:t>:</a:t>
            </a:r>
            <a:r>
              <a:rPr sz="2000" spc="30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action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cost</a:t>
            </a:r>
            <a:endParaRPr sz="2000">
              <a:latin typeface="Trebuchet MS"/>
              <a:cs typeface="Trebuchet MS"/>
            </a:endParaRPr>
          </a:p>
          <a:p>
            <a:pPr marL="295910" indent="-258445">
              <a:lnSpc>
                <a:spcPct val="100000"/>
              </a:lnSpc>
              <a:spcBef>
                <a:spcPts val="505"/>
              </a:spcBef>
              <a:buFont typeface="SimSun-ExtB"/>
              <a:buChar char="•"/>
              <a:tabLst>
                <a:tab pos="296545" algn="l"/>
              </a:tabLst>
            </a:pPr>
            <a:r>
              <a:rPr sz="2000" spc="-15" dirty="0">
                <a:latin typeface="Trebuchet MS"/>
                <a:cs typeface="Trebuchet MS"/>
              </a:rPr>
              <a:t>Succ</a:t>
            </a:r>
            <a:r>
              <a:rPr sz="2000" spc="50" dirty="0">
                <a:latin typeface="Trebuchet MS"/>
                <a:cs typeface="Trebuchet MS"/>
              </a:rPr>
              <a:t>(</a:t>
            </a:r>
            <a:r>
              <a:rPr sz="2000" i="1" spc="-20" dirty="0">
                <a:latin typeface="Trebuchet MS"/>
                <a:cs typeface="Trebuchet MS"/>
              </a:rPr>
              <a:t>s,</a:t>
            </a:r>
            <a:r>
              <a:rPr sz="2000" i="1" spc="-265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spc="50" dirty="0">
                <a:latin typeface="Trebuchet MS"/>
                <a:cs typeface="Trebuchet MS"/>
              </a:rPr>
              <a:t>)</a:t>
            </a:r>
            <a:r>
              <a:rPr sz="2000" spc="-175" dirty="0">
                <a:latin typeface="Trebuchet MS"/>
                <a:cs typeface="Trebuchet MS"/>
              </a:rPr>
              <a:t>:</a:t>
            </a:r>
            <a:r>
              <a:rPr sz="2000" spc="3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succ</a:t>
            </a:r>
            <a:r>
              <a:rPr sz="2000" spc="-75" dirty="0">
                <a:latin typeface="Trebuchet MS"/>
                <a:cs typeface="Trebuchet MS"/>
              </a:rPr>
              <a:t>ess</a:t>
            </a:r>
            <a:r>
              <a:rPr sz="2000" spc="-150" dirty="0">
                <a:latin typeface="Trebuchet MS"/>
                <a:cs typeface="Trebuchet MS"/>
              </a:rPr>
              <a:t>o</a:t>
            </a:r>
            <a:r>
              <a:rPr sz="2000" spc="-85" dirty="0"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  <a:p>
            <a:pPr marL="295910" indent="-258445">
              <a:lnSpc>
                <a:spcPct val="100000"/>
              </a:lnSpc>
              <a:spcBef>
                <a:spcPts val="505"/>
              </a:spcBef>
              <a:buFont typeface="SimSun-ExtB"/>
              <a:buChar char="•"/>
              <a:tabLst>
                <a:tab pos="296545" algn="l"/>
              </a:tabLst>
            </a:pPr>
            <a:r>
              <a:rPr sz="2000" spc="5" dirty="0">
                <a:latin typeface="Trebuchet MS"/>
                <a:cs typeface="Trebuchet MS"/>
              </a:rPr>
              <a:t>IsEnd(</a:t>
            </a:r>
            <a:r>
              <a:rPr sz="2000" i="1" spc="5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):</a:t>
            </a:r>
            <a:r>
              <a:rPr sz="2000" spc="29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reached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end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state?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23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832" y="176765"/>
            <a:ext cx="9645650" cy="63030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9410" marR="156845" indent="-207645" algn="just">
              <a:spcBef>
                <a:spcPts val="90"/>
              </a:spcBef>
              <a:buFont typeface="Lucida Sans Unicode"/>
              <a:buChar char="•"/>
              <a:tabLst>
                <a:tab pos="36004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b="1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5" baseline="-120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2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(IsEnd(</a:t>
            </a:r>
            <a:r>
              <a:rPr sz="2400" i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true).</a:t>
            </a:r>
            <a:r>
              <a:rPr sz="24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leaving a node </a:t>
            </a:r>
            <a:r>
              <a:rPr sz="2400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action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Actions(</a:t>
            </a:r>
            <a:r>
              <a:rPr sz="24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performed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cost,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sz="24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deterministically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Succ(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indent="-208279" algn="just">
              <a:buFont typeface="Lucida Sans Unicode"/>
              <a:buChar char="•"/>
              <a:tabLst>
                <a:tab pos="360045" algn="l"/>
              </a:tabLst>
            </a:pPr>
            <a:r>
              <a:rPr sz="2400" b="1" spc="-1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summary,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b="1" spc="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root-to-leaf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2400" b="1" spc="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2400" b="1" spc="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sequence,</a:t>
            </a:r>
            <a:r>
              <a:rPr sz="2400" b="1" spc="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b="1" spc="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b="1" spc="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4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sz="24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2400" b="1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b="1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b="1" spc="-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path. </a:t>
            </a:r>
            <a:r>
              <a:rPr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sz="24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b="1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b="1" spc="-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4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root-to-leaf </a:t>
            </a:r>
            <a:r>
              <a:rPr sz="24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that </a:t>
            </a:r>
            <a:r>
              <a:rPr sz="2400" b="1" spc="-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 </a:t>
            </a:r>
            <a:r>
              <a:rPr sz="24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valid </a:t>
            </a:r>
            <a:r>
              <a:rPr sz="2400" b="1" spc="-8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2400" b="1" spc="-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sz="24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b="1" spc="-5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sz="2400" b="1" spc="5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  <a:endParaRPr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indent="-208279" algn="just">
              <a:buFont typeface="Lucida Sans Unicode"/>
              <a:buChar char="•"/>
              <a:tabLst>
                <a:tab pos="36004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merely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marR="156210" indent="-207645" algn="just">
              <a:spcBef>
                <a:spcPts val="80"/>
              </a:spcBef>
              <a:buFont typeface="Lucida Sans Unicode"/>
              <a:buChar char="•"/>
              <a:tabLst>
                <a:tab pos="360045" algn="l"/>
              </a:tabLst>
            </a:pP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boat crossing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</a:t>
            </a:r>
            <a:r>
              <a:rPr sz="24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crossing)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disallow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states.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(they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demise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vegetable).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tree,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314" y="260258"/>
            <a:ext cx="478917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Transportation</a:t>
            </a:r>
            <a:r>
              <a:rPr spc="85" dirty="0"/>
              <a:t> </a:t>
            </a:r>
            <a:r>
              <a:rPr spc="-229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4391" y="1326214"/>
            <a:ext cx="7357745" cy="2780030"/>
            <a:chOff x="1404391" y="1326214"/>
            <a:chExt cx="7357745" cy="2780030"/>
          </a:xfrm>
        </p:grpSpPr>
        <p:sp>
          <p:nvSpPr>
            <p:cNvPr id="4" name="object 4"/>
            <p:cNvSpPr/>
            <p:nvPr/>
          </p:nvSpPr>
          <p:spPr>
            <a:xfrm>
              <a:off x="1417107" y="1647280"/>
              <a:ext cx="7332345" cy="2446020"/>
            </a:xfrm>
            <a:custGeom>
              <a:avLst/>
              <a:gdLst/>
              <a:ahLst/>
              <a:cxnLst/>
              <a:rect l="l" t="t" r="r" b="b"/>
              <a:pathLst>
                <a:path w="7332345" h="2446020">
                  <a:moveTo>
                    <a:pt x="0" y="0"/>
                  </a:moveTo>
                  <a:lnTo>
                    <a:pt x="0" y="2445990"/>
                  </a:lnTo>
                  <a:lnTo>
                    <a:pt x="7332142" y="2445990"/>
                  </a:lnTo>
                  <a:lnTo>
                    <a:pt x="7332142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4262" y="1326214"/>
              <a:ext cx="4356100" cy="642620"/>
            </a:xfrm>
            <a:custGeom>
              <a:avLst/>
              <a:gdLst/>
              <a:ahLst/>
              <a:cxnLst/>
              <a:rect l="l" t="t" r="r" b="b"/>
              <a:pathLst>
                <a:path w="4356100" h="642619">
                  <a:moveTo>
                    <a:pt x="4356024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356024" y="642132"/>
                  </a:lnTo>
                  <a:lnTo>
                    <a:pt x="4356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4262" y="1326214"/>
              <a:ext cx="642132" cy="6421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07855" y="1417367"/>
            <a:ext cx="6950075" cy="2494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40"/>
              </a:spcBef>
              <a:tabLst>
                <a:tab pos="2207260" algn="l"/>
              </a:tabLst>
            </a:pPr>
            <a:r>
              <a:rPr sz="2500" b="1" spc="-35" dirty="0">
                <a:solidFill>
                  <a:srgbClr val="FFA500"/>
                </a:solidFill>
                <a:latin typeface="Trebuchet MS"/>
                <a:cs typeface="Trebuchet MS"/>
              </a:rPr>
              <a:t>Example:	transportation</a:t>
            </a:r>
            <a:endParaRPr sz="2500">
              <a:latin typeface="Trebuchet MS"/>
              <a:cs typeface="Trebuchet MS"/>
            </a:endParaRPr>
          </a:p>
          <a:p>
            <a:pPr marL="12700" marR="1462405">
              <a:lnSpc>
                <a:spcPct val="121100"/>
              </a:lnSpc>
              <a:spcBef>
                <a:spcPts val="1860"/>
              </a:spcBef>
            </a:pPr>
            <a:r>
              <a:rPr sz="2500" spc="-90" dirty="0">
                <a:latin typeface="Trebuchet MS"/>
                <a:cs typeface="Trebuchet MS"/>
              </a:rPr>
              <a:t>Street </a:t>
            </a:r>
            <a:r>
              <a:rPr sz="2500" spc="-95" dirty="0">
                <a:latin typeface="Trebuchet MS"/>
                <a:cs typeface="Trebuchet MS"/>
              </a:rPr>
              <a:t>with </a:t>
            </a:r>
            <a:r>
              <a:rPr sz="2500" spc="-65" dirty="0">
                <a:latin typeface="Trebuchet MS"/>
                <a:cs typeface="Trebuchet MS"/>
              </a:rPr>
              <a:t>blocks </a:t>
            </a:r>
            <a:r>
              <a:rPr sz="2500" spc="-110" dirty="0">
                <a:latin typeface="Trebuchet MS"/>
                <a:cs typeface="Trebuchet MS"/>
              </a:rPr>
              <a:t>numbered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dirty="0">
                <a:latin typeface="Calibri"/>
                <a:cs typeface="Calibri"/>
              </a:rPr>
              <a:t>1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to </a:t>
            </a:r>
            <a:r>
              <a:rPr sz="2500" i="1" spc="-30" dirty="0">
                <a:latin typeface="Trebuchet MS"/>
                <a:cs typeface="Trebuchet MS"/>
              </a:rPr>
              <a:t>n</a:t>
            </a:r>
            <a:r>
              <a:rPr sz="2500" spc="-30" dirty="0">
                <a:latin typeface="Trebuchet MS"/>
                <a:cs typeface="Trebuchet MS"/>
              </a:rPr>
              <a:t>. 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190" dirty="0">
                <a:latin typeface="Trebuchet MS"/>
                <a:cs typeface="Trebuchet MS"/>
              </a:rPr>
              <a:t>W</a:t>
            </a:r>
            <a:r>
              <a:rPr sz="2500" spc="-70" dirty="0">
                <a:latin typeface="Trebuchet MS"/>
                <a:cs typeface="Trebuchet MS"/>
              </a:rPr>
              <a:t>alking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from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i="1" spc="175" dirty="0">
                <a:latin typeface="Trebuchet MS"/>
                <a:cs typeface="Trebuchet MS"/>
              </a:rPr>
              <a:t>s</a:t>
            </a:r>
            <a:r>
              <a:rPr sz="2500" i="1" spc="9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to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175" dirty="0">
                <a:latin typeface="Trebuchet MS"/>
                <a:cs typeface="Trebuchet MS"/>
              </a:rPr>
              <a:t>s</a:t>
            </a:r>
            <a:r>
              <a:rPr sz="2500" i="1" spc="-190" dirty="0">
                <a:latin typeface="Trebuchet MS"/>
                <a:cs typeface="Trebuchet MS"/>
              </a:rPr>
              <a:t> </a:t>
            </a:r>
            <a:r>
              <a:rPr sz="2500" spc="725" dirty="0">
                <a:latin typeface="Calibri"/>
                <a:cs typeface="Calibri"/>
              </a:rPr>
              <a:t>+</a:t>
            </a:r>
            <a:r>
              <a:rPr sz="2500" dirty="0">
                <a:latin typeface="Calibri"/>
                <a:cs typeface="Calibri"/>
              </a:rPr>
              <a:t> 1</a:t>
            </a:r>
            <a:r>
              <a:rPr sz="2500" spc="280" dirty="0">
                <a:latin typeface="Calibri"/>
                <a:cs typeface="Calibri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ta</a:t>
            </a:r>
            <a:r>
              <a:rPr sz="2500" spc="-145" dirty="0">
                <a:latin typeface="Trebuchet MS"/>
                <a:cs typeface="Trebuchet MS"/>
              </a:rPr>
              <a:t>k</a:t>
            </a:r>
            <a:r>
              <a:rPr sz="2500" spc="-140" dirty="0">
                <a:latin typeface="Trebuchet MS"/>
                <a:cs typeface="Trebuchet MS"/>
              </a:rPr>
              <a:t>es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1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minute.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21100"/>
              </a:lnSpc>
            </a:pPr>
            <a:r>
              <a:rPr sz="2500" spc="-35" dirty="0">
                <a:latin typeface="Trebuchet MS"/>
                <a:cs typeface="Trebuchet MS"/>
              </a:rPr>
              <a:t>Taking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a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magic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tram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from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175" dirty="0">
                <a:latin typeface="Trebuchet MS"/>
                <a:cs typeface="Trebuchet MS"/>
              </a:rPr>
              <a:t>s</a:t>
            </a:r>
            <a:r>
              <a:rPr sz="2500" i="1" spc="9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to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Calibri"/>
                <a:cs typeface="Calibri"/>
              </a:rPr>
              <a:t>2</a:t>
            </a:r>
            <a:r>
              <a:rPr sz="2500" i="1" spc="85" dirty="0">
                <a:latin typeface="Trebuchet MS"/>
                <a:cs typeface="Trebuchet MS"/>
              </a:rPr>
              <a:t>s</a:t>
            </a:r>
            <a:r>
              <a:rPr sz="2500" i="1" spc="95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takes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2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minutes.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How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to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travel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from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dirty="0">
                <a:latin typeface="Calibri"/>
                <a:cs typeface="Calibri"/>
              </a:rPr>
              <a:t>1</a:t>
            </a:r>
            <a:r>
              <a:rPr sz="2500" spc="280" dirty="0">
                <a:latin typeface="Calibri"/>
                <a:cs typeface="Calibri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to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155" dirty="0">
                <a:latin typeface="Trebuchet MS"/>
                <a:cs typeface="Trebuchet MS"/>
              </a:rPr>
              <a:t>n</a:t>
            </a:r>
            <a:r>
              <a:rPr sz="2500" i="1" spc="90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in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the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least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time?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7870" y="5092865"/>
            <a:ext cx="631063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649220" algn="l"/>
              </a:tabLst>
            </a:pPr>
            <a:r>
              <a:rPr sz="2500" spc="-125" dirty="0">
                <a:latin typeface="Trebuchet MS"/>
                <a:cs typeface="Trebuchet MS"/>
              </a:rPr>
              <a:t>[semi-live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solution:	</a:t>
            </a:r>
            <a:r>
              <a:rPr sz="2500" spc="180" dirty="0">
                <a:latin typeface="Calibri"/>
                <a:cs typeface="Calibri"/>
              </a:rPr>
              <a:t>TransportationProblem</a:t>
            </a:r>
            <a:r>
              <a:rPr sz="2500" spc="180" dirty="0">
                <a:latin typeface="Trebuchet MS"/>
                <a:cs typeface="Trebuchet MS"/>
              </a:rPr>
              <a:t>]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134" y="125650"/>
            <a:ext cx="956841" cy="63895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25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532" y="176765"/>
            <a:ext cx="9354185" cy="62286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 marR="5080" indent="-20764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20345" algn="l"/>
                <a:tab pos="7333615" algn="l"/>
              </a:tabLst>
            </a:pP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sz="4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4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4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4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sz="4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z="4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4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4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4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r>
              <a:rPr lang="en-US"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sz="4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4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4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40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</a:t>
            </a:r>
            <a:r>
              <a:rPr sz="4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</a:t>
            </a:r>
            <a:r>
              <a:rPr sz="4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states,</a:t>
            </a:r>
            <a:r>
              <a:rPr sz="4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actions,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goals,</a:t>
            </a:r>
            <a:r>
              <a:rPr sz="4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costs,</a:t>
            </a:r>
            <a:r>
              <a:rPr sz="4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successors</a:t>
            </a:r>
            <a:r>
              <a:rPr sz="4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indent="-207645" algn="just">
              <a:lnSpc>
                <a:spcPct val="100000"/>
              </a:lnSpc>
              <a:spcBef>
                <a:spcPts val="35"/>
              </a:spcBef>
              <a:buFont typeface="SimSun-ExtB"/>
              <a:buChar char="•"/>
              <a:tabLst>
                <a:tab pos="220345" algn="l"/>
                <a:tab pos="4483100" algn="l"/>
                <a:tab pos="7634605" algn="l"/>
              </a:tabLst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4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</a:t>
            </a:r>
            <a:r>
              <a:rPr sz="40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sz="4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	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4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40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4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4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sz="40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4000"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4000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sz="4000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9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4000" b="1" spc="9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9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4000" b="1" spc="18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sz="4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startState,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isEnd</a:t>
            </a:r>
            <a:r>
              <a:rPr sz="4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succAndCost.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6328" y="260258"/>
            <a:ext cx="181292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589" y="1291278"/>
            <a:ext cx="9665335" cy="1573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90"/>
              </a:spcBef>
            </a:pPr>
            <a:r>
              <a:rPr sz="2500" spc="215" dirty="0">
                <a:latin typeface="Trebuchet MS"/>
                <a:cs typeface="Trebuchet MS"/>
              </a:rPr>
              <a:t>A </a:t>
            </a:r>
            <a:r>
              <a:rPr sz="2500" b="1" spc="-85" dirty="0">
                <a:latin typeface="Trebuchet MS"/>
                <a:cs typeface="Trebuchet MS"/>
              </a:rPr>
              <a:t>farmer </a:t>
            </a:r>
            <a:r>
              <a:rPr sz="2500" spc="-95" dirty="0">
                <a:latin typeface="Trebuchet MS"/>
                <a:cs typeface="Trebuchet MS"/>
              </a:rPr>
              <a:t>wants </a:t>
            </a:r>
            <a:r>
              <a:rPr sz="2500" spc="-75" dirty="0">
                <a:latin typeface="Trebuchet MS"/>
                <a:cs typeface="Trebuchet MS"/>
              </a:rPr>
              <a:t>to </a:t>
            </a:r>
            <a:r>
              <a:rPr sz="2500" spc="-100" dirty="0">
                <a:latin typeface="Trebuchet MS"/>
                <a:cs typeface="Trebuchet MS"/>
              </a:rPr>
              <a:t>get </a:t>
            </a:r>
            <a:r>
              <a:rPr sz="2500" spc="-70" dirty="0">
                <a:latin typeface="Trebuchet MS"/>
                <a:cs typeface="Trebuchet MS"/>
              </a:rPr>
              <a:t>his </a:t>
            </a:r>
            <a:r>
              <a:rPr sz="2500" b="1" spc="-45" dirty="0">
                <a:latin typeface="Trebuchet MS"/>
                <a:cs typeface="Trebuchet MS"/>
              </a:rPr>
              <a:t>cabbage</a:t>
            </a:r>
            <a:r>
              <a:rPr sz="2500" spc="-45" dirty="0">
                <a:latin typeface="Trebuchet MS"/>
                <a:cs typeface="Trebuchet MS"/>
              </a:rPr>
              <a:t>, </a:t>
            </a:r>
            <a:r>
              <a:rPr sz="2500" b="1" spc="-15" dirty="0">
                <a:latin typeface="Trebuchet MS"/>
                <a:cs typeface="Trebuchet MS"/>
              </a:rPr>
              <a:t>goat</a:t>
            </a:r>
            <a:r>
              <a:rPr sz="2500" spc="-15" dirty="0">
                <a:latin typeface="Trebuchet MS"/>
                <a:cs typeface="Trebuchet MS"/>
              </a:rPr>
              <a:t>, </a:t>
            </a:r>
            <a:r>
              <a:rPr sz="2500" spc="-80" dirty="0">
                <a:latin typeface="Trebuchet MS"/>
                <a:cs typeface="Trebuchet MS"/>
              </a:rPr>
              <a:t>and </a:t>
            </a:r>
            <a:r>
              <a:rPr sz="2500" b="1" spc="-85" dirty="0">
                <a:latin typeface="Trebuchet MS"/>
                <a:cs typeface="Trebuchet MS"/>
              </a:rPr>
              <a:t>wolf </a:t>
            </a:r>
            <a:r>
              <a:rPr sz="2500" spc="-80" dirty="0">
                <a:latin typeface="Trebuchet MS"/>
                <a:cs typeface="Trebuchet MS"/>
              </a:rPr>
              <a:t>across </a:t>
            </a:r>
            <a:r>
              <a:rPr sz="2500" spc="-95" dirty="0">
                <a:latin typeface="Trebuchet MS"/>
                <a:cs typeface="Trebuchet MS"/>
              </a:rPr>
              <a:t>a </a:t>
            </a:r>
            <a:r>
              <a:rPr sz="2500" spc="-140" dirty="0">
                <a:latin typeface="Trebuchet MS"/>
                <a:cs typeface="Trebuchet MS"/>
              </a:rPr>
              <a:t>river. </a:t>
            </a:r>
            <a:r>
              <a:rPr sz="2500" spc="-40" dirty="0">
                <a:latin typeface="Trebuchet MS"/>
                <a:cs typeface="Trebuchet MS"/>
              </a:rPr>
              <a:t>He 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has </a:t>
            </a:r>
            <a:r>
              <a:rPr sz="2500" spc="-95" dirty="0">
                <a:latin typeface="Trebuchet MS"/>
                <a:cs typeface="Trebuchet MS"/>
              </a:rPr>
              <a:t>a </a:t>
            </a:r>
            <a:r>
              <a:rPr sz="2500" spc="-65" dirty="0">
                <a:latin typeface="Trebuchet MS"/>
                <a:cs typeface="Trebuchet MS"/>
              </a:rPr>
              <a:t>boat </a:t>
            </a:r>
            <a:r>
              <a:rPr sz="2500" spc="-75" dirty="0">
                <a:latin typeface="Trebuchet MS"/>
                <a:cs typeface="Trebuchet MS"/>
              </a:rPr>
              <a:t>that </a:t>
            </a:r>
            <a:r>
              <a:rPr sz="2500" spc="-85" dirty="0">
                <a:latin typeface="Trebuchet MS"/>
                <a:cs typeface="Trebuchet MS"/>
              </a:rPr>
              <a:t>only </a:t>
            </a:r>
            <a:r>
              <a:rPr sz="2500" spc="-80" dirty="0">
                <a:latin typeface="Trebuchet MS"/>
                <a:cs typeface="Trebuchet MS"/>
              </a:rPr>
              <a:t>holds </a:t>
            </a:r>
            <a:r>
              <a:rPr sz="2500" spc="-160" dirty="0">
                <a:latin typeface="Trebuchet MS"/>
                <a:cs typeface="Trebuchet MS"/>
              </a:rPr>
              <a:t>two.</a:t>
            </a:r>
            <a:r>
              <a:rPr sz="2500" spc="-15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He </a:t>
            </a:r>
            <a:r>
              <a:rPr sz="2500" spc="-80" dirty="0">
                <a:latin typeface="Trebuchet MS"/>
                <a:cs typeface="Trebuchet MS"/>
              </a:rPr>
              <a:t>cannot </a:t>
            </a:r>
            <a:r>
              <a:rPr sz="2500" spc="-155" dirty="0">
                <a:latin typeface="Trebuchet MS"/>
                <a:cs typeface="Trebuchet MS"/>
              </a:rPr>
              <a:t>leave </a:t>
            </a:r>
            <a:r>
              <a:rPr sz="2500" spc="-125" dirty="0">
                <a:latin typeface="Trebuchet MS"/>
                <a:cs typeface="Trebuchet MS"/>
              </a:rPr>
              <a:t>the </a:t>
            </a:r>
            <a:r>
              <a:rPr sz="2500" spc="-100" dirty="0">
                <a:latin typeface="Trebuchet MS"/>
                <a:cs typeface="Trebuchet MS"/>
              </a:rPr>
              <a:t>cabbage </a:t>
            </a:r>
            <a:r>
              <a:rPr sz="2500" spc="-80" dirty="0">
                <a:latin typeface="Trebuchet MS"/>
                <a:cs typeface="Trebuchet MS"/>
              </a:rPr>
              <a:t>and </a:t>
            </a:r>
            <a:r>
              <a:rPr sz="2500" spc="-60" dirty="0">
                <a:latin typeface="Trebuchet MS"/>
                <a:cs typeface="Trebuchet MS"/>
              </a:rPr>
              <a:t>goat 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alone </a:t>
            </a:r>
            <a:r>
              <a:rPr sz="2500" spc="-130" dirty="0">
                <a:latin typeface="Trebuchet MS"/>
                <a:cs typeface="Trebuchet MS"/>
              </a:rPr>
              <a:t>or </a:t>
            </a:r>
            <a:r>
              <a:rPr sz="2500" spc="-125" dirty="0">
                <a:latin typeface="Trebuchet MS"/>
                <a:cs typeface="Trebuchet MS"/>
              </a:rPr>
              <a:t>the </a:t>
            </a:r>
            <a:r>
              <a:rPr sz="2500" spc="-60" dirty="0">
                <a:latin typeface="Trebuchet MS"/>
                <a:cs typeface="Trebuchet MS"/>
              </a:rPr>
              <a:t>goat </a:t>
            </a:r>
            <a:r>
              <a:rPr sz="2500" spc="-80" dirty="0">
                <a:latin typeface="Trebuchet MS"/>
                <a:cs typeface="Trebuchet MS"/>
              </a:rPr>
              <a:t>and </a:t>
            </a:r>
            <a:r>
              <a:rPr sz="2500" spc="-140" dirty="0">
                <a:latin typeface="Trebuchet MS"/>
                <a:cs typeface="Trebuchet MS"/>
              </a:rPr>
              <a:t>wolf alone.</a:t>
            </a:r>
            <a:r>
              <a:rPr sz="2500" spc="47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How </a:t>
            </a:r>
            <a:r>
              <a:rPr sz="2500" spc="-70" dirty="0">
                <a:latin typeface="Trebuchet MS"/>
                <a:cs typeface="Trebuchet MS"/>
              </a:rPr>
              <a:t>many </a:t>
            </a:r>
            <a:r>
              <a:rPr sz="2500" spc="-125" dirty="0">
                <a:latin typeface="Trebuchet MS"/>
                <a:cs typeface="Trebuchet MS"/>
              </a:rPr>
              <a:t>river </a:t>
            </a:r>
            <a:r>
              <a:rPr sz="2500" spc="-65" dirty="0">
                <a:latin typeface="Trebuchet MS"/>
                <a:cs typeface="Trebuchet MS"/>
              </a:rPr>
              <a:t>crossings </a:t>
            </a:r>
            <a:r>
              <a:rPr sz="2500" spc="-95" dirty="0">
                <a:latin typeface="Trebuchet MS"/>
                <a:cs typeface="Trebuchet MS"/>
              </a:rPr>
              <a:t>does </a:t>
            </a:r>
            <a:r>
              <a:rPr sz="2500" spc="-150" dirty="0">
                <a:latin typeface="Trebuchet MS"/>
                <a:cs typeface="Trebuchet MS"/>
              </a:rPr>
              <a:t>he 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need?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5350" y="34216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5285" y="3121068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45" dirty="0"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5350" y="41563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5285" y="3855747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45" dirty="0"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5350" y="4891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5285" y="4590426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45" dirty="0">
                <a:latin typeface="Trebuchet MS"/>
                <a:cs typeface="Trebuchet MS"/>
              </a:rPr>
              <a:t>6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5350" y="562568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5285" y="5325105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45" dirty="0">
                <a:latin typeface="Trebuchet MS"/>
                <a:cs typeface="Trebuchet MS"/>
              </a:rPr>
              <a:t>7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5350" y="63603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5285" y="6059783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65" dirty="0">
                <a:latin typeface="Trebuchet MS"/>
                <a:cs typeface="Trebuchet MS"/>
              </a:rPr>
              <a:t>no</a:t>
            </a:r>
            <a:r>
              <a:rPr sz="2500" spc="55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solution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134" y="125650"/>
            <a:ext cx="448221" cy="109671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948909" y="7264008"/>
            <a:ext cx="10604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378" y="260258"/>
            <a:ext cx="407416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Backtracking</a:t>
            </a:r>
            <a:r>
              <a:rPr spc="70" dirty="0"/>
              <a:t> </a:t>
            </a:r>
            <a:r>
              <a:rPr spc="-204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1268529" y="1329393"/>
            <a:ext cx="7629525" cy="1271905"/>
          </a:xfrm>
          <a:custGeom>
            <a:avLst/>
            <a:gdLst/>
            <a:ahLst/>
            <a:cxnLst/>
            <a:rect l="l" t="t" r="r" b="b"/>
            <a:pathLst>
              <a:path w="7629525" h="1271905">
                <a:moveTo>
                  <a:pt x="0" y="1271549"/>
                </a:moveTo>
                <a:lnTo>
                  <a:pt x="7629299" y="1271549"/>
                </a:lnTo>
                <a:lnTo>
                  <a:pt x="3814649" y="0"/>
                </a:lnTo>
                <a:lnTo>
                  <a:pt x="0" y="127154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889" y="3095634"/>
            <a:ext cx="7423150" cy="2919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178810">
              <a:lnSpc>
                <a:spcPct val="100000"/>
              </a:lnSpc>
              <a:spcBef>
                <a:spcPts val="140"/>
              </a:spcBef>
            </a:pPr>
            <a:r>
              <a:rPr sz="2500" spc="-125" dirty="0">
                <a:latin typeface="Trebuchet MS"/>
                <a:cs typeface="Trebuchet MS"/>
              </a:rPr>
              <a:t>[whiteboard:</a:t>
            </a:r>
            <a:r>
              <a:rPr sz="2500" spc="36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search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tree]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590"/>
              </a:spcBef>
            </a:pPr>
            <a:r>
              <a:rPr sz="2500" spc="-75" dirty="0">
                <a:latin typeface="Trebuchet MS"/>
                <a:cs typeface="Trebuchet MS"/>
              </a:rPr>
              <a:t>If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i="1" spc="-200" dirty="0">
                <a:latin typeface="Calibri"/>
                <a:cs typeface="Calibri"/>
              </a:rPr>
              <a:t>b</a:t>
            </a:r>
            <a:r>
              <a:rPr sz="2500" i="1" spc="-80" dirty="0">
                <a:latin typeface="Calibri"/>
                <a:cs typeface="Calibri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actions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per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state,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maximum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depth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is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560" dirty="0">
                <a:latin typeface="Calibri"/>
                <a:cs typeface="Calibri"/>
              </a:rPr>
              <a:t>D</a:t>
            </a:r>
            <a:r>
              <a:rPr sz="2500" i="1" spc="350" dirty="0">
                <a:latin typeface="Calibri"/>
                <a:cs typeface="Calibri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actions: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 marL="831215" indent="-323215">
              <a:lnSpc>
                <a:spcPct val="100000"/>
              </a:lnSpc>
              <a:spcBef>
                <a:spcPts val="1595"/>
              </a:spcBef>
              <a:buClr>
                <a:srgbClr val="000000"/>
              </a:buClr>
              <a:buFont typeface="SimSun-ExtB"/>
              <a:buChar char="•"/>
              <a:tabLst>
                <a:tab pos="831850" algn="l"/>
                <a:tab pos="2157095" algn="l"/>
              </a:tabLst>
            </a:pPr>
            <a:r>
              <a:rPr sz="2500" spc="-55" dirty="0">
                <a:solidFill>
                  <a:srgbClr val="0000A0"/>
                </a:solidFill>
                <a:latin typeface="Trebuchet MS"/>
                <a:cs typeface="Trebuchet MS"/>
              </a:rPr>
              <a:t>Memory</a:t>
            </a:r>
            <a:r>
              <a:rPr sz="2500" spc="-55" dirty="0">
                <a:latin typeface="Trebuchet MS"/>
                <a:cs typeface="Trebuchet MS"/>
              </a:rPr>
              <a:t>:	</a:t>
            </a:r>
            <a:r>
              <a:rPr sz="2500" i="1" spc="360" dirty="0">
                <a:latin typeface="Calibri"/>
                <a:cs typeface="Calibri"/>
              </a:rPr>
              <a:t>O</a:t>
            </a:r>
            <a:r>
              <a:rPr sz="2500" spc="360" dirty="0">
                <a:latin typeface="Calibri"/>
                <a:cs typeface="Calibri"/>
              </a:rPr>
              <a:t>(</a:t>
            </a:r>
            <a:r>
              <a:rPr sz="2500" i="1" spc="360" dirty="0">
                <a:latin typeface="Calibri"/>
                <a:cs typeface="Calibri"/>
              </a:rPr>
              <a:t>D</a:t>
            </a:r>
            <a:r>
              <a:rPr sz="2500" spc="360" dirty="0">
                <a:latin typeface="Calibri"/>
                <a:cs typeface="Calibri"/>
              </a:rPr>
              <a:t>)</a:t>
            </a:r>
            <a:r>
              <a:rPr sz="2500" spc="245" dirty="0">
                <a:latin typeface="Calibri"/>
                <a:cs typeface="Calibri"/>
              </a:rPr>
              <a:t> </a:t>
            </a:r>
            <a:r>
              <a:rPr sz="2500" spc="-50" dirty="0">
                <a:latin typeface="Trebuchet MS"/>
                <a:cs typeface="Trebuchet MS"/>
              </a:rPr>
              <a:t>(</a:t>
            </a:r>
            <a:r>
              <a:rPr sz="2500" spc="-50" dirty="0">
                <a:solidFill>
                  <a:srgbClr val="008000"/>
                </a:solidFill>
                <a:latin typeface="Trebuchet MS"/>
                <a:cs typeface="Trebuchet MS"/>
              </a:rPr>
              <a:t>small</a:t>
            </a:r>
            <a:r>
              <a:rPr sz="2500" spc="-50" dirty="0"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  <a:p>
            <a:pPr marL="831215" indent="-323215">
              <a:lnSpc>
                <a:spcPct val="100000"/>
              </a:lnSpc>
              <a:spcBef>
                <a:spcPts val="1750"/>
              </a:spcBef>
              <a:buClr>
                <a:srgbClr val="000000"/>
              </a:buClr>
              <a:buFont typeface="SimSun-ExtB"/>
              <a:buChar char="•"/>
              <a:tabLst>
                <a:tab pos="831850" algn="l"/>
                <a:tab pos="1760220" algn="l"/>
              </a:tabLst>
            </a:pPr>
            <a:r>
              <a:rPr sz="2500" spc="-35" dirty="0">
                <a:solidFill>
                  <a:srgbClr val="0000A0"/>
                </a:solidFill>
                <a:latin typeface="Trebuchet MS"/>
                <a:cs typeface="Trebuchet MS"/>
              </a:rPr>
              <a:t>Time</a:t>
            </a:r>
            <a:r>
              <a:rPr sz="2500" spc="-215" dirty="0">
                <a:latin typeface="Trebuchet MS"/>
                <a:cs typeface="Trebuchet MS"/>
              </a:rPr>
              <a:t>: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i="1" spc="365" dirty="0">
                <a:latin typeface="Calibri"/>
                <a:cs typeface="Calibri"/>
              </a:rPr>
              <a:t>O</a:t>
            </a:r>
            <a:r>
              <a:rPr sz="2500" spc="225" dirty="0">
                <a:latin typeface="Calibri"/>
                <a:cs typeface="Calibri"/>
              </a:rPr>
              <a:t>(</a:t>
            </a:r>
            <a:r>
              <a:rPr sz="2500" i="1" spc="-200" dirty="0">
                <a:latin typeface="Calibri"/>
                <a:cs typeface="Calibri"/>
              </a:rPr>
              <a:t>b</a:t>
            </a:r>
            <a:r>
              <a:rPr sz="2625" i="1" spc="480" baseline="28571" dirty="0">
                <a:latin typeface="Verdana"/>
                <a:cs typeface="Verdana"/>
              </a:rPr>
              <a:t>D</a:t>
            </a:r>
            <a:r>
              <a:rPr sz="2625" i="1" spc="-652" baseline="28571" dirty="0">
                <a:latin typeface="Verdana"/>
                <a:cs typeface="Verdana"/>
              </a:rPr>
              <a:t> </a:t>
            </a:r>
            <a:r>
              <a:rPr sz="2500" spc="225" dirty="0">
                <a:latin typeface="Calibri"/>
                <a:cs typeface="Calibri"/>
              </a:rPr>
              <a:t>)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85" dirty="0">
                <a:latin typeface="Calibri"/>
                <a:cs typeface="Calibri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(</a:t>
            </a:r>
            <a:r>
              <a:rPr sz="2500" spc="-85" dirty="0">
                <a:solidFill>
                  <a:srgbClr val="FF0000"/>
                </a:solidFill>
                <a:latin typeface="Trebuchet MS"/>
                <a:cs typeface="Trebuchet MS"/>
              </a:rPr>
              <a:t>hug</a:t>
            </a:r>
            <a:r>
              <a:rPr sz="2500" spc="-9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500" spc="65" dirty="0">
                <a:latin typeface="Trebuchet MS"/>
                <a:cs typeface="Trebuchet MS"/>
              </a:rPr>
              <a:t>)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[</a:t>
            </a:r>
            <a:r>
              <a:rPr sz="2500" dirty="0">
                <a:latin typeface="Calibri"/>
                <a:cs typeface="Calibri"/>
              </a:rPr>
              <a:t>2</a:t>
            </a:r>
            <a:r>
              <a:rPr sz="2625" spc="135" baseline="28571" dirty="0">
                <a:latin typeface="Trebuchet MS"/>
                <a:cs typeface="Trebuchet MS"/>
              </a:rPr>
              <a:t>50</a:t>
            </a:r>
            <a:r>
              <a:rPr sz="2625" baseline="28571" dirty="0">
                <a:latin typeface="Trebuchet MS"/>
                <a:cs typeface="Trebuchet MS"/>
              </a:rPr>
              <a:t> </a:t>
            </a:r>
            <a:r>
              <a:rPr sz="2625" spc="-337" baseline="28571" dirty="0">
                <a:latin typeface="Trebuchet MS"/>
                <a:cs typeface="Trebuchet MS"/>
              </a:rPr>
              <a:t> </a:t>
            </a:r>
            <a:r>
              <a:rPr sz="2500" spc="725" dirty="0">
                <a:latin typeface="Calibri"/>
                <a:cs typeface="Calibri"/>
              </a:rPr>
              <a:t>=</a:t>
            </a:r>
            <a:r>
              <a:rPr sz="2500" spc="1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112589990684262</a:t>
            </a:r>
            <a:r>
              <a:rPr sz="2500" spc="-5" dirty="0">
                <a:latin typeface="Calibri"/>
                <a:cs typeface="Calibri"/>
              </a:rPr>
              <a:t>4</a:t>
            </a:r>
            <a:r>
              <a:rPr sz="2500" spc="-190" dirty="0">
                <a:latin typeface="Trebuchet MS"/>
                <a:cs typeface="Trebuchet MS"/>
              </a:rPr>
              <a:t>]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27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174" y="24012"/>
            <a:ext cx="9354185" cy="34124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 marR="5080" indent="-207645" algn="just"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necessarily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unique)?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080" indent="-207645" algn="just">
              <a:spcBef>
                <a:spcPts val="85"/>
              </a:spcBef>
              <a:buFont typeface="SimSun-ExtB"/>
              <a:buChar char="•"/>
              <a:tabLst>
                <a:tab pos="220345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paths.</a:t>
            </a:r>
            <a:r>
              <a:rPr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pc="2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080" indent="-207645" algn="just">
              <a:spcBef>
                <a:spcPts val="85"/>
              </a:spcBef>
              <a:buFont typeface="SimSun-ExtB"/>
              <a:buChar char="•"/>
              <a:tabLst>
                <a:tab pos="22034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</a:t>
            </a:r>
            <a:r>
              <a:rPr i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that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reached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goal,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cost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path.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i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8255" indent="-207645" algn="just">
              <a:spcBef>
                <a:spcPts val="65"/>
              </a:spcBef>
              <a:buFont typeface="SimSun-ExtB"/>
              <a:buChar char="•"/>
              <a:tabLst>
                <a:tab pos="220345" algn="l"/>
              </a:tabLst>
            </a:pP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traversal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080" indent="-207645" algn="just">
              <a:spcBef>
                <a:spcPts val="10"/>
              </a:spcBef>
              <a:buFont typeface="SimSun-ExtB"/>
              <a:buChar char="•"/>
              <a:tabLst>
                <a:tab pos="22034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characterization,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i="1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actions/edges)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  <a:r>
              <a:rPr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715" indent="-207645" algn="just">
              <a:spcBef>
                <a:spcPts val="175"/>
              </a:spcBef>
              <a:buFont typeface="SimSun-ExtB"/>
              <a:buChar char="•"/>
              <a:tabLst>
                <a:tab pos="220345" algn="l"/>
              </a:tabLst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backtracking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i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i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recurrence),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gets.</a:t>
            </a:r>
            <a:endParaRPr lang="en-US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indent="-207645">
              <a:spcBef>
                <a:spcPts val="120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tree,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181" y="3526092"/>
            <a:ext cx="6574155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r>
              <a:rPr lang="en-US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60" baseline="28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pc="225" baseline="28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spc="44" baseline="289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spc="442" baseline="28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8318" y="3408874"/>
            <a:ext cx="66738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725" i="1" spc="187" baseline="-24154" dirty="0">
                <a:latin typeface="Verdana"/>
                <a:cs typeface="Verdana"/>
              </a:rPr>
              <a:t>b</a:t>
            </a:r>
            <a:r>
              <a:rPr sz="800" i="1" spc="125" dirty="0">
                <a:latin typeface="Calibri"/>
                <a:cs typeface="Calibri"/>
              </a:rPr>
              <a:t>D</a:t>
            </a:r>
            <a:r>
              <a:rPr sz="800" spc="125" dirty="0">
                <a:latin typeface="Verdana"/>
                <a:cs typeface="Verdana"/>
              </a:rPr>
              <a:t>+1</a:t>
            </a:r>
            <a:r>
              <a:rPr sz="1725" spc="187" baseline="-24154" dirty="0">
                <a:latin typeface="Lucida Sans Unicode"/>
                <a:cs typeface="Lucida Sans Unicode"/>
              </a:rPr>
              <a:t>−</a:t>
            </a:r>
            <a:r>
              <a:rPr sz="1725" spc="187" baseline="-24154" dirty="0">
                <a:latin typeface="Trebuchet MS"/>
                <a:cs typeface="Trebuchet MS"/>
              </a:rPr>
              <a:t>1</a:t>
            </a:r>
            <a:endParaRPr sz="1725" baseline="-24154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6417" y="3659034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4">
                <a:moveTo>
                  <a:pt x="0" y="0"/>
                </a:moveTo>
                <a:lnTo>
                  <a:pt x="591156" y="0"/>
                </a:lnTo>
              </a:path>
            </a:pathLst>
          </a:custGeom>
          <a:ln w="8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06753" y="3624535"/>
            <a:ext cx="31051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145" dirty="0">
                <a:latin typeface="Verdana"/>
                <a:cs typeface="Verdana"/>
              </a:rPr>
              <a:t>b</a:t>
            </a:r>
            <a:r>
              <a:rPr sz="1150" spc="105" dirty="0">
                <a:latin typeface="Lucida Sans Unicode"/>
                <a:cs typeface="Lucida Sans Unicode"/>
              </a:rPr>
              <a:t>−</a:t>
            </a:r>
            <a:r>
              <a:rPr sz="1150" spc="45" dirty="0">
                <a:latin typeface="Trebuchet MS"/>
                <a:cs typeface="Trebuchet MS"/>
              </a:rPr>
              <a:t>1</a:t>
            </a:r>
            <a:endParaRPr sz="11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8749" y="3490864"/>
            <a:ext cx="190944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00" spc="100" dirty="0">
                <a:latin typeface="Tahoma"/>
                <a:cs typeface="Tahoma"/>
              </a:rPr>
              <a:t>=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i="1" spc="50" dirty="0">
                <a:latin typeface="Calibri"/>
                <a:cs typeface="Calibri"/>
              </a:rPr>
              <a:t>O</a:t>
            </a:r>
            <a:r>
              <a:rPr sz="1600" spc="50" dirty="0">
                <a:latin typeface="Tahoma"/>
                <a:cs typeface="Tahoma"/>
              </a:rPr>
              <a:t>(</a:t>
            </a:r>
            <a:r>
              <a:rPr sz="1600" i="1" spc="50" dirty="0">
                <a:latin typeface="Calibri"/>
                <a:cs typeface="Calibri"/>
              </a:rPr>
              <a:t>b</a:t>
            </a:r>
            <a:r>
              <a:rPr sz="1725" i="1" spc="75" baseline="28985" dirty="0">
                <a:latin typeface="Verdana"/>
                <a:cs typeface="Verdana"/>
              </a:rPr>
              <a:t>D</a:t>
            </a:r>
            <a:r>
              <a:rPr sz="1600" spc="50" dirty="0">
                <a:latin typeface="Tahoma"/>
                <a:cs typeface="Tahoma"/>
              </a:rPr>
              <a:t>)</a:t>
            </a:r>
            <a:r>
              <a:rPr sz="1600" spc="50" dirty="0">
                <a:latin typeface="Trebuchet MS"/>
                <a:cs typeface="Trebuchet MS"/>
              </a:rPr>
              <a:t>.</a:t>
            </a:r>
            <a:r>
              <a:rPr sz="1600" spc="46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Note</a:t>
            </a:r>
            <a:r>
              <a:rPr sz="1600" spc="12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that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009" y="4096393"/>
            <a:ext cx="9354185" cy="560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 marR="5080" algn="just">
              <a:lnSpc>
                <a:spcPct val="102000"/>
              </a:lnSpc>
              <a:spcBef>
                <a:spcPts val="90"/>
              </a:spcBef>
            </a:pP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leaves,</a:t>
            </a:r>
            <a:r>
              <a:rPr lang="en-US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dominated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378" y="260258"/>
            <a:ext cx="407416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Backtracking</a:t>
            </a:r>
            <a:r>
              <a:rPr spc="70" dirty="0"/>
              <a:t> </a:t>
            </a:r>
            <a:r>
              <a:rPr spc="-204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95303" y="1326214"/>
            <a:ext cx="6176010" cy="3147060"/>
            <a:chOff x="1995303" y="1326214"/>
            <a:chExt cx="6176010" cy="3147060"/>
          </a:xfrm>
        </p:grpSpPr>
        <p:sp>
          <p:nvSpPr>
            <p:cNvPr id="4" name="object 4"/>
            <p:cNvSpPr/>
            <p:nvPr/>
          </p:nvSpPr>
          <p:spPr>
            <a:xfrm>
              <a:off x="2006111" y="1599122"/>
              <a:ext cx="6154420" cy="2863850"/>
            </a:xfrm>
            <a:custGeom>
              <a:avLst/>
              <a:gdLst/>
              <a:ahLst/>
              <a:cxnLst/>
              <a:rect l="l" t="t" r="r" b="b"/>
              <a:pathLst>
                <a:path w="6154420" h="2863850">
                  <a:moveTo>
                    <a:pt x="0" y="0"/>
                  </a:moveTo>
                  <a:lnTo>
                    <a:pt x="0" y="2863315"/>
                  </a:lnTo>
                  <a:lnTo>
                    <a:pt x="6154133" y="2863315"/>
                  </a:lnTo>
                  <a:lnTo>
                    <a:pt x="6154133" y="0"/>
                  </a:lnTo>
                  <a:lnTo>
                    <a:pt x="0" y="0"/>
                  </a:lnTo>
                  <a:close/>
                </a:path>
              </a:pathLst>
            </a:custGeom>
            <a:ln w="21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14194" y="1326214"/>
              <a:ext cx="4579620" cy="546100"/>
            </a:xfrm>
            <a:custGeom>
              <a:avLst/>
              <a:gdLst/>
              <a:ahLst/>
              <a:cxnLst/>
              <a:rect l="l" t="t" r="r" b="b"/>
              <a:pathLst>
                <a:path w="4579620" h="546100">
                  <a:moveTo>
                    <a:pt x="4579364" y="0"/>
                  </a:moveTo>
                  <a:lnTo>
                    <a:pt x="0" y="0"/>
                  </a:lnTo>
                  <a:lnTo>
                    <a:pt x="0" y="545816"/>
                  </a:lnTo>
                  <a:lnTo>
                    <a:pt x="4579364" y="545816"/>
                  </a:lnTo>
                  <a:lnTo>
                    <a:pt x="4579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4194" y="1326214"/>
              <a:ext cx="545816" cy="5458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66344" y="1401791"/>
            <a:ext cx="5833745" cy="290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05"/>
              </a:spcBef>
              <a:tabLst>
                <a:tab pos="2057400" algn="l"/>
              </a:tabLst>
            </a:pPr>
            <a:r>
              <a:rPr sz="2150" b="1" spc="-25" dirty="0">
                <a:solidFill>
                  <a:srgbClr val="0000FF"/>
                </a:solidFill>
                <a:latin typeface="Trebuchet MS"/>
                <a:cs typeface="Trebuchet MS"/>
              </a:rPr>
              <a:t>Algorithm:	</a:t>
            </a:r>
            <a:r>
              <a:rPr sz="2150" b="1" spc="-35" dirty="0">
                <a:solidFill>
                  <a:srgbClr val="0000FF"/>
                </a:solidFill>
                <a:latin typeface="Trebuchet MS"/>
                <a:cs typeface="Trebuchet MS"/>
              </a:rPr>
              <a:t>backtracking</a:t>
            </a:r>
            <a:r>
              <a:rPr sz="2150" b="1" spc="1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0000FF"/>
                </a:solidFill>
                <a:latin typeface="Trebuchet MS"/>
                <a:cs typeface="Trebuchet MS"/>
              </a:rPr>
              <a:t>search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spc="-145" dirty="0">
                <a:latin typeface="Trebuchet MS"/>
                <a:cs typeface="Trebuchet MS"/>
              </a:rPr>
              <a:t>def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backtrackingSearch(</a:t>
            </a:r>
            <a:r>
              <a:rPr sz="2150" i="1" spc="-65" dirty="0">
                <a:latin typeface="Trebuchet MS"/>
                <a:cs typeface="Trebuchet MS"/>
              </a:rPr>
              <a:t>s</a:t>
            </a:r>
            <a:r>
              <a:rPr sz="2150" spc="-65" dirty="0">
                <a:latin typeface="Trebuchet MS"/>
                <a:cs typeface="Trebuchet MS"/>
              </a:rPr>
              <a:t>,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-80" dirty="0">
                <a:latin typeface="Trebuchet MS"/>
                <a:cs typeface="Trebuchet MS"/>
              </a:rPr>
              <a:t>path):</a:t>
            </a:r>
            <a:endParaRPr sz="2150">
              <a:latin typeface="Trebuchet MS"/>
              <a:cs typeface="Trebuchet MS"/>
            </a:endParaRPr>
          </a:p>
          <a:p>
            <a:pPr marL="444500" marR="857885">
              <a:lnSpc>
                <a:spcPct val="119700"/>
              </a:lnSpc>
            </a:pPr>
            <a:r>
              <a:rPr sz="2150" spc="-70" dirty="0">
                <a:latin typeface="Trebuchet MS"/>
                <a:cs typeface="Trebuchet MS"/>
              </a:rPr>
              <a:t>If</a:t>
            </a:r>
            <a:r>
              <a:rPr sz="2150" spc="65" dirty="0">
                <a:latin typeface="Trebuchet MS"/>
                <a:cs typeface="Trebuchet MS"/>
              </a:rPr>
              <a:t> </a:t>
            </a:r>
            <a:r>
              <a:rPr sz="2150" spc="-5" dirty="0">
                <a:latin typeface="Trebuchet MS"/>
                <a:cs typeface="Trebuchet MS"/>
              </a:rPr>
              <a:t>IsEnd(</a:t>
            </a:r>
            <a:r>
              <a:rPr sz="2150" i="1" spc="-5" dirty="0">
                <a:latin typeface="Trebuchet MS"/>
                <a:cs typeface="Trebuchet MS"/>
              </a:rPr>
              <a:t>s</a:t>
            </a:r>
            <a:r>
              <a:rPr sz="2150" spc="-5" dirty="0">
                <a:latin typeface="Trebuchet MS"/>
                <a:cs typeface="Trebuchet MS"/>
              </a:rPr>
              <a:t>):</a:t>
            </a:r>
            <a:r>
              <a:rPr sz="2150" spc="310" dirty="0">
                <a:latin typeface="Trebuchet MS"/>
                <a:cs typeface="Trebuchet MS"/>
              </a:rPr>
              <a:t> </a:t>
            </a:r>
            <a:r>
              <a:rPr sz="2150" spc="-95" dirty="0">
                <a:latin typeface="Trebuchet MS"/>
                <a:cs typeface="Trebuchet MS"/>
              </a:rPr>
              <a:t>update</a:t>
            </a:r>
            <a:r>
              <a:rPr sz="2150" spc="65" dirty="0">
                <a:latin typeface="Trebuchet MS"/>
                <a:cs typeface="Trebuchet MS"/>
              </a:rPr>
              <a:t> </a:t>
            </a:r>
            <a:r>
              <a:rPr sz="2150" spc="-80" dirty="0">
                <a:latin typeface="Trebuchet MS"/>
                <a:cs typeface="Trebuchet MS"/>
              </a:rPr>
              <a:t>minimum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75" dirty="0">
                <a:latin typeface="Trebuchet MS"/>
                <a:cs typeface="Trebuchet MS"/>
              </a:rPr>
              <a:t>cost</a:t>
            </a:r>
            <a:r>
              <a:rPr sz="2150" spc="65" dirty="0">
                <a:latin typeface="Trebuchet MS"/>
                <a:cs typeface="Trebuchet MS"/>
              </a:rPr>
              <a:t> </a:t>
            </a:r>
            <a:r>
              <a:rPr sz="2150" spc="-80" dirty="0">
                <a:latin typeface="Trebuchet MS"/>
                <a:cs typeface="Trebuchet MS"/>
              </a:rPr>
              <a:t>path </a:t>
            </a:r>
            <a:r>
              <a:rPr sz="2150" spc="-630" dirty="0">
                <a:latin typeface="Trebuchet MS"/>
                <a:cs typeface="Trebuchet MS"/>
              </a:rPr>
              <a:t> </a:t>
            </a:r>
            <a:r>
              <a:rPr sz="2150" spc="35" dirty="0">
                <a:latin typeface="Trebuchet MS"/>
                <a:cs typeface="Trebuchet MS"/>
              </a:rPr>
              <a:t>F</a:t>
            </a:r>
            <a:r>
              <a:rPr sz="2150" spc="-140" dirty="0">
                <a:latin typeface="Trebuchet MS"/>
                <a:cs typeface="Trebuchet MS"/>
              </a:rPr>
              <a:t>o</a:t>
            </a:r>
            <a:r>
              <a:rPr sz="2150" spc="-100" dirty="0">
                <a:latin typeface="Trebuchet MS"/>
                <a:cs typeface="Trebuchet MS"/>
              </a:rPr>
              <a:t>r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120" dirty="0">
                <a:latin typeface="Trebuchet MS"/>
                <a:cs typeface="Trebuchet MS"/>
              </a:rPr>
              <a:t>each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85" dirty="0">
                <a:latin typeface="Trebuchet MS"/>
                <a:cs typeface="Trebuchet MS"/>
              </a:rPr>
              <a:t>action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i="1" spc="5" dirty="0">
                <a:latin typeface="Trebuchet MS"/>
                <a:cs typeface="Trebuchet MS"/>
              </a:rPr>
              <a:t>a</a:t>
            </a:r>
            <a:r>
              <a:rPr sz="2150" i="1" spc="-50" dirty="0">
                <a:latin typeface="Trebuchet MS"/>
                <a:cs typeface="Trebuchet MS"/>
              </a:rPr>
              <a:t> </a:t>
            </a:r>
            <a:r>
              <a:rPr sz="2150" spc="-275" dirty="0">
                <a:latin typeface="Lucida Sans Unicode"/>
                <a:cs typeface="Lucida Sans Unicode"/>
              </a:rPr>
              <a:t>∈</a:t>
            </a:r>
            <a:r>
              <a:rPr sz="2150" spc="-80" dirty="0">
                <a:latin typeface="Lucida Sans Unicode"/>
                <a:cs typeface="Lucida Sans Unicode"/>
              </a:rPr>
              <a:t> </a:t>
            </a:r>
            <a:r>
              <a:rPr sz="2150" spc="-45" dirty="0">
                <a:latin typeface="Trebuchet MS"/>
                <a:cs typeface="Trebuchet MS"/>
              </a:rPr>
              <a:t>Actions</a:t>
            </a:r>
            <a:r>
              <a:rPr sz="2150" spc="45" dirty="0">
                <a:latin typeface="Trebuchet MS"/>
                <a:cs typeface="Trebuchet MS"/>
              </a:rPr>
              <a:t>(</a:t>
            </a:r>
            <a:r>
              <a:rPr sz="2150" i="1" spc="135" dirty="0">
                <a:latin typeface="Trebuchet MS"/>
                <a:cs typeface="Trebuchet MS"/>
              </a:rPr>
              <a:t>s</a:t>
            </a:r>
            <a:r>
              <a:rPr sz="2150" spc="45" dirty="0">
                <a:latin typeface="Trebuchet MS"/>
                <a:cs typeface="Trebuchet MS"/>
              </a:rPr>
              <a:t>)</a:t>
            </a:r>
            <a:r>
              <a:rPr sz="2150" spc="-195" dirty="0">
                <a:latin typeface="Trebuchet MS"/>
                <a:cs typeface="Trebuchet MS"/>
              </a:rPr>
              <a:t>:</a:t>
            </a:r>
            <a:endParaRPr sz="2150">
              <a:latin typeface="Trebuchet MS"/>
              <a:cs typeface="Trebuchet MS"/>
            </a:endParaRPr>
          </a:p>
          <a:p>
            <a:pPr marL="876935" marR="5080">
              <a:lnSpc>
                <a:spcPct val="119700"/>
              </a:lnSpc>
            </a:pPr>
            <a:r>
              <a:rPr sz="2150" spc="-65" dirty="0">
                <a:latin typeface="Trebuchet MS"/>
                <a:cs typeface="Trebuchet MS"/>
              </a:rPr>
              <a:t>Extend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80" dirty="0">
                <a:latin typeface="Trebuchet MS"/>
                <a:cs typeface="Trebuchet MS"/>
              </a:rPr>
              <a:t>path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90" dirty="0">
                <a:latin typeface="Trebuchet MS"/>
                <a:cs typeface="Trebuchet MS"/>
              </a:rPr>
              <a:t>with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30" dirty="0">
                <a:latin typeface="Trebuchet MS"/>
                <a:cs typeface="Trebuchet MS"/>
              </a:rPr>
              <a:t>Succ</a:t>
            </a:r>
            <a:r>
              <a:rPr sz="2150" spc="45" dirty="0">
                <a:latin typeface="Trebuchet MS"/>
                <a:cs typeface="Trebuchet MS"/>
              </a:rPr>
              <a:t>(</a:t>
            </a:r>
            <a:r>
              <a:rPr sz="2150" i="1" spc="-30" dirty="0">
                <a:latin typeface="Trebuchet MS"/>
                <a:cs typeface="Trebuchet MS"/>
              </a:rPr>
              <a:t>s,</a:t>
            </a:r>
            <a:r>
              <a:rPr sz="2150" i="1" spc="-290" dirty="0">
                <a:latin typeface="Trebuchet MS"/>
                <a:cs typeface="Trebuchet MS"/>
              </a:rPr>
              <a:t> </a:t>
            </a:r>
            <a:r>
              <a:rPr sz="2150" i="1" spc="5" dirty="0">
                <a:latin typeface="Trebuchet MS"/>
                <a:cs typeface="Trebuchet MS"/>
              </a:rPr>
              <a:t>a</a:t>
            </a:r>
            <a:r>
              <a:rPr sz="2150" spc="45" dirty="0">
                <a:latin typeface="Trebuchet MS"/>
                <a:cs typeface="Trebuchet MS"/>
              </a:rPr>
              <a:t>)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80" dirty="0">
                <a:latin typeface="Trebuchet MS"/>
                <a:cs typeface="Trebuchet MS"/>
              </a:rPr>
              <a:t>and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35" dirty="0">
                <a:latin typeface="Trebuchet MS"/>
                <a:cs typeface="Trebuchet MS"/>
              </a:rPr>
              <a:t>Cos</a:t>
            </a:r>
            <a:r>
              <a:rPr sz="2150" spc="-25" dirty="0">
                <a:latin typeface="Trebuchet MS"/>
                <a:cs typeface="Trebuchet MS"/>
              </a:rPr>
              <a:t>t</a:t>
            </a:r>
            <a:r>
              <a:rPr sz="2150" spc="45" dirty="0">
                <a:latin typeface="Trebuchet MS"/>
                <a:cs typeface="Trebuchet MS"/>
              </a:rPr>
              <a:t>(</a:t>
            </a:r>
            <a:r>
              <a:rPr sz="2150" i="1" spc="-30" dirty="0">
                <a:latin typeface="Trebuchet MS"/>
                <a:cs typeface="Trebuchet MS"/>
              </a:rPr>
              <a:t>s,</a:t>
            </a:r>
            <a:r>
              <a:rPr sz="2150" i="1" spc="-290" dirty="0">
                <a:latin typeface="Trebuchet MS"/>
                <a:cs typeface="Trebuchet MS"/>
              </a:rPr>
              <a:t> </a:t>
            </a:r>
            <a:r>
              <a:rPr sz="2150" i="1" spc="5" dirty="0">
                <a:latin typeface="Trebuchet MS"/>
                <a:cs typeface="Trebuchet MS"/>
              </a:rPr>
              <a:t>a</a:t>
            </a:r>
            <a:r>
              <a:rPr sz="2150" spc="40" dirty="0">
                <a:latin typeface="Trebuchet MS"/>
                <a:cs typeface="Trebuchet MS"/>
              </a:rPr>
              <a:t>)  </a:t>
            </a:r>
            <a:r>
              <a:rPr sz="2150" spc="-75" dirty="0">
                <a:latin typeface="Trebuchet MS"/>
                <a:cs typeface="Trebuchet MS"/>
              </a:rPr>
              <a:t>Cal</a:t>
            </a:r>
            <a:r>
              <a:rPr sz="2150" spc="-45" dirty="0">
                <a:latin typeface="Trebuchet MS"/>
                <a:cs typeface="Trebuchet MS"/>
              </a:rPr>
              <a:t>l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70" dirty="0">
                <a:latin typeface="Trebuchet MS"/>
                <a:cs typeface="Trebuchet MS"/>
              </a:rPr>
              <a:t>backtrackingSe</a:t>
            </a:r>
            <a:r>
              <a:rPr sz="2150" spc="-135" dirty="0">
                <a:latin typeface="Trebuchet MS"/>
                <a:cs typeface="Trebuchet MS"/>
              </a:rPr>
              <a:t>a</a:t>
            </a:r>
            <a:r>
              <a:rPr sz="2150" spc="-45" dirty="0">
                <a:latin typeface="Trebuchet MS"/>
                <a:cs typeface="Trebuchet MS"/>
              </a:rPr>
              <a:t>rch(Succ</a:t>
            </a:r>
            <a:r>
              <a:rPr sz="2150" spc="45" dirty="0">
                <a:latin typeface="Trebuchet MS"/>
                <a:cs typeface="Trebuchet MS"/>
              </a:rPr>
              <a:t>(</a:t>
            </a:r>
            <a:r>
              <a:rPr sz="2150" i="1" spc="-30" dirty="0">
                <a:latin typeface="Trebuchet MS"/>
                <a:cs typeface="Trebuchet MS"/>
              </a:rPr>
              <a:t>s,</a:t>
            </a:r>
            <a:r>
              <a:rPr sz="2150" i="1" spc="-290" dirty="0">
                <a:latin typeface="Trebuchet MS"/>
                <a:cs typeface="Trebuchet MS"/>
              </a:rPr>
              <a:t> </a:t>
            </a:r>
            <a:r>
              <a:rPr sz="2150" i="1" spc="5" dirty="0">
                <a:latin typeface="Trebuchet MS"/>
                <a:cs typeface="Trebuchet MS"/>
              </a:rPr>
              <a:t>a</a:t>
            </a:r>
            <a:r>
              <a:rPr sz="2150" spc="45" dirty="0">
                <a:latin typeface="Trebuchet MS"/>
                <a:cs typeface="Trebuchet MS"/>
              </a:rPr>
              <a:t>)</a:t>
            </a:r>
            <a:r>
              <a:rPr sz="2150" spc="-195" dirty="0">
                <a:latin typeface="Trebuchet MS"/>
                <a:cs typeface="Trebuchet MS"/>
              </a:rPr>
              <a:t>,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-55" dirty="0">
                <a:latin typeface="Trebuchet MS"/>
                <a:cs typeface="Trebuchet MS"/>
              </a:rPr>
              <a:t>path)</a:t>
            </a:r>
            <a:endParaRPr sz="2150">
              <a:latin typeface="Trebuchet MS"/>
              <a:cs typeface="Trebuchet MS"/>
            </a:endParaRPr>
          </a:p>
          <a:p>
            <a:pPr marL="444500">
              <a:lnSpc>
                <a:spcPct val="100000"/>
              </a:lnSpc>
              <a:spcBef>
                <a:spcPts val="505"/>
              </a:spcBef>
            </a:pPr>
            <a:r>
              <a:rPr sz="2150" spc="-65" dirty="0">
                <a:latin typeface="Trebuchet MS"/>
                <a:cs typeface="Trebuchet MS"/>
              </a:rPr>
              <a:t>Return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-80" dirty="0">
                <a:latin typeface="Trebuchet MS"/>
                <a:cs typeface="Trebuchet MS"/>
              </a:rPr>
              <a:t>minimum</a:t>
            </a:r>
            <a:r>
              <a:rPr sz="2150" spc="60" dirty="0">
                <a:latin typeface="Trebuchet MS"/>
                <a:cs typeface="Trebuchet MS"/>
              </a:rPr>
              <a:t> </a:t>
            </a:r>
            <a:r>
              <a:rPr sz="2150" spc="-75" dirty="0">
                <a:latin typeface="Trebuchet MS"/>
                <a:cs typeface="Trebuchet MS"/>
              </a:rPr>
              <a:t>cost</a:t>
            </a:r>
            <a:r>
              <a:rPr sz="2150" spc="60" dirty="0">
                <a:latin typeface="Trebuchet MS"/>
                <a:cs typeface="Trebuchet MS"/>
              </a:rPr>
              <a:t> </a:t>
            </a:r>
            <a:r>
              <a:rPr sz="2150" spc="-80" dirty="0">
                <a:latin typeface="Trebuchet MS"/>
                <a:cs typeface="Trebuchet MS"/>
              </a:rPr>
              <a:t>path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803" y="5276494"/>
            <a:ext cx="580263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649220" algn="l"/>
              </a:tabLst>
            </a:pPr>
            <a:r>
              <a:rPr sz="2500" spc="-125" dirty="0">
                <a:latin typeface="Trebuchet MS"/>
                <a:cs typeface="Trebuchet MS"/>
              </a:rPr>
              <a:t>[semi-live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s</a:t>
            </a:r>
            <a:r>
              <a:rPr sz="2500" spc="-80" dirty="0">
                <a:latin typeface="Trebuchet MS"/>
                <a:cs typeface="Trebuchet MS"/>
              </a:rPr>
              <a:t>ol</a:t>
            </a:r>
            <a:r>
              <a:rPr sz="2500" spc="-110" dirty="0">
                <a:latin typeface="Trebuchet MS"/>
                <a:cs typeface="Trebuchet MS"/>
              </a:rPr>
              <a:t>ution: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235" dirty="0">
                <a:latin typeface="Calibri"/>
                <a:cs typeface="Calibri"/>
              </a:rPr>
              <a:t>backtrackingSearc</a:t>
            </a:r>
            <a:r>
              <a:rPr sz="2500" spc="280" dirty="0">
                <a:latin typeface="Calibri"/>
                <a:cs typeface="Calibri"/>
              </a:rPr>
              <a:t>h</a:t>
            </a:r>
            <a:r>
              <a:rPr sz="2500" spc="-190" dirty="0">
                <a:latin typeface="Trebuchet MS"/>
                <a:cs typeface="Trebuchet MS"/>
              </a:rPr>
              <a:t>]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29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7626349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23637" y="-1823639"/>
            <a:ext cx="6512468" cy="10159746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23916" y="725984"/>
            <a:ext cx="2111912" cy="10159746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21115" y="545115"/>
            <a:ext cx="2117514" cy="10159746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B8729-38B7-7174-1440-320F3F37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9" y="942603"/>
            <a:ext cx="6555401" cy="43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73" y="260258"/>
            <a:ext cx="362077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Depth-first</a:t>
            </a:r>
            <a:r>
              <a:rPr spc="40" dirty="0"/>
              <a:t> </a:t>
            </a:r>
            <a:r>
              <a:rPr spc="-204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26437" y="1326214"/>
            <a:ext cx="5513705" cy="1307465"/>
            <a:chOff x="2326437" y="1326214"/>
            <a:chExt cx="5513705" cy="1307465"/>
          </a:xfrm>
        </p:grpSpPr>
        <p:sp>
          <p:nvSpPr>
            <p:cNvPr id="4" name="object 4"/>
            <p:cNvSpPr/>
            <p:nvPr/>
          </p:nvSpPr>
          <p:spPr>
            <a:xfrm>
              <a:off x="2339152" y="1602776"/>
              <a:ext cx="5488305" cy="1017905"/>
            </a:xfrm>
            <a:custGeom>
              <a:avLst/>
              <a:gdLst/>
              <a:ahLst/>
              <a:cxnLst/>
              <a:rect l="l" t="t" r="r" b="b"/>
              <a:pathLst>
                <a:path w="5488305" h="1017905">
                  <a:moveTo>
                    <a:pt x="0" y="0"/>
                  </a:moveTo>
                  <a:lnTo>
                    <a:pt x="0" y="1017598"/>
                  </a:lnTo>
                  <a:lnTo>
                    <a:pt x="5488052" y="1017598"/>
                  </a:lnTo>
                  <a:lnTo>
                    <a:pt x="5488052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6307" y="1326214"/>
              <a:ext cx="5234305" cy="553720"/>
            </a:xfrm>
            <a:custGeom>
              <a:avLst/>
              <a:gdLst/>
              <a:ahLst/>
              <a:cxnLst/>
              <a:rect l="l" t="t" r="r" b="b"/>
              <a:pathLst>
                <a:path w="5234305" h="553719">
                  <a:moveTo>
                    <a:pt x="5233742" y="0"/>
                  </a:moveTo>
                  <a:lnTo>
                    <a:pt x="0" y="0"/>
                  </a:lnTo>
                  <a:lnTo>
                    <a:pt x="0" y="553124"/>
                  </a:lnTo>
                  <a:lnTo>
                    <a:pt x="5233742" y="553124"/>
                  </a:lnTo>
                  <a:lnTo>
                    <a:pt x="52337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6307" y="1326214"/>
              <a:ext cx="642132" cy="5531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3189" y="1372864"/>
            <a:ext cx="9740265" cy="4763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021965">
              <a:lnSpc>
                <a:spcPct val="100000"/>
              </a:lnSpc>
              <a:spcBef>
                <a:spcPts val="140"/>
              </a:spcBef>
              <a:tabLst>
                <a:tab pos="4998720" algn="l"/>
              </a:tabLst>
            </a:pPr>
            <a:r>
              <a:rPr sz="2500" b="1" spc="-5" dirty="0">
                <a:solidFill>
                  <a:srgbClr val="FF0000"/>
                </a:solidFill>
                <a:latin typeface="Trebuchet MS"/>
                <a:cs typeface="Trebuchet MS"/>
              </a:rPr>
              <a:t>Assumption:	</a:t>
            </a:r>
            <a:r>
              <a:rPr sz="2500" b="1" spc="-100" dirty="0">
                <a:solidFill>
                  <a:srgbClr val="FF0000"/>
                </a:solidFill>
                <a:latin typeface="Trebuchet MS"/>
                <a:cs typeface="Trebuchet MS"/>
              </a:rPr>
              <a:t>zero</a:t>
            </a:r>
            <a:r>
              <a:rPr sz="2500" b="1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0000"/>
                </a:solidFill>
                <a:latin typeface="Trebuchet MS"/>
                <a:cs typeface="Trebuchet MS"/>
              </a:rPr>
              <a:t>action</a:t>
            </a:r>
            <a:r>
              <a:rPr sz="2500" b="1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Trebuchet MS"/>
                <a:cs typeface="Trebuchet MS"/>
              </a:rPr>
              <a:t>costs</a:t>
            </a:r>
            <a:endParaRPr sz="2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45"/>
              </a:spcBef>
            </a:pPr>
            <a:r>
              <a:rPr sz="2500" spc="-40" dirty="0">
                <a:latin typeface="Trebuchet MS"/>
                <a:cs typeface="Trebuchet MS"/>
              </a:rPr>
              <a:t>Assume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action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costs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Cost(</a:t>
            </a:r>
            <a:r>
              <a:rPr sz="2500" i="1" spc="35" dirty="0">
                <a:latin typeface="Calibri"/>
                <a:cs typeface="Calibri"/>
              </a:rPr>
              <a:t>s,</a:t>
            </a:r>
            <a:r>
              <a:rPr sz="2500" i="1" spc="-135" dirty="0">
                <a:latin typeface="Calibri"/>
                <a:cs typeface="Calibri"/>
              </a:rPr>
              <a:t> </a:t>
            </a:r>
            <a:r>
              <a:rPr sz="2500" i="1" spc="60" dirty="0">
                <a:latin typeface="Calibri"/>
                <a:cs typeface="Calibri"/>
              </a:rPr>
              <a:t>a</a:t>
            </a:r>
            <a:r>
              <a:rPr sz="2500" spc="60" dirty="0">
                <a:latin typeface="Trebuchet MS"/>
                <a:cs typeface="Trebuchet MS"/>
              </a:rPr>
              <a:t>)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660" dirty="0">
                <a:latin typeface="Trebuchet MS"/>
                <a:cs typeface="Trebuchet MS"/>
              </a:rPr>
              <a:t>=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0.</a:t>
            </a:r>
            <a:endParaRPr sz="2500">
              <a:latin typeface="Trebuchet MS"/>
              <a:cs typeface="Trebuchet MS"/>
            </a:endParaRPr>
          </a:p>
          <a:p>
            <a:pPr marL="38100" marR="1156970">
              <a:lnSpc>
                <a:spcPct val="231000"/>
              </a:lnSpc>
              <a:spcBef>
                <a:spcPts val="1150"/>
              </a:spcBef>
            </a:pPr>
            <a:r>
              <a:rPr sz="2500" spc="-125" dirty="0">
                <a:solidFill>
                  <a:srgbClr val="0000A0"/>
                </a:solidFill>
                <a:latin typeface="Trebuchet MS"/>
                <a:cs typeface="Trebuchet MS"/>
              </a:rPr>
              <a:t>Idea</a:t>
            </a:r>
            <a:r>
              <a:rPr sz="2500" spc="-125" dirty="0">
                <a:latin typeface="Trebuchet MS"/>
                <a:cs typeface="Trebuchet MS"/>
              </a:rPr>
              <a:t>:</a:t>
            </a:r>
            <a:r>
              <a:rPr sz="2500" spc="370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Backtracking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search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660" dirty="0">
                <a:latin typeface="Trebuchet MS"/>
                <a:cs typeface="Trebuchet MS"/>
              </a:rPr>
              <a:t>+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stop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when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find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the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first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end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state.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If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i="1" spc="-200" dirty="0">
                <a:latin typeface="Calibri"/>
                <a:cs typeface="Calibri"/>
              </a:rPr>
              <a:t>b</a:t>
            </a:r>
            <a:r>
              <a:rPr sz="2500" i="1" spc="-80" dirty="0">
                <a:latin typeface="Calibri"/>
                <a:cs typeface="Calibri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actions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per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state,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maximum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depth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is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560" dirty="0">
                <a:latin typeface="Calibri"/>
                <a:cs typeface="Calibri"/>
              </a:rPr>
              <a:t>D</a:t>
            </a:r>
            <a:r>
              <a:rPr sz="2500" i="1" spc="350" dirty="0">
                <a:latin typeface="Calibri"/>
                <a:cs typeface="Calibri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actions: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rebuchet MS"/>
              <a:cs typeface="Trebuchet MS"/>
            </a:endParaRPr>
          </a:p>
          <a:p>
            <a:pPr marL="843915" indent="-323215">
              <a:lnSpc>
                <a:spcPct val="100000"/>
              </a:lnSpc>
              <a:buClr>
                <a:srgbClr val="000000"/>
              </a:buClr>
              <a:buFont typeface="SimSun-ExtB"/>
              <a:buChar char="•"/>
              <a:tabLst>
                <a:tab pos="844550" algn="l"/>
              </a:tabLst>
            </a:pPr>
            <a:r>
              <a:rPr sz="2500" spc="-90" dirty="0">
                <a:solidFill>
                  <a:srgbClr val="0000A0"/>
                </a:solidFill>
                <a:latin typeface="Trebuchet MS"/>
                <a:cs typeface="Trebuchet MS"/>
              </a:rPr>
              <a:t>Space</a:t>
            </a:r>
            <a:r>
              <a:rPr sz="2500" spc="-90" dirty="0">
                <a:latin typeface="Trebuchet MS"/>
                <a:cs typeface="Trebuchet MS"/>
              </a:rPr>
              <a:t>:</a:t>
            </a:r>
            <a:r>
              <a:rPr sz="2500" spc="34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still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i="1" spc="280" dirty="0">
                <a:latin typeface="Calibri"/>
                <a:cs typeface="Calibri"/>
              </a:rPr>
              <a:t>O</a:t>
            </a:r>
            <a:r>
              <a:rPr sz="2500" spc="280" dirty="0">
                <a:latin typeface="Trebuchet MS"/>
                <a:cs typeface="Trebuchet MS"/>
              </a:rPr>
              <a:t>(</a:t>
            </a:r>
            <a:r>
              <a:rPr sz="2500" i="1" spc="280" dirty="0">
                <a:latin typeface="Calibri"/>
                <a:cs typeface="Calibri"/>
              </a:rPr>
              <a:t>D</a:t>
            </a:r>
            <a:r>
              <a:rPr sz="2500" spc="280" dirty="0"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  <a:p>
            <a:pPr marL="843915" marR="55880" indent="-322580">
              <a:lnSpc>
                <a:spcPct val="101600"/>
              </a:lnSpc>
              <a:spcBef>
                <a:spcPts val="1080"/>
              </a:spcBef>
              <a:buClr>
                <a:srgbClr val="000000"/>
              </a:buClr>
              <a:buFont typeface="SimSun-ExtB"/>
              <a:buChar char="•"/>
              <a:tabLst>
                <a:tab pos="844550" algn="l"/>
              </a:tabLst>
            </a:pPr>
            <a:r>
              <a:rPr sz="2500" spc="-70" dirty="0">
                <a:solidFill>
                  <a:srgbClr val="0000A0"/>
                </a:solidFill>
                <a:latin typeface="Trebuchet MS"/>
                <a:cs typeface="Trebuchet MS"/>
              </a:rPr>
              <a:t>Time</a:t>
            </a:r>
            <a:r>
              <a:rPr sz="2500" spc="-70" dirty="0">
                <a:latin typeface="Trebuchet MS"/>
                <a:cs typeface="Trebuchet MS"/>
              </a:rPr>
              <a:t>:</a:t>
            </a:r>
            <a:r>
              <a:rPr sz="2500" spc="27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still </a:t>
            </a:r>
            <a:r>
              <a:rPr sz="2500" i="1" spc="140" dirty="0">
                <a:latin typeface="Calibri"/>
                <a:cs typeface="Calibri"/>
              </a:rPr>
              <a:t>O</a:t>
            </a:r>
            <a:r>
              <a:rPr sz="2500" spc="140" dirty="0">
                <a:latin typeface="Trebuchet MS"/>
                <a:cs typeface="Trebuchet MS"/>
              </a:rPr>
              <a:t>(</a:t>
            </a:r>
            <a:r>
              <a:rPr sz="2500" i="1" spc="140" dirty="0">
                <a:latin typeface="Calibri"/>
                <a:cs typeface="Calibri"/>
              </a:rPr>
              <a:t>b</a:t>
            </a:r>
            <a:r>
              <a:rPr sz="2625" i="1" spc="209" baseline="28571" dirty="0">
                <a:latin typeface="Verdana"/>
                <a:cs typeface="Verdana"/>
              </a:rPr>
              <a:t>D</a:t>
            </a:r>
            <a:r>
              <a:rPr sz="2625" i="1" spc="-652" baseline="28571" dirty="0">
                <a:latin typeface="Verdana"/>
                <a:cs typeface="Verdana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)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worst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case,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but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could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be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much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better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if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solutions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are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easy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to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find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30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7626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7626349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Uninformed Search Algorithms in AI | Exploring New Possibilities">
            <a:extLst>
              <a:ext uri="{FF2B5EF4-FFF2-40B4-BE49-F238E27FC236}">
                <a16:creationId xmlns:a16="http://schemas.microsoft.com/office/drawing/2014/main" id="{DFCA0ACD-E1A9-1D1A-49E9-98DE609E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1536" y="1587937"/>
            <a:ext cx="3973963" cy="40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50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532" y="188281"/>
            <a:ext cx="9353550" cy="65004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 marR="5715" indent="-207645" algn="just"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work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cost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path),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8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faster.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715" indent="-207645" algn="just">
              <a:spcBef>
                <a:spcPts val="65"/>
              </a:spcBef>
              <a:buFont typeface="SimSun-ExtB"/>
              <a:buChar char="•"/>
              <a:tabLst>
                <a:tab pos="220345" algn="l"/>
              </a:tabLst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that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goal.</a:t>
            </a:r>
            <a:r>
              <a:rPr sz="28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sz="28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8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indent="-207645" algn="just">
              <a:buFont typeface="SimSun-ExtB"/>
              <a:buChar char="•"/>
              <a:tabLst>
                <a:tab pos="22034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sz="28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goal.</a:t>
            </a:r>
            <a:r>
              <a:rPr sz="28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algorithm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</a:t>
            </a:r>
            <a:r>
              <a:rPr sz="2800" b="1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(DFS),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you.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search.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particular, </a:t>
            </a:r>
            <a:r>
              <a:rPr sz="28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state,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6350" indent="-207645" algn="just">
              <a:spcBef>
                <a:spcPts val="65"/>
              </a:spcBef>
              <a:buFont typeface="SimSun-ExtB"/>
              <a:buChar char="•"/>
              <a:tabLst>
                <a:tab pos="220345" algn="l"/>
              </a:tabLst>
            </a:pP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the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state,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exhausting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7356" y="260258"/>
            <a:ext cx="3992879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Breadth-first</a:t>
            </a:r>
            <a:r>
              <a:rPr spc="95" dirty="0"/>
              <a:t> </a:t>
            </a:r>
            <a:r>
              <a:rPr spc="-204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7476" y="1326214"/>
            <a:ext cx="7352030" cy="1307465"/>
            <a:chOff x="1407476" y="1326214"/>
            <a:chExt cx="7352030" cy="1307465"/>
          </a:xfrm>
        </p:grpSpPr>
        <p:sp>
          <p:nvSpPr>
            <p:cNvPr id="4" name="object 4"/>
            <p:cNvSpPr/>
            <p:nvPr/>
          </p:nvSpPr>
          <p:spPr>
            <a:xfrm>
              <a:off x="1420192" y="1602776"/>
              <a:ext cx="7325995" cy="1017905"/>
            </a:xfrm>
            <a:custGeom>
              <a:avLst/>
              <a:gdLst/>
              <a:ahLst/>
              <a:cxnLst/>
              <a:rect l="l" t="t" r="r" b="b"/>
              <a:pathLst>
                <a:path w="7325995" h="1017905">
                  <a:moveTo>
                    <a:pt x="0" y="0"/>
                  </a:moveTo>
                  <a:lnTo>
                    <a:pt x="0" y="1017598"/>
                  </a:lnTo>
                  <a:lnTo>
                    <a:pt x="7325972" y="1017598"/>
                  </a:lnTo>
                  <a:lnTo>
                    <a:pt x="7325972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7347" y="1326214"/>
              <a:ext cx="5880735" cy="553720"/>
            </a:xfrm>
            <a:custGeom>
              <a:avLst/>
              <a:gdLst/>
              <a:ahLst/>
              <a:cxnLst/>
              <a:rect l="l" t="t" r="r" b="b"/>
              <a:pathLst>
                <a:path w="5880734" h="553719">
                  <a:moveTo>
                    <a:pt x="5880720" y="0"/>
                  </a:moveTo>
                  <a:lnTo>
                    <a:pt x="0" y="0"/>
                  </a:lnTo>
                  <a:lnTo>
                    <a:pt x="0" y="553124"/>
                  </a:lnTo>
                  <a:lnTo>
                    <a:pt x="5880720" y="553124"/>
                  </a:lnTo>
                  <a:lnTo>
                    <a:pt x="5880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347" y="1326214"/>
              <a:ext cx="642132" cy="5531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5889" y="1372864"/>
            <a:ext cx="8341995" cy="4651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90420">
              <a:lnSpc>
                <a:spcPct val="100000"/>
              </a:lnSpc>
              <a:spcBef>
                <a:spcPts val="140"/>
              </a:spcBef>
              <a:tabLst>
                <a:tab pos="4067175" algn="l"/>
              </a:tabLst>
            </a:pPr>
            <a:r>
              <a:rPr sz="2500" b="1" spc="-5" dirty="0">
                <a:solidFill>
                  <a:srgbClr val="FF0000"/>
                </a:solidFill>
                <a:latin typeface="Trebuchet MS"/>
                <a:cs typeface="Trebuchet MS"/>
              </a:rPr>
              <a:t>Assumption:	</a:t>
            </a:r>
            <a:r>
              <a:rPr sz="2500" b="1" spc="-15" dirty="0">
                <a:solidFill>
                  <a:srgbClr val="FF0000"/>
                </a:solidFill>
                <a:latin typeface="Trebuchet MS"/>
                <a:cs typeface="Trebuchet MS"/>
              </a:rPr>
              <a:t>constant</a:t>
            </a:r>
            <a:r>
              <a:rPr sz="2500" b="1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0000"/>
                </a:solidFill>
                <a:latin typeface="Trebuchet MS"/>
                <a:cs typeface="Trebuchet MS"/>
              </a:rPr>
              <a:t>action</a:t>
            </a:r>
            <a:r>
              <a:rPr sz="2500" b="1" spc="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Trebuchet MS"/>
                <a:cs typeface="Trebuchet MS"/>
              </a:rPr>
              <a:t>costs</a:t>
            </a:r>
            <a:endParaRPr sz="2500">
              <a:latin typeface="Trebuchet MS"/>
              <a:cs typeface="Trebuchet MS"/>
            </a:endParaRPr>
          </a:p>
          <a:p>
            <a:pPr marL="1397635">
              <a:lnSpc>
                <a:spcPct val="100000"/>
              </a:lnSpc>
              <a:spcBef>
                <a:spcPts val="2145"/>
              </a:spcBef>
            </a:pPr>
            <a:r>
              <a:rPr sz="2500" spc="-40" dirty="0">
                <a:latin typeface="Trebuchet MS"/>
                <a:cs typeface="Trebuchet MS"/>
              </a:rPr>
              <a:t>Assume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action</a:t>
            </a:r>
            <a:r>
              <a:rPr sz="2500" spc="10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costs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Cost(</a:t>
            </a:r>
            <a:r>
              <a:rPr sz="2500" i="1" spc="35" dirty="0">
                <a:latin typeface="Calibri"/>
                <a:cs typeface="Calibri"/>
              </a:rPr>
              <a:t>s,</a:t>
            </a:r>
            <a:r>
              <a:rPr sz="2500" i="1" spc="-135" dirty="0">
                <a:latin typeface="Calibri"/>
                <a:cs typeface="Calibri"/>
              </a:rPr>
              <a:t> </a:t>
            </a:r>
            <a:r>
              <a:rPr sz="2500" i="1" spc="60" dirty="0">
                <a:latin typeface="Calibri"/>
                <a:cs typeface="Calibri"/>
              </a:rPr>
              <a:t>a</a:t>
            </a:r>
            <a:r>
              <a:rPr sz="2500" spc="60" dirty="0">
                <a:latin typeface="Trebuchet MS"/>
                <a:cs typeface="Trebuchet MS"/>
              </a:rPr>
              <a:t>)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660" dirty="0">
                <a:latin typeface="Trebuchet MS"/>
                <a:cs typeface="Trebuchet MS"/>
              </a:rPr>
              <a:t>=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i="1" spc="55" dirty="0">
                <a:latin typeface="Calibri"/>
                <a:cs typeface="Calibri"/>
              </a:rPr>
              <a:t>c</a:t>
            </a:r>
            <a:r>
              <a:rPr sz="2500" i="1" spc="280" dirty="0">
                <a:latin typeface="Calibri"/>
                <a:cs typeface="Calibri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for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some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i="1" spc="55" dirty="0">
                <a:latin typeface="Calibri"/>
                <a:cs typeface="Calibri"/>
              </a:rPr>
              <a:t>c</a:t>
            </a:r>
            <a:r>
              <a:rPr sz="2500" i="1" spc="140" dirty="0">
                <a:latin typeface="Calibri"/>
                <a:cs typeface="Calibri"/>
              </a:rPr>
              <a:t> </a:t>
            </a:r>
            <a:r>
              <a:rPr sz="2500" spc="-530" dirty="0">
                <a:latin typeface="SimSun-ExtB"/>
                <a:cs typeface="SimSun-ExtB"/>
              </a:rPr>
              <a:t>≥</a:t>
            </a:r>
            <a:r>
              <a:rPr sz="2500" spc="-540" dirty="0">
                <a:latin typeface="SimSun-ExtB"/>
                <a:cs typeface="SimSun-ExtB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0.</a:t>
            </a:r>
            <a:endParaRPr sz="2500">
              <a:latin typeface="Trebuchet MS"/>
              <a:cs typeface="Trebuchet MS"/>
            </a:endParaRPr>
          </a:p>
          <a:p>
            <a:pPr marL="25400" marR="1387475">
              <a:lnSpc>
                <a:spcPct val="248000"/>
              </a:lnSpc>
              <a:spcBef>
                <a:spcPts val="1150"/>
              </a:spcBef>
              <a:tabLst>
                <a:tab pos="1213485" algn="l"/>
              </a:tabLst>
            </a:pPr>
            <a:r>
              <a:rPr sz="2500" spc="-125" dirty="0">
                <a:solidFill>
                  <a:srgbClr val="0000A0"/>
                </a:solidFill>
                <a:latin typeface="Trebuchet MS"/>
                <a:cs typeface="Trebuchet MS"/>
              </a:rPr>
              <a:t>Idea</a:t>
            </a:r>
            <a:r>
              <a:rPr sz="2500" spc="-125" dirty="0">
                <a:latin typeface="Trebuchet MS"/>
                <a:cs typeface="Trebuchet MS"/>
              </a:rPr>
              <a:t>:</a:t>
            </a:r>
            <a:r>
              <a:rPr sz="2500" spc="38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explore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all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nodes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in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order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of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increasing</a:t>
            </a:r>
            <a:r>
              <a:rPr sz="2500" spc="10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depth.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0000A0"/>
                </a:solidFill>
                <a:latin typeface="Trebuchet MS"/>
                <a:cs typeface="Trebuchet MS"/>
              </a:rPr>
              <a:t>Legend</a:t>
            </a:r>
            <a:r>
              <a:rPr sz="2500" spc="-105" dirty="0">
                <a:latin typeface="Trebuchet MS"/>
                <a:cs typeface="Trebuchet MS"/>
              </a:rPr>
              <a:t>:	</a:t>
            </a:r>
            <a:r>
              <a:rPr sz="2500" i="1" spc="-200" dirty="0">
                <a:latin typeface="Calibri"/>
                <a:cs typeface="Calibri"/>
              </a:rPr>
              <a:t>b</a:t>
            </a:r>
            <a:r>
              <a:rPr sz="2500" i="1" spc="-80" dirty="0">
                <a:latin typeface="Calibri"/>
                <a:cs typeface="Calibri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actions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per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state,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solution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has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30" dirty="0">
                <a:latin typeface="Calibri"/>
                <a:cs typeface="Calibri"/>
              </a:rPr>
              <a:t>d</a:t>
            </a:r>
            <a:r>
              <a:rPr sz="2500" i="1" spc="275" dirty="0">
                <a:latin typeface="Calibri"/>
                <a:cs typeface="Calibri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actions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 marL="831215" indent="-323215">
              <a:lnSpc>
                <a:spcPct val="100000"/>
              </a:lnSpc>
              <a:spcBef>
                <a:spcPts val="1660"/>
              </a:spcBef>
              <a:buClr>
                <a:srgbClr val="000000"/>
              </a:buClr>
              <a:buFont typeface="SimSun-ExtB"/>
              <a:buChar char="•"/>
              <a:tabLst>
                <a:tab pos="831850" algn="l"/>
              </a:tabLst>
            </a:pPr>
            <a:r>
              <a:rPr sz="2500" spc="-90" dirty="0">
                <a:solidFill>
                  <a:srgbClr val="0000A0"/>
                </a:solidFill>
                <a:latin typeface="Trebuchet MS"/>
                <a:cs typeface="Trebuchet MS"/>
              </a:rPr>
              <a:t>Space</a:t>
            </a:r>
            <a:r>
              <a:rPr sz="2500" spc="-90" dirty="0">
                <a:latin typeface="Trebuchet MS"/>
                <a:cs typeface="Trebuchet MS"/>
              </a:rPr>
              <a:t>:</a:t>
            </a:r>
            <a:r>
              <a:rPr sz="2500" spc="365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now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i="1" spc="11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500" spc="114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500" i="1" spc="114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25" i="1" spc="172" baseline="2857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500" spc="114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sz="2500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spc="-15" dirty="0">
                <a:latin typeface="Trebuchet MS"/>
                <a:cs typeface="Trebuchet MS"/>
              </a:rPr>
              <a:t>(a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lot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worse!)</a:t>
            </a:r>
            <a:endParaRPr sz="2500">
              <a:latin typeface="Trebuchet MS"/>
              <a:cs typeface="Trebuchet MS"/>
            </a:endParaRPr>
          </a:p>
          <a:p>
            <a:pPr marL="831215" indent="-323215">
              <a:lnSpc>
                <a:spcPct val="100000"/>
              </a:lnSpc>
              <a:spcBef>
                <a:spcPts val="1635"/>
              </a:spcBef>
              <a:buClr>
                <a:srgbClr val="000000"/>
              </a:buClr>
              <a:buFont typeface="SimSun-ExtB"/>
              <a:buChar char="•"/>
              <a:tabLst>
                <a:tab pos="831850" algn="l"/>
                <a:tab pos="1760220" algn="l"/>
              </a:tabLst>
            </a:pPr>
            <a:r>
              <a:rPr sz="2500" spc="-70" dirty="0">
                <a:solidFill>
                  <a:srgbClr val="0000A0"/>
                </a:solidFill>
                <a:latin typeface="Trebuchet MS"/>
                <a:cs typeface="Trebuchet MS"/>
              </a:rPr>
              <a:t>Time</a:t>
            </a:r>
            <a:r>
              <a:rPr sz="2500" spc="-70" dirty="0">
                <a:latin typeface="Trebuchet MS"/>
                <a:cs typeface="Trebuchet MS"/>
              </a:rPr>
              <a:t>:	</a:t>
            </a:r>
            <a:r>
              <a:rPr sz="2500" i="1" spc="114" dirty="0">
                <a:latin typeface="Calibri"/>
                <a:cs typeface="Calibri"/>
              </a:rPr>
              <a:t>O</a:t>
            </a:r>
            <a:r>
              <a:rPr sz="2500" spc="114" dirty="0">
                <a:latin typeface="Trebuchet MS"/>
                <a:cs typeface="Trebuchet MS"/>
              </a:rPr>
              <a:t>(</a:t>
            </a:r>
            <a:r>
              <a:rPr sz="2500" i="1" spc="114" dirty="0">
                <a:latin typeface="Calibri"/>
                <a:cs typeface="Calibri"/>
              </a:rPr>
              <a:t>b</a:t>
            </a:r>
            <a:r>
              <a:rPr sz="2625" i="1" spc="172" baseline="28571" dirty="0">
                <a:latin typeface="Calibri"/>
                <a:cs typeface="Calibri"/>
              </a:rPr>
              <a:t>d</a:t>
            </a:r>
            <a:r>
              <a:rPr sz="2500" spc="114" dirty="0">
                <a:latin typeface="Trebuchet MS"/>
                <a:cs typeface="Trebuchet MS"/>
              </a:rPr>
              <a:t>)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(better,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depends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on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-90" dirty="0">
                <a:latin typeface="Calibri"/>
                <a:cs typeface="Calibri"/>
              </a:rPr>
              <a:t>d</a:t>
            </a:r>
            <a:r>
              <a:rPr sz="2500" spc="-90" dirty="0">
                <a:latin typeface="Trebuchet MS"/>
                <a:cs typeface="Trebuchet MS"/>
              </a:rPr>
              <a:t>,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not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345" dirty="0">
                <a:latin typeface="Calibri"/>
                <a:cs typeface="Calibri"/>
              </a:rPr>
              <a:t>D</a:t>
            </a:r>
            <a:r>
              <a:rPr sz="2500" spc="345" dirty="0"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32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4" name="Group 2056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75"/>
            <a:ext cx="10160000" cy="7667478"/>
            <a:chOff x="0" y="-7622"/>
            <a:chExt cx="12192000" cy="6894986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052" name="Picture 4" descr="Breadth First Search Algorithm Tutorial | BFS Algorithm | Edureka">
            <a:extLst>
              <a:ext uri="{FF2B5EF4-FFF2-40B4-BE49-F238E27FC236}">
                <a16:creationId xmlns:a16="http://schemas.microsoft.com/office/drawing/2014/main" id="{07F01D1E-7126-6DD2-CAC8-8545EF449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r="13671" b="2"/>
          <a:stretch/>
        </p:blipFill>
        <p:spPr bwMode="auto">
          <a:xfrm>
            <a:off x="472938" y="622630"/>
            <a:ext cx="9214122" cy="63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43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731" y="188282"/>
            <a:ext cx="9467850" cy="56515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510" marR="69215" indent="-207645" algn="just">
              <a:spcBef>
                <a:spcPts val="90"/>
              </a:spcBef>
              <a:buFont typeface="SimSun-ExtB"/>
              <a:buChar char="•"/>
              <a:tabLst>
                <a:tab pos="271145" algn="l"/>
              </a:tabLst>
            </a:pP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</a:t>
            </a:r>
            <a:r>
              <a:rPr sz="2800" b="1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8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(BFS),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familiar,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stringent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assumption,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8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non-negative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68580" indent="-207645" algn="just">
              <a:spcBef>
                <a:spcPts val="65"/>
              </a:spcBef>
              <a:buFont typeface="SimSun-ExtB"/>
              <a:buChar char="•"/>
              <a:tabLst>
                <a:tab pos="271145" algn="l"/>
              </a:tabLst>
            </a:pP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sz="28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spc="-8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sz="2800" b="1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explored.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pops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queue,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pushes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successors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07645" algn="just">
              <a:buFont typeface="SimSun-ExtB"/>
              <a:buChar char="•"/>
              <a:tabLst>
                <a:tab pos="271145" algn="l"/>
              </a:tabLst>
            </a:pP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edge,</a:t>
            </a:r>
            <a:r>
              <a:rPr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edges,</a:t>
            </a:r>
            <a:r>
              <a:rPr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edges,</a:t>
            </a:r>
            <a:r>
              <a:rPr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etc.,</a:t>
            </a:r>
            <a:r>
              <a:rPr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r>
              <a:rPr sz="28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actions,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i="1" spc="112" baseline="28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nodes,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sz="28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69215" indent="-207645" algn="just">
              <a:spcBef>
                <a:spcPts val="245"/>
              </a:spcBef>
              <a:buFont typeface="SimSun-ExtB"/>
              <a:buChar char="•"/>
              <a:tabLst>
                <a:tab pos="271145" algn="l"/>
              </a:tabLst>
            </a:pP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potential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show-stopper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sz="2800" i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i="1" spc="112" baseline="28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since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600" y="231775"/>
            <a:ext cx="3938608" cy="67423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48909" y="7264008"/>
            <a:ext cx="10604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3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0FB50-F21B-60BE-7D34-6922E0A00ECF}"/>
              </a:ext>
            </a:extLst>
          </p:cNvPr>
          <p:cNvSpPr txBox="1"/>
          <p:nvPr/>
        </p:nvSpPr>
        <p:spPr>
          <a:xfrm>
            <a:off x="431800" y="460375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US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real</a:t>
            </a:r>
            <a:r>
              <a:rPr kumimoji="0" 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</a:t>
            </a:r>
            <a:r>
              <a:rPr kumimoji="0" lang="en-US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is:</a:t>
            </a:r>
            <a:r>
              <a:rPr kumimoji="0" lang="en-US" sz="2800" b="0" i="0" u="none" strike="noStrike" kern="120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</a:t>
            </a:r>
            <a:r>
              <a:rPr kumimoji="0" lang="en-US" sz="2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machine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</a:t>
            </a:r>
            <a:r>
              <a:rPr kumimoji="0" lang="en-US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solve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</a:t>
            </a:r>
            <a:r>
              <a:rPr kumimoji="0" lang="en-US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problems</a:t>
            </a:r>
            <a:r>
              <a:rPr kumimoji="0" lang="en-US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like</a:t>
            </a:r>
            <a:r>
              <a:rPr kumimoji="0" lang="en-US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automatically?</a:t>
            </a:r>
            <a:r>
              <a:rPr kumimoji="0" lang="en-US" sz="2800" b="0" i="0" u="none" strike="noStrike" kern="1200" cap="none" spc="7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things</a:t>
            </a:r>
            <a:r>
              <a:rPr kumimoji="0" lang="en-US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</a:t>
            </a:r>
            <a:r>
              <a:rPr kumimoji="0" lang="en-US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need</a:t>
            </a:r>
            <a:r>
              <a:rPr kumimoji="0" lang="en-US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</a:t>
            </a:r>
            <a:r>
              <a:rPr kumimoji="0" lang="en-US" sz="2800" b="0" i="0" u="none" strike="noStrike" kern="1200" cap="none" spc="-4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US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systematic </a:t>
            </a:r>
            <a:r>
              <a:rPr kumimoji="0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approach </a:t>
            </a:r>
            <a:r>
              <a:rPr kumimoji="0" lang="en-US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</a:t>
            </a:r>
            <a:r>
              <a:rPr kumimoji="0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considers </a:t>
            </a:r>
            <a:r>
              <a:rPr kumimoji="0" lang="en-US" sz="2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the </a:t>
            </a:r>
            <a:r>
              <a:rPr kumimoji="0" lang="en-US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possibilities.</a:t>
            </a:r>
            <a:r>
              <a:rPr kumimoji="0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</a:t>
            </a:r>
            <a:r>
              <a:rPr kumimoji="0" lang="en-US" sz="2800" b="0" i="0" u="none" strike="noStrike" kern="1200" cap="none" spc="-8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will </a:t>
            </a:r>
            <a:r>
              <a:rPr kumimoji="0" lang="en-US" sz="2800" b="0" i="0" u="none" strike="noStrike" kern="1200" cap="none" spc="-11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 </a:t>
            </a:r>
            <a:r>
              <a:rPr kumimoji="0" lang="en-US" sz="2800" b="0" i="0" u="none" strike="noStrike" kern="1200" cap="none" spc="-4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</a:t>
            </a:r>
            <a:r>
              <a:rPr kumimoji="0" lang="en-US" sz="2800" b="1" i="0" u="none" strike="noStrike" kern="1200" cap="none" spc="-4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search </a:t>
            </a:r>
            <a:r>
              <a:rPr kumimoji="0" lang="en-US" sz="2800" b="1" i="0" u="none" strike="noStrike" kern="1200" cap="none" spc="-3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problems </a:t>
            </a:r>
            <a:r>
              <a:rPr kumimoji="0" lang="en-US" sz="2800" b="0" i="0" u="none" strike="noStrike" kern="1200" cap="none" spc="-9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define </a:t>
            </a:r>
            <a:r>
              <a:rPr kumimoji="0" lang="en-US" sz="2800" b="0" i="0" u="none" strike="noStrike" kern="1200" cap="none" spc="-7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US" sz="2800" b="0" i="0" u="none" strike="noStrike" kern="1200" cap="none" spc="-7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6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possibilities,</a:t>
            </a:r>
            <a:r>
              <a:rPr kumimoji="0" lang="en-US" sz="2800" b="0" i="0" u="none" strike="noStrike" kern="1200" cap="none" spc="6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-4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search</a:t>
            </a:r>
            <a:r>
              <a:rPr kumimoji="0" lang="en-US" sz="2800" b="1" i="0" u="none" strike="noStrike" kern="1200" cap="none" spc="114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-1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algorithms</a:t>
            </a:r>
            <a:r>
              <a:rPr kumimoji="0" lang="en-US" sz="2800" b="1" i="0" u="none" strike="noStrike" kern="1200" cap="none" spc="6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9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explore</a:t>
            </a:r>
            <a:r>
              <a:rPr kumimoji="0" lang="en-US" sz="2800" b="0" i="0" u="none" strike="noStrike" kern="1200" cap="none" spc="6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8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these</a:t>
            </a:r>
            <a:r>
              <a:rPr kumimoji="0" lang="en-US" sz="2800" b="0" i="0" u="none" strike="noStrike" kern="1200" cap="none" spc="6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65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possibilities.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756" y="260258"/>
            <a:ext cx="239966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Course</a:t>
            </a:r>
            <a:r>
              <a:rPr spc="40" dirty="0"/>
              <a:t> </a:t>
            </a:r>
            <a:r>
              <a:rPr spc="-16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571" y="3991451"/>
            <a:ext cx="7518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45" dirty="0">
                <a:solidFill>
                  <a:srgbClr val="FF0000"/>
                </a:solidFill>
                <a:latin typeface="Trebuchet MS"/>
                <a:cs typeface="Trebuchet MS"/>
              </a:rPr>
              <a:t>Re</a:t>
            </a:r>
            <a:r>
              <a:rPr sz="2000" b="1" spc="-70" dirty="0">
                <a:solidFill>
                  <a:srgbClr val="FF0000"/>
                </a:solidFill>
                <a:latin typeface="Trebuchet MS"/>
                <a:cs typeface="Trebuchet MS"/>
              </a:rPr>
              <a:t>fl</a:t>
            </a:r>
            <a:r>
              <a:rPr sz="2000" b="1" spc="-105" dirty="0">
                <a:solidFill>
                  <a:srgbClr val="FF0000"/>
                </a:solidFill>
                <a:latin typeface="Trebuchet MS"/>
                <a:cs typeface="Trebuchet MS"/>
              </a:rPr>
              <a:t>ex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2500" y="2639776"/>
            <a:ext cx="1545590" cy="438150"/>
          </a:xfrm>
          <a:prstGeom prst="rect">
            <a:avLst/>
          </a:prstGeom>
          <a:ln w="40689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650"/>
              </a:spcBef>
            </a:pPr>
            <a:r>
              <a:rPr sz="1600" spc="-50" dirty="0">
                <a:solidFill>
                  <a:srgbClr val="008000"/>
                </a:solidFill>
                <a:latin typeface="Trebuchet MS"/>
                <a:cs typeface="Trebuchet MS"/>
              </a:rPr>
              <a:t>Search</a:t>
            </a:r>
            <a:r>
              <a:rPr sz="1600" spc="2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008000"/>
                </a:solidFill>
                <a:latin typeface="Trebuchet MS"/>
                <a:cs typeface="Trebuchet MS"/>
              </a:rPr>
              <a:t>problems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371" y="3195390"/>
            <a:ext cx="227203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0" dirty="0">
                <a:solidFill>
                  <a:srgbClr val="008000"/>
                </a:solidFill>
                <a:latin typeface="Trebuchet MS"/>
                <a:cs typeface="Trebuchet MS"/>
              </a:rPr>
              <a:t>Markov</a:t>
            </a:r>
            <a:r>
              <a:rPr sz="1600" spc="5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008000"/>
                </a:solidFill>
                <a:latin typeface="Trebuchet MS"/>
                <a:cs typeface="Trebuchet MS"/>
              </a:rPr>
              <a:t>decision</a:t>
            </a:r>
            <a:r>
              <a:rPr sz="1600" spc="5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008000"/>
                </a:solidFill>
                <a:latin typeface="Trebuchet MS"/>
                <a:cs typeface="Trebuchet MS"/>
              </a:rPr>
              <a:t>processes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8202" y="3592346"/>
            <a:ext cx="157416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55" dirty="0">
                <a:solidFill>
                  <a:srgbClr val="008000"/>
                </a:solidFill>
                <a:latin typeface="Trebuchet MS"/>
                <a:cs typeface="Trebuchet MS"/>
              </a:rPr>
              <a:t>Adversarial</a:t>
            </a:r>
            <a:r>
              <a:rPr sz="16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008000"/>
                </a:solidFill>
                <a:latin typeface="Trebuchet MS"/>
                <a:cs typeface="Trebuchet MS"/>
              </a:rPr>
              <a:t>games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279" y="3991451"/>
            <a:ext cx="7677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25" dirty="0">
                <a:solidFill>
                  <a:srgbClr val="008000"/>
                </a:solidFill>
                <a:latin typeface="Trebuchet MS"/>
                <a:cs typeface="Trebuchet MS"/>
              </a:rPr>
              <a:t>States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4043" y="3195390"/>
            <a:ext cx="279209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40" dirty="0">
                <a:solidFill>
                  <a:srgbClr val="0000FF"/>
                </a:solidFill>
                <a:latin typeface="Trebuchet MS"/>
                <a:cs typeface="Trebuchet MS"/>
              </a:rPr>
              <a:t>Constraint</a:t>
            </a:r>
            <a:r>
              <a:rPr sz="1600" spc="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0000FF"/>
                </a:solidFill>
                <a:latin typeface="Trebuchet MS"/>
                <a:cs typeface="Trebuchet MS"/>
              </a:rPr>
              <a:t>satisfaction</a:t>
            </a:r>
            <a:r>
              <a:rPr sz="1600" spc="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0000FF"/>
                </a:solidFill>
                <a:latin typeface="Trebuchet MS"/>
                <a:cs typeface="Trebuchet MS"/>
              </a:rPr>
              <a:t>problems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4824" y="3592346"/>
            <a:ext cx="159131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50" dirty="0">
                <a:solidFill>
                  <a:srgbClr val="0000FF"/>
                </a:solidFill>
                <a:latin typeface="Trebuchet MS"/>
                <a:cs typeface="Trebuchet MS"/>
              </a:rPr>
              <a:t>Bayesian</a:t>
            </a:r>
            <a:r>
              <a:rPr sz="1600" spc="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0000FF"/>
                </a:solidFill>
                <a:latin typeface="Trebuchet MS"/>
                <a:cs typeface="Trebuchet MS"/>
              </a:rPr>
              <a:t>networks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8851" y="3991451"/>
            <a:ext cx="10833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35" dirty="0">
                <a:solidFill>
                  <a:srgbClr val="0000FF"/>
                </a:solidFill>
                <a:latin typeface="Trebuchet MS"/>
                <a:cs typeface="Trebuchet MS"/>
              </a:rPr>
              <a:t>Variables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9811" y="3991451"/>
            <a:ext cx="6515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0" dirty="0">
                <a:solidFill>
                  <a:srgbClr val="800080"/>
                </a:solidFill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4831" y="4373567"/>
            <a:ext cx="9459595" cy="130175"/>
            <a:chOff x="314831" y="4373567"/>
            <a:chExt cx="9459595" cy="130175"/>
          </a:xfrm>
        </p:grpSpPr>
        <p:sp>
          <p:nvSpPr>
            <p:cNvPr id="13" name="object 13"/>
            <p:cNvSpPr/>
            <p:nvPr/>
          </p:nvSpPr>
          <p:spPr>
            <a:xfrm>
              <a:off x="314831" y="4438537"/>
              <a:ext cx="9317990" cy="0"/>
            </a:xfrm>
            <a:custGeom>
              <a:avLst/>
              <a:gdLst/>
              <a:ahLst/>
              <a:cxnLst/>
              <a:rect l="l" t="t" r="r" b="b"/>
              <a:pathLst>
                <a:path w="9317990">
                  <a:moveTo>
                    <a:pt x="0" y="0"/>
                  </a:moveTo>
                  <a:lnTo>
                    <a:pt x="9317870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0792" y="4373567"/>
              <a:ext cx="173169" cy="12993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1743" y="4509995"/>
            <a:ext cx="192595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65" dirty="0">
                <a:latin typeface="Trebuchet MS"/>
                <a:cs typeface="Trebuchet MS"/>
              </a:rPr>
              <a:t>”Low-level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intelligence”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88334" y="4509995"/>
            <a:ext cx="1977389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50" dirty="0">
                <a:latin typeface="Trebuchet MS"/>
                <a:cs typeface="Trebuchet MS"/>
              </a:rPr>
              <a:t>”High-level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intelligence”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1544" y="4792148"/>
            <a:ext cx="254508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b="1" spc="30" dirty="0">
                <a:solidFill>
                  <a:srgbClr val="A52929"/>
                </a:solidFill>
                <a:latin typeface="Trebuchet MS"/>
                <a:cs typeface="Trebuchet MS"/>
              </a:rPr>
              <a:t>Machine</a:t>
            </a:r>
            <a:r>
              <a:rPr sz="2500" b="1" spc="135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2500" b="1" spc="-65" dirty="0">
                <a:solidFill>
                  <a:srgbClr val="A52929"/>
                </a:solidFill>
                <a:latin typeface="Trebuchet MS"/>
                <a:cs typeface="Trebuchet MS"/>
              </a:rPr>
              <a:t>learning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48909" y="7264008"/>
            <a:ext cx="10604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5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532" y="176765"/>
            <a:ext cx="9352915" cy="31141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 marR="5080" indent="-20764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4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4000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sz="4000" b="1" spc="-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 </a:t>
            </a:r>
            <a:r>
              <a:rPr sz="4000" b="1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40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</a:t>
            </a: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state-based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models,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297" y="260258"/>
            <a:ext cx="523176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Application:</a:t>
            </a:r>
            <a:r>
              <a:rPr spc="515" dirty="0"/>
              <a:t> </a:t>
            </a:r>
            <a:r>
              <a:rPr spc="-190" dirty="0"/>
              <a:t>route</a:t>
            </a:r>
            <a:r>
              <a:rPr spc="105" dirty="0"/>
              <a:t> </a:t>
            </a:r>
            <a:r>
              <a:rPr spc="-145" dirty="0"/>
              <a:t>finding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7298" y="3941629"/>
            <a:ext cx="5787068" cy="3592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48909" y="7264008"/>
            <a:ext cx="10604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7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066DB-11C5-4DD3-AF46-E8113ECD2DA9}"/>
              </a:ext>
            </a:extLst>
          </p:cNvPr>
          <p:cNvSpPr txBox="1"/>
          <p:nvPr/>
        </p:nvSpPr>
        <p:spPr>
          <a:xfrm>
            <a:off x="111433" y="1242934"/>
            <a:ext cx="4816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029075" algn="l"/>
              </a:tabLst>
            </a:pPr>
            <a:r>
              <a:rPr lang="en-US" sz="2000" spc="-120" dirty="0">
                <a:solidFill>
                  <a:srgbClr val="000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shortest?</a:t>
            </a:r>
            <a:r>
              <a:rPr lang="en-US" sz="20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fastest? 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scenic?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spc="-60" dirty="0">
                <a:solidFill>
                  <a:srgbClr val="000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straight,</a:t>
            </a:r>
            <a:r>
              <a:rPr lang="en-US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en-US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left,</a:t>
            </a:r>
            <a:r>
              <a:rPr lang="en-US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en-US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AC801-9F3D-ECFA-C07E-C763266A95C7}"/>
              </a:ext>
            </a:extLst>
          </p:cNvPr>
          <p:cNvSpPr txBox="1"/>
          <p:nvPr/>
        </p:nvSpPr>
        <p:spPr>
          <a:xfrm>
            <a:off x="111432" y="2517775"/>
            <a:ext cx="9943521" cy="130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10" marR="5080" indent="-20764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is 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</a:t>
            </a:r>
            <a:r>
              <a:rPr lang="en-US"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</a:t>
            </a:r>
            <a:r>
              <a:rPr lang="en-US"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1800" b="1" spc="-8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18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map, </a:t>
            </a:r>
            <a:r>
              <a:rPr lang="en-US" sz="18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18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18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destination point.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1800" b="1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b="1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output </a:t>
            </a:r>
            <a:r>
              <a:rPr lang="en-US" sz="1800" b="1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spc="-8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1800" b="1" spc="-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 </a:t>
            </a:r>
            <a:r>
              <a:rPr lang="en-US"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straight, 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left,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indent="-207645">
              <a:lnSpc>
                <a:spcPct val="100000"/>
              </a:lnSpc>
              <a:spcBef>
                <a:spcPts val="690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18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3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1800" b="1" spc="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8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US" sz="18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1800" b="1" spc="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en-US" sz="18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1800" b="1" spc="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4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b="1" spc="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8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8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(distance,</a:t>
            </a:r>
            <a:r>
              <a:rPr lang="en-US" sz="1800" b="1" spc="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9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lang="en-US" sz="18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8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b="1" spc="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pleasantness).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3202" y="260258"/>
            <a:ext cx="718121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Application:</a:t>
            </a:r>
            <a:r>
              <a:rPr spc="540" dirty="0"/>
              <a:t> </a:t>
            </a:r>
            <a:r>
              <a:rPr spc="-130" dirty="0"/>
              <a:t>robot</a:t>
            </a:r>
            <a:r>
              <a:rPr spc="120" dirty="0"/>
              <a:t> </a:t>
            </a:r>
            <a:r>
              <a:rPr spc="-140" dirty="0"/>
              <a:t>motion</a:t>
            </a:r>
            <a:r>
              <a:rPr spc="125" dirty="0"/>
              <a:t> </a:t>
            </a:r>
            <a:r>
              <a:rPr spc="-135" dirty="0"/>
              <a:t>planning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7245" y="866684"/>
            <a:ext cx="2560955" cy="2032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48909" y="7264008"/>
            <a:ext cx="10604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9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6C870-4483-9E89-647C-AC265FEB98B8}"/>
              </a:ext>
            </a:extLst>
          </p:cNvPr>
          <p:cNvSpPr txBox="1"/>
          <p:nvPr/>
        </p:nvSpPr>
        <p:spPr>
          <a:xfrm>
            <a:off x="238589" y="1222375"/>
            <a:ext cx="692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680335" algn="l"/>
                <a:tab pos="6830059" algn="l"/>
              </a:tabLst>
            </a:pPr>
            <a:r>
              <a:rPr lang="en-US" sz="2400" spc="-120" dirty="0">
                <a:solidFill>
                  <a:srgbClr val="000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fastest?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efficient?</a:t>
            </a:r>
            <a:r>
              <a:rPr lang="en-US"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safest?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400" spc="-60" dirty="0">
                <a:solidFill>
                  <a:srgbClr val="000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A88C1-B6DF-2921-A6EA-2E0340790844}"/>
              </a:ext>
            </a:extLst>
          </p:cNvPr>
          <p:cNvSpPr txBox="1"/>
          <p:nvPr/>
        </p:nvSpPr>
        <p:spPr>
          <a:xfrm>
            <a:off x="660400" y="3051175"/>
            <a:ext cx="9067800" cy="269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10" marR="5080" indent="-20764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planning, </a:t>
            </a:r>
            <a:r>
              <a:rPr lang="en-US" sz="2400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400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 </a:t>
            </a:r>
            <a:r>
              <a:rPr lang="en-US" sz="2400" spc="-4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sz="2400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2400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position/pose to </a:t>
            </a:r>
            <a:r>
              <a:rPr lang="en-US" sz="2400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another.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actions,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corresponding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rotating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joints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indent="-207645" algn="just">
              <a:lnSpc>
                <a:spcPct val="100000"/>
              </a:lnSpc>
              <a:spcBef>
                <a:spcPts val="600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4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8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US" sz="2400" b="1" spc="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9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8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1" spc="6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energy.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119" y="260258"/>
            <a:ext cx="562864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Application:</a:t>
            </a:r>
            <a:r>
              <a:rPr spc="520" dirty="0"/>
              <a:t> </a:t>
            </a:r>
            <a:r>
              <a:rPr spc="-120" dirty="0"/>
              <a:t>solving</a:t>
            </a:r>
            <a:r>
              <a:rPr spc="110" dirty="0"/>
              <a:t> </a:t>
            </a:r>
            <a:r>
              <a:rPr spc="-180" dirty="0"/>
              <a:t>puzzles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597" y="1169295"/>
            <a:ext cx="1969210" cy="19535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1807" y="1003543"/>
            <a:ext cx="1969210" cy="19217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11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E6794-3447-21C2-FD96-2EC91A27E073}"/>
              </a:ext>
            </a:extLst>
          </p:cNvPr>
          <p:cNvSpPr txBox="1"/>
          <p:nvPr/>
        </p:nvSpPr>
        <p:spPr>
          <a:xfrm>
            <a:off x="238589" y="1222375"/>
            <a:ext cx="5146211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000" spc="-120" dirty="0">
                <a:solidFill>
                  <a:srgbClr val="000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lang="en-US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lang="en-US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lang="en-US" sz="2000" spc="-60" dirty="0">
                <a:solidFill>
                  <a:srgbClr val="000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US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lang="en-US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Move12Down)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D94E3-1472-92D2-F3A0-08A68EE3DF4E}"/>
              </a:ext>
            </a:extLst>
          </p:cNvPr>
          <p:cNvSpPr txBox="1"/>
          <p:nvPr/>
        </p:nvSpPr>
        <p:spPr>
          <a:xfrm>
            <a:off x="238589" y="3279775"/>
            <a:ext cx="9412428" cy="339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10" marR="5080" indent="-207645" algn="just">
              <a:spcBef>
                <a:spcPts val="90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puzzles,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8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actions.</a:t>
            </a:r>
            <a:r>
              <a:rPr lang="en-US" sz="28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Rubik’s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cube,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rotating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cube.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15-puzzle,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710" marR="5080" indent="-207645" algn="just">
              <a:spcBef>
                <a:spcPts val="65"/>
              </a:spcBef>
              <a:buFont typeface="SimSun-ExtB"/>
              <a:buChar char="•"/>
              <a:tabLst>
                <a:tab pos="220345" algn="l"/>
              </a:tabLst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puzzles,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8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accomplishment.</a:t>
            </a:r>
            <a:r>
              <a:rPr lang="en-US" sz="28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8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ambitious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(say,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011" y="260258"/>
            <a:ext cx="661606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Application:</a:t>
            </a:r>
            <a:r>
              <a:rPr spc="535" dirty="0"/>
              <a:t> </a:t>
            </a:r>
            <a:r>
              <a:rPr spc="-185" dirty="0"/>
              <a:t>machine</a:t>
            </a:r>
            <a:r>
              <a:rPr spc="125" dirty="0"/>
              <a:t> </a:t>
            </a:r>
            <a:r>
              <a:rPr spc="-150" dirty="0"/>
              <a:t>translation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30942" y="1914665"/>
            <a:ext cx="104775" cy="589280"/>
            <a:chOff x="5030942" y="1914665"/>
            <a:chExt cx="104775" cy="589280"/>
          </a:xfrm>
        </p:grpSpPr>
        <p:sp>
          <p:nvSpPr>
            <p:cNvPr id="4" name="object 4"/>
            <p:cNvSpPr/>
            <p:nvPr/>
          </p:nvSpPr>
          <p:spPr>
            <a:xfrm>
              <a:off x="5083178" y="1914665"/>
              <a:ext cx="0" cy="461009"/>
            </a:xfrm>
            <a:custGeom>
              <a:avLst/>
              <a:gdLst/>
              <a:ahLst/>
              <a:cxnLst/>
              <a:rect l="l" t="t" r="r" b="b"/>
              <a:pathLst>
                <a:path h="461010">
                  <a:moveTo>
                    <a:pt x="0" y="0"/>
                  </a:moveTo>
                  <a:lnTo>
                    <a:pt x="0" y="460640"/>
                  </a:lnTo>
                </a:path>
              </a:pathLst>
            </a:custGeom>
            <a:ln w="38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0942" y="2356227"/>
              <a:ext cx="104471" cy="1476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1435" y="1326950"/>
            <a:ext cx="6568766" cy="151567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791585">
              <a:lnSpc>
                <a:spcPct val="100000"/>
              </a:lnSpc>
              <a:spcBef>
                <a:spcPts val="140"/>
              </a:spcBef>
            </a:pPr>
            <a:r>
              <a:rPr sz="2500" i="1" spc="-150" dirty="0">
                <a:solidFill>
                  <a:srgbClr val="008000"/>
                </a:solidFill>
                <a:latin typeface="Trebuchet MS"/>
                <a:cs typeface="Trebuchet MS"/>
              </a:rPr>
              <a:t>la</a:t>
            </a:r>
            <a:r>
              <a:rPr sz="2500" i="1" spc="7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500" i="1" spc="-85" dirty="0">
                <a:solidFill>
                  <a:srgbClr val="008000"/>
                </a:solidFill>
                <a:latin typeface="Trebuchet MS"/>
                <a:cs typeface="Trebuchet MS"/>
              </a:rPr>
              <a:t>maison</a:t>
            </a:r>
            <a:r>
              <a:rPr sz="2500" i="1" spc="7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500" i="1" spc="-160" dirty="0">
                <a:solidFill>
                  <a:srgbClr val="008000"/>
                </a:solidFill>
                <a:latin typeface="Trebuchet MS"/>
                <a:cs typeface="Trebuchet MS"/>
              </a:rPr>
              <a:t>bleue</a:t>
            </a:r>
            <a:endParaRPr sz="2500" dirty="0">
              <a:latin typeface="Trebuchet MS"/>
              <a:cs typeface="Trebuchet MS"/>
            </a:endParaRPr>
          </a:p>
          <a:p>
            <a:pPr marL="12700" marR="5080" indent="3842385">
              <a:lnSpc>
                <a:spcPct val="337900"/>
              </a:lnSpc>
              <a:spcBef>
                <a:spcPts val="500"/>
              </a:spcBef>
            </a:pPr>
            <a:r>
              <a:rPr sz="2500" i="1" spc="-145" dirty="0">
                <a:solidFill>
                  <a:srgbClr val="0000FF"/>
                </a:solidFill>
                <a:latin typeface="Trebuchet MS"/>
                <a:cs typeface="Trebuchet MS"/>
              </a:rPr>
              <a:t>the blue</a:t>
            </a:r>
            <a:r>
              <a:rPr sz="2500" i="1" spc="-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i="1" spc="-100" dirty="0">
                <a:solidFill>
                  <a:srgbClr val="0000FF"/>
                </a:solidFill>
                <a:latin typeface="Trebuchet MS"/>
                <a:cs typeface="Trebuchet MS"/>
              </a:rPr>
              <a:t>house </a:t>
            </a:r>
            <a:r>
              <a:rPr sz="2500" i="1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endParaRPr lang="en-US" sz="2500" i="1" spc="-95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8293" y="7264008"/>
            <a:ext cx="18669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Trebuchet MS"/>
                <a:cs typeface="Trebuchet MS"/>
              </a:rPr>
              <a:t>13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FB7D4-470B-F774-1B79-03E1306AFFA6}"/>
              </a:ext>
            </a:extLst>
          </p:cNvPr>
          <p:cNvSpPr txBox="1"/>
          <p:nvPr/>
        </p:nvSpPr>
        <p:spPr>
          <a:xfrm>
            <a:off x="508000" y="31273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20" dirty="0">
                <a:solidFill>
                  <a:srgbClr val="000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fluent</a:t>
            </a:r>
            <a:r>
              <a:rPr lang="en-US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</a:t>
            </a:r>
          </a:p>
          <a:p>
            <a:r>
              <a:rPr lang="en-US" sz="2400" spc="-7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rgbClr val="000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C0FA2-5C33-9F67-C055-726BCE5EE844}"/>
              </a:ext>
            </a:extLst>
          </p:cNvPr>
          <p:cNvSpPr txBox="1"/>
          <p:nvPr/>
        </p:nvSpPr>
        <p:spPr>
          <a:xfrm>
            <a:off x="508000" y="4041775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translation, </a:t>
            </a:r>
            <a:r>
              <a:rPr lang="en-US" sz="28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8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b="1" spc="-4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output </a:t>
            </a:r>
            <a:r>
              <a:rPr lang="en-US" sz="28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spc="-8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lang="en-US" sz="2800" b="1" spc="-6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lang="en-US" sz="28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  <a:r>
              <a:rPr lang="en-US" sz="2800" b="1" spc="-7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spc="-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spc="-5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800" b="1" spc="-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800" b="1" spc="-9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actions,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appending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2475</Words>
  <Application>Microsoft Office PowerPoint</Application>
  <PresentationFormat>Custom</PresentationFormat>
  <Paragraphs>241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Meiryo</vt:lpstr>
      <vt:lpstr>SimSun-ExtB</vt:lpstr>
      <vt:lpstr>Calibri</vt:lpstr>
      <vt:lpstr>Candara</vt:lpstr>
      <vt:lpstr>Lucida Sans Unicode</vt:lpstr>
      <vt:lpstr>Tahoma</vt:lpstr>
      <vt:lpstr>Times New Roman</vt:lpstr>
      <vt:lpstr>Trebuchet MS</vt:lpstr>
      <vt:lpstr>Verdana</vt:lpstr>
      <vt:lpstr>Office Theme</vt:lpstr>
      <vt:lpstr>Lecture 1.2: Search I</vt:lpstr>
      <vt:lpstr>Question</vt:lpstr>
      <vt:lpstr>PowerPoint Presentation</vt:lpstr>
      <vt:lpstr>Course plan</vt:lpstr>
      <vt:lpstr>PowerPoint Presentation</vt:lpstr>
      <vt:lpstr>Application: route finding</vt:lpstr>
      <vt:lpstr>Application: robot motion planning</vt:lpstr>
      <vt:lpstr>Application: solving puzzles</vt:lpstr>
      <vt:lpstr>Application: machine translation</vt:lpstr>
      <vt:lpstr>Beyond reflex</vt:lpstr>
      <vt:lpstr>PowerPoint Presentation</vt:lpstr>
      <vt:lpstr>Paradigm</vt:lpstr>
      <vt:lpstr>Farmer</vt:lpstr>
      <vt:lpstr>PowerPoint Presentation</vt:lpstr>
      <vt:lpstr>PowerPoint Presentation</vt:lpstr>
      <vt:lpstr>Search problem</vt:lpstr>
      <vt:lpstr>PowerPoint Presentation</vt:lpstr>
      <vt:lpstr>Transportation example</vt:lpstr>
      <vt:lpstr>PowerPoint Presentation</vt:lpstr>
      <vt:lpstr>Backtracking search</vt:lpstr>
      <vt:lpstr>PowerPoint Presentation</vt:lpstr>
      <vt:lpstr>Backtracking search</vt:lpstr>
      <vt:lpstr>PowerPoint Presentation</vt:lpstr>
      <vt:lpstr>Depth-first search</vt:lpstr>
      <vt:lpstr>PowerPoint Presentation</vt:lpstr>
      <vt:lpstr>PowerPoint Presentation</vt:lpstr>
      <vt:lpstr>Breadth-first search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Search I</dc:title>
  <dc:creator>hiyam alsoodany</dc:creator>
  <cp:lastModifiedBy>DrShahab</cp:lastModifiedBy>
  <cp:revision>16</cp:revision>
  <dcterms:created xsi:type="dcterms:W3CDTF">2023-09-12T18:11:40Z</dcterms:created>
  <dcterms:modified xsi:type="dcterms:W3CDTF">2024-09-21T16:16:12Z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2019-10-06T00:00:00Z</vt:filetime>
  </property>
  <property fmtid="{D5CDD505-2E9C-101B-9397-08002B2CF9AE}" pid="3" name="Creator">
    <vt:lpwstr>TeX</vt:lpwstr>
  </property>
  <property fmtid="{D5CDD505-2E9C-101B-9397-08002B2CF9AE}" pid="4" name="LastSaved">
    <vt:filetime>2023-09-12T00:00:00Z</vt:filetime>
  </property>
</Properties>
</file>