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5"/>
  </p:notesMasterIdLst>
  <p:sldIdLst>
    <p:sldId id="256" r:id="rId2"/>
    <p:sldId id="257" r:id="rId3"/>
    <p:sldId id="258" r:id="rId4"/>
    <p:sldId id="259" r:id="rId5"/>
    <p:sldId id="315" r:id="rId6"/>
    <p:sldId id="316" r:id="rId7"/>
    <p:sldId id="317" r:id="rId8"/>
    <p:sldId id="485" r:id="rId9"/>
    <p:sldId id="318" r:id="rId10"/>
    <p:sldId id="486" r:id="rId11"/>
    <p:sldId id="284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488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361" r:id="rId56"/>
    <p:sldId id="378" r:id="rId57"/>
    <p:sldId id="362" r:id="rId58"/>
    <p:sldId id="363" r:id="rId59"/>
    <p:sldId id="364" r:id="rId60"/>
    <p:sldId id="487" r:id="rId61"/>
    <p:sldId id="379" r:id="rId62"/>
    <p:sldId id="365" r:id="rId63"/>
    <p:sldId id="366" r:id="rId64"/>
    <p:sldId id="367" r:id="rId65"/>
    <p:sldId id="368" r:id="rId66"/>
    <p:sldId id="369" r:id="rId67"/>
    <p:sldId id="370" r:id="rId68"/>
    <p:sldId id="371" r:id="rId69"/>
    <p:sldId id="372" r:id="rId70"/>
    <p:sldId id="373" r:id="rId71"/>
    <p:sldId id="374" r:id="rId72"/>
    <p:sldId id="375" r:id="rId73"/>
    <p:sldId id="376" r:id="rId74"/>
    <p:sldId id="380" r:id="rId75"/>
    <p:sldId id="377" r:id="rId76"/>
    <p:sldId id="385" r:id="rId77"/>
    <p:sldId id="386" r:id="rId78"/>
    <p:sldId id="387" r:id="rId79"/>
    <p:sldId id="381" r:id="rId80"/>
    <p:sldId id="388" r:id="rId81"/>
    <p:sldId id="389" r:id="rId82"/>
    <p:sldId id="390" r:id="rId83"/>
    <p:sldId id="391" r:id="rId84"/>
    <p:sldId id="392" r:id="rId85"/>
    <p:sldId id="393" r:id="rId86"/>
    <p:sldId id="394" r:id="rId87"/>
    <p:sldId id="395" r:id="rId88"/>
    <p:sldId id="396" r:id="rId89"/>
    <p:sldId id="397" r:id="rId90"/>
    <p:sldId id="398" r:id="rId91"/>
    <p:sldId id="401" r:id="rId92"/>
    <p:sldId id="402" r:id="rId93"/>
    <p:sldId id="454" r:id="rId94"/>
    <p:sldId id="403" r:id="rId95"/>
    <p:sldId id="404" r:id="rId96"/>
    <p:sldId id="405" r:id="rId97"/>
    <p:sldId id="406" r:id="rId98"/>
    <p:sldId id="407" r:id="rId99"/>
    <p:sldId id="408" r:id="rId100"/>
    <p:sldId id="409" r:id="rId101"/>
    <p:sldId id="410" r:id="rId102"/>
    <p:sldId id="411" r:id="rId103"/>
    <p:sldId id="412" r:id="rId104"/>
    <p:sldId id="399" r:id="rId105"/>
    <p:sldId id="413" r:id="rId106"/>
    <p:sldId id="414" r:id="rId107"/>
    <p:sldId id="415" r:id="rId108"/>
    <p:sldId id="416" r:id="rId109"/>
    <p:sldId id="417" r:id="rId110"/>
    <p:sldId id="418" r:id="rId111"/>
    <p:sldId id="419" r:id="rId112"/>
    <p:sldId id="420" r:id="rId113"/>
    <p:sldId id="421" r:id="rId114"/>
    <p:sldId id="422" r:id="rId115"/>
    <p:sldId id="423" r:id="rId116"/>
    <p:sldId id="424" r:id="rId117"/>
    <p:sldId id="425" r:id="rId118"/>
    <p:sldId id="426" r:id="rId119"/>
    <p:sldId id="427" r:id="rId120"/>
    <p:sldId id="428" r:id="rId121"/>
    <p:sldId id="429" r:id="rId122"/>
    <p:sldId id="430" r:id="rId123"/>
    <p:sldId id="431" r:id="rId124"/>
    <p:sldId id="432" r:id="rId125"/>
    <p:sldId id="433" r:id="rId126"/>
    <p:sldId id="434" r:id="rId127"/>
    <p:sldId id="435" r:id="rId128"/>
    <p:sldId id="436" r:id="rId129"/>
    <p:sldId id="437" r:id="rId130"/>
    <p:sldId id="438" r:id="rId131"/>
    <p:sldId id="439" r:id="rId132"/>
    <p:sldId id="440" r:id="rId133"/>
    <p:sldId id="441" r:id="rId134"/>
    <p:sldId id="442" r:id="rId135"/>
    <p:sldId id="400" r:id="rId136"/>
    <p:sldId id="443" r:id="rId137"/>
    <p:sldId id="444" r:id="rId138"/>
    <p:sldId id="445" r:id="rId139"/>
    <p:sldId id="446" r:id="rId140"/>
    <p:sldId id="447" r:id="rId141"/>
    <p:sldId id="448" r:id="rId142"/>
    <p:sldId id="449" r:id="rId143"/>
    <p:sldId id="450" r:id="rId144"/>
    <p:sldId id="451" r:id="rId145"/>
    <p:sldId id="452" r:id="rId146"/>
    <p:sldId id="453" r:id="rId147"/>
    <p:sldId id="455" r:id="rId148"/>
    <p:sldId id="456" r:id="rId149"/>
    <p:sldId id="457" r:id="rId150"/>
    <p:sldId id="458" r:id="rId151"/>
    <p:sldId id="459" r:id="rId152"/>
    <p:sldId id="460" r:id="rId153"/>
    <p:sldId id="489" r:id="rId154"/>
    <p:sldId id="490" r:id="rId155"/>
    <p:sldId id="491" r:id="rId156"/>
    <p:sldId id="492" r:id="rId157"/>
    <p:sldId id="493" r:id="rId158"/>
    <p:sldId id="494" r:id="rId159"/>
    <p:sldId id="495" r:id="rId160"/>
    <p:sldId id="496" r:id="rId161"/>
    <p:sldId id="497" r:id="rId162"/>
    <p:sldId id="463" r:id="rId163"/>
    <p:sldId id="464" r:id="rId164"/>
    <p:sldId id="465" r:id="rId165"/>
    <p:sldId id="466" r:id="rId166"/>
    <p:sldId id="467" r:id="rId167"/>
    <p:sldId id="468" r:id="rId168"/>
    <p:sldId id="469" r:id="rId169"/>
    <p:sldId id="470" r:id="rId170"/>
    <p:sldId id="471" r:id="rId171"/>
    <p:sldId id="474" r:id="rId172"/>
    <p:sldId id="475" r:id="rId173"/>
    <p:sldId id="472" r:id="rId174"/>
    <p:sldId id="473" r:id="rId175"/>
    <p:sldId id="476" r:id="rId176"/>
    <p:sldId id="477" r:id="rId177"/>
    <p:sldId id="478" r:id="rId178"/>
    <p:sldId id="479" r:id="rId179"/>
    <p:sldId id="480" r:id="rId180"/>
    <p:sldId id="481" r:id="rId181"/>
    <p:sldId id="482" r:id="rId182"/>
    <p:sldId id="483" r:id="rId183"/>
    <p:sldId id="484" r:id="rId1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660"/>
  </p:normalViewPr>
  <p:slideViewPr>
    <p:cSldViewPr>
      <p:cViewPr varScale="1">
        <p:scale>
          <a:sx n="83" d="100"/>
          <a:sy n="83" d="100"/>
        </p:scale>
        <p:origin x="101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121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8</c:v>
                </c:pt>
                <c:pt idx="17">
                  <c:v>9</c:v>
                </c:pt>
                <c:pt idx="18">
                  <c:v>10</c:v>
                </c:pt>
                <c:pt idx="19">
                  <c:v>9</c:v>
                </c:pt>
                <c:pt idx="20">
                  <c:v>8</c:v>
                </c:pt>
                <c:pt idx="21">
                  <c:v>7</c:v>
                </c:pt>
                <c:pt idx="22">
                  <c:v>6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6A-4667-B01B-5F0639C65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52992"/>
        <c:axId val="69255168"/>
      </c:lineChart>
      <c:catAx>
        <c:axId val="69252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states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one"/>
        <c:crossAx val="69255168"/>
        <c:crosses val="autoZero"/>
        <c:auto val="1"/>
        <c:lblAlgn val="ctr"/>
        <c:lblOffset val="100"/>
        <c:noMultiLvlLbl val="0"/>
      </c:catAx>
      <c:valAx>
        <c:axId val="692551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values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one"/>
        <c:crossAx val="692529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36-E0E3-46FD-B134-35919E9760D5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Predicted that machines would have 30% chance of passing 5-minute test by the year 2000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72822-39EC-4284-92EC-8BB211973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h1(S) = 7</a:t>
            </a:r>
          </a:p>
          <a:p>
            <a:r>
              <a:rPr lang="en-US" dirty="0"/>
              <a:t>h2(S) = 2+3+3+2+4+2+0+2 =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151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AB8D2-93D8-4CF6-A28F-00957D37D9F3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gif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gif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gif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gif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gif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gif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gif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gif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gif"/><Relationship Id="rId2" Type="http://schemas.openxmlformats.org/officeDocument/2006/relationships/image" Target="../media/image74.gif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gif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gif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gif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gif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gif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gif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gif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gif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gif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gif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gif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gif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gif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gif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gif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gif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gif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gif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ecs.wsu.edu/~cook/ai/lectures/applets/ep/ep.html" TargetMode="Externa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hyperlink" Target="http://www.lbreyer.com/sima.html" TargetMode="External"/><Relationship Id="rId7" Type="http://schemas.openxmlformats.org/officeDocument/2006/relationships/image" Target="../media/image107.wmf"/><Relationship Id="rId2" Type="http://schemas.openxmlformats.org/officeDocument/2006/relationships/hyperlink" Target="http://www.math.uu.nl/people/beukers/anneal/anneal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8.wmf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athsisfun.com/games/towerofhanoi.html" TargetMode="External"/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gif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xJava/GA/" TargetMode="External"/><Relationship Id="rId2" Type="http://schemas.openxmlformats.org/officeDocument/2006/relationships/hyperlink" Target="http://eecs.wsu.edu/~cook/ai/lectures/applets/gatsp/TS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ecs.wsu.edu/~cook/ai/lectures/movies/gapacman.rm" TargetMode="Externa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hyperlink" Target="http://eecs.wsu.edu/~cook/ai/lectures/applets/gatd/gatd.html" TargetMode="Externa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.ed.ac.uk/~rjt/ga.html" TargetMode="External"/><Relationship Id="rId2" Type="http://schemas.openxmlformats.org/officeDocument/2006/relationships/hyperlink" Target="http://eecs.wsu.edu/~cook/ai/lectures/applets/gaanim/environ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bs.org/saf/1103/video/watchonline.htm" TargetMode="External"/><Relationship Id="rId4" Type="http://schemas.openxmlformats.org/officeDocument/2006/relationships/hyperlink" Target="http://eecs.wsu.edu/~cook/ai/lectures/movies/gamove.rm" TargetMode="Externa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uwix.com/online-rubiks-cube-solver-program/" TargetMode="External"/><Relationship Id="rId1" Type="http://schemas.openxmlformats.org/officeDocument/2006/relationships/slideLayout" Target="../slideLayouts/slideLayout6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spaz.ca/aaron/SCS/queens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nondot.org/sabre/java/CannMiss/index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ndot.org/sabre/java/CannMiss/index.html" TargetMode="External"/><Relationship Id="rId2" Type="http://schemas.openxmlformats.org/officeDocument/2006/relationships/hyperlink" Target="http://eecs.wsu.edu/~cook/ai/lectures/movies/waterjug2.mp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pace.org/index.shtml" TargetMode="External"/><Relationship Id="rId2" Type="http://schemas.openxmlformats.org/officeDocument/2006/relationships/hyperlink" Target="http://eecs.wsu.edu/~cook/ai/lectures/applets/search/bf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eecs.wsu.edu/~cook/ai/lectures/applets/search/dfs.html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wsu.edu/~cook/ai/lectures/applets/ep/ep.html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aispace.org/index.shtml" TargetMode="Externa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ARI702</a:t>
            </a:r>
            <a:br>
              <a:rPr lang="en-US" dirty="0"/>
            </a:br>
            <a:r>
              <a:rPr lang="en-US" dirty="0"/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676400"/>
            <a:ext cx="5715000" cy="3505200"/>
          </a:xfrm>
        </p:spPr>
        <p:txBody>
          <a:bodyPr/>
          <a:lstStyle/>
          <a:p>
            <a:r>
              <a:rPr lang="en-US" dirty="0"/>
              <a:t>Static or dynamic?</a:t>
            </a:r>
          </a:p>
          <a:p>
            <a:r>
              <a:rPr lang="en-US" dirty="0"/>
              <a:t>Fully or partially observable?</a:t>
            </a:r>
          </a:p>
          <a:p>
            <a:r>
              <a:rPr lang="en-US" dirty="0"/>
              <a:t>Discrete or continuous?</a:t>
            </a:r>
          </a:p>
          <a:p>
            <a:r>
              <a:rPr lang="en-US" dirty="0"/>
              <a:t>Deterministic or stochastic?</a:t>
            </a:r>
          </a:p>
          <a:p>
            <a:r>
              <a:rPr lang="en-US" dirty="0"/>
              <a:t>Episodic or sequential?</a:t>
            </a:r>
          </a:p>
          <a:p>
            <a:r>
              <a:rPr lang="en-US" dirty="0">
                <a:solidFill>
                  <a:srgbClr val="0070C0"/>
                </a:solidFill>
              </a:rPr>
              <a:t>Single agent </a:t>
            </a:r>
            <a:r>
              <a:rPr lang="en-US" dirty="0"/>
              <a:t>or multiple agent?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Optimality of 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523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a suboptimal goal G</a:t>
            </a:r>
            <a:r>
              <a:rPr lang="en-US" baseline="-25000" dirty="0"/>
              <a:t>2</a:t>
            </a:r>
            <a:r>
              <a:rPr lang="en-US" dirty="0"/>
              <a:t> is on the open list</a:t>
            </a:r>
          </a:p>
          <a:p>
            <a:r>
              <a:rPr lang="en-US" dirty="0"/>
              <a:t>Let n be unexpanded node on smallest-cost path to optimal goal G</a:t>
            </a:r>
            <a:r>
              <a:rPr lang="en-US" baseline="-25000" dirty="0"/>
              <a:t>1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971800"/>
            <a:ext cx="41910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76400" y="5257800"/>
            <a:ext cx="53249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f(G</a:t>
            </a:r>
            <a:r>
              <a:rPr lang="en-US" baseline="-25000" dirty="0"/>
              <a:t>2</a:t>
            </a:r>
            <a:r>
              <a:rPr lang="en-US" dirty="0"/>
              <a:t>) = g(G</a:t>
            </a:r>
            <a:r>
              <a:rPr lang="en-US" baseline="-25000" dirty="0"/>
              <a:t>2</a:t>
            </a:r>
            <a:r>
              <a:rPr lang="en-US" dirty="0"/>
              <a:t>)       since h(G</a:t>
            </a:r>
            <a:r>
              <a:rPr lang="en-US" baseline="-25000" dirty="0"/>
              <a:t>2</a:t>
            </a:r>
            <a:r>
              <a:rPr lang="en-US" dirty="0"/>
              <a:t>) = 0</a:t>
            </a:r>
          </a:p>
          <a:p>
            <a:r>
              <a:rPr lang="en-US" dirty="0"/>
              <a:t>          &gt;= g(G</a:t>
            </a:r>
            <a:r>
              <a:rPr lang="en-US" baseline="-25000" dirty="0"/>
              <a:t>1</a:t>
            </a:r>
            <a:r>
              <a:rPr lang="en-US" dirty="0"/>
              <a:t>)     since G</a:t>
            </a:r>
            <a:r>
              <a:rPr lang="en-US" baseline="-25000" dirty="0"/>
              <a:t>2</a:t>
            </a:r>
            <a:r>
              <a:rPr lang="en-US" dirty="0"/>
              <a:t> is suboptimal</a:t>
            </a:r>
          </a:p>
          <a:p>
            <a:r>
              <a:rPr lang="en-US" dirty="0"/>
              <a:t>          &gt;= f(n)        since h is admissible</a:t>
            </a:r>
          </a:p>
          <a:p>
            <a:endParaRPr lang="en-US" dirty="0"/>
          </a:p>
          <a:p>
            <a:r>
              <a:rPr lang="en-US" dirty="0"/>
              <a:t>Since f(G</a:t>
            </a:r>
            <a:r>
              <a:rPr lang="en-US" baseline="-25000" dirty="0"/>
              <a:t>2</a:t>
            </a:r>
            <a:r>
              <a:rPr lang="en-US" dirty="0"/>
              <a:t>) &gt; f(n), A* will never select G</a:t>
            </a:r>
            <a:r>
              <a:rPr lang="en-US" baseline="-25000" dirty="0"/>
              <a:t>2</a:t>
            </a:r>
            <a:r>
              <a:rPr lang="en-US" dirty="0"/>
              <a:t> for expansion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Comparison of Search Techniques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752600"/>
          <a:ext cx="6400801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3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92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92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Heuristic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d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IDA*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76400"/>
            <a:ext cx="83058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Series of Depth-First Searches</a:t>
            </a:r>
          </a:p>
          <a:p>
            <a:r>
              <a:rPr lang="en-US" dirty="0"/>
              <a:t>Like Iterative Deepening Search, except</a:t>
            </a:r>
          </a:p>
          <a:p>
            <a:pPr lvl="1"/>
            <a:r>
              <a:rPr lang="en-US" dirty="0"/>
              <a:t>Use A* cost threshold instead of depth threshold</a:t>
            </a:r>
          </a:p>
          <a:p>
            <a:pPr lvl="1"/>
            <a:r>
              <a:rPr lang="en-US" dirty="0"/>
              <a:t>Ensures optimal solution</a:t>
            </a:r>
          </a:p>
          <a:p>
            <a:r>
              <a:rPr lang="en-US" dirty="0" err="1"/>
              <a:t>QueuingFn</a:t>
            </a:r>
            <a:r>
              <a:rPr lang="en-US" dirty="0"/>
              <a:t> </a:t>
            </a:r>
            <a:r>
              <a:rPr lang="en-US" dirty="0" err="1"/>
              <a:t>enqueues</a:t>
            </a:r>
            <a:r>
              <a:rPr lang="en-US" dirty="0"/>
              <a:t> at front if f(child) &lt;= threshold</a:t>
            </a:r>
          </a:p>
          <a:p>
            <a:r>
              <a:rPr lang="en-US" dirty="0"/>
              <a:t>Threshold</a:t>
            </a:r>
          </a:p>
          <a:p>
            <a:pPr lvl="1"/>
            <a:r>
              <a:rPr lang="en-US" dirty="0"/>
              <a:t>h(root) first iteration</a:t>
            </a:r>
          </a:p>
          <a:p>
            <a:pPr lvl="1"/>
            <a:r>
              <a:rPr lang="en-US" dirty="0"/>
              <a:t>Subsequent iterations</a:t>
            </a:r>
          </a:p>
          <a:p>
            <a:pPr lvl="2"/>
            <a:r>
              <a:rPr lang="en-US" dirty="0"/>
              <a:t>f(</a:t>
            </a:r>
            <a:r>
              <a:rPr lang="en-US" dirty="0" err="1"/>
              <a:t>min_child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min_child</a:t>
            </a:r>
            <a:r>
              <a:rPr lang="en-US" dirty="0"/>
              <a:t> is the cut off child with the minimum f value</a:t>
            </a:r>
          </a:p>
          <a:p>
            <a:pPr lvl="1"/>
            <a:r>
              <a:rPr lang="en-US" dirty="0"/>
              <a:t>Increase always includes at least one new node</a:t>
            </a:r>
          </a:p>
          <a:p>
            <a:pPr lvl="1"/>
            <a:r>
              <a:rPr lang="en-US" dirty="0"/>
              <a:t>Makes sure search never looks beyond optimal cost solution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Search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1676400"/>
            <a:ext cx="2971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Formulate goal: </a:t>
            </a:r>
            <a:r>
              <a:rPr lang="en-US" dirty="0"/>
              <a:t>Be in Bucharest.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Formulate problem: </a:t>
            </a:r>
            <a:r>
              <a:rPr lang="en-US" dirty="0"/>
              <a:t>states are cities, operators drive between pairs of cities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Find solution:  </a:t>
            </a:r>
            <a:r>
              <a:rPr lang="en-US" dirty="0"/>
              <a:t>Find a sequence of cities (e.g., Arad, Sibiu, </a:t>
            </a:r>
            <a:r>
              <a:rPr lang="en-US" dirty="0" err="1"/>
              <a:t>Fagaras</a:t>
            </a:r>
            <a:r>
              <a:rPr lang="en-US" dirty="0"/>
              <a:t>, Bucharest) that leads from the current state to a state meeting the goal condition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12118"/>
            <a:ext cx="6161383" cy="487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  <p:pic>
        <p:nvPicPr>
          <p:cNvPr id="4" name="Picture 3" descr="a10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Search Space Definitions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State</a:t>
            </a:r>
          </a:p>
          <a:p>
            <a:pPr lvl="1"/>
            <a:r>
              <a:rPr lang="en-US" dirty="0"/>
              <a:t>A description of a possible state of the world</a:t>
            </a:r>
          </a:p>
          <a:p>
            <a:pPr lvl="1"/>
            <a:r>
              <a:rPr lang="en-US" dirty="0"/>
              <a:t>Includes all features of the world that are pertinent to the problem</a:t>
            </a:r>
          </a:p>
          <a:p>
            <a:r>
              <a:rPr lang="en-US" dirty="0">
                <a:solidFill>
                  <a:schemeClr val="accent5"/>
                </a:solidFill>
              </a:rPr>
              <a:t>Initial state</a:t>
            </a:r>
          </a:p>
          <a:p>
            <a:pPr lvl="1"/>
            <a:r>
              <a:rPr lang="en-US" dirty="0"/>
              <a:t>Description of all pertinent aspects of the state in which the agent starts the search</a:t>
            </a:r>
          </a:p>
          <a:p>
            <a:r>
              <a:rPr lang="en-US" dirty="0">
                <a:solidFill>
                  <a:schemeClr val="accent5"/>
                </a:solidFill>
              </a:rPr>
              <a:t>Goal test</a:t>
            </a:r>
          </a:p>
          <a:p>
            <a:pPr lvl="1"/>
            <a:r>
              <a:rPr lang="en-US" dirty="0"/>
              <a:t>Conditions the agent is trying to meet (e.g., have $1M)</a:t>
            </a:r>
          </a:p>
          <a:p>
            <a:r>
              <a:rPr lang="en-US" dirty="0">
                <a:solidFill>
                  <a:schemeClr val="accent5"/>
                </a:solidFill>
              </a:rPr>
              <a:t>Goal state</a:t>
            </a:r>
          </a:p>
          <a:p>
            <a:pPr lvl="1"/>
            <a:r>
              <a:rPr lang="en-US" dirty="0"/>
              <a:t>Any state which meets the goal condition</a:t>
            </a:r>
          </a:p>
          <a:p>
            <a:pPr lvl="1"/>
            <a:r>
              <a:rPr lang="en-US" dirty="0"/>
              <a:t>Thursday, have $1M, live in NYC</a:t>
            </a:r>
          </a:p>
          <a:p>
            <a:pPr lvl="1"/>
            <a:r>
              <a:rPr lang="en-US" dirty="0"/>
              <a:t>Friday, have $1M, live in Valparaiso</a:t>
            </a:r>
          </a:p>
          <a:p>
            <a:r>
              <a:rPr lang="en-US" dirty="0">
                <a:solidFill>
                  <a:schemeClr val="accent5"/>
                </a:solidFill>
              </a:rPr>
              <a:t>Action</a:t>
            </a:r>
          </a:p>
          <a:p>
            <a:pPr lvl="1"/>
            <a:r>
              <a:rPr lang="en-US" dirty="0"/>
              <a:t>Function that maps (transitions) from one state to another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1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Search Space Definitions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Problem formulation</a:t>
            </a:r>
          </a:p>
          <a:p>
            <a:pPr lvl="1"/>
            <a:r>
              <a:rPr lang="en-US" dirty="0"/>
              <a:t>Describe a general problem as a search problem</a:t>
            </a:r>
          </a:p>
          <a:p>
            <a:r>
              <a:rPr lang="en-US" dirty="0">
                <a:solidFill>
                  <a:schemeClr val="accent5"/>
                </a:solidFill>
              </a:rPr>
              <a:t>Solution</a:t>
            </a:r>
          </a:p>
          <a:p>
            <a:pPr lvl="1"/>
            <a:r>
              <a:rPr lang="en-US" dirty="0"/>
              <a:t>Sequence of actions that transitions the world from the initial state to a goal state</a:t>
            </a:r>
          </a:p>
          <a:p>
            <a:r>
              <a:rPr lang="en-US" dirty="0">
                <a:solidFill>
                  <a:schemeClr val="accent5"/>
                </a:solidFill>
              </a:rPr>
              <a:t>Solution cost (additive)</a:t>
            </a:r>
          </a:p>
          <a:p>
            <a:pPr lvl="1"/>
            <a:r>
              <a:rPr lang="en-US" dirty="0"/>
              <a:t>Sum of the cost of operators</a:t>
            </a:r>
          </a:p>
          <a:p>
            <a:pPr lvl="1"/>
            <a:r>
              <a:rPr lang="en-US" dirty="0"/>
              <a:t>Alternative:  sum of distances, number of steps, etc.</a:t>
            </a:r>
          </a:p>
          <a:p>
            <a:r>
              <a:rPr lang="en-US" dirty="0">
                <a:solidFill>
                  <a:schemeClr val="accent5"/>
                </a:solidFill>
              </a:rPr>
              <a:t>Search</a:t>
            </a:r>
          </a:p>
          <a:p>
            <a:pPr lvl="1"/>
            <a:r>
              <a:rPr lang="en-US" dirty="0"/>
              <a:t>Process of looking for a solution</a:t>
            </a:r>
          </a:p>
          <a:p>
            <a:pPr lvl="1"/>
            <a:r>
              <a:rPr lang="en-US" dirty="0"/>
              <a:t>Search algorithm takes problem as input and returns solution</a:t>
            </a:r>
          </a:p>
          <a:p>
            <a:pPr lvl="1"/>
            <a:r>
              <a:rPr lang="en-US" dirty="0"/>
              <a:t>We are searching through a space of possible states</a:t>
            </a:r>
          </a:p>
          <a:p>
            <a:r>
              <a:rPr lang="en-US" dirty="0">
                <a:solidFill>
                  <a:schemeClr val="accent5"/>
                </a:solidFill>
              </a:rPr>
              <a:t>Execution</a:t>
            </a:r>
          </a:p>
          <a:p>
            <a:pPr lvl="1"/>
            <a:r>
              <a:rPr lang="en-US" dirty="0"/>
              <a:t>Process of executing sequence of actions (solution)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19300"/>
            <a:ext cx="6553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9213" y="1633538"/>
            <a:ext cx="65055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850" y="1381125"/>
            <a:ext cx="54483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redundant search</a:t>
            </a:r>
          </a:p>
          <a:p>
            <a:pPr lvl="1"/>
            <a:r>
              <a:rPr lang="en-US" dirty="0"/>
              <a:t>Small amount compared to work done on last iteration</a:t>
            </a:r>
          </a:p>
          <a:p>
            <a:r>
              <a:rPr lang="en-US" dirty="0"/>
              <a:t>Dangerous if continuous-valued h(n) values or if values very close</a:t>
            </a:r>
          </a:p>
          <a:p>
            <a:pPr lvl="1"/>
            <a:r>
              <a:rPr lang="en-US" dirty="0"/>
              <a:t>If threshold = 21.1 and value is 21.2, probably only include 1 new node each iteration</a:t>
            </a:r>
          </a:p>
          <a:p>
            <a:r>
              <a:rPr lang="en-US" dirty="0"/>
              <a:t>Time complexity is O(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/>
              <a:t>)</a:t>
            </a:r>
          </a:p>
          <a:p>
            <a:r>
              <a:rPr lang="en-US" dirty="0"/>
              <a:t>Space complexity is O(m)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Comparison of Search Techniques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752600"/>
          <a:ext cx="7162801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6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8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7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39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39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39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IDA*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Heuristic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d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Recursive Best First Search</a:t>
            </a:r>
          </a:p>
          <a:p>
            <a:pPr lvl="1"/>
            <a:r>
              <a:rPr lang="en-US" dirty="0"/>
              <a:t>Linear space variant of A*</a:t>
            </a:r>
          </a:p>
          <a:p>
            <a:r>
              <a:rPr lang="en-US" dirty="0"/>
              <a:t>Perform A* search but discard </a:t>
            </a:r>
            <a:r>
              <a:rPr lang="en-US" dirty="0" err="1"/>
              <a:t>subtrees</a:t>
            </a:r>
            <a:r>
              <a:rPr lang="en-US" dirty="0"/>
              <a:t> when perform recursion</a:t>
            </a:r>
          </a:p>
          <a:p>
            <a:r>
              <a:rPr lang="en-US" dirty="0"/>
              <a:t>Keep track of alternative (next best) </a:t>
            </a:r>
            <a:r>
              <a:rPr lang="en-US" dirty="0" err="1"/>
              <a:t>subtree</a:t>
            </a:r>
            <a:endParaRPr lang="en-US" dirty="0"/>
          </a:p>
          <a:p>
            <a:r>
              <a:rPr lang="en-US" dirty="0"/>
              <a:t>Expand </a:t>
            </a:r>
            <a:r>
              <a:rPr lang="en-US" dirty="0" err="1"/>
              <a:t>subtree</a:t>
            </a:r>
            <a:r>
              <a:rPr lang="en-US" dirty="0"/>
              <a:t> until f value greater than bound</a:t>
            </a:r>
          </a:p>
          <a:p>
            <a:r>
              <a:rPr lang="en-US" dirty="0"/>
              <a:t>Update f values before (from parent)                and after (from descendant) recursive call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371600"/>
            <a:ext cx="766004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// Input is current node and f limit</a:t>
            </a:r>
          </a:p>
          <a:p>
            <a:r>
              <a:rPr lang="en-US" dirty="0">
                <a:solidFill>
                  <a:schemeClr val="accent5"/>
                </a:solidFill>
              </a:rPr>
              <a:t>// Returns goal node or failure, updated limit</a:t>
            </a:r>
          </a:p>
          <a:p>
            <a:r>
              <a:rPr lang="en-US" dirty="0"/>
              <a:t>RBFS(n, limit)</a:t>
            </a:r>
          </a:p>
          <a:p>
            <a:r>
              <a:rPr lang="en-US" dirty="0"/>
              <a:t>   if Goal(n)</a:t>
            </a:r>
          </a:p>
          <a:p>
            <a:r>
              <a:rPr lang="en-US" dirty="0"/>
              <a:t>      return n</a:t>
            </a:r>
          </a:p>
          <a:p>
            <a:r>
              <a:rPr lang="en-US" dirty="0"/>
              <a:t>   children = Expand(n)</a:t>
            </a:r>
          </a:p>
          <a:p>
            <a:r>
              <a:rPr lang="en-US" dirty="0"/>
              <a:t>   if children empty</a:t>
            </a:r>
          </a:p>
          <a:p>
            <a:r>
              <a:rPr lang="en-US" dirty="0"/>
              <a:t>      return failure, infinity</a:t>
            </a:r>
          </a:p>
          <a:p>
            <a:r>
              <a:rPr lang="en-US" dirty="0"/>
              <a:t>   for each c in children</a:t>
            </a:r>
          </a:p>
          <a:p>
            <a:r>
              <a:rPr lang="en-US" dirty="0"/>
              <a:t>      f[c] = max(g(c)+h(c), f[n])		     </a:t>
            </a:r>
            <a:r>
              <a:rPr lang="en-US" dirty="0">
                <a:solidFill>
                  <a:schemeClr val="accent5"/>
                </a:solidFill>
              </a:rPr>
              <a:t>// Update f[c] based on parent</a:t>
            </a:r>
          </a:p>
          <a:p>
            <a:r>
              <a:rPr lang="en-US" dirty="0"/>
              <a:t>   repeat</a:t>
            </a:r>
          </a:p>
          <a:p>
            <a:r>
              <a:rPr lang="en-US" dirty="0"/>
              <a:t>      best = child with smallest f value</a:t>
            </a:r>
          </a:p>
          <a:p>
            <a:r>
              <a:rPr lang="en-US" dirty="0"/>
              <a:t>      if f[best] &gt; limit</a:t>
            </a:r>
          </a:p>
          <a:p>
            <a:r>
              <a:rPr lang="en-US" dirty="0"/>
              <a:t>         return failure, f[best]</a:t>
            </a:r>
          </a:p>
          <a:p>
            <a:r>
              <a:rPr lang="en-US" dirty="0"/>
              <a:t>      alternative = second-lowest f-value among children</a:t>
            </a:r>
          </a:p>
          <a:p>
            <a:r>
              <a:rPr lang="en-US" dirty="0"/>
              <a:t>      </a:t>
            </a:r>
            <a:r>
              <a:rPr lang="en-US" dirty="0" err="1"/>
              <a:t>newlimit</a:t>
            </a:r>
            <a:r>
              <a:rPr lang="en-US" dirty="0"/>
              <a:t> = min(limit, alternative)</a:t>
            </a:r>
          </a:p>
          <a:p>
            <a:r>
              <a:rPr lang="en-US" dirty="0"/>
              <a:t>      result, f[best] = RBFS(best, </a:t>
            </a:r>
            <a:r>
              <a:rPr lang="en-US" dirty="0" err="1"/>
              <a:t>newlimit</a:t>
            </a:r>
            <a:r>
              <a:rPr lang="en-US" dirty="0"/>
              <a:t>)   </a:t>
            </a:r>
            <a:r>
              <a:rPr lang="en-US" dirty="0">
                <a:solidFill>
                  <a:schemeClr val="accent5"/>
                </a:solidFill>
              </a:rPr>
              <a:t>// Update f[best] based on descendant</a:t>
            </a:r>
          </a:p>
          <a:p>
            <a:r>
              <a:rPr lang="en-US" dirty="0"/>
              <a:t>   if result not equal to failure</a:t>
            </a:r>
          </a:p>
          <a:p>
            <a:r>
              <a:rPr lang="en-US" dirty="0"/>
              <a:t>      return result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 Formulation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22098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search problem is defined by the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Initial state (e.g., Arad)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Operators (e.g., Arad -&gt; </a:t>
            </a:r>
            <a:r>
              <a:rPr lang="en-US" sz="2400" dirty="0" err="1"/>
              <a:t>Zerind</a:t>
            </a:r>
            <a:r>
              <a:rPr lang="en-US" sz="2400" dirty="0"/>
              <a:t>, Arad -&gt; Sibiu, etc.)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Goal test (e.g., at Bucharest)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Solution cost (e.g., path cost)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Picture 3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Picture 3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Picture 3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Picture 3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if h(n) is admissible</a:t>
            </a:r>
          </a:p>
          <a:p>
            <a:r>
              <a:rPr lang="en-US" dirty="0"/>
              <a:t>Space is O(</a:t>
            </a:r>
            <a:r>
              <a:rPr lang="en-US" dirty="0" err="1"/>
              <a:t>bm</a:t>
            </a:r>
            <a:r>
              <a:rPr lang="en-US" dirty="0"/>
              <a:t>)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Potentially exponential time in cost of solution</a:t>
            </a:r>
          </a:p>
          <a:p>
            <a:pPr lvl="1"/>
            <a:r>
              <a:rPr lang="en-US" dirty="0"/>
              <a:t>More efficient than IDA*</a:t>
            </a:r>
          </a:p>
          <a:p>
            <a:pPr lvl="1"/>
            <a:r>
              <a:rPr lang="en-US" dirty="0"/>
              <a:t>Keeps more information than IDA* but benefits from storing this information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SMA*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Simplified Memory-Bounded A* Search</a:t>
            </a:r>
          </a:p>
          <a:p>
            <a:r>
              <a:rPr lang="en-US" dirty="0"/>
              <a:t>Perform A* search</a:t>
            </a:r>
          </a:p>
          <a:p>
            <a:r>
              <a:rPr lang="en-US" dirty="0"/>
              <a:t>When memory is full</a:t>
            </a:r>
          </a:p>
          <a:p>
            <a:pPr lvl="1"/>
            <a:r>
              <a:rPr lang="en-US" dirty="0"/>
              <a:t>Discard worst leaf (largest f(n) value)</a:t>
            </a:r>
          </a:p>
          <a:p>
            <a:pPr lvl="1"/>
            <a:r>
              <a:rPr lang="en-US" dirty="0"/>
              <a:t>Back value of discarded node to parent</a:t>
            </a:r>
          </a:p>
          <a:p>
            <a:r>
              <a:rPr lang="en-US" dirty="0"/>
              <a:t>Optimal if solution fits in memory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5717172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5000" y="152400"/>
            <a:ext cx="34290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5000" y="1219200"/>
            <a:ext cx="34290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Let </a:t>
            </a:r>
            <a:r>
              <a:rPr lang="en-US" dirty="0" err="1"/>
              <a:t>MaxNodes</a:t>
            </a:r>
            <a:r>
              <a:rPr lang="en-US" dirty="0"/>
              <a:t> = 3</a:t>
            </a:r>
          </a:p>
          <a:p>
            <a:r>
              <a:rPr lang="en-US" dirty="0"/>
              <a:t>Initially B&amp;G added to open list, then hit max</a:t>
            </a:r>
          </a:p>
          <a:p>
            <a:r>
              <a:rPr lang="en-US" dirty="0"/>
              <a:t>B is larger f value so discard but save f(B)=15 at parent A</a:t>
            </a:r>
          </a:p>
          <a:p>
            <a:pPr lvl="1"/>
            <a:r>
              <a:rPr lang="en-US" dirty="0"/>
              <a:t>Add H but f(H)=18. Not a goal and cannot go </a:t>
            </a:r>
            <a:r>
              <a:rPr lang="en-US" dirty="0" err="1"/>
              <a:t>deper</a:t>
            </a:r>
            <a:r>
              <a:rPr lang="en-US" dirty="0"/>
              <a:t>, so set f(h)=infinity and save at G.</a:t>
            </a:r>
          </a:p>
          <a:p>
            <a:r>
              <a:rPr lang="en-US" dirty="0"/>
              <a:t>Generate next child I with f(I)=24, bigger child of A. We have seen all children of G, so reset f(G)=24.</a:t>
            </a:r>
          </a:p>
          <a:p>
            <a:r>
              <a:rPr lang="en-US" dirty="0"/>
              <a:t>Regenerate B and child C. This is not goal so f(c) reset to infinity</a:t>
            </a:r>
          </a:p>
          <a:p>
            <a:r>
              <a:rPr lang="en-US" dirty="0"/>
              <a:t>Generate second child D with f(D)=24, backing up value to ancestors</a:t>
            </a:r>
          </a:p>
          <a:p>
            <a:r>
              <a:rPr lang="en-US" dirty="0"/>
              <a:t>D is a goal node, so search terminates.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Heuristic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 Given that we will only use heuristic functions that do not overestimate, what type of heuristic functions (among these) perform best?</a:t>
            </a:r>
          </a:p>
          <a:p>
            <a:r>
              <a:rPr lang="en-US" dirty="0"/>
              <a:t>A: Those that produce higher h(n) values.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Reasons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Higher h value means closer to actual distance</a:t>
            </a:r>
          </a:p>
          <a:p>
            <a:r>
              <a:rPr lang="en-US" dirty="0"/>
              <a:t>Any node n on open list with</a:t>
            </a:r>
          </a:p>
          <a:p>
            <a:pPr lvl="1"/>
            <a:r>
              <a:rPr lang="en-US"/>
              <a:t>f(n</a:t>
            </a:r>
            <a:r>
              <a:rPr lang="en-US" dirty="0"/>
              <a:t>) &lt; f*(goal)</a:t>
            </a:r>
          </a:p>
          <a:p>
            <a:pPr lvl="1"/>
            <a:r>
              <a:rPr lang="en-US" dirty="0"/>
              <a:t>will be selected for expansion by A*</a:t>
            </a:r>
          </a:p>
          <a:p>
            <a:r>
              <a:rPr lang="en-US" dirty="0"/>
              <a:t>This means if a lot of nodes have a low underestimate (lower than actual optimum cost)</a:t>
            </a:r>
          </a:p>
          <a:p>
            <a:pPr lvl="1"/>
            <a:r>
              <a:rPr lang="en-US" dirty="0"/>
              <a:t>All of them will be expanded</a:t>
            </a:r>
          </a:p>
          <a:p>
            <a:pPr lvl="1"/>
            <a:r>
              <a:rPr lang="en-US" dirty="0"/>
              <a:t>Results in increased search time and space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Informedness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h1 and h2 are both admissible and</a:t>
            </a:r>
          </a:p>
          <a:p>
            <a:r>
              <a:rPr lang="en-US" dirty="0"/>
              <a:t>For all x, h1(x) &gt; h2(x), then h1 “dominates” h2</a:t>
            </a:r>
          </a:p>
          <a:p>
            <a:pPr lvl="1"/>
            <a:r>
              <a:rPr lang="en-US" dirty="0"/>
              <a:t>Can also say h1 is “more informed” than h2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h1(x):</a:t>
            </a:r>
          </a:p>
          <a:p>
            <a:pPr lvl="1"/>
            <a:r>
              <a:rPr lang="en-US" dirty="0"/>
              <a:t>h2(x):  Euclidean distance</a:t>
            </a:r>
          </a:p>
          <a:p>
            <a:pPr lvl="1"/>
            <a:r>
              <a:rPr lang="en-US" dirty="0"/>
              <a:t>h2 dominates h1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09800" y="3962400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203040" progId="Equation.3">
                  <p:embed/>
                </p:oleObj>
              </mc:Choice>
              <mc:Fallback>
                <p:oleObj name="Equation" r:id="rId2" imgW="5968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62400"/>
                        <a:ext cx="1193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5105400" y="4419600"/>
          <a:ext cx="2590800" cy="47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800" imgH="304560" progId="Equation.3">
                  <p:embed/>
                </p:oleObj>
              </mc:Choice>
              <mc:Fallback>
                <p:oleObj name="Equation" r:id="rId4" imgW="1612800" imgH="304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19600"/>
                        <a:ext cx="2590800" cy="4710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Problems – Eight Puzzle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41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States: </a:t>
            </a:r>
            <a:r>
              <a:rPr lang="en-US" dirty="0"/>
              <a:t>tile locations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Initial state: </a:t>
            </a:r>
            <a:r>
              <a:rPr lang="en-US" dirty="0"/>
              <a:t>one specific tile configuration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Operators:  </a:t>
            </a:r>
            <a:r>
              <a:rPr lang="en-US" dirty="0"/>
              <a:t>move blank tile left, right, up, or down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Goal:  </a:t>
            </a:r>
            <a:r>
              <a:rPr lang="en-US" dirty="0"/>
              <a:t>tiles are numbered from one to eight around the square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Path cost:  </a:t>
            </a:r>
            <a:r>
              <a:rPr lang="en-US" dirty="0"/>
              <a:t>cost of 1 per move (solution cost same as number of most or path length)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Eight puzzle applet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752600"/>
            <a:ext cx="456193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Effect on Search Cost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h2(n) &gt;= h1(n) for all n (both are admissible)</a:t>
            </a:r>
          </a:p>
          <a:p>
            <a:pPr lvl="1"/>
            <a:r>
              <a:rPr lang="en-US" dirty="0"/>
              <a:t>then h2 dominates h1 and is better for search</a:t>
            </a:r>
          </a:p>
          <a:p>
            <a:r>
              <a:rPr lang="en-US" dirty="0"/>
              <a:t>Typical search costs</a:t>
            </a:r>
          </a:p>
          <a:p>
            <a:pPr lvl="1"/>
            <a:r>
              <a:rPr lang="en-US" dirty="0"/>
              <a:t>d=14, IDS expands 3,473,941 nodes</a:t>
            </a:r>
          </a:p>
          <a:p>
            <a:pPr lvl="2"/>
            <a:r>
              <a:rPr lang="en-US" dirty="0"/>
              <a:t>A* with h1 expands 539 nodes</a:t>
            </a:r>
          </a:p>
          <a:p>
            <a:pPr lvl="2"/>
            <a:r>
              <a:rPr lang="en-US" dirty="0"/>
              <a:t>A* with h2 expands 113 nodes</a:t>
            </a:r>
          </a:p>
          <a:p>
            <a:pPr lvl="1"/>
            <a:r>
              <a:rPr lang="en-US" dirty="0"/>
              <a:t>d=24, IDS expands ~54,000,000,000 nodes</a:t>
            </a:r>
          </a:p>
          <a:p>
            <a:pPr lvl="2"/>
            <a:r>
              <a:rPr lang="en-US" dirty="0"/>
              <a:t>A* with h1 expands 39,135 nodes</a:t>
            </a:r>
          </a:p>
          <a:p>
            <a:pPr lvl="2"/>
            <a:r>
              <a:rPr lang="en-US" dirty="0"/>
              <a:t>A* with h2 expands 1,641 nodes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of these heuristics are admissible?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chemeClr val="accent5"/>
                </a:solidFill>
              </a:rPr>
              <a:t>Which are more informed?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4685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h1(n) = #tiles in wrong position</a:t>
            </a:r>
          </a:p>
          <a:p>
            <a:r>
              <a:rPr lang="en-US" dirty="0"/>
              <a:t>h2(n) = Sum of Manhattan distance between each tile and goal location for the tile</a:t>
            </a:r>
          </a:p>
          <a:p>
            <a:r>
              <a:rPr lang="en-US" dirty="0"/>
              <a:t>h3(n) = 0</a:t>
            </a:r>
          </a:p>
          <a:p>
            <a:r>
              <a:rPr lang="en-US" dirty="0"/>
              <a:t>h4(n) = 1</a:t>
            </a:r>
          </a:p>
          <a:p>
            <a:r>
              <a:rPr lang="en-US" dirty="0"/>
              <a:t>h5(n) = min(2, h*[n])</a:t>
            </a:r>
          </a:p>
          <a:p>
            <a:r>
              <a:rPr lang="en-US" dirty="0"/>
              <a:t>h6(n) = Manhattan distance for blank tile</a:t>
            </a:r>
          </a:p>
          <a:p>
            <a:r>
              <a:rPr lang="en-US" dirty="0"/>
              <a:t>h7(n) = max(2, h*[n])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371600"/>
            <a:ext cx="4976812" cy="24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Generating Heuristic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heuristic for simpler (relaxed) problem</a:t>
            </a:r>
          </a:p>
          <a:p>
            <a:pPr lvl="1"/>
            <a:r>
              <a:rPr lang="en-US" dirty="0"/>
              <a:t>Relaxed problem has fewer restrictions </a:t>
            </a:r>
          </a:p>
          <a:p>
            <a:pPr lvl="1"/>
            <a:r>
              <a:rPr lang="en-US" dirty="0"/>
              <a:t>Eight puzzle where multiple tiles can be in the same spot </a:t>
            </a:r>
          </a:p>
          <a:p>
            <a:pPr lvl="1"/>
            <a:r>
              <a:rPr lang="en-US" dirty="0"/>
              <a:t>Cost of optimal solution to relaxed problem is an admissible heuristic for the original problem </a:t>
            </a:r>
          </a:p>
          <a:p>
            <a:r>
              <a:rPr lang="en-US" dirty="0"/>
              <a:t>Learn heuristic from experience 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Iterative Improvement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Hill climbing</a:t>
            </a:r>
          </a:p>
          <a:p>
            <a:r>
              <a:rPr lang="en-US" dirty="0"/>
              <a:t>Simulated annealing</a:t>
            </a:r>
          </a:p>
          <a:p>
            <a:r>
              <a:rPr lang="en-US" dirty="0"/>
              <a:t>Genetic algorithms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Iterative Improvement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many optimization problems,                                </a:t>
            </a:r>
            <a:r>
              <a:rPr lang="en-US" dirty="0">
                <a:solidFill>
                  <a:srgbClr val="FF0000"/>
                </a:solidFill>
              </a:rPr>
              <a:t>solution path</a:t>
            </a:r>
            <a:r>
              <a:rPr lang="en-US" dirty="0"/>
              <a:t> is irrelevant</a:t>
            </a:r>
          </a:p>
          <a:p>
            <a:pPr lvl="1"/>
            <a:r>
              <a:rPr lang="en-US" dirty="0"/>
              <a:t>Just want to reach goal state</a:t>
            </a:r>
          </a:p>
          <a:p>
            <a:r>
              <a:rPr lang="en-US" dirty="0"/>
              <a:t>State space / search space</a:t>
            </a:r>
          </a:p>
          <a:p>
            <a:pPr lvl="1"/>
            <a:r>
              <a:rPr lang="en-US" dirty="0"/>
              <a:t>Set of “complete” configurations</a:t>
            </a:r>
          </a:p>
          <a:p>
            <a:pPr lvl="1"/>
            <a:r>
              <a:rPr lang="en-US" dirty="0"/>
              <a:t>Want to find optimal configuration                                        (or at least one that satisfies goal constraints)</a:t>
            </a:r>
          </a:p>
          <a:p>
            <a:r>
              <a:rPr lang="en-US" dirty="0"/>
              <a:t>For these cases, use iterative improvement algorithm</a:t>
            </a:r>
          </a:p>
          <a:p>
            <a:pPr lvl="1"/>
            <a:r>
              <a:rPr lang="en-US" dirty="0"/>
              <a:t>Keep a single current state</a:t>
            </a:r>
          </a:p>
          <a:p>
            <a:pPr lvl="1"/>
            <a:r>
              <a:rPr lang="en-US" dirty="0"/>
              <a:t>Try to improve it</a:t>
            </a:r>
          </a:p>
          <a:p>
            <a:r>
              <a:rPr lang="en-US" dirty="0"/>
              <a:t>Constant memory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Traveling salesman</a:t>
            </a:r>
          </a:p>
          <a:p>
            <a:pPr>
              <a:spcBef>
                <a:spcPts val="20400"/>
              </a:spcBef>
            </a:pPr>
            <a:r>
              <a:rPr lang="en-US" dirty="0"/>
              <a:t>Start with any complete tour</a:t>
            </a:r>
          </a:p>
          <a:p>
            <a:pPr>
              <a:spcBef>
                <a:spcPts val="600"/>
              </a:spcBef>
            </a:pPr>
            <a:r>
              <a:rPr lang="en-US" dirty="0"/>
              <a:t>Operator: Perform </a:t>
            </a:r>
            <a:r>
              <a:rPr lang="en-US" dirty="0" err="1"/>
              <a:t>pairwise</a:t>
            </a:r>
            <a:r>
              <a:rPr lang="en-US" dirty="0"/>
              <a:t> exchanges</a:t>
            </a:r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2209800"/>
            <a:ext cx="3733800" cy="238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N-queens</a:t>
            </a:r>
          </a:p>
          <a:p>
            <a:pPr>
              <a:spcBef>
                <a:spcPts val="19200"/>
              </a:spcBef>
            </a:pPr>
            <a:r>
              <a:rPr lang="en-US" dirty="0"/>
              <a:t>Put </a:t>
            </a:r>
            <a:r>
              <a:rPr lang="en-US" i="1" dirty="0"/>
              <a:t>n</a:t>
            </a:r>
            <a:r>
              <a:rPr lang="en-US" dirty="0"/>
              <a:t> queens on an </a:t>
            </a:r>
            <a:r>
              <a:rPr lang="en-US" i="1" dirty="0"/>
              <a:t>n </a:t>
            </a:r>
            <a:r>
              <a:rPr lang="en-US" i="1" dirty="0">
                <a:cs typeface="Arial" charset="0"/>
              </a:rPr>
              <a:t>× </a:t>
            </a:r>
            <a:r>
              <a:rPr lang="en-US" i="1" dirty="0"/>
              <a:t>n</a:t>
            </a:r>
            <a:r>
              <a:rPr lang="en-US" dirty="0"/>
              <a:t> board with no two queens on the same row, column, or diagonal</a:t>
            </a:r>
          </a:p>
          <a:p>
            <a:pPr>
              <a:spcBef>
                <a:spcPts val="600"/>
              </a:spcBef>
            </a:pPr>
            <a:r>
              <a:rPr lang="en-US" dirty="0"/>
              <a:t>Operator: Move queen to reduce #conflicts</a:t>
            </a:r>
          </a:p>
        </p:txBody>
      </p:sp>
      <p:pic>
        <p:nvPicPr>
          <p:cNvPr id="5" name="Picture 4" descr="4queens-sequenc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2133600"/>
            <a:ext cx="7467600" cy="1860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Hill Climbing (gradient ascent/descent)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“Like climbing Mount Everest in thick fog with amnesia”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969" t="27083" r="13281" b="36459"/>
          <a:stretch>
            <a:fillRect/>
          </a:stretch>
        </p:blipFill>
        <p:spPr bwMode="auto">
          <a:xfrm>
            <a:off x="838200" y="2743200"/>
            <a:ext cx="7620000" cy="303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pter04b_Page_07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Local 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k states instead of 1</a:t>
            </a:r>
          </a:p>
          <a:p>
            <a:r>
              <a:rPr lang="en-US" dirty="0"/>
              <a:t>Choose top k of all successors</a:t>
            </a:r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Many times all k states end up on same local hill</a:t>
            </a:r>
          </a:p>
          <a:p>
            <a:pPr lvl="1"/>
            <a:r>
              <a:rPr lang="en-US" dirty="0"/>
              <a:t>Choose k successors RANDOMLY</a:t>
            </a:r>
          </a:p>
          <a:p>
            <a:pPr lvl="1"/>
            <a:r>
              <a:rPr lang="en-US" dirty="0"/>
              <a:t>Bias toward good ones</a:t>
            </a:r>
          </a:p>
          <a:p>
            <a:r>
              <a:rPr lang="en-US" dirty="0"/>
              <a:t>Similar to natural selection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Problems – Robot Assembly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41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5"/>
                </a:solidFill>
              </a:rPr>
              <a:t>States</a:t>
            </a:r>
            <a:r>
              <a:rPr lang="en-US" dirty="0">
                <a:solidFill>
                  <a:schemeClr val="accent5"/>
                </a:solidFill>
              </a:rPr>
              <a:t>: </a:t>
            </a:r>
            <a:r>
              <a:rPr lang="en-US" dirty="0"/>
              <a:t>real-valued coordinates of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robot joint angles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parts of the object to be assembled</a:t>
            </a:r>
          </a:p>
          <a:p>
            <a:r>
              <a:rPr lang="en-US" dirty="0"/>
              <a:t>	</a:t>
            </a:r>
          </a:p>
          <a:p>
            <a:r>
              <a:rPr lang="en-US" b="1" u="sng" dirty="0">
                <a:solidFill>
                  <a:schemeClr val="accent5"/>
                </a:solidFill>
              </a:rPr>
              <a:t>Operators</a:t>
            </a:r>
            <a:r>
              <a:rPr lang="en-US" dirty="0">
                <a:solidFill>
                  <a:schemeClr val="accent5"/>
                </a:solidFill>
              </a:rPr>
              <a:t>:  </a:t>
            </a:r>
            <a:r>
              <a:rPr lang="en-US" dirty="0"/>
              <a:t>rotation of joint angles</a:t>
            </a:r>
          </a:p>
          <a:p>
            <a:r>
              <a:rPr lang="en-US" dirty="0"/>
              <a:t>	</a:t>
            </a:r>
          </a:p>
          <a:p>
            <a:r>
              <a:rPr lang="en-US" sz="2000" b="1" u="sng" dirty="0">
                <a:solidFill>
                  <a:schemeClr val="accent5"/>
                </a:solidFill>
              </a:rPr>
              <a:t>Goal test:  </a:t>
            </a:r>
            <a:r>
              <a:rPr lang="en-US" dirty="0"/>
              <a:t>complete assembly</a:t>
            </a:r>
          </a:p>
          <a:p>
            <a:endParaRPr lang="en-US" dirty="0"/>
          </a:p>
          <a:p>
            <a:r>
              <a:rPr lang="en-US" sz="2000" b="1" u="sng" dirty="0">
                <a:solidFill>
                  <a:schemeClr val="accent5"/>
                </a:solidFill>
              </a:rPr>
              <a:t>Path cost:  </a:t>
            </a:r>
            <a:r>
              <a:rPr lang="en-US" dirty="0"/>
              <a:t>time to complete assembly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434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Pure hill climbing is not complete, but pure random search is inefficient. </a:t>
            </a:r>
          </a:p>
          <a:p>
            <a:r>
              <a:rPr lang="en-US" dirty="0"/>
              <a:t>Simulated annealing offers a compromise. </a:t>
            </a:r>
          </a:p>
          <a:p>
            <a:r>
              <a:rPr lang="en-US" dirty="0"/>
              <a:t>Inspired by </a:t>
            </a:r>
            <a:r>
              <a:rPr lang="en-US" b="1" dirty="0">
                <a:solidFill>
                  <a:schemeClr val="accent5"/>
                </a:solidFill>
              </a:rPr>
              <a:t>annealing</a:t>
            </a:r>
            <a:r>
              <a:rPr lang="en-US" dirty="0"/>
              <a:t> process of gradually cooling a liquid until it changes to a low-energy state. </a:t>
            </a:r>
          </a:p>
          <a:p>
            <a:r>
              <a:rPr lang="en-US" dirty="0"/>
              <a:t>Very similar to hill climbing, except include a user-defined </a:t>
            </a:r>
            <a:r>
              <a:rPr lang="en-US" b="1" dirty="0">
                <a:solidFill>
                  <a:schemeClr val="accent5"/>
                </a:solidFill>
              </a:rPr>
              <a:t>temperature schedule</a:t>
            </a:r>
            <a:r>
              <a:rPr lang="en-US" dirty="0"/>
              <a:t>. </a:t>
            </a:r>
          </a:p>
          <a:p>
            <a:r>
              <a:rPr lang="en-US" dirty="0"/>
              <a:t>When temperature is “high”, allow some random moves. </a:t>
            </a:r>
          </a:p>
          <a:p>
            <a:r>
              <a:rPr lang="en-US" dirty="0"/>
              <a:t>When temperature “cools”, reduce probability of random move. </a:t>
            </a:r>
          </a:p>
          <a:p>
            <a:r>
              <a:rPr lang="en-US" dirty="0"/>
              <a:t>If T is decreased slowly enough, guaranteed to reach best state. 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1600200"/>
            <a:ext cx="71287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SimulatedAnnealing</a:t>
            </a:r>
            <a:r>
              <a:rPr lang="en-US" dirty="0"/>
              <a:t>(problem, schedule)  // returns solution state</a:t>
            </a:r>
          </a:p>
          <a:p>
            <a:r>
              <a:rPr lang="en-US" dirty="0"/>
              <a:t>   current = </a:t>
            </a:r>
            <a:r>
              <a:rPr lang="en-US" dirty="0" err="1"/>
              <a:t>MakeNode</a:t>
            </a:r>
            <a:r>
              <a:rPr lang="en-US" dirty="0"/>
              <a:t>(Initial-State(problem))</a:t>
            </a:r>
          </a:p>
          <a:p>
            <a:r>
              <a:rPr lang="en-US" dirty="0"/>
              <a:t>   for t = 1 to infinity</a:t>
            </a:r>
          </a:p>
          <a:p>
            <a:r>
              <a:rPr lang="en-US" dirty="0"/>
              <a:t>      T = schedule[t]</a:t>
            </a:r>
          </a:p>
          <a:p>
            <a:r>
              <a:rPr lang="en-US" dirty="0"/>
              <a:t>      if T = 0</a:t>
            </a:r>
          </a:p>
          <a:p>
            <a:r>
              <a:rPr lang="en-US" dirty="0"/>
              <a:t>         return current</a:t>
            </a:r>
          </a:p>
          <a:p>
            <a:r>
              <a:rPr lang="en-US" dirty="0"/>
              <a:t>      next = randomly-selected child of current </a:t>
            </a:r>
          </a:p>
          <a:p>
            <a:r>
              <a:rPr lang="en-US" dirty="0"/>
              <a:t>             = Value[next] - Value[current]</a:t>
            </a:r>
          </a:p>
          <a:p>
            <a:r>
              <a:rPr lang="en-US" dirty="0"/>
              <a:t>      if         &gt; 0 </a:t>
            </a:r>
          </a:p>
          <a:p>
            <a:r>
              <a:rPr lang="en-US" dirty="0"/>
              <a:t>         current = next             		 // if better than accept state</a:t>
            </a:r>
          </a:p>
          <a:p>
            <a:endParaRPr lang="en-US" dirty="0"/>
          </a:p>
          <a:p>
            <a:r>
              <a:rPr lang="en-US" dirty="0"/>
              <a:t>      else current = next with probability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5334000"/>
            <a:ext cx="4542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Simulated annealing applet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Traveling salesman simulated annealing applet</a:t>
            </a:r>
            <a:endParaRPr 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28800" y="3810000"/>
          <a:ext cx="380999" cy="258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00" imgH="164880" progId="Equation.3">
                  <p:embed/>
                </p:oleObj>
              </mc:Choice>
              <mc:Fallback>
                <p:oleObj name="Equation" r:id="rId4" imgW="24120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0"/>
                        <a:ext cx="380999" cy="2587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600200" y="3581400"/>
          <a:ext cx="380999" cy="258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164880" progId="Equation.3">
                  <p:embed/>
                </p:oleObj>
              </mc:Choice>
              <mc:Fallback>
                <p:oleObj name="Equation" r:id="rId6" imgW="241200" imgH="164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81400"/>
                        <a:ext cx="380999" cy="2587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953000" y="4495800"/>
          <a:ext cx="485776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4560" imgH="304560" progId="Equation.3">
                  <p:embed/>
                </p:oleObj>
              </mc:Choice>
              <mc:Fallback>
                <p:oleObj name="Equation" r:id="rId8" imgW="304560" imgH="304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95800"/>
                        <a:ext cx="485776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Genetic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a Genetic Algorithm (GA)?</a:t>
            </a:r>
          </a:p>
          <a:p>
            <a:pPr lvl="1"/>
            <a:r>
              <a:rPr lang="en-US" dirty="0"/>
              <a:t>An adaptation procedure based on the mechanics of natural genetics and natural selection</a:t>
            </a:r>
          </a:p>
          <a:p>
            <a:r>
              <a:rPr lang="en-US" dirty="0"/>
              <a:t>Gas have 2 essential components</a:t>
            </a:r>
          </a:p>
          <a:p>
            <a:pPr lvl="1"/>
            <a:r>
              <a:rPr lang="en-US" dirty="0"/>
              <a:t>Survival of the fittest</a:t>
            </a:r>
          </a:p>
          <a:p>
            <a:pPr lvl="1"/>
            <a:r>
              <a:rPr lang="en-US" dirty="0"/>
              <a:t>Recombination</a:t>
            </a:r>
          </a:p>
          <a:p>
            <a:r>
              <a:rPr lang="en-US" dirty="0"/>
              <a:t>Representation</a:t>
            </a:r>
          </a:p>
          <a:p>
            <a:pPr lvl="1"/>
            <a:r>
              <a:rPr lang="en-US" dirty="0"/>
              <a:t>Chromosome = string</a:t>
            </a:r>
          </a:p>
          <a:p>
            <a:pPr lvl="1"/>
            <a:r>
              <a:rPr lang="en-US" dirty="0"/>
              <a:t>Gene = single bit or single subsequence in string, represents 1 attribute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2400"/>
            <a:ext cx="5468193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Humans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DNA made up of 4 nucleic acids (4-bit code)</a:t>
            </a:r>
          </a:p>
          <a:p>
            <a:r>
              <a:rPr lang="en-US" dirty="0"/>
              <a:t>46 chromosomes in humans, each contain 3 billion DNA</a:t>
            </a:r>
          </a:p>
          <a:p>
            <a:pPr>
              <a:spcAft>
                <a:spcPts val="600"/>
              </a:spcAft>
            </a:pPr>
            <a:r>
              <a:rPr lang="en-US" dirty="0"/>
              <a:t>4</a:t>
            </a:r>
            <a:r>
              <a:rPr lang="en-US" baseline="30000" dirty="0"/>
              <a:t>3 billion</a:t>
            </a:r>
            <a:r>
              <a:rPr lang="en-US" dirty="0"/>
              <a:t> combinations of bits</a:t>
            </a:r>
          </a:p>
          <a:p>
            <a:r>
              <a:rPr lang="en-US" dirty="0"/>
              <a:t>Can random search find humans?</a:t>
            </a:r>
          </a:p>
          <a:p>
            <a:pPr lvl="1"/>
            <a:r>
              <a:rPr lang="en-US" dirty="0"/>
              <a:t>Assume only 0.1% genome must be discovered, 3(10</a:t>
            </a:r>
            <a:r>
              <a:rPr lang="en-US" baseline="30000" dirty="0"/>
              <a:t>6</a:t>
            </a:r>
            <a:r>
              <a:rPr lang="en-US" dirty="0"/>
              <a:t>) nucleotides</a:t>
            </a:r>
          </a:p>
          <a:p>
            <a:pPr lvl="1"/>
            <a:r>
              <a:rPr lang="en-US" dirty="0"/>
              <a:t>Assume very short generation, 1 generation/second</a:t>
            </a:r>
          </a:p>
          <a:p>
            <a:pPr lvl="1"/>
            <a:r>
              <a:rPr lang="en-US" dirty="0"/>
              <a:t>3.2(</a:t>
            </a:r>
            <a:r>
              <a:rPr lang="en-US" baseline="30000" dirty="0"/>
              <a:t>10</a:t>
            </a:r>
            <a:r>
              <a:rPr lang="en-US" baseline="60000" dirty="0"/>
              <a:t>107</a:t>
            </a:r>
            <a:r>
              <a:rPr lang="en-US" dirty="0"/>
              <a:t>) individuals per year, but 10</a:t>
            </a:r>
            <a:r>
              <a:rPr lang="en-US" baseline="30000" dirty="0"/>
              <a:t>1.8(10</a:t>
            </a:r>
            <a:r>
              <a:rPr lang="en-US" baseline="60000" dirty="0"/>
              <a:t>7</a:t>
            </a:r>
            <a:r>
              <a:rPr lang="en-US" baseline="30000" dirty="0"/>
              <a:t>)</a:t>
            </a:r>
            <a:r>
              <a:rPr lang="en-US" dirty="0"/>
              <a:t> alternatives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10</a:t>
            </a:r>
            <a:r>
              <a:rPr lang="en-US" baseline="30000" dirty="0"/>
              <a:t>18</a:t>
            </a:r>
            <a:r>
              <a:rPr lang="en-US" baseline="50000" dirty="0"/>
              <a:t>10</a:t>
            </a:r>
            <a:r>
              <a:rPr lang="en-US" baseline="70000" dirty="0"/>
              <a:t>6</a:t>
            </a:r>
            <a:r>
              <a:rPr lang="en-US" dirty="0"/>
              <a:t> years to generate human randomly</a:t>
            </a:r>
          </a:p>
          <a:p>
            <a:r>
              <a:rPr lang="en-US" dirty="0"/>
              <a:t>Self reproduction, self repair, adaptability are the rule in natural systems, they hardly exist in the artificial world</a:t>
            </a:r>
          </a:p>
          <a:p>
            <a:r>
              <a:rPr lang="en-US" dirty="0"/>
              <a:t>Finding and adopting nature’s approach to computational design should unlock many doors in science and engineering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GAs Exhibit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325418"/>
            <a:ext cx="8763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attempt a GA makes towards a solution is called a </a:t>
            </a:r>
            <a:r>
              <a:rPr lang="en-US" dirty="0">
                <a:solidFill>
                  <a:schemeClr val="accent5"/>
                </a:solidFill>
              </a:rPr>
              <a:t>chromosome</a:t>
            </a:r>
          </a:p>
          <a:p>
            <a:pPr lvl="1"/>
            <a:r>
              <a:rPr lang="en-US" dirty="0"/>
              <a:t>A sequence of information that can be interpreted as a possible solution</a:t>
            </a:r>
          </a:p>
          <a:p>
            <a:r>
              <a:rPr lang="en-US" dirty="0"/>
              <a:t>Typically, a chromosome is represented as sequence of binary digits</a:t>
            </a:r>
          </a:p>
          <a:p>
            <a:pPr lvl="1"/>
            <a:r>
              <a:rPr lang="en-US" dirty="0"/>
              <a:t>Each digit is a </a:t>
            </a:r>
            <a:r>
              <a:rPr lang="en-US" dirty="0">
                <a:solidFill>
                  <a:schemeClr val="accent5"/>
                </a:solidFill>
              </a:rPr>
              <a:t>gene</a:t>
            </a:r>
          </a:p>
          <a:p>
            <a:r>
              <a:rPr lang="en-US" dirty="0"/>
              <a:t>A GA maintains a collection or </a:t>
            </a:r>
            <a:r>
              <a:rPr lang="en-US" dirty="0">
                <a:solidFill>
                  <a:schemeClr val="accent5"/>
                </a:solidFill>
              </a:rPr>
              <a:t>population</a:t>
            </a:r>
            <a:r>
              <a:rPr lang="en-US" dirty="0"/>
              <a:t> of chromosomes</a:t>
            </a:r>
          </a:p>
          <a:p>
            <a:pPr lvl="1"/>
            <a:r>
              <a:rPr lang="en-US" dirty="0"/>
              <a:t>Each chromosome in the population represents a different guess at the solutions 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GA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Initialize a population (of solution guesses)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(once for each generation)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Evaluate each chromosome in the population using a </a:t>
            </a:r>
            <a:r>
              <a:rPr lang="en-US" dirty="0">
                <a:solidFill>
                  <a:schemeClr val="accent5"/>
                </a:solidFill>
              </a:rPr>
              <a:t>fitness function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Apply GA operators to population to create a new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Finish when solution is reached or number of generations has reached an allowable maximum.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Common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Reproduction</a:t>
            </a:r>
          </a:p>
          <a:p>
            <a:r>
              <a:rPr lang="en-US" dirty="0"/>
              <a:t>Crossover</a:t>
            </a:r>
          </a:p>
          <a:p>
            <a:r>
              <a:rPr lang="en-US" dirty="0"/>
              <a:t>Mutation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individuals x according to their fitness values f(x)</a:t>
            </a:r>
          </a:p>
          <a:p>
            <a:pPr lvl="1"/>
            <a:r>
              <a:rPr lang="en-US" dirty="0"/>
              <a:t>Like beam search</a:t>
            </a:r>
          </a:p>
          <a:p>
            <a:r>
              <a:rPr lang="en-US" dirty="0"/>
              <a:t>Fittest individuals survive (and possibly mate) for next generation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Crossover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dirty="0"/>
              <a:t>Select two parents</a:t>
            </a:r>
          </a:p>
          <a:p>
            <a:r>
              <a:rPr lang="en-US" dirty="0"/>
              <a:t>Select cross site</a:t>
            </a:r>
          </a:p>
          <a:p>
            <a:r>
              <a:rPr lang="en-US" dirty="0"/>
              <a:t>Cut and splice pieces of one parent to those of the other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2200" y="4495800"/>
            <a:ext cx="1367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1 1 1 1 1</a:t>
            </a:r>
          </a:p>
          <a:p>
            <a:r>
              <a:rPr lang="en-US" sz="2400" dirty="0"/>
              <a:t>0 0 0 0 0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4495800"/>
            <a:ext cx="1237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1 1 0 0 0</a:t>
            </a:r>
          </a:p>
          <a:p>
            <a:r>
              <a:rPr lang="en-US" sz="2400" dirty="0"/>
              <a:t>0 0 1 1 1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57600" y="4953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409897" y="4952278"/>
            <a:ext cx="969818" cy="1444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Problems – Towers of Hanoi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41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States: </a:t>
            </a:r>
            <a:r>
              <a:rPr lang="en-US" dirty="0"/>
              <a:t>combinations of poles and disks</a:t>
            </a:r>
          </a:p>
          <a:p>
            <a:r>
              <a:rPr lang="en-US" dirty="0"/>
              <a:t>	</a:t>
            </a:r>
          </a:p>
          <a:p>
            <a:r>
              <a:rPr lang="en-US" dirty="0">
                <a:solidFill>
                  <a:schemeClr val="accent5"/>
                </a:solidFill>
              </a:rPr>
              <a:t>Operators:  </a:t>
            </a:r>
            <a:r>
              <a:rPr lang="en-US" dirty="0"/>
              <a:t>move disk x from pole y to pole z subject to constraints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cannot move disk on top of smaller disk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cannot move disk if other disks on top</a:t>
            </a:r>
          </a:p>
          <a:p>
            <a:r>
              <a:rPr lang="en-US" dirty="0"/>
              <a:t>	</a:t>
            </a:r>
          </a:p>
          <a:p>
            <a:r>
              <a:rPr lang="en-US" dirty="0">
                <a:solidFill>
                  <a:schemeClr val="accent5"/>
                </a:solidFill>
              </a:rPr>
              <a:t>Goal test:  </a:t>
            </a:r>
            <a:r>
              <a:rPr lang="en-US" dirty="0"/>
              <a:t>disks from largest (at bottom) to smallest on goal pole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Path cost:  </a:t>
            </a:r>
            <a:r>
              <a:rPr lang="en-US" dirty="0"/>
              <a:t>1 per move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Towers of Hanoi applet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1905000"/>
            <a:ext cx="391159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dirty="0"/>
              <a:t>With small probability, randomly alter 1 bit</a:t>
            </a:r>
          </a:p>
          <a:p>
            <a:r>
              <a:rPr lang="en-US" dirty="0"/>
              <a:t>Minor operator</a:t>
            </a:r>
          </a:p>
          <a:p>
            <a:r>
              <a:rPr lang="en-US" dirty="0"/>
              <a:t>An insurance policy against lost bits</a:t>
            </a:r>
          </a:p>
          <a:p>
            <a:r>
              <a:rPr lang="en-US" dirty="0"/>
              <a:t>Pushes out of local minima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4114800"/>
            <a:ext cx="16167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Population:</a:t>
            </a:r>
          </a:p>
          <a:p>
            <a:endParaRPr lang="en-US" sz="2400" dirty="0"/>
          </a:p>
          <a:p>
            <a:r>
              <a:rPr lang="en-US" sz="2400" dirty="0"/>
              <a:t>1 1 0 0 0 0</a:t>
            </a:r>
          </a:p>
          <a:p>
            <a:r>
              <a:rPr lang="en-US" sz="2400" dirty="0"/>
              <a:t>1 0 1 0 0 0</a:t>
            </a:r>
          </a:p>
          <a:p>
            <a:r>
              <a:rPr lang="en-US" sz="2400" dirty="0"/>
              <a:t>1 0 0 1 0 0</a:t>
            </a:r>
          </a:p>
          <a:p>
            <a:r>
              <a:rPr lang="en-US" sz="2400" dirty="0"/>
              <a:t>0 1 0 0 0 0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0" y="4114800"/>
            <a:ext cx="433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 0 1 1 1 1 1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5"/>
                </a:solidFill>
              </a:rPr>
              <a:t>Mutation needed to find the goal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Solution = 0 0 1 0 1 0</a:t>
            </a:r>
          </a:p>
          <a:p>
            <a:r>
              <a:rPr lang="en-US" dirty="0"/>
              <a:t>Fitness(x) = #digits that match solution</a:t>
            </a:r>
          </a:p>
          <a:p>
            <a:pPr marL="514350" indent="-514350">
              <a:buNone/>
            </a:pPr>
            <a:r>
              <a:rPr lang="en-US" dirty="0"/>
              <a:t>A) 0 1 0 1 0 1	Score: 1</a:t>
            </a:r>
          </a:p>
          <a:p>
            <a:pPr marL="514350" indent="-514350">
              <a:buNone/>
            </a:pPr>
            <a:r>
              <a:rPr lang="en-US" dirty="0"/>
              <a:t>B) 1 1 1 1 0 1	Score: 1</a:t>
            </a:r>
          </a:p>
          <a:p>
            <a:pPr marL="514350" indent="-514350">
              <a:buNone/>
            </a:pPr>
            <a:r>
              <a:rPr lang="en-US" dirty="0"/>
              <a:t>C) 0 1 1 0 1 1	Score: </a:t>
            </a:r>
            <a:r>
              <a:rPr lang="en-US" dirty="0">
                <a:solidFill>
                  <a:schemeClr val="accent5"/>
                </a:solidFill>
              </a:rPr>
              <a:t>3</a:t>
            </a:r>
          </a:p>
          <a:p>
            <a:pPr marL="514350" indent="-514350">
              <a:buNone/>
            </a:pPr>
            <a:r>
              <a:rPr lang="en-US" dirty="0"/>
              <a:t>D) 1 0 1 1 0 0	Score: </a:t>
            </a:r>
            <a:r>
              <a:rPr lang="en-US" dirty="0">
                <a:solidFill>
                  <a:schemeClr val="accent5"/>
                </a:solidFill>
              </a:rPr>
              <a:t>3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dirty="0"/>
              <a:t>Recombine top two twice.</a:t>
            </a:r>
          </a:p>
          <a:p>
            <a:pPr marL="514350" indent="-514350">
              <a:buNone/>
            </a:pPr>
            <a:r>
              <a:rPr lang="en-US" dirty="0"/>
              <a:t>Note: 64 possible combinations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Solution = 0 0 1 0 1 0</a:t>
            </a:r>
          </a:p>
          <a:p>
            <a:pPr marL="514350" indent="-514350">
              <a:buNone/>
            </a:pPr>
            <a:r>
              <a:rPr lang="en-US" sz="2400" dirty="0"/>
              <a:t>C) 0 1 1 0 1 1		</a:t>
            </a:r>
          </a:p>
          <a:p>
            <a:pPr marL="514350" indent="-514350">
              <a:buNone/>
            </a:pPr>
            <a:r>
              <a:rPr lang="en-US" sz="2400" dirty="0"/>
              <a:t>D) 1 0 1 1 0 0		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E) 0 </a:t>
            </a:r>
            <a:r>
              <a:rPr lang="en-US" sz="2400" dirty="0">
                <a:solidFill>
                  <a:schemeClr val="accent5"/>
                </a:solidFill>
              </a:rPr>
              <a:t>|</a:t>
            </a:r>
            <a:r>
              <a:rPr lang="en-US" sz="2400" dirty="0"/>
              <a:t> 0 1 1 0 0		Score: </a:t>
            </a:r>
            <a:r>
              <a:rPr lang="en-US" sz="2400" dirty="0">
                <a:solidFill>
                  <a:schemeClr val="accent5"/>
                </a:solidFill>
              </a:rPr>
              <a:t>4</a:t>
            </a: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F) 1 </a:t>
            </a:r>
            <a:r>
              <a:rPr lang="en-US" sz="2400" dirty="0">
                <a:solidFill>
                  <a:schemeClr val="accent5"/>
                </a:solidFill>
              </a:rPr>
              <a:t>|</a:t>
            </a:r>
            <a:r>
              <a:rPr lang="en-US" sz="2400" dirty="0"/>
              <a:t> 1 1 0 1 1		Score: 3</a:t>
            </a:r>
          </a:p>
          <a:p>
            <a:pPr marL="514350" indent="-514350">
              <a:buNone/>
            </a:pPr>
            <a:r>
              <a:rPr lang="en-US" sz="2400" dirty="0"/>
              <a:t>G) 0 1 1 0 1 </a:t>
            </a:r>
            <a:r>
              <a:rPr lang="en-US" sz="2400" dirty="0">
                <a:solidFill>
                  <a:schemeClr val="accent5"/>
                </a:solidFill>
              </a:rPr>
              <a:t>|</a:t>
            </a:r>
            <a:r>
              <a:rPr lang="en-US" sz="2400" dirty="0"/>
              <a:t> 0		Score: </a:t>
            </a:r>
            <a:r>
              <a:rPr lang="en-US" sz="2400" dirty="0">
                <a:solidFill>
                  <a:schemeClr val="accent5"/>
                </a:solidFill>
              </a:rPr>
              <a:t>4</a:t>
            </a:r>
          </a:p>
          <a:p>
            <a:pPr marL="514350" indent="-514350">
              <a:buNone/>
            </a:pPr>
            <a:r>
              <a:rPr lang="en-US" sz="2400" dirty="0"/>
              <a:t>H) 1 0 1 1 0 </a:t>
            </a:r>
            <a:r>
              <a:rPr lang="en-US" sz="2400" dirty="0">
                <a:solidFill>
                  <a:schemeClr val="accent5"/>
                </a:solidFill>
              </a:rPr>
              <a:t>|</a:t>
            </a:r>
            <a:r>
              <a:rPr lang="en-US" sz="2400" dirty="0"/>
              <a:t> 1		Score: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Next generation:</a:t>
            </a:r>
          </a:p>
          <a:p>
            <a:pPr>
              <a:buNone/>
            </a:pPr>
            <a:r>
              <a:rPr lang="en-US" sz="2400" dirty="0"/>
              <a:t>E) 0 0 1 1 0 0</a:t>
            </a:r>
          </a:p>
          <a:p>
            <a:pPr>
              <a:buNone/>
            </a:pPr>
            <a:r>
              <a:rPr lang="en-US" sz="2400" dirty="0"/>
              <a:t>F) 0 1 1 0 1 0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G) 0 1 1 </a:t>
            </a:r>
            <a:r>
              <a:rPr lang="en-US" sz="2400" dirty="0">
                <a:solidFill>
                  <a:schemeClr val="accent5"/>
                </a:solidFill>
              </a:rPr>
              <a:t>|</a:t>
            </a:r>
            <a:r>
              <a:rPr lang="en-US" sz="2400" dirty="0"/>
              <a:t> 1 0 0		Score: 3</a:t>
            </a:r>
          </a:p>
          <a:p>
            <a:pPr>
              <a:buNone/>
            </a:pPr>
            <a:r>
              <a:rPr lang="en-US" sz="2400" dirty="0"/>
              <a:t>H) 0 0 1 </a:t>
            </a:r>
            <a:r>
              <a:rPr lang="en-US" sz="2400" dirty="0">
                <a:solidFill>
                  <a:schemeClr val="accent5"/>
                </a:solidFill>
              </a:rPr>
              <a:t>|</a:t>
            </a:r>
            <a:r>
              <a:rPr lang="en-US" sz="2400" dirty="0"/>
              <a:t> 0 1 0		Score: </a:t>
            </a:r>
            <a:r>
              <a:rPr lang="en-US" sz="2400" dirty="0">
                <a:solidFill>
                  <a:schemeClr val="accent5"/>
                </a:solidFill>
              </a:rPr>
              <a:t>6</a:t>
            </a:r>
          </a:p>
          <a:p>
            <a:pPr marL="514350" indent="-514350">
              <a:buNone/>
            </a:pPr>
            <a:r>
              <a:rPr lang="en-US" sz="2400" dirty="0"/>
              <a:t>I)   0 0 | 1 0 1 0	Score: </a:t>
            </a:r>
            <a:r>
              <a:rPr lang="en-US" sz="2400" dirty="0">
                <a:solidFill>
                  <a:schemeClr val="accent5"/>
                </a:solidFill>
              </a:rPr>
              <a:t>6</a:t>
            </a:r>
          </a:p>
          <a:p>
            <a:pPr marL="514350" indent="-514350">
              <a:buNone/>
            </a:pPr>
            <a:r>
              <a:rPr lang="en-US" sz="2400" dirty="0"/>
              <a:t>J)  0 1 | 1 1 0 0		Score: 3</a:t>
            </a:r>
          </a:p>
          <a:p>
            <a:pPr marL="514350" indent="-514350">
              <a:buAutoNum type="alphaUcParenR" startAt="10"/>
            </a:pPr>
            <a:endParaRPr lang="en-US" sz="2400" dirty="0"/>
          </a:p>
          <a:p>
            <a:pPr marL="514350" indent="-514350">
              <a:buNone/>
            </a:pPr>
            <a:r>
              <a:rPr lang="en-US" sz="2400" dirty="0">
                <a:solidFill>
                  <a:srgbClr val="FF0000"/>
                </a:solidFill>
              </a:rPr>
              <a:t>DONE!  Got it in 10 guesses.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select original population?</a:t>
            </a:r>
          </a:p>
          <a:p>
            <a:r>
              <a:rPr lang="en-US" dirty="0"/>
              <a:t>How handle non-binary solution types?</a:t>
            </a:r>
          </a:p>
          <a:p>
            <a:r>
              <a:rPr lang="en-US" dirty="0"/>
              <a:t>What should be the size of the population?</a:t>
            </a:r>
          </a:p>
          <a:p>
            <a:r>
              <a:rPr lang="en-US" dirty="0"/>
              <a:t>What is the optimal mutation rate?</a:t>
            </a:r>
          </a:p>
          <a:p>
            <a:r>
              <a:rPr lang="en-US" dirty="0"/>
              <a:t>How are mates picked for crossover?</a:t>
            </a:r>
          </a:p>
          <a:p>
            <a:r>
              <a:rPr lang="en-US" dirty="0"/>
              <a:t>Can any chromosome appear more than once in a population?</a:t>
            </a:r>
          </a:p>
          <a:p>
            <a:r>
              <a:rPr lang="en-US" dirty="0"/>
              <a:t>When should the GA halt?</a:t>
            </a:r>
          </a:p>
          <a:p>
            <a:r>
              <a:rPr lang="en-US" dirty="0"/>
              <a:t>Local minima?</a:t>
            </a:r>
          </a:p>
          <a:p>
            <a:r>
              <a:rPr lang="en-US" dirty="0"/>
              <a:t>Parallel algorithms?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GAs for Mazes</a:t>
            </a:r>
          </a:p>
        </p:txBody>
      </p:sp>
      <p:pic>
        <p:nvPicPr>
          <p:cNvPr id="7" name="Picture 6" descr="maz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295400"/>
            <a:ext cx="685987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GAs for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Traveling salesman problem</a:t>
            </a:r>
            <a:endParaRPr lang="en-US" dirty="0"/>
          </a:p>
          <a:p>
            <a:r>
              <a:rPr lang="en-US" dirty="0">
                <a:hlinkClick r:id="rId3"/>
              </a:rPr>
              <a:t>Eaters</a:t>
            </a:r>
            <a:endParaRPr lang="en-US" dirty="0"/>
          </a:p>
          <a:p>
            <a:r>
              <a:rPr lang="en-US" dirty="0">
                <a:hlinkClick r:id="rId4"/>
              </a:rPr>
              <a:t>Hierarchical GAs for game playing</a:t>
            </a:r>
            <a:endParaRPr lang="en-US" dirty="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GAs for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Simulator</a:t>
            </a:r>
            <a:endParaRPr lang="en-US" dirty="0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GAs for Graphic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Simulator</a:t>
            </a:r>
            <a:endParaRPr lang="en-US" dirty="0"/>
          </a:p>
          <a:p>
            <a:r>
              <a:rPr lang="en-US" dirty="0">
                <a:hlinkClick r:id="rId3"/>
              </a:rPr>
              <a:t>Evolving Circles</a:t>
            </a:r>
            <a:endParaRPr lang="en-US" dirty="0"/>
          </a:p>
          <a:p>
            <a:r>
              <a:rPr lang="en-US" dirty="0">
                <a:hlinkClick r:id="rId4"/>
              </a:rPr>
              <a:t>3D Animation</a:t>
            </a:r>
            <a:endParaRPr lang="en-US" dirty="0"/>
          </a:p>
          <a:p>
            <a:r>
              <a:rPr lang="en-US" dirty="0">
                <a:hlinkClick r:id="rId5"/>
              </a:rPr>
              <a:t>Scientific American Frontiers</a:t>
            </a:r>
            <a:endParaRPr lang="en-US" dirty="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Biased Roulette Wheel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/>
              <a:t>For each hypothesis, spin the roulette wheel to determine the guess</a:t>
            </a:r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743200"/>
            <a:ext cx="4200525" cy="374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/>
              <a:t>Invert selected subsequence</a:t>
            </a:r>
          </a:p>
          <a:p>
            <a:r>
              <a:rPr lang="en-US" dirty="0"/>
              <a:t>1 0 </a:t>
            </a:r>
            <a:r>
              <a:rPr lang="en-US" dirty="0">
                <a:solidFill>
                  <a:schemeClr val="accent5"/>
                </a:solidFill>
              </a:rPr>
              <a:t>|</a:t>
            </a:r>
            <a:r>
              <a:rPr lang="en-US" dirty="0"/>
              <a:t> 1 1 0 </a:t>
            </a:r>
            <a:r>
              <a:rPr lang="en-US" dirty="0">
                <a:solidFill>
                  <a:schemeClr val="accent5"/>
                </a:solidFill>
              </a:rPr>
              <a:t>|</a:t>
            </a:r>
            <a:r>
              <a:rPr lang="en-US" dirty="0"/>
              <a:t> 1 1    -&gt;     1 0 0 1 1 1 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Problems – Rubik’s Cube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41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States: </a:t>
            </a:r>
            <a:r>
              <a:rPr lang="en-US" dirty="0"/>
              <a:t>list of colors for each cell on each face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Initial state: </a:t>
            </a:r>
            <a:r>
              <a:rPr lang="en-US" dirty="0"/>
              <a:t>one specific cube configuration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Operators:  </a:t>
            </a:r>
            <a:r>
              <a:rPr lang="en-US" dirty="0"/>
              <a:t>rotate row x or column y on face z direction a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Goal:  </a:t>
            </a:r>
            <a:r>
              <a:rPr lang="en-US" dirty="0"/>
              <a:t>configuration has only one color on each face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Path cost:  </a:t>
            </a:r>
            <a:r>
              <a:rPr lang="en-US" dirty="0"/>
              <a:t>1 per move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Rubik’s cube applet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3152775" cy="311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Elitism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of the best chromosomes from previous generation replace some of the worst chromosomes from current generation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K-point crossover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3200399"/>
          </a:xfrm>
        </p:spPr>
        <p:txBody>
          <a:bodyPr>
            <a:normAutofit fontScale="92500"/>
          </a:bodyPr>
          <a:lstStyle/>
          <a:p>
            <a:r>
              <a:rPr lang="en-US" dirty="0"/>
              <a:t>Pick k random splice points to crossover parents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3</a:t>
            </a:r>
          </a:p>
          <a:p>
            <a:pPr lvl="1">
              <a:buNone/>
            </a:pPr>
            <a:r>
              <a:rPr lang="en-US" dirty="0"/>
              <a:t>1 1 </a:t>
            </a:r>
            <a:r>
              <a:rPr lang="en-US" dirty="0">
                <a:solidFill>
                  <a:schemeClr val="accent5"/>
                </a:solidFill>
              </a:rPr>
              <a:t>|</a:t>
            </a:r>
            <a:r>
              <a:rPr lang="en-US" dirty="0"/>
              <a:t> 1 1 1 </a:t>
            </a:r>
            <a:r>
              <a:rPr lang="en-US" dirty="0">
                <a:solidFill>
                  <a:schemeClr val="accent5"/>
                </a:solidFill>
              </a:rPr>
              <a:t>|</a:t>
            </a:r>
            <a:r>
              <a:rPr lang="en-US" dirty="0"/>
              <a:t> 1 1 </a:t>
            </a:r>
            <a:r>
              <a:rPr lang="en-US" dirty="0">
                <a:solidFill>
                  <a:schemeClr val="accent5"/>
                </a:solidFill>
              </a:rPr>
              <a:t>|</a:t>
            </a:r>
            <a:r>
              <a:rPr lang="en-US" dirty="0"/>
              <a:t> 1 1 1 1 1	-&gt;	1 1 0 0 0 1 1 0 0 0 0 0</a:t>
            </a:r>
          </a:p>
          <a:p>
            <a:pPr lvl="1">
              <a:buNone/>
            </a:pPr>
            <a:r>
              <a:rPr lang="en-US" dirty="0"/>
              <a:t>0 0 </a:t>
            </a:r>
            <a:r>
              <a:rPr lang="en-US" dirty="0">
                <a:solidFill>
                  <a:schemeClr val="accent5"/>
                </a:solidFill>
              </a:rPr>
              <a:t>|</a:t>
            </a:r>
            <a:r>
              <a:rPr lang="en-US" dirty="0"/>
              <a:t> 0 0 0 </a:t>
            </a:r>
            <a:r>
              <a:rPr lang="en-US" dirty="0">
                <a:solidFill>
                  <a:schemeClr val="accent5"/>
                </a:solidFill>
              </a:rPr>
              <a:t>|</a:t>
            </a:r>
            <a:r>
              <a:rPr lang="en-US" dirty="0"/>
              <a:t> 0 0 </a:t>
            </a:r>
            <a:r>
              <a:rPr lang="en-US" dirty="0">
                <a:solidFill>
                  <a:schemeClr val="accent5"/>
                </a:solidFill>
              </a:rPr>
              <a:t>|</a:t>
            </a:r>
            <a:r>
              <a:rPr lang="en-US" dirty="0"/>
              <a:t> 0 0 0 0 0		0 0 1 1 1 0 0 1 1 1 1 1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Diversity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Fitness ignores diversity</a:t>
            </a:r>
          </a:p>
          <a:p>
            <a:r>
              <a:rPr lang="en-US" dirty="0"/>
              <a:t>As a result, populations tend to become uniform</a:t>
            </a:r>
          </a:p>
          <a:p>
            <a:r>
              <a:rPr lang="en-US" dirty="0"/>
              <a:t>Rank-space method</a:t>
            </a:r>
          </a:p>
          <a:p>
            <a:pPr lvl="1"/>
            <a:r>
              <a:rPr lang="en-US" dirty="0"/>
              <a:t>Sort population by sum of fitness rank and diversity rank</a:t>
            </a:r>
          </a:p>
          <a:p>
            <a:pPr lvl="1"/>
            <a:r>
              <a:rPr lang="en-US" dirty="0"/>
              <a:t>Diversity rank is the result of sorting by the function 1/d</a:t>
            </a:r>
            <a:r>
              <a:rPr lang="en-US" baseline="30000" dirty="0"/>
              <a:t>2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Classifier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GAs and load balancing</a:t>
            </a:r>
          </a:p>
          <a:p>
            <a:r>
              <a:rPr lang="en-US" dirty="0"/>
              <a:t>SAMUEL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Problems – Eight Queens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41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States: </a:t>
            </a:r>
            <a:r>
              <a:rPr lang="en-US" dirty="0"/>
              <a:t>locations of 8 queens on chess board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Initial state: </a:t>
            </a:r>
            <a:r>
              <a:rPr lang="en-US" dirty="0"/>
              <a:t>one specific queens configuration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Operators:  </a:t>
            </a:r>
            <a:r>
              <a:rPr lang="en-US" dirty="0"/>
              <a:t>move queen x to row y and column z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Goal:  </a:t>
            </a:r>
            <a:r>
              <a:rPr lang="en-US" dirty="0"/>
              <a:t>no queen can attack another (cannot be in same row, column, or diagonal)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Path cost:  </a:t>
            </a:r>
            <a:r>
              <a:rPr lang="en-US" dirty="0"/>
              <a:t>0 per move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Eight queens applet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76400"/>
            <a:ext cx="31146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295400"/>
            <a:ext cx="83439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Search permeates all of AI</a:t>
            </a:r>
          </a:p>
          <a:p>
            <a:r>
              <a:rPr lang="en-US" dirty="0"/>
              <a:t>What choices are we searching through?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Problem solving</a:t>
            </a:r>
            <a:br>
              <a:rPr lang="en-US" dirty="0"/>
            </a:br>
            <a:r>
              <a:rPr lang="en-US" dirty="0"/>
              <a:t>Action combinations (move 1, then move 3, then move 2...)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Natural language </a:t>
            </a:r>
            <a:br>
              <a:rPr lang="en-US" dirty="0"/>
            </a:br>
            <a:r>
              <a:rPr lang="en-US" dirty="0"/>
              <a:t>Ways to map words to parts of speech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Computer vision </a:t>
            </a:r>
            <a:br>
              <a:rPr lang="en-US" dirty="0"/>
            </a:br>
            <a:r>
              <a:rPr lang="en-US" dirty="0"/>
              <a:t>Ways to map features to object model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Machine learning </a:t>
            </a:r>
            <a:br>
              <a:rPr lang="en-US" dirty="0"/>
            </a:br>
            <a:r>
              <a:rPr lang="en-US" dirty="0"/>
              <a:t>Possible concepts that fit examples seen so far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Motion planning </a:t>
            </a:r>
            <a:br>
              <a:rPr lang="en-US" dirty="0"/>
            </a:br>
            <a:r>
              <a:rPr lang="en-US" dirty="0"/>
              <a:t>Sequence of moves to reach goal destination</a:t>
            </a:r>
          </a:p>
          <a:p>
            <a:r>
              <a:rPr lang="en-US" dirty="0"/>
              <a:t>An intelligent agent is trying to find a set or sequence of actions to achieve a goal</a:t>
            </a:r>
          </a:p>
          <a:p>
            <a:r>
              <a:rPr lang="en-US" dirty="0"/>
              <a:t>This is a </a:t>
            </a:r>
            <a:r>
              <a:rPr lang="en-US" dirty="0">
                <a:solidFill>
                  <a:srgbClr val="FF0000"/>
                </a:solidFill>
              </a:rPr>
              <a:t>goal-based agent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Problems –                        Missionaries and Cannibals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41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States: </a:t>
            </a:r>
            <a:r>
              <a:rPr lang="en-US" dirty="0"/>
              <a:t>number of missionaries, cannibals, and boat on near river bank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Initial state: </a:t>
            </a:r>
            <a:r>
              <a:rPr lang="en-US" dirty="0"/>
              <a:t>all objects on near river bank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Operators:  </a:t>
            </a:r>
            <a:r>
              <a:rPr lang="en-US" dirty="0"/>
              <a:t>move boat with x missionaries and y cannibals to other side of river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no more cannibals than missionaries on either river bank or in boat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boat holds at most m occupants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Goal:  </a:t>
            </a:r>
            <a:r>
              <a:rPr lang="en-US" dirty="0"/>
              <a:t>all objects on far river bank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Path cost:  </a:t>
            </a:r>
            <a:r>
              <a:rPr lang="en-US" dirty="0"/>
              <a:t>1 per river crossing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Missionaries and cannibals applet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27622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Problems –Water Jug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419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States: </a:t>
            </a:r>
            <a:r>
              <a:rPr lang="en-US" dirty="0"/>
              <a:t>Contents of 4-gallon jug and 3-gallon jug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Initial state: </a:t>
            </a:r>
            <a:r>
              <a:rPr lang="en-US" dirty="0"/>
              <a:t>(0,0)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Operators: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fill jug x from faucet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pour contents of jug x in jug y until y full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dump contents of jug x down drain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Goal:  </a:t>
            </a:r>
            <a:r>
              <a:rPr lang="en-US" dirty="0"/>
              <a:t>(2,n)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Path cost:  </a:t>
            </a:r>
            <a:r>
              <a:rPr lang="en-US" dirty="0"/>
              <a:t>1 per fill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Saving the world, Part I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Saving the world, Part II</a:t>
            </a:r>
            <a:endParaRPr lang="en-US" dirty="0">
              <a:hlinkClick r:id="rId3"/>
            </a:endParaRP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905000"/>
            <a:ext cx="175777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Sample Search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76400"/>
            <a:ext cx="5715000" cy="3505200"/>
          </a:xfrm>
        </p:spPr>
        <p:txBody>
          <a:bodyPr/>
          <a:lstStyle/>
          <a:p>
            <a:r>
              <a:rPr lang="en-US" dirty="0"/>
              <a:t>Graph coloring</a:t>
            </a:r>
          </a:p>
          <a:p>
            <a:r>
              <a:rPr lang="en-US" dirty="0"/>
              <a:t>Protein folding</a:t>
            </a:r>
          </a:p>
          <a:p>
            <a:r>
              <a:rPr lang="en-US" dirty="0"/>
              <a:t>Game playing</a:t>
            </a:r>
          </a:p>
          <a:p>
            <a:r>
              <a:rPr lang="en-US" dirty="0"/>
              <a:t>Airline travel</a:t>
            </a:r>
          </a:p>
          <a:p>
            <a:r>
              <a:rPr lang="en-US" dirty="0"/>
              <a:t>Proving algebraic equalities</a:t>
            </a:r>
          </a:p>
          <a:p>
            <a:r>
              <a:rPr lang="en-US" dirty="0"/>
              <a:t>Robot motion planning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Visualize Search Space as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447800"/>
            <a:ext cx="26670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States are nodes</a:t>
            </a:r>
          </a:p>
          <a:p>
            <a:r>
              <a:rPr lang="en-US" dirty="0"/>
              <a:t>Actions are edges</a:t>
            </a:r>
          </a:p>
          <a:p>
            <a:r>
              <a:rPr lang="en-US" dirty="0"/>
              <a:t>Initial state is root</a:t>
            </a:r>
          </a:p>
          <a:p>
            <a:r>
              <a:rPr lang="en-US" dirty="0"/>
              <a:t>Solution is path from root to goal node</a:t>
            </a:r>
          </a:p>
          <a:p>
            <a:r>
              <a:rPr lang="en-US" dirty="0"/>
              <a:t>Edges sometimes have associated costs</a:t>
            </a:r>
          </a:p>
          <a:p>
            <a:r>
              <a:rPr lang="en-US" dirty="0"/>
              <a:t>States resulting from operator are children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828800"/>
            <a:ext cx="524886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Search Problem Example (as a tree)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6005513" cy="46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Search Function –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Uninformed</a:t>
            </a:r>
            <a:r>
              <a:rPr lang="en-US" dirty="0">
                <a:solidFill>
                  <a:srgbClr val="FF0000"/>
                </a:solidFill>
              </a:rPr>
              <a:t> Searches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057400"/>
            <a:ext cx="7772400" cy="34163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Open = initial state			// open list is all generated states</a:t>
            </a:r>
          </a:p>
          <a:p>
            <a:r>
              <a:rPr lang="en-US" dirty="0"/>
              <a:t>				// that have not been “expanded”</a:t>
            </a:r>
          </a:p>
          <a:p>
            <a:r>
              <a:rPr lang="en-US" dirty="0"/>
              <a:t>While open not empty		// one iteration of search algorithm</a:t>
            </a:r>
          </a:p>
          <a:p>
            <a:r>
              <a:rPr lang="en-US" dirty="0"/>
              <a:t>   state = First(open)		// current state is first state in open</a:t>
            </a:r>
          </a:p>
          <a:p>
            <a:r>
              <a:rPr lang="en-US" dirty="0"/>
              <a:t>   Pop(open)			// remove new current state from open</a:t>
            </a:r>
          </a:p>
          <a:p>
            <a:r>
              <a:rPr lang="en-US" dirty="0"/>
              <a:t>   if Goal(state)			// test current state for goal condition</a:t>
            </a:r>
          </a:p>
          <a:p>
            <a:r>
              <a:rPr lang="en-US" dirty="0"/>
              <a:t>      return “succeed”		// search is complete</a:t>
            </a:r>
          </a:p>
          <a:p>
            <a:r>
              <a:rPr lang="en-US" dirty="0"/>
              <a:t>				// else expand the current state by</a:t>
            </a:r>
          </a:p>
          <a:p>
            <a:r>
              <a:rPr lang="en-US" dirty="0"/>
              <a:t>				// generating children and</a:t>
            </a:r>
          </a:p>
          <a:p>
            <a:r>
              <a:rPr lang="en-US" dirty="0"/>
              <a:t>				// reorder open list per search strategy</a:t>
            </a:r>
          </a:p>
          <a:p>
            <a:r>
              <a:rPr lang="en-US" dirty="0"/>
              <a:t>   else open = </a:t>
            </a:r>
            <a:r>
              <a:rPr lang="en-US" dirty="0" err="1"/>
              <a:t>QueueFunction</a:t>
            </a:r>
            <a:r>
              <a:rPr lang="en-US" dirty="0"/>
              <a:t>(open, Expand(state))</a:t>
            </a:r>
          </a:p>
          <a:p>
            <a:r>
              <a:rPr lang="en-US" dirty="0"/>
              <a:t>Return “fail”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Search Strategies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Search strategies differ only in </a:t>
            </a:r>
            <a:r>
              <a:rPr lang="en-US" dirty="0" err="1">
                <a:solidFill>
                  <a:schemeClr val="accent5"/>
                </a:solidFill>
              </a:rPr>
              <a:t>QueuingFunction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Features by which to compare search strategies</a:t>
            </a:r>
          </a:p>
          <a:p>
            <a:pPr lvl="1"/>
            <a:r>
              <a:rPr lang="en-US" dirty="0"/>
              <a:t>Completeness (always find solution)</a:t>
            </a:r>
          </a:p>
          <a:p>
            <a:pPr lvl="1"/>
            <a:r>
              <a:rPr lang="en-US" dirty="0"/>
              <a:t>Cost of search (time and space)</a:t>
            </a:r>
          </a:p>
          <a:p>
            <a:pPr lvl="1"/>
            <a:r>
              <a:rPr lang="en-US" dirty="0"/>
              <a:t>Cost of solution, optimal solution</a:t>
            </a:r>
          </a:p>
          <a:p>
            <a:pPr lvl="1"/>
            <a:r>
              <a:rPr lang="en-US" dirty="0"/>
              <a:t>Make use of knowledge of the domain</a:t>
            </a:r>
          </a:p>
          <a:p>
            <a:pPr lvl="2"/>
            <a:r>
              <a:rPr lang="en-US" dirty="0"/>
              <a:t>“uninformed search” vs. “informed search”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Breadth-First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676400"/>
            <a:ext cx="7315200" cy="4419600"/>
          </a:xfrm>
        </p:spPr>
        <p:txBody>
          <a:bodyPr>
            <a:normAutofit fontScale="92500"/>
          </a:bodyPr>
          <a:lstStyle/>
          <a:p>
            <a:r>
              <a:rPr lang="en-US" dirty="0"/>
              <a:t>Generate children of a state, </a:t>
            </a:r>
            <a:r>
              <a:rPr lang="en-US" dirty="0" err="1"/>
              <a:t>QueueingFn</a:t>
            </a:r>
            <a:r>
              <a:rPr lang="en-US" dirty="0"/>
              <a:t> adds the children to the </a:t>
            </a:r>
            <a:r>
              <a:rPr lang="en-US" dirty="0">
                <a:solidFill>
                  <a:schemeClr val="accent5"/>
                </a:solidFill>
              </a:rPr>
              <a:t>end</a:t>
            </a:r>
            <a:r>
              <a:rPr lang="en-US" dirty="0"/>
              <a:t> of the open list </a:t>
            </a:r>
          </a:p>
          <a:p>
            <a:r>
              <a:rPr lang="en-US" dirty="0"/>
              <a:t>Level-by-level search </a:t>
            </a:r>
          </a:p>
          <a:p>
            <a:r>
              <a:rPr lang="en-US" dirty="0"/>
              <a:t>Order in which children are inserted on open list is arbitrary</a:t>
            </a:r>
          </a:p>
          <a:p>
            <a:r>
              <a:rPr lang="en-US" dirty="0"/>
              <a:t>In tree, assume children are considered left-to-right unless specified differently</a:t>
            </a:r>
          </a:p>
          <a:p>
            <a:r>
              <a:rPr lang="en-US" dirty="0"/>
              <a:t>Number of children is “branching factor” b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76600" y="4038600"/>
            <a:ext cx="25156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2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Example trees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Search algorithms applet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BFS Examples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76400"/>
            <a:ext cx="9144000" cy="1868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Assume goal node at level d with constant branching factor b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Time complexity (measured in #nodes generated)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1 (1</a:t>
            </a:r>
            <a:r>
              <a:rPr lang="en-US" baseline="30000" dirty="0"/>
              <a:t>st</a:t>
            </a:r>
            <a:r>
              <a:rPr lang="en-US" dirty="0"/>
              <a:t> level ) + b (2</a:t>
            </a:r>
            <a:r>
              <a:rPr lang="en-US" baseline="30000" dirty="0"/>
              <a:t>nd</a:t>
            </a:r>
            <a:r>
              <a:rPr lang="en-US" dirty="0"/>
              <a:t> level) + b</a:t>
            </a:r>
            <a:r>
              <a:rPr lang="en-US" baseline="30000" dirty="0"/>
              <a:t>2</a:t>
            </a:r>
            <a:r>
              <a:rPr lang="en-US" dirty="0"/>
              <a:t> (3</a:t>
            </a:r>
            <a:r>
              <a:rPr lang="en-US" baseline="30000" dirty="0"/>
              <a:t>rd</a:t>
            </a:r>
            <a:r>
              <a:rPr lang="en-US" dirty="0"/>
              <a:t> level) + … + 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r>
              <a:rPr lang="en-US" dirty="0"/>
              <a:t> (goal level) + (b</a:t>
            </a:r>
            <a:r>
              <a:rPr lang="en-US" baseline="30000" dirty="0"/>
              <a:t>d+1</a:t>
            </a:r>
            <a:r>
              <a:rPr lang="en-US" dirty="0"/>
              <a:t> – b)              = O(b</a:t>
            </a:r>
            <a:r>
              <a:rPr lang="en-US" baseline="30000" dirty="0"/>
              <a:t>d</a:t>
            </a:r>
            <a:r>
              <a:rPr lang="en-US" dirty="0"/>
              <a:t>+1)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This assumes goal on far right of level</a:t>
            </a:r>
          </a:p>
          <a:p>
            <a:r>
              <a:rPr lang="en-US" dirty="0"/>
              <a:t>Space complexity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At most majority of nodes at level d + majority of nodes at level d+1 = O(b</a:t>
            </a:r>
            <a:r>
              <a:rPr lang="en-US" baseline="30000" dirty="0"/>
              <a:t>d+1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Exponential time and space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Features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Simple to implement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Complete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Finds shortest solution (not necessarily least-cost unless all operators have equal cost)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Problem-solving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1676400"/>
            <a:ext cx="7162800" cy="397031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SimpleProblemSolvingAgent</a:t>
            </a:r>
            <a:r>
              <a:rPr lang="en-US" sz="2800" dirty="0"/>
              <a:t>(percept)</a:t>
            </a:r>
          </a:p>
          <a:p>
            <a:r>
              <a:rPr lang="en-US" sz="2800" dirty="0"/>
              <a:t>   state = </a:t>
            </a:r>
            <a:r>
              <a:rPr lang="en-US" sz="2800" dirty="0" err="1"/>
              <a:t>UpdateState</a:t>
            </a:r>
            <a:r>
              <a:rPr lang="en-US" sz="2800" dirty="0"/>
              <a:t>(state, percept)</a:t>
            </a:r>
          </a:p>
          <a:p>
            <a:r>
              <a:rPr lang="en-US" sz="2800" dirty="0"/>
              <a:t>   if sequence is empty then</a:t>
            </a:r>
          </a:p>
          <a:p>
            <a:r>
              <a:rPr lang="en-US" sz="2800" dirty="0"/>
              <a:t>   goal = </a:t>
            </a:r>
            <a:r>
              <a:rPr lang="en-US" sz="2800" dirty="0" err="1"/>
              <a:t>FormulateGoal</a:t>
            </a:r>
            <a:r>
              <a:rPr lang="en-US" sz="2800" dirty="0"/>
              <a:t>(state)</a:t>
            </a:r>
          </a:p>
          <a:p>
            <a:r>
              <a:rPr lang="en-US" sz="2800" dirty="0"/>
              <a:t>   problem = </a:t>
            </a:r>
            <a:r>
              <a:rPr lang="en-US" sz="2800" dirty="0" err="1"/>
              <a:t>FormulateProblem</a:t>
            </a:r>
            <a:r>
              <a:rPr lang="en-US" sz="2800" dirty="0"/>
              <a:t>(state, g)</a:t>
            </a:r>
          </a:p>
          <a:p>
            <a:r>
              <a:rPr lang="en-US" sz="2800" dirty="0"/>
              <a:t>   sequence = Search(problem)</a:t>
            </a:r>
          </a:p>
          <a:p>
            <a:r>
              <a:rPr lang="en-US" sz="2800" dirty="0"/>
              <a:t>   action = First(sequence)</a:t>
            </a:r>
          </a:p>
          <a:p>
            <a:r>
              <a:rPr lang="en-US" sz="2800" dirty="0"/>
              <a:t>   sequence = Rest(sequence)</a:t>
            </a:r>
          </a:p>
          <a:p>
            <a:r>
              <a:rPr lang="en-US" sz="2800" dirty="0"/>
              <a:t>   Return action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76200"/>
            <a:ext cx="7391400" cy="762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382000" cy="1752600"/>
          </a:xfrm>
        </p:spPr>
        <p:txBody>
          <a:bodyPr>
            <a:normAutofit/>
          </a:bodyPr>
          <a:lstStyle/>
          <a:p>
            <a:r>
              <a:rPr lang="en-US" dirty="0"/>
              <a:t>See what happens with b=10</a:t>
            </a:r>
          </a:p>
          <a:p>
            <a:pPr lvl="1"/>
            <a:r>
              <a:rPr lang="en-US" dirty="0"/>
              <a:t>expand 10,000 nodes/second</a:t>
            </a:r>
          </a:p>
          <a:p>
            <a:pPr lvl="1"/>
            <a:r>
              <a:rPr lang="en-US" dirty="0"/>
              <a:t>1,000 bytes/node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60326"/>
              </p:ext>
            </p:extLst>
          </p:nvPr>
        </p:nvGraphicFramePr>
        <p:xfrm>
          <a:off x="1009649" y="2867025"/>
          <a:ext cx="7277101" cy="36195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2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2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.11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 megabyte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111,100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106 megabytes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r>
                        <a:rPr lang="en-US" sz="2000" baseline="30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 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 gigabytes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r>
                        <a:rPr lang="en-US" sz="2000" baseline="300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 terabyte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r>
                        <a:rPr lang="en-US" sz="2000" baseline="30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129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101 terabytes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r>
                        <a:rPr lang="en-US" sz="2000" baseline="300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35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 </a:t>
                      </a:r>
                      <a:r>
                        <a:rPr lang="en-US" sz="2000" dirty="0" err="1"/>
                        <a:t>petabytes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r>
                        <a:rPr lang="en-US" sz="2000" baseline="300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3,523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 </a:t>
                      </a:r>
                      <a:r>
                        <a:rPr lang="en-US" sz="2000" dirty="0" err="1"/>
                        <a:t>exabyte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010400" cy="86836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Depth-First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447800"/>
            <a:ext cx="7924800" cy="5029200"/>
          </a:xfrm>
        </p:spPr>
        <p:txBody>
          <a:bodyPr>
            <a:normAutofit/>
          </a:bodyPr>
          <a:lstStyle/>
          <a:p>
            <a:r>
              <a:rPr lang="en-US" dirty="0" err="1"/>
              <a:t>QueueingFn</a:t>
            </a:r>
            <a:r>
              <a:rPr lang="en-US" dirty="0"/>
              <a:t> adds the children to the </a:t>
            </a:r>
            <a:r>
              <a:rPr lang="en-US" dirty="0">
                <a:solidFill>
                  <a:schemeClr val="accent5"/>
                </a:solidFill>
              </a:rPr>
              <a:t>front</a:t>
            </a:r>
            <a:r>
              <a:rPr lang="en-US" dirty="0"/>
              <a:t> of the open list </a:t>
            </a:r>
          </a:p>
          <a:p>
            <a:r>
              <a:rPr lang="en-US" dirty="0"/>
              <a:t>BFS emulates FIFO queue</a:t>
            </a:r>
          </a:p>
          <a:p>
            <a:r>
              <a:rPr lang="en-US" dirty="0"/>
              <a:t>DFS emulates LIFO stack</a:t>
            </a:r>
          </a:p>
          <a:p>
            <a:r>
              <a:rPr lang="en-US" dirty="0"/>
              <a:t>Net effect</a:t>
            </a:r>
          </a:p>
          <a:p>
            <a:pPr lvl="1"/>
            <a:r>
              <a:rPr lang="en-US" dirty="0"/>
              <a:t>Follow leftmost path to bottom, then backtrack</a:t>
            </a:r>
          </a:p>
          <a:p>
            <a:pPr lvl="1"/>
            <a:r>
              <a:rPr lang="en-US" dirty="0"/>
              <a:t>Expand deepest node first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39229" y="1828800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Example trees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DFS Examples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171575"/>
            <a:ext cx="6815139" cy="569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Time complexity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In the worst case, search entire space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Goal may be at level d but tree may continue to level m, m&gt;=d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O(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Particularly bad if tree is infinitely deep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Space complexity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Only need to save one set of children at each level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1 + b + b + … + b (m levels total) = O(</a:t>
            </a:r>
            <a:r>
              <a:rPr lang="en-US" dirty="0" err="1"/>
              <a:t>bm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For previous example, DFS requires 118kb instead of 10 </a:t>
            </a:r>
            <a:r>
              <a:rPr lang="en-US" dirty="0" err="1"/>
              <a:t>petabytes</a:t>
            </a:r>
            <a:r>
              <a:rPr lang="en-US" dirty="0"/>
              <a:t> for d=12 (10 billion times less)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Benefits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May not always find solution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Solution is not necessarily shortest or least cost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If many solutions, may find one quickly (quickly moves to depth d)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Simple to implement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Space often bigger constraint, so more usable than BFS for large problems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Comparison of Search Techniques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2057400"/>
          <a:ext cx="23622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Heuristic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Avoiding Repeated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305800" cy="3505200"/>
          </a:xfrm>
        </p:spPr>
        <p:txBody>
          <a:bodyPr>
            <a:normAutofit/>
          </a:bodyPr>
          <a:lstStyle/>
          <a:p>
            <a:r>
              <a:rPr lang="en-US" dirty="0"/>
              <a:t>Do not return to parent or grandparent state</a:t>
            </a:r>
          </a:p>
          <a:p>
            <a:pPr lvl="1"/>
            <a:r>
              <a:rPr lang="en-US" dirty="0"/>
              <a:t>In 8 puzzle, do not move up right after down</a:t>
            </a:r>
          </a:p>
          <a:p>
            <a:r>
              <a:rPr lang="en-US" dirty="0"/>
              <a:t>Do not create solution paths with cycles</a:t>
            </a:r>
          </a:p>
          <a:p>
            <a:r>
              <a:rPr lang="en-US" dirty="0"/>
              <a:t>Do not generate repeated states (need to store and check potentially large number of states)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1219200"/>
            <a:ext cx="2446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Can we do it?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Maze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19100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States are cells in a maze</a:t>
            </a:r>
          </a:p>
          <a:p>
            <a:r>
              <a:rPr lang="en-US" sz="2800" dirty="0"/>
              <a:t>Move N, E, S, or W</a:t>
            </a:r>
          </a:p>
          <a:p>
            <a:r>
              <a:rPr lang="en-US" sz="2800" dirty="0"/>
              <a:t>What would BFS do (expand E, then N, W, S)?</a:t>
            </a:r>
          </a:p>
          <a:p>
            <a:r>
              <a:rPr lang="en-US" sz="2800" dirty="0"/>
              <a:t>What would DFS do?</a:t>
            </a:r>
          </a:p>
          <a:p>
            <a:r>
              <a:rPr lang="en-US" sz="2800" dirty="0"/>
              <a:t>What if order changed to N, E, S, W and loops are prevented?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9575" y="1828800"/>
            <a:ext cx="4343400" cy="43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Uniform Cost Search (</a:t>
            </a:r>
            <a:r>
              <a:rPr lang="en-US" dirty="0" err="1">
                <a:solidFill>
                  <a:srgbClr val="FF0000"/>
                </a:solidFill>
              </a:rPr>
              <a:t>Branch&amp;Bound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676400"/>
            <a:ext cx="7467600" cy="4419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QueueingFn</a:t>
            </a:r>
            <a:r>
              <a:rPr lang="en-US" dirty="0"/>
              <a:t> is </a:t>
            </a:r>
            <a:r>
              <a:rPr lang="en-US" dirty="0" err="1"/>
              <a:t>SortByCostSoFar</a:t>
            </a:r>
            <a:endParaRPr lang="en-US" dirty="0"/>
          </a:p>
          <a:p>
            <a:r>
              <a:rPr lang="en-US" dirty="0"/>
              <a:t>Cost from root to current node n is g(n)</a:t>
            </a:r>
          </a:p>
          <a:p>
            <a:pPr lvl="1"/>
            <a:r>
              <a:rPr lang="en-US" dirty="0"/>
              <a:t>Add operator costs along path</a:t>
            </a:r>
          </a:p>
          <a:p>
            <a:r>
              <a:rPr lang="en-US" dirty="0"/>
              <a:t>First goal found is least-cost solution</a:t>
            </a:r>
          </a:p>
          <a:p>
            <a:r>
              <a:rPr lang="en-US" dirty="0"/>
              <a:t>Space &amp; time can be exponential because large </a:t>
            </a:r>
            <a:r>
              <a:rPr lang="en-US" dirty="0" err="1"/>
              <a:t>subtrees</a:t>
            </a:r>
            <a:r>
              <a:rPr lang="en-US" dirty="0"/>
              <a:t> with inexpensive steps may be explored before useful paths with costly steps</a:t>
            </a:r>
          </a:p>
          <a:p>
            <a:r>
              <a:rPr lang="en-US" dirty="0"/>
              <a:t>If costs are equal, time and space are O(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Otherwise, complexity related to cost of optimal solution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62125"/>
            <a:ext cx="681228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4" name="Picture 3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5562600"/>
            <a:ext cx="13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752600"/>
            <a:ext cx="5715000" cy="3505200"/>
          </a:xfrm>
        </p:spPr>
        <p:txBody>
          <a:bodyPr/>
          <a:lstStyle/>
          <a:p>
            <a:r>
              <a:rPr lang="en-US" dirty="0"/>
              <a:t>Static or dynamic?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28800" y="4800600"/>
            <a:ext cx="38862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 is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5" name="Picture 4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30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B(2) T(1) O(3) E(2) P(5)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5" name="Picture 4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30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T(1) B(2) E(2) O(3) P(5)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288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B(2) E(2) O(3) P(5)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24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E(2) O(3) P(5)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74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E(2) O(3) A(3) S(5) P(5) R(6)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32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O(3) A(3) S(5) P(5) R(6)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89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O(3) A(3) S(5) P(5) R(6) G(10)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43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A(3) S(5) P(5) R(6) G(10)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426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A(3) I(4) S(5) N(5) P(5) R(6) G(10)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81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I(4) P(5) S(5) N(5) R(6) G(10)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676400"/>
            <a:ext cx="5715000" cy="3505200"/>
          </a:xfrm>
        </p:spPr>
        <p:txBody>
          <a:bodyPr/>
          <a:lstStyle/>
          <a:p>
            <a:r>
              <a:rPr lang="en-US" dirty="0"/>
              <a:t>Static or dynamic?</a:t>
            </a:r>
          </a:p>
          <a:p>
            <a:r>
              <a:rPr lang="en-US" dirty="0"/>
              <a:t>Fully or partially observable?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4724400"/>
            <a:ext cx="57150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 is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fully observable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86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P(5) S(5) N(5) R(6) Z(6) G(10)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1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48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S(5) N(5) R(6) Z(6) F(6) D(8) G(10) L(10)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1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5562600"/>
            <a:ext cx="441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N(5) R(6) Z(6) F(6) D(8) G(10) L(10)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1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52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Z(6) F(6) D(8) G(10) L(10)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1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5562600"/>
            <a:ext cx="310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F(6) D(8) G(10) L(10)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1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1990725"/>
            <a:ext cx="4972050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Comparison of Search Techniques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752600"/>
          <a:ext cx="2819401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4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Heuristic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Iterative Deepening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676400"/>
            <a:ext cx="74676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DFS with depth bound</a:t>
            </a:r>
          </a:p>
          <a:p>
            <a:r>
              <a:rPr lang="en-US" dirty="0" err="1"/>
              <a:t>QueuingFn</a:t>
            </a:r>
            <a:r>
              <a:rPr lang="en-US" dirty="0"/>
              <a:t> is </a:t>
            </a:r>
            <a:r>
              <a:rPr lang="en-US" dirty="0" err="1"/>
              <a:t>enqueue</a:t>
            </a:r>
            <a:r>
              <a:rPr lang="en-US" dirty="0"/>
              <a:t> at front as with DFS</a:t>
            </a:r>
          </a:p>
          <a:p>
            <a:pPr lvl="1"/>
            <a:r>
              <a:rPr lang="en-US" dirty="0"/>
              <a:t>Expand(state) only returns children such that depth(child) &lt;= threshold</a:t>
            </a:r>
          </a:p>
          <a:p>
            <a:pPr lvl="1"/>
            <a:r>
              <a:rPr lang="en-US" dirty="0"/>
              <a:t>This prevents search from going down infinite path</a:t>
            </a:r>
          </a:p>
          <a:p>
            <a:r>
              <a:rPr lang="en-US" dirty="0"/>
              <a:t>First threshold is 1</a:t>
            </a:r>
          </a:p>
          <a:p>
            <a:pPr lvl="1"/>
            <a:r>
              <a:rPr lang="en-US" dirty="0"/>
              <a:t>If do not find solution, increment threshold and repeat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" y="1"/>
            <a:ext cx="7191375" cy="689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r>
              <a:rPr lang="en-US" dirty="0"/>
              <a:t>What about the repeated work?</a:t>
            </a:r>
          </a:p>
          <a:p>
            <a:r>
              <a:rPr lang="en-US" dirty="0"/>
              <a:t>Time complexity (number of generated nodes)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[b] + [b + b</a:t>
            </a:r>
            <a:r>
              <a:rPr lang="en-US" baseline="30000" dirty="0"/>
              <a:t>2</a:t>
            </a:r>
            <a:r>
              <a:rPr lang="en-US" dirty="0"/>
              <a:t>] + .. + [b + b</a:t>
            </a:r>
            <a:r>
              <a:rPr lang="en-US" baseline="30000" dirty="0"/>
              <a:t>2</a:t>
            </a:r>
            <a:r>
              <a:rPr lang="en-US" dirty="0"/>
              <a:t> + .. + 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r>
              <a:rPr lang="en-US" dirty="0"/>
              <a:t>]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(d)b + (d-1) b</a:t>
            </a:r>
            <a:r>
              <a:rPr lang="en-US" baseline="30000" dirty="0"/>
              <a:t>2 +</a:t>
            </a:r>
            <a:r>
              <a:rPr lang="en-US" dirty="0"/>
              <a:t> … + (1) 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endParaRPr lang="en-US" baseline="300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O(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676400"/>
            <a:ext cx="5715000" cy="3505200"/>
          </a:xfrm>
        </p:spPr>
        <p:txBody>
          <a:bodyPr/>
          <a:lstStyle/>
          <a:p>
            <a:r>
              <a:rPr lang="en-US" dirty="0"/>
              <a:t>Static or dynamic?</a:t>
            </a:r>
          </a:p>
          <a:p>
            <a:r>
              <a:rPr lang="en-US" dirty="0"/>
              <a:t>Fully or partially observable?</a:t>
            </a:r>
          </a:p>
          <a:p>
            <a:r>
              <a:rPr lang="en-US" dirty="0"/>
              <a:t>Discrete or continuous?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4724400"/>
            <a:ext cx="57150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 is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discrete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0"/>
          </a:xfrm>
        </p:spPr>
        <p:txBody>
          <a:bodyPr>
            <a:noAutofit/>
          </a:bodyPr>
          <a:lstStyle/>
          <a:p>
            <a:pPr lvl="1">
              <a:buNone/>
            </a:pPr>
            <a:endParaRPr lang="en-US" dirty="0"/>
          </a:p>
          <a:p>
            <a:r>
              <a:rPr lang="en-US" dirty="0"/>
              <a:t>Repeated work is approximately 1/b of total work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Negligible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Example:  b=10, d=5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N(BFS) = 1,111,100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N(IDS) = 123,450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Shortest solution, not necessarily least cost</a:t>
            </a:r>
          </a:p>
          <a:p>
            <a:pPr lvl="1"/>
            <a:r>
              <a:rPr lang="en-US" dirty="0"/>
              <a:t>Is there a better way to decide threshold?  (</a:t>
            </a:r>
            <a:r>
              <a:rPr lang="en-US" dirty="0">
                <a:solidFill>
                  <a:schemeClr val="accent5"/>
                </a:solidFill>
              </a:rPr>
              <a:t>IDA*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Comparison of Search Techniques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752600"/>
          <a:ext cx="3429002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Heuristic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d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Bidirectional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676400"/>
            <a:ext cx="35814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Search forward from initial state to goal AND backward from goal state to initial state</a:t>
            </a:r>
          </a:p>
          <a:p>
            <a:r>
              <a:rPr lang="en-US" dirty="0"/>
              <a:t>Can prune many options</a:t>
            </a:r>
          </a:p>
          <a:p>
            <a:r>
              <a:rPr lang="en-US" dirty="0"/>
              <a:t>Considerations</a:t>
            </a:r>
          </a:p>
          <a:p>
            <a:pPr lvl="1"/>
            <a:r>
              <a:rPr lang="en-US" dirty="0"/>
              <a:t>Which goal state(s) to use</a:t>
            </a:r>
          </a:p>
          <a:p>
            <a:pPr lvl="1"/>
            <a:r>
              <a:rPr lang="en-US" dirty="0"/>
              <a:t>How determine when searches overlap</a:t>
            </a:r>
          </a:p>
          <a:p>
            <a:pPr lvl="1"/>
            <a:r>
              <a:rPr lang="en-US" dirty="0"/>
              <a:t>Which search to use for each direction</a:t>
            </a:r>
          </a:p>
          <a:p>
            <a:pPr lvl="1"/>
            <a:r>
              <a:rPr lang="en-US" dirty="0"/>
              <a:t>Here, two BFS searches</a:t>
            </a:r>
          </a:p>
          <a:p>
            <a:r>
              <a:rPr lang="en-US" dirty="0"/>
              <a:t>Time and space is O(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r>
              <a:rPr lang="en-US" baseline="30000" dirty="0"/>
              <a:t>/2</a:t>
            </a:r>
            <a:r>
              <a:rPr lang="en-US" dirty="0"/>
              <a:t>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286000"/>
            <a:ext cx="4430887" cy="252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Informed Searches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Best-first search, Hill climbing, Beam search, A*, IDA*, RBFS, SMA*</a:t>
            </a:r>
          </a:p>
          <a:p>
            <a:r>
              <a:rPr lang="en-US" dirty="0"/>
              <a:t>New terms</a:t>
            </a:r>
          </a:p>
          <a:p>
            <a:pPr lvl="1"/>
            <a:r>
              <a:rPr lang="en-US" dirty="0"/>
              <a:t>Heuristics</a:t>
            </a:r>
          </a:p>
          <a:p>
            <a:pPr lvl="1"/>
            <a:r>
              <a:rPr lang="en-US" dirty="0"/>
              <a:t>Optimal solution</a:t>
            </a:r>
          </a:p>
          <a:p>
            <a:pPr lvl="1"/>
            <a:r>
              <a:rPr lang="en-US" dirty="0" err="1"/>
              <a:t>Informedness</a:t>
            </a:r>
            <a:endParaRPr lang="en-US" dirty="0"/>
          </a:p>
          <a:p>
            <a:pPr lvl="1"/>
            <a:r>
              <a:rPr lang="en-US" dirty="0"/>
              <a:t>Hill climbing problems</a:t>
            </a:r>
          </a:p>
          <a:p>
            <a:pPr lvl="1"/>
            <a:r>
              <a:rPr lang="en-US" dirty="0"/>
              <a:t>Admissibility</a:t>
            </a:r>
          </a:p>
          <a:p>
            <a:r>
              <a:rPr lang="en-US" dirty="0"/>
              <a:t>New parameters</a:t>
            </a:r>
          </a:p>
          <a:p>
            <a:pPr lvl="1"/>
            <a:r>
              <a:rPr lang="en-US" dirty="0"/>
              <a:t>g(n) = estimated cost from initial state to state n</a:t>
            </a:r>
          </a:p>
          <a:p>
            <a:pPr lvl="1"/>
            <a:r>
              <a:rPr lang="en-US" dirty="0"/>
              <a:t>h(n) = estimated cost (distance) from state n to closest goal</a:t>
            </a:r>
          </a:p>
          <a:p>
            <a:pPr lvl="1"/>
            <a:r>
              <a:rPr lang="en-US" dirty="0"/>
              <a:t>h(n) is our heuristic</a:t>
            </a:r>
          </a:p>
          <a:p>
            <a:pPr lvl="2"/>
            <a:r>
              <a:rPr lang="en-US" dirty="0"/>
              <a:t>Robot path planning, h(n) could be Euclidean distance</a:t>
            </a:r>
          </a:p>
          <a:p>
            <a:pPr lvl="2"/>
            <a:r>
              <a:rPr lang="en-US" dirty="0"/>
              <a:t>8 puzzle, h(n) could be #tiles out of place</a:t>
            </a:r>
          </a:p>
          <a:p>
            <a:r>
              <a:rPr lang="en-US" dirty="0"/>
              <a:t>Search algorithms which use h(n) to guide search are            </a:t>
            </a:r>
            <a:r>
              <a:rPr lang="en-US" dirty="0">
                <a:solidFill>
                  <a:schemeClr val="accent5"/>
                </a:solidFill>
              </a:rPr>
              <a:t>heuristic search </a:t>
            </a:r>
            <a:r>
              <a:rPr lang="en-US" dirty="0"/>
              <a:t>algorithms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Best-First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676400"/>
            <a:ext cx="7315200" cy="4419600"/>
          </a:xfrm>
        </p:spPr>
        <p:txBody>
          <a:bodyPr>
            <a:normAutofit/>
          </a:bodyPr>
          <a:lstStyle/>
          <a:p>
            <a:r>
              <a:rPr lang="en-US" dirty="0" err="1"/>
              <a:t>QueueingFn</a:t>
            </a:r>
            <a:r>
              <a:rPr lang="en-US" dirty="0"/>
              <a:t> is sort-by-h</a:t>
            </a:r>
          </a:p>
          <a:p>
            <a:r>
              <a:rPr lang="en-US" dirty="0"/>
              <a:t>Best-first search only as good as heuristic</a:t>
            </a:r>
          </a:p>
          <a:p>
            <a:pPr lvl="1"/>
            <a:r>
              <a:rPr lang="en-US" dirty="0"/>
              <a:t>Example heuristic for 8 puzzle:           Manhattan Distance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676400"/>
            <a:ext cx="5715000" cy="3505200"/>
          </a:xfrm>
        </p:spPr>
        <p:txBody>
          <a:bodyPr/>
          <a:lstStyle/>
          <a:p>
            <a:r>
              <a:rPr lang="en-US" dirty="0"/>
              <a:t>Static or dynamic?</a:t>
            </a:r>
          </a:p>
          <a:p>
            <a:r>
              <a:rPr lang="en-US" dirty="0"/>
              <a:t>Fully or partially observable?</a:t>
            </a:r>
          </a:p>
          <a:p>
            <a:r>
              <a:rPr lang="en-US" dirty="0"/>
              <a:t>Discrete or continuous?</a:t>
            </a:r>
          </a:p>
          <a:p>
            <a:r>
              <a:rPr lang="en-US" dirty="0"/>
              <a:t>Deterministic or stochastic?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4724400"/>
            <a:ext cx="57150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 is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deterministic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Comparison of Search Techniques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752600"/>
          <a:ext cx="4114798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2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5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Heuristic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d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Hill Climbing (Greedy 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676400"/>
            <a:ext cx="73152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QueueingFn</a:t>
            </a:r>
            <a:r>
              <a:rPr lang="en-US" dirty="0"/>
              <a:t> is sort-by-h</a:t>
            </a:r>
          </a:p>
          <a:p>
            <a:pPr lvl="1"/>
            <a:r>
              <a:rPr lang="en-US" dirty="0"/>
              <a:t>Only keep lowest-h state on open list</a:t>
            </a:r>
          </a:p>
          <a:p>
            <a:r>
              <a:rPr lang="en-US" dirty="0"/>
              <a:t>Best-first search is </a:t>
            </a:r>
            <a:r>
              <a:rPr lang="en-US" dirty="0">
                <a:solidFill>
                  <a:schemeClr val="accent5"/>
                </a:solidFill>
              </a:rPr>
              <a:t>tentative</a:t>
            </a:r>
          </a:p>
          <a:p>
            <a:r>
              <a:rPr lang="en-US" dirty="0"/>
              <a:t>Hill climbing is </a:t>
            </a:r>
            <a:r>
              <a:rPr lang="en-US" dirty="0">
                <a:solidFill>
                  <a:schemeClr val="accent5"/>
                </a:solidFill>
              </a:rPr>
              <a:t>irrevocable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Much faster</a:t>
            </a:r>
          </a:p>
          <a:p>
            <a:pPr lvl="1"/>
            <a:r>
              <a:rPr lang="en-US" dirty="0"/>
              <a:t>Less memory</a:t>
            </a:r>
          </a:p>
          <a:p>
            <a:pPr lvl="1"/>
            <a:r>
              <a:rPr lang="en-US" dirty="0"/>
              <a:t>Dependent upon h(n)</a:t>
            </a:r>
          </a:p>
          <a:p>
            <a:pPr lvl="1"/>
            <a:r>
              <a:rPr lang="en-US" dirty="0"/>
              <a:t>If bad h(n), may prune away all goals</a:t>
            </a:r>
          </a:p>
          <a:p>
            <a:pPr lvl="1"/>
            <a:r>
              <a:rPr lang="en-US" dirty="0"/>
              <a:t>Not complete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Hill Climbing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6781800" cy="1295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Also referred to as gradient descent</a:t>
            </a:r>
          </a:p>
          <a:p>
            <a:r>
              <a:rPr lang="en-US" dirty="0"/>
              <a:t>Foothill problem / local maxima / local minima</a:t>
            </a:r>
          </a:p>
          <a:p>
            <a:r>
              <a:rPr lang="en-US" dirty="0"/>
              <a:t>Can be solved with random walk or more steps</a:t>
            </a:r>
          </a:p>
          <a:p>
            <a:r>
              <a:rPr lang="en-US" dirty="0"/>
              <a:t>Other problems:  ridges, plateaus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1447800" y="2794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8400" y="4267200"/>
            <a:ext cx="144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local maxima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2819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global maxima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Comparison of Search Techniques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752600"/>
          <a:ext cx="4724402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9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9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Heuristic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d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676400"/>
            <a:ext cx="5715000" cy="3505200"/>
          </a:xfrm>
        </p:spPr>
        <p:txBody>
          <a:bodyPr/>
          <a:lstStyle/>
          <a:p>
            <a:r>
              <a:rPr lang="en-US" dirty="0"/>
              <a:t>Static or dynamic?</a:t>
            </a:r>
          </a:p>
          <a:p>
            <a:r>
              <a:rPr lang="en-US" dirty="0"/>
              <a:t>Fully or partially observable?</a:t>
            </a:r>
          </a:p>
          <a:p>
            <a:r>
              <a:rPr lang="en-US" dirty="0"/>
              <a:t>Discrete or continuous?</a:t>
            </a:r>
          </a:p>
          <a:p>
            <a:r>
              <a:rPr lang="en-US" dirty="0"/>
              <a:t>Deterministic or stochastic?</a:t>
            </a:r>
          </a:p>
          <a:p>
            <a:r>
              <a:rPr lang="en-US" dirty="0"/>
              <a:t>Episodic or sequential?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4724400"/>
            <a:ext cx="57150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 is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6764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 err="1"/>
              <a:t>QueueingFn</a:t>
            </a:r>
            <a:r>
              <a:rPr lang="en-US" dirty="0"/>
              <a:t> is sort-by-h</a:t>
            </a:r>
          </a:p>
          <a:p>
            <a:pPr lvl="1"/>
            <a:r>
              <a:rPr lang="en-US" dirty="0"/>
              <a:t>Only keep best (lowest-h) n nodes on open list</a:t>
            </a:r>
          </a:p>
          <a:p>
            <a:r>
              <a:rPr lang="en-US" dirty="0"/>
              <a:t>n is the “beam width”</a:t>
            </a:r>
          </a:p>
          <a:p>
            <a:pPr lvl="1"/>
            <a:r>
              <a:rPr lang="en-US" dirty="0"/>
              <a:t>n = 1, Hill climbing</a:t>
            </a:r>
          </a:p>
          <a:p>
            <a:pPr lvl="1"/>
            <a:r>
              <a:rPr lang="en-US" dirty="0"/>
              <a:t>n = infinity, Best first search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7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676400"/>
            <a:ext cx="5715000" cy="3505200"/>
          </a:xfrm>
        </p:spPr>
        <p:txBody>
          <a:bodyPr/>
          <a:lstStyle/>
          <a:p>
            <a:r>
              <a:rPr lang="en-US" dirty="0"/>
              <a:t>Static or dynamic?</a:t>
            </a:r>
          </a:p>
          <a:p>
            <a:r>
              <a:rPr lang="en-US" dirty="0"/>
              <a:t>Fully or partially observable?</a:t>
            </a:r>
          </a:p>
          <a:p>
            <a:r>
              <a:rPr lang="en-US" dirty="0"/>
              <a:t>Discrete or continuous?</a:t>
            </a:r>
          </a:p>
          <a:p>
            <a:r>
              <a:rPr lang="en-US" dirty="0"/>
              <a:t>Deterministic or stochastic?</a:t>
            </a:r>
          </a:p>
          <a:p>
            <a:r>
              <a:rPr lang="en-US" dirty="0"/>
              <a:t>Episodic or sequential?</a:t>
            </a:r>
          </a:p>
          <a:p>
            <a:r>
              <a:rPr lang="en-US" dirty="0"/>
              <a:t>Single agent or multiple agent?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Comparison of Search Techniques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752600"/>
          <a:ext cx="5791203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Heuristic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d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6764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 err="1"/>
              <a:t>QueueingFn</a:t>
            </a:r>
            <a:r>
              <a:rPr lang="en-US" dirty="0"/>
              <a:t> is sort-by-f</a:t>
            </a:r>
          </a:p>
          <a:p>
            <a:pPr lvl="1"/>
            <a:r>
              <a:rPr lang="en-US" dirty="0"/>
              <a:t>f(n) = g(n) + h(n)</a:t>
            </a:r>
          </a:p>
          <a:p>
            <a:r>
              <a:rPr lang="en-US" dirty="0"/>
              <a:t>Note that UCS and Best-first both improve search</a:t>
            </a:r>
          </a:p>
          <a:p>
            <a:pPr lvl="1"/>
            <a:r>
              <a:rPr lang="en-US" dirty="0"/>
              <a:t>UCS keeps solution cost low</a:t>
            </a:r>
          </a:p>
          <a:p>
            <a:pPr lvl="1"/>
            <a:r>
              <a:rPr lang="en-US" dirty="0"/>
              <a:t>Best-first helps find solution quickly</a:t>
            </a:r>
          </a:p>
          <a:p>
            <a:r>
              <a:rPr lang="en-US" dirty="0"/>
              <a:t>A* combines these approaches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Power of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heuristic function is wrong it either</a:t>
            </a:r>
          </a:p>
          <a:p>
            <a:pPr lvl="1"/>
            <a:r>
              <a:rPr lang="en-US" dirty="0"/>
              <a:t>overestimates (guesses too high)</a:t>
            </a:r>
          </a:p>
          <a:p>
            <a:pPr lvl="1"/>
            <a:r>
              <a:rPr lang="en-US" dirty="0"/>
              <a:t>underestimates (guesses too low)</a:t>
            </a:r>
          </a:p>
          <a:p>
            <a:r>
              <a:rPr lang="en-US" dirty="0"/>
              <a:t>Overestimating is worse than underestimating</a:t>
            </a:r>
          </a:p>
          <a:p>
            <a:r>
              <a:rPr lang="en-US" dirty="0"/>
              <a:t>A* returns optimal solution if h(n) is </a:t>
            </a:r>
            <a:r>
              <a:rPr lang="en-US" dirty="0">
                <a:solidFill>
                  <a:schemeClr val="accent5"/>
                </a:solidFill>
              </a:rPr>
              <a:t>admissible</a:t>
            </a:r>
          </a:p>
          <a:p>
            <a:pPr lvl="1"/>
            <a:r>
              <a:rPr lang="en-US" dirty="0"/>
              <a:t>heuristic function is </a:t>
            </a:r>
            <a:r>
              <a:rPr lang="en-US" dirty="0">
                <a:solidFill>
                  <a:schemeClr val="accent5"/>
                </a:solidFill>
              </a:rPr>
              <a:t>admissible </a:t>
            </a:r>
            <a:r>
              <a:rPr lang="en-US" dirty="0"/>
              <a:t>if never overestimates true cost to nearest goal</a:t>
            </a:r>
          </a:p>
          <a:p>
            <a:pPr lvl="1"/>
            <a:r>
              <a:rPr lang="en-US" dirty="0"/>
              <a:t>if search finds optimal solution using admissible heuristic, the search is </a:t>
            </a:r>
            <a:r>
              <a:rPr lang="en-US" dirty="0">
                <a:solidFill>
                  <a:schemeClr val="accent5"/>
                </a:solidFill>
              </a:rPr>
              <a:t>admissible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Overestimating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half" idx="1"/>
          </p:nvPr>
        </p:nvSpPr>
        <p:spPr>
          <a:xfrm>
            <a:off x="457200" y="4694237"/>
            <a:ext cx="4038600" cy="1782763"/>
          </a:xfrm>
        </p:spPr>
        <p:txBody>
          <a:bodyPr/>
          <a:lstStyle/>
          <a:p>
            <a:r>
              <a:rPr lang="en-US" dirty="0"/>
              <a:t>Solution cost:</a:t>
            </a:r>
          </a:p>
          <a:p>
            <a:pPr lvl="1"/>
            <a:r>
              <a:rPr lang="en-US" dirty="0"/>
              <a:t>ABF = 9</a:t>
            </a:r>
          </a:p>
          <a:p>
            <a:pPr lvl="1"/>
            <a:r>
              <a:rPr lang="en-US" dirty="0"/>
              <a:t>ADI = 8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half" idx="2"/>
          </p:nvPr>
        </p:nvSpPr>
        <p:spPr>
          <a:xfrm>
            <a:off x="4648200" y="4770437"/>
            <a:ext cx="4038600" cy="1706563"/>
          </a:xfrm>
        </p:spPr>
        <p:txBody>
          <a:bodyPr/>
          <a:lstStyle/>
          <a:p>
            <a:r>
              <a:rPr lang="en-US" dirty="0"/>
              <a:t>Open list:</a:t>
            </a:r>
          </a:p>
          <a:p>
            <a:pPr lvl="1"/>
            <a:r>
              <a:rPr lang="en-US" dirty="0"/>
              <a:t>A (15) B (9) F (9)</a:t>
            </a:r>
          </a:p>
          <a:p>
            <a:r>
              <a:rPr lang="en-US" dirty="0"/>
              <a:t>Missed optimal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8600" y="1752600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(15)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2743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(6)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600" y="27432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(20)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7432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(10)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396240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(20)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7000" y="39624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F(0)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8600" y="396240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(12)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396240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(20)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9400" y="38862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I(0)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743200" y="2057400"/>
            <a:ext cx="1600200" cy="685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495800" y="2057400"/>
            <a:ext cx="1600200" cy="685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6" idx="0"/>
          </p:cNvCxnSpPr>
          <p:nvPr/>
        </p:nvCxnSpPr>
        <p:spPr>
          <a:xfrm rot="5400000">
            <a:off x="4098421" y="2430162"/>
            <a:ext cx="621268" cy="48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997231" y="3540031"/>
            <a:ext cx="838199" cy="6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11" idx="0"/>
          </p:cNvCxnSpPr>
          <p:nvPr/>
        </p:nvCxnSpPr>
        <p:spPr>
          <a:xfrm rot="5400000">
            <a:off x="5630035" y="3347367"/>
            <a:ext cx="849868" cy="380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6165966" y="3359035"/>
            <a:ext cx="849868" cy="380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279765" y="3359034"/>
            <a:ext cx="849868" cy="380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1822565" y="3359035"/>
            <a:ext cx="849868" cy="380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242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38600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816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050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432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624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77296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532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4579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143000" y="57912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A* applied to 8 puzzle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A* search applet</a:t>
            </a:r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5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5719</Words>
  <Application>Microsoft Office PowerPoint</Application>
  <PresentationFormat>On-screen Show (4:3)</PresentationFormat>
  <Paragraphs>1187</Paragraphs>
  <Slides>183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183</vt:i4>
      </vt:variant>
    </vt:vector>
  </HeadingPairs>
  <TitlesOfParts>
    <vt:vector size="188" baseType="lpstr">
      <vt:lpstr>Arial</vt:lpstr>
      <vt:lpstr>Calibri</vt:lpstr>
      <vt:lpstr>Wingdings</vt:lpstr>
      <vt:lpstr>Office Theme</vt:lpstr>
      <vt:lpstr>Equation</vt:lpstr>
      <vt:lpstr>ARI702 Artificial Intelligence</vt:lpstr>
      <vt:lpstr>Search</vt:lpstr>
      <vt:lpstr>Problem-solving Agent</vt:lpstr>
      <vt:lpstr>Assumptions</vt:lpstr>
      <vt:lpstr>Assumptions</vt:lpstr>
      <vt:lpstr>Assumptions</vt:lpstr>
      <vt:lpstr>Assumptions</vt:lpstr>
      <vt:lpstr>Assumptions</vt:lpstr>
      <vt:lpstr>Assumptions</vt:lpstr>
      <vt:lpstr>Assumptions</vt:lpstr>
      <vt:lpstr>Search Example</vt:lpstr>
      <vt:lpstr>Search Space Definitions</vt:lpstr>
      <vt:lpstr>Search Space Definitions</vt:lpstr>
      <vt:lpstr>Problem Formulation</vt:lpstr>
      <vt:lpstr>Example Problems – Eight Puzzle</vt:lpstr>
      <vt:lpstr>Example Problems – Robot Assembly</vt:lpstr>
      <vt:lpstr>Example Problems – Towers of Hanoi</vt:lpstr>
      <vt:lpstr>Example Problems – Rubik’s Cube</vt:lpstr>
      <vt:lpstr>Example Problems – Eight Queens</vt:lpstr>
      <vt:lpstr>Example Problems –                        Missionaries and Cannibals</vt:lpstr>
      <vt:lpstr>Example Problems –Water Jug</vt:lpstr>
      <vt:lpstr>Sample Search Problems</vt:lpstr>
      <vt:lpstr>Visualize Search Space as a Tree</vt:lpstr>
      <vt:lpstr>Search Problem Example (as a tree)</vt:lpstr>
      <vt:lpstr>Search Function – Uninformed Searches</vt:lpstr>
      <vt:lpstr>Search Strategies</vt:lpstr>
      <vt:lpstr>Breadth-First Search</vt:lpstr>
      <vt:lpstr>BFS Examples</vt:lpstr>
      <vt:lpstr>Analysis</vt:lpstr>
      <vt:lpstr>Analysis</vt:lpstr>
      <vt:lpstr>Depth-First Search</vt:lpstr>
      <vt:lpstr>DFS Examples</vt:lpstr>
      <vt:lpstr>Analysis</vt:lpstr>
      <vt:lpstr>Comparison of Search Techniques</vt:lpstr>
      <vt:lpstr>Avoiding Repeated States</vt:lpstr>
      <vt:lpstr>Maze Example</vt:lpstr>
      <vt:lpstr>Uniform Cost Search (Branch&amp;Bound)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Comparison of Search Techniques</vt:lpstr>
      <vt:lpstr>Iterative Deepening Search</vt:lpstr>
      <vt:lpstr>Examples</vt:lpstr>
      <vt:lpstr>Analysis</vt:lpstr>
      <vt:lpstr>Analysis</vt:lpstr>
      <vt:lpstr>Comparison of Search Techniques</vt:lpstr>
      <vt:lpstr>Bidirectional Search</vt:lpstr>
      <vt:lpstr>Informed Searches</vt:lpstr>
      <vt:lpstr>Best-First Search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Comparison of Search Techniques</vt:lpstr>
      <vt:lpstr>Hill Climbing (Greedy Search)</vt:lpstr>
      <vt:lpstr>Example</vt:lpstr>
      <vt:lpstr>Example</vt:lpstr>
      <vt:lpstr>Hill Climbing Issues</vt:lpstr>
      <vt:lpstr>Comparison of Search Techniques</vt:lpstr>
      <vt:lpstr>Beam Search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Comparison of Search Techniques</vt:lpstr>
      <vt:lpstr>A*</vt:lpstr>
      <vt:lpstr>Power of f</vt:lpstr>
      <vt:lpstr>Overestimating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Optimality of A*</vt:lpstr>
      <vt:lpstr>Comparison of Search Techniques</vt:lpstr>
      <vt:lpstr>IDA*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Analysis</vt:lpstr>
      <vt:lpstr>Comparison of Search Techniques</vt:lpstr>
      <vt:lpstr>RBFS</vt:lpstr>
      <vt:lpstr>Algorithm</vt:lpstr>
      <vt:lpstr>Example</vt:lpstr>
      <vt:lpstr>Example</vt:lpstr>
      <vt:lpstr>Example</vt:lpstr>
      <vt:lpstr>Example</vt:lpstr>
      <vt:lpstr>Example</vt:lpstr>
      <vt:lpstr>Example</vt:lpstr>
      <vt:lpstr>Analysis</vt:lpstr>
      <vt:lpstr>SMA*</vt:lpstr>
      <vt:lpstr>Example</vt:lpstr>
      <vt:lpstr>Heuristic Functions</vt:lpstr>
      <vt:lpstr>Reasons</vt:lpstr>
      <vt:lpstr>Informedness</vt:lpstr>
      <vt:lpstr>Effect on Search Cost</vt:lpstr>
      <vt:lpstr>Which of these heuristics are admissible? Which are more informed?</vt:lpstr>
      <vt:lpstr>Generating Heuristic Functions</vt:lpstr>
      <vt:lpstr>Iterative Improvement Algorithms</vt:lpstr>
      <vt:lpstr>Iterative Improvement Algorithms</vt:lpstr>
      <vt:lpstr>Example</vt:lpstr>
      <vt:lpstr>Example</vt:lpstr>
      <vt:lpstr>Hill Climbing (gradient ascent/descent)</vt:lpstr>
      <vt:lpstr>PowerPoint Presentation</vt:lpstr>
      <vt:lpstr>Local Beam Search</vt:lpstr>
      <vt:lpstr>Simulated Annealing</vt:lpstr>
      <vt:lpstr>Algorithm</vt:lpstr>
      <vt:lpstr>Genetic Algorithms</vt:lpstr>
      <vt:lpstr>PowerPoint Presentation</vt:lpstr>
      <vt:lpstr>Humans</vt:lpstr>
      <vt:lpstr>GAs Exhibit Search</vt:lpstr>
      <vt:lpstr>The GA Procedure</vt:lpstr>
      <vt:lpstr>Common Operators</vt:lpstr>
      <vt:lpstr>Reproduction</vt:lpstr>
      <vt:lpstr>Crossover</vt:lpstr>
      <vt:lpstr>Mutation</vt:lpstr>
      <vt:lpstr>Example</vt:lpstr>
      <vt:lpstr>Example</vt:lpstr>
      <vt:lpstr>Issues</vt:lpstr>
      <vt:lpstr>GAs for Mazes</vt:lpstr>
      <vt:lpstr>GAs for Optimization</vt:lpstr>
      <vt:lpstr>GAs for Control</vt:lpstr>
      <vt:lpstr>GAs for Graphic Animation</vt:lpstr>
      <vt:lpstr>Biased Roulette Wheel</vt:lpstr>
      <vt:lpstr>Inversion</vt:lpstr>
      <vt:lpstr>Elitism</vt:lpstr>
      <vt:lpstr>K-point crossover</vt:lpstr>
      <vt:lpstr>Diversity Measure</vt:lpstr>
      <vt:lpstr>Classifier Systems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CptS 440 / 540 Artificial Intelligence</dc:title>
  <dc:creator>EECS</dc:creator>
  <cp:lastModifiedBy>shahab kareem</cp:lastModifiedBy>
  <cp:revision>118</cp:revision>
  <dcterms:created xsi:type="dcterms:W3CDTF">2009-03-31T16:17:12Z</dcterms:created>
  <dcterms:modified xsi:type="dcterms:W3CDTF">2023-10-22T10:36:21Z</dcterms:modified>
</cp:coreProperties>
</file>