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06" r:id="rId62"/>
    <p:sldId id="347" r:id="rId63"/>
    <p:sldId id="348" r:id="rId64"/>
    <p:sldId id="307" r:id="rId65"/>
    <p:sldId id="349" r:id="rId66"/>
    <p:sldId id="350" r:id="rId67"/>
    <p:sldId id="351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52" r:id="rId87"/>
    <p:sldId id="353" r:id="rId88"/>
    <p:sldId id="326" r:id="rId89"/>
    <p:sldId id="327" r:id="rId90"/>
    <p:sldId id="328" r:id="rId91"/>
    <p:sldId id="331" r:id="rId92"/>
    <p:sldId id="332" r:id="rId93"/>
    <p:sldId id="333" r:id="rId94"/>
    <p:sldId id="334" r:id="rId95"/>
    <p:sldId id="335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9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18"/>
    </p:cViewPr>
  </p:sorterViewPr>
  <p:notesViewPr>
    <p:cSldViewPr>
      <p:cViewPr varScale="1">
        <p:scale>
          <a:sx n="77" d="100"/>
          <a:sy n="77" d="100"/>
        </p:scale>
        <p:origin x="-16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Predicted that machines would have 30% chance of passing 5-minute test by the year 2000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-W11</a:t>
            </a:r>
          </a:p>
          <a:p>
            <a:r>
              <a:rPr lang="en-US" dirty="0"/>
              <a:t>-W12</a:t>
            </a:r>
          </a:p>
          <a:p>
            <a:r>
              <a:rPr lang="en-US" dirty="0"/>
              <a:t>-W21</a:t>
            </a:r>
          </a:p>
          <a:p>
            <a:r>
              <a:rPr lang="en-US" dirty="0"/>
              <a:t>W11 v W12 v W13 v W22</a:t>
            </a:r>
          </a:p>
          <a:p>
            <a:r>
              <a:rPr lang="en-US" dirty="0"/>
              <a:t>W11 v W21 v W31 v W22</a:t>
            </a:r>
          </a:p>
          <a:p>
            <a:r>
              <a:rPr lang="en-US" dirty="0"/>
              <a:t>W13 v W22</a:t>
            </a:r>
          </a:p>
          <a:p>
            <a:r>
              <a:rPr lang="en-US"/>
              <a:t>W31 v W22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movies/witch.rm" TargetMode="External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0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oleObject" Target="../embeddings/oleObject43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4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36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37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7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oleObject" Target="../embeddings/oleObject79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ARI702</a:t>
            </a:r>
            <a:br>
              <a:rPr lang="en-US"/>
            </a:br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Knowledge 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409700"/>
            <a:ext cx="39243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0" y="1524000"/>
            <a:ext cx="4079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look at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How to represent facts / beliefs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“There is a pit in (2,2) or (3,1)”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How to make inferences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“No breeze in (1,2), so pit in (3,1)”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Representation, Reasoning and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Sentence: Individual piece of knowledge </a:t>
            </a:r>
            <a:br>
              <a:rPr lang="en-US" dirty="0"/>
            </a:br>
            <a:r>
              <a:rPr lang="en-US" dirty="0"/>
              <a:t>- English sentence forms one piece of knowledge in English language </a:t>
            </a:r>
            <a:br>
              <a:rPr lang="en-US" dirty="0"/>
            </a:br>
            <a:r>
              <a:rPr lang="en-US" dirty="0"/>
              <a:t>- Statement in C forms one piece of knowledge in C programming language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Syntax: Form used to represent sentences </a:t>
            </a:r>
            <a:br>
              <a:rPr lang="en-US" dirty="0"/>
            </a:br>
            <a:r>
              <a:rPr lang="en-US" dirty="0"/>
              <a:t>- Syntax of C indicates legal combinations of symbols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a = 2 + 3; </a:t>
            </a:r>
            <a:r>
              <a:rPr lang="en-US" dirty="0"/>
              <a:t>is legal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>
                <a:solidFill>
                  <a:srgbClr val="FF0000"/>
                </a:solidFill>
              </a:rPr>
              <a:t>a = + 2 3 </a:t>
            </a:r>
            <a:r>
              <a:rPr lang="en-US" dirty="0"/>
              <a:t>is not legal</a:t>
            </a:r>
          </a:p>
          <a:p>
            <a:pPr>
              <a:buNone/>
            </a:pPr>
            <a:r>
              <a:rPr lang="en-US" dirty="0"/>
              <a:t>	- Syntax alone does not indicate meaning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Semantics: Mapping from sentences to facts in the world </a:t>
            </a:r>
            <a:br>
              <a:rPr lang="en-US" dirty="0"/>
            </a:br>
            <a:r>
              <a:rPr lang="en-US" dirty="0"/>
              <a:t>- They define the truth of a sentence in a “possible world”</a:t>
            </a:r>
            <a:br>
              <a:rPr lang="en-US" dirty="0"/>
            </a:br>
            <a:r>
              <a:rPr lang="en-US" dirty="0"/>
              <a:t>- Add the values of 2 and 3, store them in the memory location indicated by variable a</a:t>
            </a:r>
          </a:p>
          <a:p>
            <a:r>
              <a:rPr lang="en-US" dirty="0"/>
              <a:t>In the language of arithmetic: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 + 2 &gt;= y  </a:t>
            </a:r>
            <a:r>
              <a:rPr lang="en-US" dirty="0"/>
              <a:t>is a sentence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x2 + y &gt;  </a:t>
            </a:r>
            <a:r>
              <a:rPr lang="en-US" dirty="0"/>
              <a:t>is not a sentence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 + 2 &gt;= y  </a:t>
            </a:r>
            <a:r>
              <a:rPr lang="en-US" dirty="0"/>
              <a:t>is true in all worlds 	where the number </a:t>
            </a:r>
            <a:r>
              <a:rPr lang="en-US" dirty="0">
                <a:solidFill>
                  <a:srgbClr val="FF0000"/>
                </a:solidFill>
              </a:rPr>
              <a:t>x + 2 </a:t>
            </a:r>
            <a:r>
              <a:rPr lang="en-US" dirty="0"/>
              <a:t>is</a:t>
            </a:r>
          </a:p>
          <a:p>
            <a:pPr>
              <a:buNone/>
            </a:pPr>
            <a:r>
              <a:rPr lang="en-US" dirty="0"/>
              <a:t>		no less than the number </a:t>
            </a:r>
            <a:r>
              <a:rPr lang="en-US" dirty="0">
                <a:solidFill>
                  <a:srgbClr val="FF0000"/>
                </a:solidFill>
              </a:rPr>
              <a:t>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x + 2 &gt;= y </a:t>
            </a:r>
            <a:r>
              <a:rPr lang="en-US" dirty="0"/>
              <a:t>is true in a world where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x = 7, y = 1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x + 2 &gt;= y </a:t>
            </a:r>
            <a:r>
              <a:rPr lang="en-US" dirty="0"/>
              <a:t>is false in a world where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x = 0, y =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Knowledge Representation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490788"/>
            <a:ext cx="5715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There can exist a relationship between items in the language</a:t>
            </a:r>
          </a:p>
          <a:p>
            <a:pPr lvl="1"/>
            <a:r>
              <a:rPr lang="en-US" dirty="0"/>
              <a:t>Sentences “entail” sentences (representation level)</a:t>
            </a:r>
          </a:p>
          <a:p>
            <a:pPr lvl="1"/>
            <a:r>
              <a:rPr lang="en-US" dirty="0"/>
              <a:t>Facts “follow” from facts (real world)</a:t>
            </a:r>
          </a:p>
          <a:p>
            <a:r>
              <a:rPr lang="en-US" dirty="0"/>
              <a:t>Entail / Follow mean the new item is true if the old items are true</a:t>
            </a:r>
          </a:p>
          <a:p>
            <a:r>
              <a:rPr lang="en-US" dirty="0"/>
              <a:t>A collection of sentences, or knowledge base (KB), entail a sentence</a:t>
            </a:r>
          </a:p>
          <a:p>
            <a:pPr lvl="1"/>
            <a:r>
              <a:rPr lang="en-US" dirty="0"/>
              <a:t>KB |= sentence</a:t>
            </a:r>
          </a:p>
          <a:p>
            <a:pPr lvl="1"/>
            <a:r>
              <a:rPr lang="en-US" dirty="0"/>
              <a:t>KB entails the sentence </a:t>
            </a:r>
            <a:r>
              <a:rPr lang="en-US" dirty="0" err="1"/>
              <a:t>iff</a:t>
            </a:r>
            <a:r>
              <a:rPr lang="en-US" dirty="0"/>
              <a:t> the sentence is true in all worlds where the KB is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Sentences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6172200"/>
            <a:ext cx="53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172200"/>
            <a:ext cx="457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Fact</a:t>
            </a: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rot="5400000">
            <a:off x="1700600" y="5167699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938305" y="5166905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4024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6310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5029200"/>
            <a:ext cx="5791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46482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Representation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5181600"/>
            <a:ext cx="685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2400" y="3685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Entails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2400" y="5971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Follows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4218801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Semantics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4233208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Semantics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Entailment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KB</a:t>
            </a:r>
          </a:p>
          <a:p>
            <a:pPr lvl="1"/>
            <a:r>
              <a:rPr lang="en-US" dirty="0"/>
              <a:t>The Giants won</a:t>
            </a:r>
          </a:p>
          <a:p>
            <a:pPr lvl="1"/>
            <a:r>
              <a:rPr lang="en-US" dirty="0"/>
              <a:t>The Reds won</a:t>
            </a:r>
          </a:p>
          <a:p>
            <a:r>
              <a:rPr lang="en-US" dirty="0"/>
              <a:t>Entails</a:t>
            </a:r>
          </a:p>
          <a:p>
            <a:pPr lvl="1"/>
            <a:r>
              <a:rPr lang="en-US" dirty="0"/>
              <a:t>Either the Giants won or the Reds won</a:t>
            </a:r>
          </a:p>
          <a:p>
            <a:r>
              <a:rPr lang="en-US" dirty="0"/>
              <a:t>KB</a:t>
            </a:r>
          </a:p>
          <a:p>
            <a:pPr lvl="1"/>
            <a:r>
              <a:rPr lang="en-US" dirty="0"/>
              <a:t>To get a perfect score your program must be turned in today</a:t>
            </a:r>
          </a:p>
          <a:p>
            <a:pPr lvl="1"/>
            <a:r>
              <a:rPr lang="en-US" dirty="0"/>
              <a:t>I always get perfect scores</a:t>
            </a:r>
          </a:p>
          <a:p>
            <a:r>
              <a:rPr lang="en-US" dirty="0"/>
              <a:t>Entails</a:t>
            </a:r>
          </a:p>
          <a:p>
            <a:pPr lvl="1"/>
            <a:r>
              <a:rPr lang="en-US" dirty="0"/>
              <a:t>I turned in my program 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KB</a:t>
            </a:r>
          </a:p>
          <a:p>
            <a:pPr lvl="1"/>
            <a:r>
              <a:rPr lang="en-US" dirty="0" err="1"/>
              <a:t>CookLectures</a:t>
            </a:r>
            <a:r>
              <a:rPr lang="en-US" dirty="0"/>
              <a:t> -&gt;           </a:t>
            </a:r>
            <a:r>
              <a:rPr lang="en-US" dirty="0" err="1"/>
              <a:t>TodayIsTuesday</a:t>
            </a:r>
            <a:r>
              <a:rPr lang="en-US" dirty="0"/>
              <a:t> v </a:t>
            </a:r>
            <a:r>
              <a:rPr lang="en-US" dirty="0" err="1"/>
              <a:t>TodayIsThursday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TodayIsThursday</a:t>
            </a:r>
            <a:endParaRPr lang="en-US" dirty="0"/>
          </a:p>
          <a:p>
            <a:pPr lvl="1"/>
            <a:r>
              <a:rPr lang="en-US" dirty="0" err="1"/>
              <a:t>TodayIsSaturday</a:t>
            </a:r>
            <a:r>
              <a:rPr lang="en-US" dirty="0"/>
              <a:t> -&gt; </a:t>
            </a:r>
            <a:r>
              <a:rPr lang="en-US" dirty="0" err="1"/>
              <a:t>SleepLate</a:t>
            </a:r>
            <a:endParaRPr lang="en-US" dirty="0"/>
          </a:p>
          <a:p>
            <a:pPr lvl="1"/>
            <a:r>
              <a:rPr lang="en-US" dirty="0"/>
              <a:t>Rainy -&gt; </a:t>
            </a:r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 err="1"/>
              <a:t>CookLectures</a:t>
            </a:r>
            <a:r>
              <a:rPr lang="en-US" dirty="0"/>
              <a:t> v </a:t>
            </a:r>
            <a:r>
              <a:rPr lang="en-US" dirty="0" err="1"/>
              <a:t>TodayIsSaturday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SleepLate</a:t>
            </a:r>
            <a:endParaRPr lang="en-US" dirty="0"/>
          </a:p>
          <a:p>
            <a:r>
              <a:rPr lang="en-US" dirty="0"/>
              <a:t>Which of these are correct entailments?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Sleeplate</a:t>
            </a:r>
            <a:endParaRPr lang="en-US" dirty="0"/>
          </a:p>
          <a:p>
            <a:pPr lvl="1"/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SleepLate</a:t>
            </a:r>
            <a:r>
              <a:rPr lang="en-US" dirty="0"/>
              <a:t> v </a:t>
            </a:r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 err="1"/>
              <a:t>TodayIsTuesday</a:t>
            </a:r>
            <a:endParaRPr lang="en-US" dirty="0"/>
          </a:p>
          <a:p>
            <a:pPr lvl="1"/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Logicians frequently use </a:t>
            </a:r>
            <a:r>
              <a:rPr lang="en-US" dirty="0">
                <a:solidFill>
                  <a:srgbClr val="0000CC"/>
                </a:solidFill>
              </a:rPr>
              <a:t>models</a:t>
            </a:r>
            <a:r>
              <a:rPr lang="en-US" dirty="0"/>
              <a:t>, which are formally structured worlds with respect to which truth can be evaluated. These are our “possible worlds”. </a:t>
            </a:r>
          </a:p>
          <a:p>
            <a:r>
              <a:rPr lang="en-US" dirty="0"/>
              <a:t>M is a </a:t>
            </a:r>
            <a:r>
              <a:rPr lang="en-US" dirty="0">
                <a:solidFill>
                  <a:srgbClr val="0000CC"/>
                </a:solidFill>
              </a:rPr>
              <a:t>model</a:t>
            </a:r>
            <a:r>
              <a:rPr lang="en-US" dirty="0"/>
              <a:t> of a sentence s if s is true in M. </a:t>
            </a:r>
          </a:p>
          <a:p>
            <a:r>
              <a:rPr lang="en-US" dirty="0"/>
              <a:t>M(s) is the set of all </a:t>
            </a:r>
            <a:r>
              <a:rPr lang="en-US" dirty="0">
                <a:solidFill>
                  <a:srgbClr val="0000CC"/>
                </a:solidFill>
              </a:rPr>
              <a:t>models</a:t>
            </a:r>
            <a:r>
              <a:rPr lang="en-US" dirty="0"/>
              <a:t> of s. </a:t>
            </a:r>
          </a:p>
          <a:p>
            <a:r>
              <a:rPr lang="en-US" dirty="0"/>
              <a:t>KB </a:t>
            </a:r>
            <a:r>
              <a:rPr lang="en-US" dirty="0">
                <a:solidFill>
                  <a:srgbClr val="0000CC"/>
                </a:solidFill>
              </a:rPr>
              <a:t>entails</a:t>
            </a:r>
            <a:r>
              <a:rPr lang="en-US" dirty="0"/>
              <a:t> s (KB |= s) if and only if M(KB) is a subset of M(s) </a:t>
            </a:r>
          </a:p>
          <a:p>
            <a:r>
              <a:rPr lang="en-US" dirty="0"/>
              <a:t>For example, KB = Giants won and Reds won,        s = Giants won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Entailment in the </a:t>
            </a:r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694237"/>
            <a:ext cx="8991600" cy="2163763"/>
          </a:xfrm>
        </p:spPr>
        <p:txBody>
          <a:bodyPr>
            <a:normAutofit/>
          </a:bodyPr>
          <a:lstStyle/>
          <a:p>
            <a:r>
              <a:rPr lang="en-US" sz="2400" dirty="0"/>
              <a:t>Situation after detecting nothing in [1,1], moving right, breeze in [2,1] </a:t>
            </a:r>
          </a:p>
          <a:p>
            <a:r>
              <a:rPr lang="en-US" sz="2400" dirty="0"/>
              <a:t>Consider possible models for the situation (the region around the visited squares) assuming only pits, no </a:t>
            </a:r>
            <a:r>
              <a:rPr lang="en-US" sz="2400" dirty="0" err="1"/>
              <a:t>wumpi</a:t>
            </a:r>
            <a:r>
              <a:rPr lang="en-US" sz="2400" dirty="0"/>
              <a:t> </a:t>
            </a:r>
          </a:p>
          <a:p>
            <a:r>
              <a:rPr lang="en-US" sz="2400" dirty="0"/>
              <a:t>3 Boolean choices, so there are 8 possible models 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1142999"/>
            <a:ext cx="3995737" cy="352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Models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Models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143000"/>
            <a:ext cx="60293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523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KB = </a:t>
            </a:r>
            <a:r>
              <a:rPr lang="en-US" sz="2400" dirty="0" err="1"/>
              <a:t>wumpus</a:t>
            </a:r>
            <a:r>
              <a:rPr lang="en-US" sz="2400" dirty="0"/>
              <a:t> world rules + observations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4271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 = </a:t>
            </a:r>
            <a:r>
              <a:rPr lang="en-US" dirty="0" err="1"/>
              <a:t>wumpus</a:t>
            </a:r>
            <a:r>
              <a:rPr lang="en-US" dirty="0"/>
              <a:t> world rules + observations</a:t>
            </a:r>
          </a:p>
          <a:p>
            <a:r>
              <a:rPr lang="en-US" dirty="0"/>
              <a:t>Possible conclusion:  alpha1 = “[1,2] is safe”</a:t>
            </a:r>
          </a:p>
          <a:p>
            <a:r>
              <a:rPr lang="en-US" dirty="0"/>
              <a:t>KB |= alpha1, proved by </a:t>
            </a:r>
            <a:r>
              <a:rPr lang="en-US" dirty="0">
                <a:solidFill>
                  <a:schemeClr val="accent5"/>
                </a:solidFill>
              </a:rPr>
              <a:t>model checking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990600"/>
            <a:ext cx="62960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3985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 = </a:t>
            </a:r>
            <a:r>
              <a:rPr lang="en-US" dirty="0" err="1"/>
              <a:t>wumpus</a:t>
            </a:r>
            <a:r>
              <a:rPr lang="en-US" dirty="0"/>
              <a:t> world rules + observations</a:t>
            </a:r>
          </a:p>
          <a:p>
            <a:endParaRPr lang="en-US" dirty="0"/>
          </a:p>
          <a:p>
            <a:r>
              <a:rPr lang="en-US" dirty="0"/>
              <a:t>alpha2 = “[2,2] is safe”,    KB |= alpha2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6353"/>
            <a:ext cx="8229600" cy="502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4610100" y="6591300"/>
            <a:ext cx="3048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257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two different ways: </a:t>
            </a:r>
          </a:p>
          <a:p>
            <a:pPr lvl="1"/>
            <a:r>
              <a:rPr lang="en-US" dirty="0"/>
              <a:t>Generate new sentences that are entailed by KB </a:t>
            </a:r>
          </a:p>
          <a:p>
            <a:pPr lvl="1"/>
            <a:r>
              <a:rPr lang="en-US" dirty="0"/>
              <a:t>Determine whether or not sentence is entailed by KB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r>
              <a:rPr lang="en-US" dirty="0"/>
              <a:t> inference procedure generates only entailed sentences</a:t>
            </a:r>
          </a:p>
          <a:p>
            <a:r>
              <a:rPr lang="en-US" dirty="0"/>
              <a:t>Modus ponens is sound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Abduction is not sound</a:t>
            </a:r>
          </a:p>
          <a:p>
            <a:r>
              <a:rPr lang="en-US" dirty="0">
                <a:hlinkClick r:id="rId3"/>
              </a:rPr>
              <a:t>Logic gone bad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63939"/>
              </p:ext>
            </p:extLst>
          </p:nvPr>
        </p:nvGraphicFramePr>
        <p:xfrm>
          <a:off x="4997605" y="4217321"/>
          <a:ext cx="128239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393529" progId="Equation.3">
                  <p:embed/>
                </p:oleObj>
              </mc:Choice>
              <mc:Fallback>
                <p:oleObj name="Equation" r:id="rId4" imgW="660113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605" y="4217321"/>
                        <a:ext cx="128239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68984"/>
              </p:ext>
            </p:extLst>
          </p:nvPr>
        </p:nvGraphicFramePr>
        <p:xfrm>
          <a:off x="5029200" y="5257800"/>
          <a:ext cx="1219200" cy="72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113" imgH="393529" progId="Equation.3">
                  <p:embed/>
                </p:oleObj>
              </mc:Choice>
              <mc:Fallback>
                <p:oleObj name="Equation" r:id="rId6" imgW="660113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1219200" cy="724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82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3" y="962891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inference procedure can generate all entailed sentences from the knowledge base. </a:t>
            </a:r>
          </a:p>
          <a:p>
            <a:r>
              <a:rPr lang="en-US" sz="2400" dirty="0"/>
              <a:t>The meaning of a sentence is a mapping onto the world (a model). </a:t>
            </a:r>
          </a:p>
          <a:p>
            <a:r>
              <a:rPr lang="en-US" sz="2400" dirty="0"/>
              <a:t>This mapping is an </a:t>
            </a:r>
            <a:r>
              <a:rPr lang="en-US" sz="2400" dirty="0">
                <a:solidFill>
                  <a:srgbClr val="FF0000"/>
                </a:solidFill>
              </a:rPr>
              <a:t>interpretation</a:t>
            </a:r>
            <a:r>
              <a:rPr lang="en-US" sz="2400" dirty="0"/>
              <a:t> (interpretation of Lisp code). </a:t>
            </a:r>
          </a:p>
          <a:p>
            <a:r>
              <a:rPr lang="en-US" sz="2400" dirty="0"/>
              <a:t>A sentence is </a:t>
            </a:r>
            <a:r>
              <a:rPr lang="en-US" sz="2400" dirty="0">
                <a:solidFill>
                  <a:srgbClr val="FF0000"/>
                </a:solidFill>
              </a:rPr>
              <a:t>valid</a:t>
            </a:r>
            <a:r>
              <a:rPr lang="en-US" sz="2400" dirty="0"/>
              <a:t> (necessarily true, tautology) </a:t>
            </a:r>
            <a:r>
              <a:rPr lang="en-US" sz="2400" dirty="0" err="1"/>
              <a:t>iff</a:t>
            </a:r>
            <a:r>
              <a:rPr lang="en-US" sz="2400" dirty="0"/>
              <a:t> true under all possible interpretations. </a:t>
            </a:r>
          </a:p>
          <a:p>
            <a:pPr lvl="1"/>
            <a:r>
              <a:rPr lang="en-US" sz="2400" dirty="0"/>
              <a:t>A  V -A</a:t>
            </a:r>
          </a:p>
          <a:p>
            <a:r>
              <a:rPr lang="en-US" sz="2400" dirty="0"/>
              <a:t>A could be: </a:t>
            </a:r>
          </a:p>
          <a:p>
            <a:pPr lvl="1"/>
            <a:r>
              <a:rPr lang="en-US" sz="2400" dirty="0"/>
              <a:t>Stench at [1,1] </a:t>
            </a:r>
          </a:p>
          <a:p>
            <a:pPr lvl="1"/>
            <a:r>
              <a:rPr lang="en-US" sz="2400" dirty="0"/>
              <a:t>Today is Monday </a:t>
            </a:r>
          </a:p>
          <a:p>
            <a:pPr lvl="1"/>
            <a:r>
              <a:rPr lang="en-US" sz="2400" dirty="0"/>
              <a:t>2+3=5 </a:t>
            </a:r>
          </a:p>
          <a:p>
            <a:r>
              <a:rPr lang="en-US" sz="2400" dirty="0"/>
              <a:t>These statements are not valid. </a:t>
            </a:r>
          </a:p>
          <a:p>
            <a:pPr lvl="1"/>
            <a:r>
              <a:rPr lang="en-US" sz="2400" dirty="0"/>
              <a:t>A ^ -A </a:t>
            </a:r>
          </a:p>
          <a:p>
            <a:pPr lvl="1"/>
            <a:r>
              <a:rPr lang="en-US" sz="2400" dirty="0"/>
              <a:t>A V B</a:t>
            </a:r>
          </a:p>
          <a:p>
            <a:r>
              <a:rPr lang="en-US" sz="2400" dirty="0"/>
              <a:t>The last statement is </a:t>
            </a:r>
            <a:r>
              <a:rPr lang="en-US" sz="2400" dirty="0" err="1">
                <a:solidFill>
                  <a:srgbClr val="FF0000"/>
                </a:solidFill>
              </a:rPr>
              <a:t>satisfiable</a:t>
            </a:r>
            <a:r>
              <a:rPr lang="en-US" sz="2400" dirty="0"/>
              <a:t>, meaning there exists at least one interpretation that makes the statement true. The previous statement is </a:t>
            </a:r>
            <a:r>
              <a:rPr lang="en-US" sz="2400" dirty="0" err="1">
                <a:solidFill>
                  <a:srgbClr val="FF0000"/>
                </a:solidFill>
              </a:rPr>
              <a:t>unsatisfiable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When we use search to solve a problem we must </a:t>
            </a:r>
          </a:p>
          <a:p>
            <a:pPr lvl="1"/>
            <a:r>
              <a:rPr lang="en-US" dirty="0"/>
              <a:t>Capture the knowledge needed to formalize the problem </a:t>
            </a:r>
          </a:p>
          <a:p>
            <a:pPr lvl="1"/>
            <a:r>
              <a:rPr lang="en-US" dirty="0"/>
              <a:t>Apply a search technique to solve problem </a:t>
            </a:r>
          </a:p>
          <a:p>
            <a:pPr lvl="1"/>
            <a:r>
              <a:rPr lang="en-US" dirty="0"/>
              <a:t>Execute the problem 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91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91" y="1028700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Logics are formal languages for representing information such that conclusions can be drawn </a:t>
            </a:r>
          </a:p>
          <a:p>
            <a:r>
              <a:rPr lang="en-US" sz="2400" dirty="0"/>
              <a:t>Logics are characterized by their “primitives” commitments </a:t>
            </a:r>
          </a:p>
          <a:p>
            <a:pPr lvl="1"/>
            <a:r>
              <a:rPr lang="en-US" sz="2400" dirty="0"/>
              <a:t>Ontological commitment: What exists? Facts? Objects? Time? Beliefs? </a:t>
            </a:r>
          </a:p>
          <a:p>
            <a:pPr lvl="1"/>
            <a:r>
              <a:rPr lang="en-US" sz="2400" dirty="0"/>
              <a:t>Epistemological commitment: What are the states of knowledge? 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39269"/>
              </p:ext>
            </p:extLst>
          </p:nvPr>
        </p:nvGraphicFramePr>
        <p:xfrm>
          <a:off x="609600" y="3200400"/>
          <a:ext cx="8229600" cy="35052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8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Ontological Commitment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Epistemological Commitment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6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Propositional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6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First-order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86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Temporal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relations,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6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Probability 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 in [0,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6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Fuzzy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degree of truth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known interval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Simple logic</a:t>
            </a:r>
          </a:p>
          <a:p>
            <a:pPr lvl="1"/>
            <a:r>
              <a:rPr lang="en-US" dirty="0"/>
              <a:t>Symbols represent entire facts </a:t>
            </a:r>
          </a:p>
          <a:p>
            <a:pPr lvl="1"/>
            <a:r>
              <a:rPr lang="en-US" dirty="0"/>
              <a:t>Boolean connectives (&amp;, v, -&gt;, &lt;=&gt;, ~) </a:t>
            </a:r>
          </a:p>
          <a:p>
            <a:pPr lvl="1"/>
            <a:r>
              <a:rPr lang="en-US" dirty="0"/>
              <a:t>Propositions (symbols, facts) are either TRUE or FALSE </a:t>
            </a:r>
          </a:p>
          <a:p>
            <a:r>
              <a:rPr lang="en-US" dirty="0"/>
              <a:t>First-order logic </a:t>
            </a:r>
          </a:p>
          <a:p>
            <a:pPr lvl="1"/>
            <a:r>
              <a:rPr lang="en-US" dirty="0"/>
              <a:t>Extend propositional logic to include </a:t>
            </a:r>
            <a:br>
              <a:rPr lang="en-US" dirty="0"/>
            </a:br>
            <a:r>
              <a:rPr lang="en-US" dirty="0"/>
              <a:t>variables, quantifiers, functions, objects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Proposition symbols P, Q, etc., are sentences</a:t>
            </a:r>
          </a:p>
          <a:p>
            <a:r>
              <a:rPr lang="en-US" dirty="0"/>
              <a:t>The true/false value of propositions and combinations of propositions can be calculated using a truth table</a:t>
            </a:r>
          </a:p>
          <a:p>
            <a:r>
              <a:rPr lang="en-US" dirty="0"/>
              <a:t>If P and S are sentences, then so are </a:t>
            </a:r>
            <a:r>
              <a:rPr lang="en-US" dirty="0">
                <a:solidFill>
                  <a:srgbClr val="FF0000"/>
                </a:solidFill>
              </a:rPr>
              <a:t>–P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P^Q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PvQ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P-&gt;Q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P&lt;-&gt;Q</a:t>
            </a:r>
          </a:p>
          <a:p>
            <a:r>
              <a:rPr lang="en-US" dirty="0"/>
              <a:t>An interpretation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consists of an assignment of truth values to all proposition symbols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(S) </a:t>
            </a:r>
          </a:p>
          <a:p>
            <a:pPr lvl="1"/>
            <a:r>
              <a:rPr lang="en-US" dirty="0"/>
              <a:t>An interpretation is a logician's word for what is often called a “possible world”</a:t>
            </a:r>
          </a:p>
          <a:p>
            <a:pPr lvl="1"/>
            <a:r>
              <a:rPr lang="en-US" dirty="0"/>
              <a:t>Given 3 proposition symbols P, Q, and R, there are 8 interpretations</a:t>
            </a:r>
          </a:p>
          <a:p>
            <a:pPr lvl="1"/>
            <a:r>
              <a:rPr lang="en-US" dirty="0"/>
              <a:t>Given n proposition symbols, there are 2</a:t>
            </a:r>
            <a:r>
              <a:rPr lang="en-US" baseline="30000" dirty="0"/>
              <a:t>n</a:t>
            </a:r>
            <a:r>
              <a:rPr lang="en-US" dirty="0"/>
              <a:t> interpretations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the truth of a complex statement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we can</a:t>
            </a:r>
          </a:p>
          <a:p>
            <a:pPr lvl="1"/>
            <a:r>
              <a:rPr lang="en-US" dirty="0"/>
              <a:t>Substitute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's truth value for every symbol</a:t>
            </a:r>
          </a:p>
          <a:p>
            <a:pPr lvl="1"/>
            <a:r>
              <a:rPr lang="en-US" dirty="0"/>
              <a:t>Use truth tables to reduce the statement to a single truth value</a:t>
            </a:r>
          </a:p>
          <a:p>
            <a:pPr lvl="1"/>
            <a:r>
              <a:rPr lang="en-US" dirty="0"/>
              <a:t>End result is a single truth value, either True or False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propositional logic, a row in the truth table is one interpretation </a:t>
            </a:r>
          </a:p>
          <a:p>
            <a:r>
              <a:rPr lang="en-US" dirty="0"/>
              <a:t>A logic is </a:t>
            </a:r>
            <a:r>
              <a:rPr lang="en-US" dirty="0">
                <a:solidFill>
                  <a:srgbClr val="FF0000"/>
                </a:solidFill>
              </a:rPr>
              <a:t>monotonic</a:t>
            </a:r>
            <a:r>
              <a:rPr lang="en-US" dirty="0"/>
              <a:t> as long as entailed sentences are preserved as more knowledge is added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823166"/>
            <a:ext cx="9144000" cy="165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Rules of Inference for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Modus ponens</a:t>
            </a:r>
          </a:p>
          <a:p>
            <a:pPr>
              <a:spcAft>
                <a:spcPts val="600"/>
              </a:spcAft>
            </a:pPr>
            <a:r>
              <a:rPr lang="en-US" dirty="0"/>
              <a:t>And introduction</a:t>
            </a:r>
          </a:p>
          <a:p>
            <a:pPr>
              <a:spcAft>
                <a:spcPts val="3000"/>
              </a:spcAft>
            </a:pPr>
            <a:r>
              <a:rPr lang="en-US" dirty="0"/>
              <a:t>Or introduction</a:t>
            </a:r>
          </a:p>
          <a:p>
            <a:pPr>
              <a:spcAft>
                <a:spcPts val="3600"/>
              </a:spcAft>
            </a:pPr>
            <a:r>
              <a:rPr lang="en-US" dirty="0"/>
              <a:t>And elimination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Double-negation elimination</a:t>
            </a:r>
          </a:p>
          <a:p>
            <a:pPr>
              <a:spcAft>
                <a:spcPts val="7200"/>
              </a:spcAft>
            </a:pPr>
            <a:r>
              <a:rPr lang="en-US" dirty="0"/>
              <a:t>Unit resolution</a:t>
            </a:r>
          </a:p>
          <a:p>
            <a:pPr>
              <a:spcAft>
                <a:spcPts val="4800"/>
              </a:spcAft>
            </a:pPr>
            <a:r>
              <a:rPr lang="en-US" dirty="0"/>
              <a:t>Resolution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048000" y="1600200"/>
          <a:ext cx="11544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113" imgH="393529" progId="Equation.3">
                  <p:embed/>
                </p:oleObj>
              </mc:Choice>
              <mc:Fallback>
                <p:oleObj name="Equation" r:id="rId3" imgW="660113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11544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2209800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All men are mortal (Man -&gt; Mortal)</a:t>
            </a:r>
          </a:p>
          <a:p>
            <a:pPr lvl="1"/>
            <a:r>
              <a:rPr lang="en-US" sz="1600" dirty="0"/>
              <a:t>Socrates is a man   (Man)</a:t>
            </a:r>
          </a:p>
          <a:p>
            <a:pPr lvl="1"/>
            <a:r>
              <a:rPr lang="en-US" sz="1600" dirty="0"/>
              <a:t>-----------------------------------------------</a:t>
            </a:r>
          </a:p>
          <a:p>
            <a:pPr lvl="1"/>
            <a:r>
              <a:rPr lang="en-US" sz="1600" dirty="0"/>
              <a:t>Socrates is mortal (Mortal)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505200" y="3124200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393480" progId="Equation.3">
                  <p:embed/>
                </p:oleObj>
              </mc:Choice>
              <mc:Fallback>
                <p:oleObj name="Equation" r:id="rId5" imgW="3808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6667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124200" y="4038600"/>
          <a:ext cx="1489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393480" progId="Equation.3">
                  <p:embed/>
                </p:oleObj>
              </mc:Choice>
              <mc:Fallback>
                <p:oleObj name="Equation" r:id="rId7" imgW="8506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1489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19400" y="5257800"/>
          <a:ext cx="168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65160" imgH="393480" progId="Equation.3">
                  <p:embed/>
                </p:oleObj>
              </mc:Choice>
              <mc:Fallback>
                <p:oleObj name="Equation" r:id="rId9" imgW="9651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1689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977188" y="1676400"/>
          <a:ext cx="644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393480" progId="Equation.3">
                  <p:embed/>
                </p:oleObj>
              </mc:Choice>
              <mc:Fallback>
                <p:oleObj name="Equation" r:id="rId11" imgW="3682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1676400"/>
                        <a:ext cx="644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7594600" y="2514600"/>
          <a:ext cx="1000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320" imgH="393480" progId="Equation.3">
                  <p:embed/>
                </p:oleObj>
              </mc:Choice>
              <mc:Fallback>
                <p:oleObj name="Equation" r:id="rId13" imgW="5713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2514600"/>
                        <a:ext cx="10001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105400" y="3048000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Today is Tuesday or Thursday</a:t>
            </a:r>
          </a:p>
          <a:p>
            <a:pPr lvl="1"/>
            <a:r>
              <a:rPr lang="en-US" sz="1600" dirty="0"/>
              <a:t>Today is not Thursday</a:t>
            </a:r>
          </a:p>
          <a:p>
            <a:pPr lvl="1"/>
            <a:r>
              <a:rPr lang="en-US" sz="1600" dirty="0"/>
              <a:t>---------------------------------------</a:t>
            </a:r>
          </a:p>
          <a:p>
            <a:pPr lvl="1"/>
            <a:r>
              <a:rPr lang="en-US" sz="1600" dirty="0"/>
              <a:t>Today is Tuesday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181600" y="4419600"/>
          <a:ext cx="1311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393480" progId="Equation.3">
                  <p:embed/>
                </p:oleObj>
              </mc:Choice>
              <mc:Fallback>
                <p:oleObj name="Equation" r:id="rId15" imgW="7491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1311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8775" y="4419600"/>
          <a:ext cx="1978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30040" imgH="393480" progId="Equation.3">
                  <p:embed/>
                </p:oleObj>
              </mc:Choice>
              <mc:Fallback>
                <p:oleObj name="Equation" r:id="rId17" imgW="11300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4419600"/>
                        <a:ext cx="1978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51816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Today is Tuesday or Thursday</a:t>
            </a:r>
          </a:p>
          <a:p>
            <a:pPr lvl="1"/>
            <a:r>
              <a:rPr lang="en-US" sz="1600" dirty="0"/>
              <a:t>Today is not Thursday or tomorrow is Friday</a:t>
            </a:r>
          </a:p>
          <a:p>
            <a:pPr lvl="1"/>
            <a:r>
              <a:rPr lang="en-US" sz="1600" dirty="0"/>
              <a:t>----------------------------------------------------------</a:t>
            </a:r>
          </a:p>
          <a:p>
            <a:pPr lvl="1"/>
            <a:r>
              <a:rPr lang="en-US" sz="1600" dirty="0"/>
              <a:t>Today is Tuesday or tomorrow is Friday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Other approaches to inference use syntactic operations on sentences, often expressed in standardized forms </a:t>
            </a:r>
          </a:p>
          <a:p>
            <a:r>
              <a:rPr lang="en-US" dirty="0"/>
              <a:t>Conjunctive Normal Form (</a:t>
            </a:r>
            <a:r>
              <a:rPr lang="en-US" dirty="0">
                <a:solidFill>
                  <a:srgbClr val="0000CC"/>
                </a:solidFill>
              </a:rPr>
              <a:t>CNF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conjunction</a:t>
            </a:r>
            <a:r>
              <a:rPr lang="en-US" dirty="0"/>
              <a:t> of disjunctions of literals (conjunction of </a:t>
            </a:r>
            <a:r>
              <a:rPr lang="en-US" dirty="0">
                <a:solidFill>
                  <a:srgbClr val="0000CC"/>
                </a:solidFill>
              </a:rPr>
              <a:t>clauses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example, (A v –B) ^ (B v –C v –D)</a:t>
            </a:r>
          </a:p>
          <a:p>
            <a:r>
              <a:rPr lang="en-US" dirty="0"/>
              <a:t>Disjunctive Normal Form (</a:t>
            </a:r>
            <a:r>
              <a:rPr lang="en-US" dirty="0">
                <a:solidFill>
                  <a:srgbClr val="0000CC"/>
                </a:solidFill>
              </a:rPr>
              <a:t>DNF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disjunction</a:t>
            </a:r>
            <a:r>
              <a:rPr lang="en-US" dirty="0"/>
              <a:t> of conjunctions of literals (disjunction of </a:t>
            </a:r>
            <a:r>
              <a:rPr lang="en-US" dirty="0">
                <a:solidFill>
                  <a:srgbClr val="0000CC"/>
                </a:solidFill>
              </a:rPr>
              <a:t>terms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example, (A ^ B) v (A ^ -C) v (A ^ -D) v (-B ^ -C) v (-B ^ -D)</a:t>
            </a:r>
          </a:p>
          <a:p>
            <a:r>
              <a:rPr lang="en-US" dirty="0">
                <a:solidFill>
                  <a:srgbClr val="0000CC"/>
                </a:solidFill>
              </a:rPr>
              <a:t>Horn Form </a:t>
            </a:r>
            <a:r>
              <a:rPr lang="en-US" dirty="0"/>
              <a:t>(restricted) </a:t>
            </a:r>
            <a:br>
              <a:rPr lang="en-US" dirty="0"/>
            </a:br>
            <a:r>
              <a:rPr lang="en-US" i="1" dirty="0"/>
              <a:t>conjunction</a:t>
            </a:r>
            <a:r>
              <a:rPr lang="en-US" dirty="0"/>
              <a:t> of </a:t>
            </a:r>
            <a:r>
              <a:rPr lang="en-US" i="1" dirty="0"/>
              <a:t>Horn clauses</a:t>
            </a:r>
            <a:r>
              <a:rPr lang="en-US" dirty="0"/>
              <a:t> (clauses with &lt;= 1 positive literal) </a:t>
            </a:r>
            <a:br>
              <a:rPr lang="en-US" dirty="0"/>
            </a:br>
            <a:r>
              <a:rPr lang="en-US" dirty="0"/>
              <a:t>For example, (A v –B) ^ (B v –C v –D)</a:t>
            </a:r>
            <a:br>
              <a:rPr lang="en-US" dirty="0"/>
            </a:br>
            <a:r>
              <a:rPr lang="en-US" dirty="0"/>
              <a:t>Often written as a set of implications: </a:t>
            </a:r>
            <a:br>
              <a:rPr lang="en-US" dirty="0"/>
            </a:br>
            <a:r>
              <a:rPr lang="en-US" dirty="0"/>
              <a:t>B -&gt; A and (C ^ D) -&gt; 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 checking </a:t>
            </a:r>
          </a:p>
          <a:p>
            <a:pPr lvl="1"/>
            <a:r>
              <a:rPr lang="en-US" dirty="0"/>
              <a:t>Truth table enumeration (sound and complete for propositional logic)</a:t>
            </a:r>
          </a:p>
          <a:p>
            <a:pPr lvl="2"/>
            <a:r>
              <a:rPr lang="en-US" dirty="0"/>
              <a:t>Show that all interpretations in which the left hand side of the rule is true, the right hand side is also true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Application of inference rules </a:t>
            </a:r>
          </a:p>
          <a:p>
            <a:pPr lvl="2"/>
            <a:r>
              <a:rPr lang="en-US" dirty="0"/>
              <a:t>Sound generation of new sentences from old </a:t>
            </a:r>
            <a:br>
              <a:rPr lang="en-US" dirty="0"/>
            </a:br>
            <a:r>
              <a:rPr lang="en-US" dirty="0"/>
              <a:t>Proof = a sequence of inference rule applications </a:t>
            </a:r>
            <a:br>
              <a:rPr lang="en-US" dirty="0"/>
            </a:br>
            <a:r>
              <a:rPr lang="en-US" dirty="0"/>
              <a:t>Can use inference rules as operators in a standard search algorithm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2593" y="5186363"/>
            <a:ext cx="9216593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World KB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P</a:t>
            </a:r>
            <a:r>
              <a:rPr lang="en-US" baseline="-25000" dirty="0" err="1"/>
              <a:t>i,j</a:t>
            </a:r>
            <a:r>
              <a:rPr lang="en-US" dirty="0"/>
              <a:t> be true if there is a pit in 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B</a:t>
            </a:r>
            <a:r>
              <a:rPr lang="en-US" baseline="-25000" dirty="0" err="1"/>
              <a:t>i,j</a:t>
            </a:r>
            <a:r>
              <a:rPr lang="en-US" dirty="0"/>
              <a:t> be true if there is a breeze in 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r>
              <a:rPr lang="en-US" dirty="0"/>
              <a:t>Sentences</a:t>
            </a:r>
          </a:p>
          <a:p>
            <a:pPr lvl="1"/>
            <a:r>
              <a:rPr lang="en-US" dirty="0"/>
              <a:t>-P</a:t>
            </a:r>
            <a:r>
              <a:rPr lang="en-US" baseline="-25000" dirty="0"/>
              <a:t>1,1</a:t>
            </a:r>
          </a:p>
          <a:p>
            <a:pPr lvl="1"/>
            <a:r>
              <a:rPr lang="en-US" dirty="0"/>
              <a:t>-B</a:t>
            </a:r>
            <a:r>
              <a:rPr lang="en-US" baseline="-25000" dirty="0"/>
              <a:t>1,1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2,1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“Pits cause breezes in adjacent </a:t>
            </a:r>
            <a:r>
              <a:rPr lang="en-US" dirty="0" err="1"/>
              <a:t>squres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 &lt;-&gt; P</a:t>
            </a:r>
            <a:r>
              <a:rPr lang="en-US" baseline="-25000" dirty="0"/>
              <a:t>1,2</a:t>
            </a:r>
            <a:r>
              <a:rPr lang="en-US" dirty="0"/>
              <a:t> v P</a:t>
            </a:r>
            <a:r>
              <a:rPr lang="en-US" baseline="-25000" dirty="0"/>
              <a:t>2,1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2,1</a:t>
            </a:r>
            <a:r>
              <a:rPr lang="en-US" dirty="0"/>
              <a:t> &lt;-&gt; P</a:t>
            </a:r>
            <a:r>
              <a:rPr lang="en-US" baseline="-25000" dirty="0"/>
              <a:t>1,1</a:t>
            </a:r>
            <a:r>
              <a:rPr lang="en-US" dirty="0"/>
              <a:t> v P</a:t>
            </a:r>
            <a:r>
              <a:rPr lang="en-US" baseline="-25000" dirty="0"/>
              <a:t>2,2</a:t>
            </a:r>
            <a:r>
              <a:rPr lang="en-US" dirty="0"/>
              <a:t> v P</a:t>
            </a:r>
            <a:r>
              <a:rPr lang="en-US" baseline="-25000" dirty="0"/>
              <a:t>3,1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 Agent for the </a:t>
            </a:r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/>
              <a:t>Imagine we are at a stage in the game where we have had some experience</a:t>
            </a:r>
          </a:p>
          <a:p>
            <a:pPr lvl="1"/>
            <a:r>
              <a:rPr lang="en-US" sz="2000" dirty="0"/>
              <a:t>What is in our knowledge base? </a:t>
            </a:r>
          </a:p>
          <a:p>
            <a:pPr lvl="1"/>
            <a:r>
              <a:rPr lang="en-US" sz="2000" dirty="0"/>
              <a:t>What can we deduce                                                                                about the world? </a:t>
            </a:r>
          </a:p>
          <a:p>
            <a:r>
              <a:rPr lang="en-US" sz="2400" dirty="0"/>
              <a:t>Example:  Finding the </a:t>
            </a:r>
            <a:r>
              <a:rPr lang="en-US" sz="2400" dirty="0" err="1"/>
              <a:t>wumpus</a:t>
            </a:r>
            <a:endParaRPr lang="en-US" sz="2400" dirty="0"/>
          </a:p>
          <a:p>
            <a:r>
              <a:rPr lang="en-US" sz="2400" dirty="0"/>
              <a:t>If we are in [1,1] and know</a:t>
            </a:r>
          </a:p>
          <a:p>
            <a:pPr lvl="1"/>
            <a:r>
              <a:rPr lang="en-US" sz="2000" dirty="0"/>
              <a:t>-S11</a:t>
            </a:r>
          </a:p>
          <a:p>
            <a:pPr lvl="1"/>
            <a:r>
              <a:rPr lang="en-US" sz="2000" dirty="0"/>
              <a:t>S12</a:t>
            </a:r>
          </a:p>
          <a:p>
            <a:pPr lvl="1"/>
            <a:r>
              <a:rPr lang="en-US" sz="2000" dirty="0"/>
              <a:t>S21</a:t>
            </a:r>
          </a:p>
          <a:p>
            <a:pPr lvl="1"/>
            <a:r>
              <a:rPr lang="en-US" sz="2000" dirty="0"/>
              <a:t>-S11 -&gt; -W11 &amp; -W12 &amp; -W21</a:t>
            </a:r>
          </a:p>
          <a:p>
            <a:pPr lvl="1"/>
            <a:r>
              <a:rPr lang="en-US" sz="2000" dirty="0"/>
              <a:t>S12 -&gt; W11 v W12 v W13 v W22</a:t>
            </a:r>
          </a:p>
          <a:p>
            <a:pPr lvl="1"/>
            <a:r>
              <a:rPr lang="en-US" sz="2000" dirty="0"/>
              <a:t>S21 -&gt; W11 v W21 v W31 v W22</a:t>
            </a:r>
          </a:p>
          <a:p>
            <a:r>
              <a:rPr lang="en-US" sz="2400" dirty="0"/>
              <a:t>What can we conclude?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1905000"/>
            <a:ext cx="4362450" cy="33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Propositional logic cannot express general-purpose knowledge succinctly </a:t>
            </a:r>
          </a:p>
          <a:p>
            <a:r>
              <a:rPr lang="en-US" dirty="0"/>
              <a:t>We need 32 sentences to describe the relationship between </a:t>
            </a:r>
            <a:r>
              <a:rPr lang="en-US" dirty="0" err="1"/>
              <a:t>wumpi</a:t>
            </a:r>
            <a:r>
              <a:rPr lang="en-US" dirty="0"/>
              <a:t> and stenches </a:t>
            </a:r>
          </a:p>
          <a:p>
            <a:r>
              <a:rPr lang="en-US" dirty="0"/>
              <a:t>We would need another 32 sentences for pits and breezes </a:t>
            </a:r>
          </a:p>
          <a:p>
            <a:r>
              <a:rPr lang="en-US" dirty="0"/>
              <a:t>We would need at least 64 sentences to describe the effects of actions </a:t>
            </a:r>
          </a:p>
          <a:p>
            <a:r>
              <a:rPr lang="en-US" dirty="0"/>
              <a:t>How would we express the fact that there is only one </a:t>
            </a:r>
            <a:r>
              <a:rPr lang="en-US" dirty="0" err="1"/>
              <a:t>wumpus</a:t>
            </a:r>
            <a:r>
              <a:rPr lang="en-US" dirty="0"/>
              <a:t>? </a:t>
            </a:r>
          </a:p>
          <a:p>
            <a:r>
              <a:rPr lang="en-US" dirty="0"/>
              <a:t>Difficult to identify specific individuals (Mary, among 3) </a:t>
            </a:r>
          </a:p>
          <a:p>
            <a:r>
              <a:rPr lang="en-US" dirty="0"/>
              <a:t>Generalizations, patterns, regularities difficult to represent (all triangles have 3 sides)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Role of 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the role of “</a:t>
            </a:r>
            <a:r>
              <a:rPr lang="en-US" dirty="0">
                <a:solidFill>
                  <a:srgbClr val="FF0000"/>
                </a:solidFill>
              </a:rPr>
              <a:t>knowledge representation</a:t>
            </a:r>
            <a:r>
              <a:rPr lang="en-US" dirty="0"/>
              <a:t>” in AI. </a:t>
            </a:r>
          </a:p>
          <a:p>
            <a:r>
              <a:rPr lang="en-US" dirty="0"/>
              <a:t>Formally, </a:t>
            </a:r>
          </a:p>
          <a:p>
            <a:pPr lvl="1"/>
            <a:r>
              <a:rPr lang="en-US" dirty="0"/>
              <a:t>The intended role of knowledge representation in artificial intelligence is to reduce problems of intelligent action to search problems. </a:t>
            </a:r>
          </a:p>
          <a:p>
            <a:r>
              <a:rPr lang="en-US" dirty="0"/>
              <a:t>A good description, developed within the conventions of a good KR, is an open door to problem solving</a:t>
            </a:r>
          </a:p>
          <a:p>
            <a:r>
              <a:rPr lang="en-US" dirty="0"/>
              <a:t>A bad description, using a bad representation, is a brick wall preventing problem solving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First-Order Predicate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Propositional Logic uses only propositions (symbols representing facts), only possible values are True and False </a:t>
            </a:r>
          </a:p>
          <a:p>
            <a:r>
              <a:rPr lang="en-US" dirty="0"/>
              <a:t>First-Order Logic includes: </a:t>
            </a:r>
          </a:p>
          <a:p>
            <a:pPr lvl="1"/>
            <a:r>
              <a:rPr lang="en-US" dirty="0"/>
              <a:t>Objects: peoples, numbers, places, ideas (atoms) </a:t>
            </a:r>
          </a:p>
          <a:p>
            <a:pPr lvl="1"/>
            <a:r>
              <a:rPr lang="en-US" dirty="0"/>
              <a:t>Relations: relationships between objects (predicates, T/F value) </a:t>
            </a:r>
          </a:p>
          <a:p>
            <a:pPr lvl="2"/>
            <a:r>
              <a:rPr lang="en-US" dirty="0"/>
              <a:t>Example: father(</a:t>
            </a:r>
            <a:r>
              <a:rPr lang="en-US" dirty="0" err="1"/>
              <a:t>fred</a:t>
            </a:r>
            <a:r>
              <a:rPr lang="en-US" dirty="0"/>
              <a:t>, </a:t>
            </a:r>
            <a:r>
              <a:rPr lang="en-US" dirty="0" err="1"/>
              <a:t>mary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Properties: properties of atoms (predicates, T/F value) </a:t>
            </a:r>
            <a:br>
              <a:rPr lang="en-US" dirty="0"/>
            </a:br>
            <a:r>
              <a:rPr lang="en-US" dirty="0"/>
              <a:t>Example: red(ball) </a:t>
            </a:r>
          </a:p>
          <a:p>
            <a:pPr lvl="1"/>
            <a:r>
              <a:rPr lang="en-US" dirty="0"/>
              <a:t>Functions: father-of(</a:t>
            </a:r>
            <a:r>
              <a:rPr lang="en-US" dirty="0" err="1"/>
              <a:t>mary</a:t>
            </a:r>
            <a:r>
              <a:rPr lang="en-US" dirty="0"/>
              <a:t>), next(3), (any value in range)</a:t>
            </a:r>
          </a:p>
          <a:p>
            <a:pPr lvl="2"/>
            <a:r>
              <a:rPr lang="en-US" dirty="0"/>
              <a:t>Constant: function with no parameters, MARY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FOPC Models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517544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“Socrates is a man” in </a:t>
            </a:r>
          </a:p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MANSOCRATES - single proposition representing entire idea </a:t>
            </a:r>
          </a:p>
          <a:p>
            <a:r>
              <a:rPr lang="en-US" dirty="0"/>
              <a:t>First-Order Predicate Calculus</a:t>
            </a:r>
          </a:p>
          <a:p>
            <a:pPr lvl="1"/>
            <a:r>
              <a:rPr lang="en-US" dirty="0"/>
              <a:t>Man(SOCRATES) - predicate representing property of constant SOCRATES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FOPC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/>
              <a:t> symbols (Capitalized, Functions with no arguments) </a:t>
            </a:r>
            <a:br>
              <a:rPr lang="en-US" dirty="0"/>
            </a:br>
            <a:r>
              <a:rPr lang="en-US" dirty="0"/>
              <a:t>Interpretation must map to exactly one object in the world</a:t>
            </a:r>
          </a:p>
          <a:p>
            <a:r>
              <a:rPr lang="en-US" b="1" dirty="0">
                <a:solidFill>
                  <a:srgbClr val="FF0000"/>
                </a:solidFill>
              </a:rPr>
              <a:t>Predicates</a:t>
            </a:r>
            <a:r>
              <a:rPr lang="en-US" dirty="0"/>
              <a:t> (can take arguments, True/False) </a:t>
            </a:r>
            <a:br>
              <a:rPr lang="en-US" dirty="0"/>
            </a:br>
            <a:r>
              <a:rPr lang="en-US" dirty="0"/>
              <a:t>Interpretation maps to relationship or property T/F value</a:t>
            </a:r>
          </a:p>
          <a:p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(can take arguments) </a:t>
            </a:r>
            <a:br>
              <a:rPr lang="en-US" dirty="0"/>
            </a:br>
            <a:r>
              <a:rPr lang="en-US" dirty="0"/>
              <a:t>Maps to exactly one object in the world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Term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Anything that identifies an object </a:t>
            </a:r>
            <a:br>
              <a:rPr lang="en-US" dirty="0"/>
            </a:br>
            <a:r>
              <a:rPr lang="en-US" dirty="0"/>
              <a:t>Function(</a:t>
            </a:r>
            <a:r>
              <a:rPr lang="en-US" dirty="0" err="1"/>
              <a:t>args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Constant - function with 0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CC"/>
                </a:solidFill>
              </a:rPr>
              <a:t>Atomic sentence </a:t>
            </a:r>
            <a:br>
              <a:rPr lang="en-US" dirty="0"/>
            </a:br>
            <a:r>
              <a:rPr lang="en-US" dirty="0"/>
              <a:t>Predicate with term arguments </a:t>
            </a:r>
            <a:br>
              <a:rPr lang="en-US" dirty="0"/>
            </a:br>
            <a:r>
              <a:rPr lang="en-US" dirty="0"/>
              <a:t>Enemies(</a:t>
            </a:r>
            <a:r>
              <a:rPr lang="en-US" dirty="0" err="1"/>
              <a:t>WilyCoyote</a:t>
            </a:r>
            <a:r>
              <a:rPr lang="en-US" dirty="0"/>
              <a:t>, </a:t>
            </a:r>
            <a:r>
              <a:rPr lang="en-US" dirty="0" err="1"/>
              <a:t>RoadRunner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Married(</a:t>
            </a:r>
            <a:r>
              <a:rPr lang="en-US" dirty="0" err="1"/>
              <a:t>FatherOf</a:t>
            </a:r>
            <a:r>
              <a:rPr lang="en-US" dirty="0"/>
              <a:t>(Alex), </a:t>
            </a:r>
            <a:r>
              <a:rPr lang="en-US" dirty="0" err="1"/>
              <a:t>MotherOf</a:t>
            </a:r>
            <a:r>
              <a:rPr lang="en-US" dirty="0"/>
              <a:t>(Alex)) </a:t>
            </a:r>
          </a:p>
          <a:p>
            <a:r>
              <a:rPr lang="en-US" dirty="0">
                <a:solidFill>
                  <a:srgbClr val="0000CC"/>
                </a:solidFill>
              </a:rPr>
              <a:t>Literals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atomic sentences and negated atomic sentences </a:t>
            </a:r>
          </a:p>
          <a:p>
            <a:r>
              <a:rPr lang="en-US" dirty="0">
                <a:solidFill>
                  <a:srgbClr val="0000CC"/>
                </a:solidFill>
              </a:rPr>
              <a:t>Connectives </a:t>
            </a:r>
            <a:br>
              <a:rPr lang="en-US" dirty="0"/>
            </a:br>
            <a:r>
              <a:rPr lang="en-US" dirty="0"/>
              <a:t>(&amp;), (v), (-&gt;), (&lt;=&gt;), (~) </a:t>
            </a:r>
            <a:br>
              <a:rPr lang="en-US" dirty="0"/>
            </a:br>
            <a:r>
              <a:rPr lang="en-US" dirty="0"/>
              <a:t>if connected by , conjunction (components are conjuncts) </a:t>
            </a:r>
            <a:br>
              <a:rPr lang="en-US" dirty="0"/>
            </a:br>
            <a:r>
              <a:rPr lang="en-US" dirty="0"/>
              <a:t>if connected by , disjunction (components are </a:t>
            </a:r>
            <a:r>
              <a:rPr lang="en-US" dirty="0" err="1"/>
              <a:t>disjuncts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0000CC"/>
                </a:solidFill>
              </a:rPr>
              <a:t>Quantifiers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Universal Quantifier </a:t>
            </a:r>
            <a:br>
              <a:rPr lang="en-US" dirty="0"/>
            </a:br>
            <a:r>
              <a:rPr lang="en-US" dirty="0"/>
              <a:t>Existential Quantifier 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3429000" y="5943600"/>
          <a:ext cx="430305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3600"/>
                        <a:ext cx="430305" cy="45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733800" y="62484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248400"/>
                        <a:ext cx="30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Universal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express “All unicorns speak English” in Propositional Logic? </a:t>
            </a:r>
          </a:p>
          <a:p>
            <a:r>
              <a:rPr lang="en-US" dirty="0"/>
              <a:t>We would need to specify a proposition for each unicorn </a:t>
            </a:r>
          </a:p>
          <a:p>
            <a:r>
              <a:rPr lang="en-US" dirty="0"/>
              <a:t>     is used to express facts and relationships that we know to be true for all members of a group (objects in the world) </a:t>
            </a:r>
          </a:p>
          <a:p>
            <a:r>
              <a:rPr lang="en-US" dirty="0"/>
              <a:t>A variable is used in the place of an object </a:t>
            </a:r>
            <a:br>
              <a:rPr lang="en-US" dirty="0"/>
            </a:br>
            <a:r>
              <a:rPr lang="en-US" dirty="0"/>
              <a:t>     x Unicorn(x) -&gt; </a:t>
            </a:r>
            <a:r>
              <a:rPr lang="en-US" dirty="0" err="1"/>
              <a:t>SpeakEnglish</a:t>
            </a:r>
            <a:r>
              <a:rPr lang="en-US" dirty="0"/>
              <a:t>(x)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domain</a:t>
            </a:r>
            <a:r>
              <a:rPr lang="en-US" dirty="0"/>
              <a:t> of x is the world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scope</a:t>
            </a:r>
            <a:r>
              <a:rPr lang="en-US" dirty="0"/>
              <a:t> of x is the statement following       (sometimes in []) </a:t>
            </a:r>
          </a:p>
          <a:p>
            <a:r>
              <a:rPr lang="en-US" dirty="0"/>
              <a:t>Same as specifying</a:t>
            </a:r>
          </a:p>
          <a:p>
            <a:pPr lvl="1"/>
            <a:r>
              <a:rPr lang="en-US" dirty="0"/>
              <a:t>Unicorn(Uni1) -&gt; </a:t>
            </a:r>
            <a:r>
              <a:rPr lang="en-US" dirty="0" err="1"/>
              <a:t>SpeakEnglish</a:t>
            </a:r>
            <a:r>
              <a:rPr lang="en-US" dirty="0"/>
              <a:t>(Uni1) &amp;</a:t>
            </a:r>
          </a:p>
          <a:p>
            <a:pPr lvl="1"/>
            <a:r>
              <a:rPr lang="en-US" dirty="0"/>
              <a:t>Unicorn(Uni2) -&gt; </a:t>
            </a:r>
            <a:r>
              <a:rPr lang="en-US" dirty="0" err="1"/>
              <a:t>SpeakEnglish</a:t>
            </a:r>
            <a:r>
              <a:rPr lang="en-US" dirty="0"/>
              <a:t>(Uni2) &amp;</a:t>
            </a:r>
          </a:p>
          <a:p>
            <a:pPr lvl="1"/>
            <a:r>
              <a:rPr lang="en-US" dirty="0"/>
              <a:t>Unicorn(Uni3) -&gt; </a:t>
            </a:r>
            <a:r>
              <a:rPr lang="en-US" dirty="0" err="1"/>
              <a:t>SpeakEnglish</a:t>
            </a:r>
            <a:r>
              <a:rPr lang="en-US" dirty="0"/>
              <a:t>(Uni3) &amp;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Unicorn(Table1) -&gt; Table(Table1) &amp;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One statement for each object in the world</a:t>
            </a:r>
          </a:p>
          <a:p>
            <a:r>
              <a:rPr lang="en-US" dirty="0"/>
              <a:t>We will leave variables lower case (sometimes ?x) </a:t>
            </a:r>
            <a:br>
              <a:rPr lang="en-US" dirty="0"/>
            </a:br>
            <a:r>
              <a:rPr lang="en-US" dirty="0"/>
              <a:t>Notice that x ranges over all objects, not just unicorns. </a:t>
            </a:r>
          </a:p>
          <a:p>
            <a:r>
              <a:rPr lang="en-US" dirty="0"/>
              <a:t>A term with no variables is a </a:t>
            </a:r>
            <a:r>
              <a:rPr lang="en-US" dirty="0">
                <a:solidFill>
                  <a:srgbClr val="FF0000"/>
                </a:solidFill>
              </a:rPr>
              <a:t>ground term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2667000"/>
          <a:ext cx="28680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86809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181600" y="3124200"/>
          <a:ext cx="28680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286809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38200" y="1905000"/>
          <a:ext cx="28680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86809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makes a statement about some object (not named) </a:t>
            </a:r>
          </a:p>
          <a:p>
            <a:r>
              <a:rPr lang="en-US" dirty="0"/>
              <a:t>     x [Bunny(x) ^ </a:t>
            </a:r>
            <a:r>
              <a:rPr lang="en-US" dirty="0" err="1"/>
              <a:t>EatsCarrots</a:t>
            </a:r>
            <a:r>
              <a:rPr lang="en-US" dirty="0"/>
              <a:t>(x)] </a:t>
            </a:r>
          </a:p>
          <a:p>
            <a:r>
              <a:rPr lang="en-US" dirty="0"/>
              <a:t>This means there exists some object in the world (at least one) for which the statement is true. Same as disjunction over all objects in the world. </a:t>
            </a:r>
          </a:p>
          <a:p>
            <a:pPr lvl="1"/>
            <a:r>
              <a:rPr lang="en-US" dirty="0"/>
              <a:t>(Bunny(Bun1) &amp; </a:t>
            </a:r>
            <a:r>
              <a:rPr lang="en-US" dirty="0" err="1"/>
              <a:t>EatsCarrots</a:t>
            </a:r>
            <a:r>
              <a:rPr lang="en-US" dirty="0"/>
              <a:t>(Bun1)) v</a:t>
            </a:r>
          </a:p>
          <a:p>
            <a:pPr lvl="1"/>
            <a:r>
              <a:rPr lang="en-US" dirty="0"/>
              <a:t>(Bunny(Bun2) &amp; </a:t>
            </a:r>
            <a:r>
              <a:rPr lang="en-US" dirty="0" err="1"/>
              <a:t>EatsCarrots</a:t>
            </a:r>
            <a:r>
              <a:rPr lang="en-US" dirty="0"/>
              <a:t>(Bun2)) v</a:t>
            </a:r>
          </a:p>
          <a:p>
            <a:pPr lvl="1"/>
            <a:r>
              <a:rPr lang="en-US" dirty="0"/>
              <a:t>(Bunny(Bun3) &amp; </a:t>
            </a:r>
            <a:r>
              <a:rPr lang="en-US" dirty="0" err="1"/>
              <a:t>EatsCarrots</a:t>
            </a:r>
            <a:r>
              <a:rPr lang="en-US" dirty="0"/>
              <a:t>(Bun3)) v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(Bunny(Table1) &amp; </a:t>
            </a:r>
            <a:r>
              <a:rPr lang="en-US" dirty="0" err="1"/>
              <a:t>EatsCarrots</a:t>
            </a:r>
            <a:r>
              <a:rPr lang="en-US" dirty="0"/>
              <a:t>(Table1)) v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What about      x Unicorn(x) -&gt; </a:t>
            </a:r>
            <a:r>
              <a:rPr lang="en-US" dirty="0" err="1"/>
              <a:t>SpeakEnglish</a:t>
            </a:r>
            <a:r>
              <a:rPr lang="en-US" dirty="0"/>
              <a:t>(x)?</a:t>
            </a:r>
          </a:p>
          <a:p>
            <a:r>
              <a:rPr lang="en-US" dirty="0"/>
              <a:t>Means implication applies to at least one object in the universe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90600" y="19812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590800" y="54102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835" imgH="152202" progId="Equation.3">
                  <p:embed/>
                </p:oleObj>
              </mc:Choice>
              <mc:Fallback>
                <p:oleObj name="Equation" r:id="rId4" imgW="126835" imgH="15220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DeMorgan</a:t>
            </a:r>
            <a:r>
              <a:rPr lang="en-US" dirty="0">
                <a:solidFill>
                  <a:srgbClr val="FF0000"/>
                </a:solidFill>
              </a:rPr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914400" y="1676400"/>
          <a:ext cx="214563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177723" progId="Equation.3">
                  <p:embed/>
                </p:oleObj>
              </mc:Choice>
              <mc:Fallback>
                <p:oleObj name="Equation" r:id="rId2" imgW="1015559" imgH="17772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14563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914400" y="2819400"/>
          <a:ext cx="184546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008" imgH="266526" progId="Equation.3">
                  <p:embed/>
                </p:oleObj>
              </mc:Choice>
              <mc:Fallback>
                <p:oleObj name="Equation" r:id="rId4" imgW="1523008" imgH="26652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184546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914400" y="3429000"/>
          <a:ext cx="1981200" cy="41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9593" imgH="262429" progId="Equation.3">
                  <p:embed/>
                </p:oleObj>
              </mc:Choice>
              <mc:Fallback>
                <p:oleObj name="Equation" r:id="rId6" imgW="1499593" imgH="26242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981200" cy="417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914400" y="2286000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6087" imgH="307315" progId="Equation.3">
                  <p:embed/>
                </p:oleObj>
              </mc:Choice>
              <mc:Fallback>
                <p:oleObj name="Equation" r:id="rId8" imgW="1756087" imgH="30731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190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004888" y="4572000"/>
          <a:ext cx="7720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203040" progId="Equation.3">
                  <p:embed/>
                </p:oleObj>
              </mc:Choice>
              <mc:Fallback>
                <p:oleObj name="Equation" r:id="rId10" imgW="33778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572000"/>
                        <a:ext cx="7720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Other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(X-&gt;Y) &lt;-&gt; -</a:t>
            </a:r>
            <a:r>
              <a:rPr lang="en-US" dirty="0" err="1"/>
              <a:t>XvY</a:t>
            </a:r>
            <a:endParaRPr lang="en-US" dirty="0"/>
          </a:p>
          <a:p>
            <a:pPr lvl="1"/>
            <a:r>
              <a:rPr lang="en-US" dirty="0"/>
              <a:t>Can prove with truth table</a:t>
            </a:r>
          </a:p>
          <a:p>
            <a:r>
              <a:rPr lang="en-US" dirty="0"/>
              <a:t>Not true:</a:t>
            </a:r>
          </a:p>
          <a:p>
            <a:pPr lvl="1"/>
            <a:r>
              <a:rPr lang="en-US" dirty="0"/>
              <a:t>(X-&gt;Y) &lt;-&gt; (Y-&gt;X)</a:t>
            </a:r>
          </a:p>
          <a:p>
            <a:pPr lvl="1"/>
            <a:r>
              <a:rPr lang="en-US" dirty="0"/>
              <a:t>This is a type of inference that is not sound (abduction)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previously talked about applications of search but not about methods of formalizing the problem. </a:t>
            </a:r>
          </a:p>
          <a:p>
            <a:r>
              <a:rPr lang="en-US" dirty="0"/>
              <a:t>Now we look at extended capabilities to general logical reasoning. </a:t>
            </a:r>
          </a:p>
          <a:p>
            <a:r>
              <a:rPr lang="en-US" dirty="0"/>
              <a:t>Here is one knowledge representation: logical expressions. </a:t>
            </a:r>
          </a:p>
          <a:p>
            <a:r>
              <a:rPr lang="en-US" dirty="0"/>
              <a:t>A knowledge-based agent must be able to </a:t>
            </a:r>
          </a:p>
          <a:p>
            <a:pPr lvl="1"/>
            <a:r>
              <a:rPr lang="en-US" dirty="0"/>
              <a:t>Represent states, actions, etc. </a:t>
            </a:r>
          </a:p>
          <a:p>
            <a:pPr lvl="1"/>
            <a:r>
              <a:rPr lang="en-US" dirty="0"/>
              <a:t>Incorporate new percepts </a:t>
            </a:r>
          </a:p>
          <a:p>
            <a:pPr lvl="1"/>
            <a:r>
              <a:rPr lang="en-US" dirty="0"/>
              <a:t>Update internal representations of the world </a:t>
            </a:r>
          </a:p>
          <a:p>
            <a:pPr lvl="1"/>
            <a:r>
              <a:rPr lang="en-US" dirty="0"/>
              <a:t>Deduce hidden properties about the world </a:t>
            </a:r>
          </a:p>
          <a:p>
            <a:pPr lvl="1"/>
            <a:r>
              <a:rPr lang="en-US" dirty="0"/>
              <a:t>Deduce appropriate actions </a:t>
            </a:r>
          </a:p>
          <a:p>
            <a:r>
              <a:rPr lang="en-US" dirty="0"/>
              <a:t>We will </a:t>
            </a:r>
          </a:p>
          <a:p>
            <a:pPr lvl="1"/>
            <a:r>
              <a:rPr lang="en-US" dirty="0"/>
              <a:t>Describe properties of languages to use for logical reasoning </a:t>
            </a:r>
          </a:p>
          <a:p>
            <a:pPr lvl="1"/>
            <a:r>
              <a:rPr lang="en-US" dirty="0"/>
              <a:t>Describe techniques for deducing new information from current information </a:t>
            </a:r>
          </a:p>
          <a:p>
            <a:pPr lvl="1"/>
            <a:r>
              <a:rPr lang="en-US" dirty="0"/>
              <a:t>Apply search to deduce (or learn) specifically needed information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5562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95400" y="4648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486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  <a:p>
            <a:r>
              <a:rPr lang="en-US" dirty="0"/>
              <a:t>No purple mushroom is poisonous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2" y="19812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343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105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World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2950"/>
            <a:ext cx="560118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044" y="1828801"/>
            <a:ext cx="35659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  <a:p>
            <a:r>
              <a:rPr lang="en-US" dirty="0"/>
              <a:t>No purple mushroom is poisonous</a:t>
            </a:r>
          </a:p>
          <a:p>
            <a:pPr lvl="1"/>
            <a:r>
              <a:rPr lang="en-US" dirty="0"/>
              <a:t>-(    x [Purple(x) ^ Mushroom(x) ^ Poisonous(x)]) </a:t>
            </a:r>
          </a:p>
          <a:p>
            <a:endParaRPr lang="en-US" dirty="0"/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1473200" y="55626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5626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2" y="19812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36662" y="4114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2" y="4114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36662" y="4800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2" y="4800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/>
              <a:t>There is exactly one mushroom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/>
              <a:t>There is exactly one mushroom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Because “exactly one” is difficult to express we can use   ! To denote exactly one of a type of object</a:t>
            </a:r>
          </a:p>
          <a:p>
            <a:pPr>
              <a:spcAft>
                <a:spcPts val="600"/>
              </a:spcAft>
            </a:pPr>
            <a:r>
              <a:rPr lang="en-US" dirty="0"/>
              <a:t>Every city has a dog catcher who has been bitten by every dog in town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2438400" y="324485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4485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209800"/>
          <a:ext cx="790302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203200" progId="Equation.3">
                  <p:embed/>
                </p:oleObj>
              </mc:Choice>
              <mc:Fallback>
                <p:oleObj name="Equation" r:id="rId4" imgW="3454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90302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/>
              <a:t>There is exactly one mushroom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Because “exactly one” is difficult to express we can use   ! To denote exactly one of a type of object</a:t>
            </a:r>
          </a:p>
          <a:p>
            <a:pPr>
              <a:spcAft>
                <a:spcPts val="600"/>
              </a:spcAft>
            </a:pPr>
            <a:r>
              <a:rPr lang="en-US" dirty="0"/>
              <a:t>Every city has a dog catcher who has been bitten by every dog in town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City(c), </a:t>
            </a:r>
            <a:r>
              <a:rPr lang="en-US" dirty="0" err="1"/>
              <a:t>DogCatcher</a:t>
            </a:r>
            <a:r>
              <a:rPr lang="en-US" dirty="0"/>
              <a:t>(c), Bit(</a:t>
            </a:r>
            <a:r>
              <a:rPr lang="en-US" dirty="0" err="1"/>
              <a:t>d,x</a:t>
            </a:r>
            <a:r>
              <a:rPr lang="en-US" dirty="0"/>
              <a:t>), Lives(</a:t>
            </a:r>
            <a:r>
              <a:rPr lang="en-US" dirty="0" err="1"/>
              <a:t>x,c</a:t>
            </a:r>
            <a:r>
              <a:rPr lang="en-US" dirty="0"/>
              <a:t>)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2438400" y="324485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4485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209800"/>
          <a:ext cx="790302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203200" progId="Equation.3">
                  <p:embed/>
                </p:oleObj>
              </mc:Choice>
              <mc:Fallback>
                <p:oleObj name="Equation" r:id="rId4" imgW="3454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90302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295400" y="5943599"/>
          <a:ext cx="7620000" cy="3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2300" imgH="203200" progId="Equation.3">
                  <p:embed/>
                </p:oleObj>
              </mc:Choice>
              <mc:Fallback>
                <p:oleObj name="Equation" r:id="rId6" imgW="4432300" imgH="20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43599"/>
                        <a:ext cx="7620000" cy="344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/>
              <a:t>No human enjoys golf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56492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/>
              <a:t>Every boy owns a dog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2057400"/>
          <a:ext cx="656492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656492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110343" y="3657600"/>
          <a:ext cx="8033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203200" progId="Equation.3">
                  <p:embed/>
                </p:oleObj>
              </mc:Choice>
              <mc:Fallback>
                <p:oleObj name="Equation" r:id="rId4" imgW="35179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3657600"/>
                        <a:ext cx="803365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420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/>
              <a:t>Every boy owns a dog</a:t>
            </a:r>
          </a:p>
          <a:p>
            <a:pPr lvl="1"/>
            <a:r>
              <a:rPr lang="en-US" dirty="0"/>
              <a:t>Do these mean the same thing?</a:t>
            </a:r>
          </a:p>
          <a:p>
            <a:pPr lvl="1"/>
            <a:r>
              <a:rPr lang="en-US" dirty="0"/>
              <a:t>Brothers are siblings</a:t>
            </a:r>
          </a:p>
          <a:p>
            <a:pPr lvl="1"/>
            <a:r>
              <a:rPr lang="en-US" dirty="0"/>
              <a:t>“Sibling” is reflexive and symmetric</a:t>
            </a:r>
          </a:p>
          <a:p>
            <a:pPr lvl="1"/>
            <a:r>
              <a:rPr lang="en-US" dirty="0"/>
              <a:t>One’s mother is one’s female parent</a:t>
            </a:r>
          </a:p>
          <a:p>
            <a:pPr lvl="1"/>
            <a:r>
              <a:rPr lang="en-US" dirty="0"/>
              <a:t>A first cousin is a child of a parent’s sibling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56492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110343" y="2895600"/>
          <a:ext cx="8033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203200" progId="Equation.3">
                  <p:embed/>
                </p:oleObj>
              </mc:Choice>
              <mc:Fallback>
                <p:oleObj name="Equation" r:id="rId4" imgW="35179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2895600"/>
                        <a:ext cx="803365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295400" y="3886200"/>
          <a:ext cx="3501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431800" progId="Equation.3">
                  <p:embed/>
                </p:oleObj>
              </mc:Choice>
              <mc:Fallback>
                <p:oleObj name="Equation" r:id="rId6" imgW="17907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3501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Higher-Order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FOPC quantifies over objects in the universe. </a:t>
            </a:r>
          </a:p>
          <a:p>
            <a:r>
              <a:rPr lang="en-US" dirty="0"/>
              <a:t>Higher-order logic quantifies over relations and functions as well as objects. </a:t>
            </a:r>
          </a:p>
          <a:p>
            <a:pPr lvl="1"/>
            <a:r>
              <a:rPr lang="en-US" dirty="0"/>
              <a:t>All functions with a single argument return a value of 1</a:t>
            </a:r>
          </a:p>
          <a:p>
            <a:pPr lvl="2"/>
            <a:r>
              <a:rPr lang="en-US" dirty="0"/>
              <a:t>   x, y [Equal(x(y), 1)] </a:t>
            </a:r>
          </a:p>
          <a:p>
            <a:pPr lvl="1"/>
            <a:r>
              <a:rPr lang="en-US" dirty="0"/>
              <a:t>Two objects are equal </a:t>
            </a:r>
            <a:r>
              <a:rPr lang="en-US" dirty="0" err="1"/>
              <a:t>iff</a:t>
            </a:r>
            <a:r>
              <a:rPr lang="en-US" dirty="0"/>
              <a:t> all properties applied to them are equivalent</a:t>
            </a:r>
          </a:p>
          <a:p>
            <a:pPr lvl="2"/>
            <a:r>
              <a:rPr lang="en-US" dirty="0"/>
              <a:t>   x, y [(x=y) &lt;-&gt; (    p [p(x) &lt;-&gt; p(y)])] </a:t>
            </a:r>
          </a:p>
          <a:p>
            <a:pPr lvl="1"/>
            <a:r>
              <a:rPr lang="en-US" dirty="0"/>
              <a:t>Note that we use “=“ as a shorthand for equal, meaning they are in fact the same object </a:t>
            </a:r>
          </a:p>
          <a:p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17663" y="34290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4290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76400" y="45720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522663" y="45720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5720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Existential Elimination </a:t>
            </a:r>
          </a:p>
          <a:p>
            <a:pPr lvl="1"/>
            <a:r>
              <a:rPr lang="en-US" dirty="0"/>
              <a:t>   v [..v..]</a:t>
            </a:r>
          </a:p>
          <a:p>
            <a:pPr lvl="1"/>
            <a:r>
              <a:rPr lang="en-US" dirty="0"/>
              <a:t>Substitute k for v anywhere in sentence, where k is a constant (term with no arguments) and does not already appear in the sentence (</a:t>
            </a:r>
            <a:r>
              <a:rPr lang="en-US" dirty="0" err="1"/>
              <a:t>Skolemization</a:t>
            </a:r>
            <a:r>
              <a:rPr lang="en-US" dirty="0"/>
              <a:t>) </a:t>
            </a:r>
          </a:p>
          <a:p>
            <a:r>
              <a:rPr lang="en-US" dirty="0"/>
              <a:t>Existential Introduction </a:t>
            </a:r>
          </a:p>
          <a:p>
            <a:pPr lvl="1"/>
            <a:r>
              <a:rPr lang="en-US" dirty="0"/>
              <a:t>If [..g..] true (where g is ground term)</a:t>
            </a:r>
          </a:p>
          <a:p>
            <a:pPr lvl="1"/>
            <a:r>
              <a:rPr lang="en-US" dirty="0"/>
              <a:t>then    v [..v..] true (v is substituted for g) </a:t>
            </a:r>
          </a:p>
          <a:p>
            <a:r>
              <a:rPr lang="en-US" dirty="0"/>
              <a:t>Universal Elimination </a:t>
            </a:r>
          </a:p>
          <a:p>
            <a:pPr lvl="1"/>
            <a:r>
              <a:rPr lang="en-US" dirty="0"/>
              <a:t>   x [..x..]</a:t>
            </a:r>
          </a:p>
          <a:p>
            <a:pPr lvl="1"/>
            <a:r>
              <a:rPr lang="en-US" dirty="0"/>
              <a:t>Substitute M for x throughout entire sentence, where M is a constant and does not already appear in the sentence 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295400" y="4876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5"/>
          <p:cNvGraphicFramePr>
            <a:graphicFrameLocks noChangeAspect="1"/>
          </p:cNvGraphicFramePr>
          <p:nvPr/>
        </p:nvGraphicFramePr>
        <p:xfrm>
          <a:off x="1244600" y="2009775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835" imgH="152202" progId="Equation.3">
                  <p:embed/>
                </p:oleObj>
              </mc:Choice>
              <mc:Fallback>
                <p:oleObj name="Equation" r:id="rId4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009775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41148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Percepts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Known: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x is a parent of y, then x is older than y</a:t>
            </a:r>
          </a:p>
          <a:p>
            <a:pPr lvl="1"/>
            <a:r>
              <a:rPr lang="en-US" sz="2000" dirty="0"/>
              <a:t>   </a:t>
            </a:r>
            <a:r>
              <a:rPr lang="en-US" sz="2000" dirty="0" err="1"/>
              <a:t>x,y</a:t>
            </a:r>
            <a:r>
              <a:rPr lang="en-US" sz="2000" dirty="0"/>
              <a:t> [Parent(</a:t>
            </a:r>
            <a:r>
              <a:rPr lang="en-US" sz="2000" dirty="0" err="1"/>
              <a:t>x,y</a:t>
            </a:r>
            <a:r>
              <a:rPr lang="en-US" sz="2000" dirty="0"/>
              <a:t>) -&gt; Older(</a:t>
            </a:r>
            <a:r>
              <a:rPr lang="en-US" sz="2000" dirty="0" err="1"/>
              <a:t>x,y</a:t>
            </a:r>
            <a:r>
              <a:rPr lang="en-US" sz="2000" dirty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x is the mother of y, then x is a parent of y</a:t>
            </a:r>
          </a:p>
          <a:p>
            <a:pPr marL="914400" lvl="1" indent="-514350"/>
            <a:r>
              <a:rPr lang="en-US" sz="2000" dirty="0"/>
              <a:t>   </a:t>
            </a:r>
            <a:r>
              <a:rPr lang="en-US" sz="2000" dirty="0" err="1"/>
              <a:t>x,y</a:t>
            </a:r>
            <a:r>
              <a:rPr lang="en-US" sz="2000" dirty="0"/>
              <a:t> [Mother(</a:t>
            </a:r>
            <a:r>
              <a:rPr lang="en-US" sz="2000" dirty="0" err="1"/>
              <a:t>x,y</a:t>
            </a:r>
            <a:r>
              <a:rPr lang="en-US" sz="2000" dirty="0"/>
              <a:t>) -&gt; Parent(</a:t>
            </a:r>
            <a:r>
              <a:rPr lang="en-US" sz="2000" dirty="0" err="1"/>
              <a:t>x,y</a:t>
            </a:r>
            <a:r>
              <a:rPr lang="en-US" sz="2000" dirty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Lulu is the mother of </a:t>
            </a:r>
            <a:r>
              <a:rPr lang="en-US" sz="2400" dirty="0" err="1"/>
              <a:t>Fifi</a:t>
            </a:r>
            <a:endParaRPr lang="en-US" sz="2400" dirty="0"/>
          </a:p>
          <a:p>
            <a:pPr marL="914400" lvl="1" indent="-514350"/>
            <a:r>
              <a:rPr lang="en-US" sz="2000" dirty="0"/>
              <a:t>Mother(Lulu, </a:t>
            </a:r>
            <a:r>
              <a:rPr lang="en-US" sz="2000" dirty="0" err="1"/>
              <a:t>Fifi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495800" cy="3657599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dirty="0"/>
              <a:t>Prove:  Lulu is older than </a:t>
            </a:r>
            <a:r>
              <a:rPr lang="en-US" dirty="0" err="1"/>
              <a:t>Fifi</a:t>
            </a:r>
            <a:r>
              <a:rPr lang="en-US" dirty="0"/>
              <a:t> (Older(Lulu, </a:t>
            </a:r>
            <a:r>
              <a:rPr lang="en-US" dirty="0" err="1"/>
              <a:t>Fifi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Parent(Lulu, </a:t>
            </a:r>
            <a:r>
              <a:rPr lang="en-US" sz="2400" dirty="0" err="1"/>
              <a:t>Fifi</a:t>
            </a:r>
            <a:r>
              <a:rPr lang="en-US" sz="2400" dirty="0"/>
              <a:t>)</a:t>
            </a:r>
          </a:p>
          <a:p>
            <a:pPr marL="914400" lvl="1" indent="-514350"/>
            <a:r>
              <a:rPr lang="en-US" sz="2000" dirty="0"/>
              <a:t>2,3, Universal Elimination, Modus Ponens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Older(Lulu, </a:t>
            </a:r>
            <a:r>
              <a:rPr lang="en-US" sz="2400" dirty="0" err="1"/>
              <a:t>Fifi</a:t>
            </a:r>
            <a:r>
              <a:rPr lang="en-US" sz="2400" dirty="0"/>
              <a:t>)</a:t>
            </a:r>
          </a:p>
          <a:p>
            <a:pPr marL="914400" lvl="1" indent="-514350"/>
            <a:r>
              <a:rPr lang="en-US" sz="2000" dirty="0"/>
              <a:t>1,4, Universal Elimination, Modus Ponens</a:t>
            </a:r>
          </a:p>
          <a:p>
            <a:pPr marL="914400" lvl="1" indent="-514350"/>
            <a:r>
              <a:rPr lang="en-US" sz="2000" dirty="0"/>
              <a:t>We “bind” the variable to a constant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4707890"/>
            <a:ext cx="6789821" cy="21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2" name="Object 2"/>
          <p:cNvGraphicFramePr>
            <a:graphicFrameLocks noChangeAspect="1"/>
          </p:cNvGraphicFramePr>
          <p:nvPr/>
        </p:nvGraphicFramePr>
        <p:xfrm>
          <a:off x="76200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914400" y="3429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 law says that it is a crime for an American to sell weapons to hostile nations.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solidFill>
                  <a:schemeClr val="accent5"/>
                </a:solidFill>
              </a:rPr>
              <a:t>FAx,y,z</a:t>
            </a:r>
            <a:r>
              <a:rPr lang="en-US" dirty="0">
                <a:solidFill>
                  <a:schemeClr val="accent5"/>
                </a:solidFill>
              </a:rPr>
              <a:t>[(American(x)&amp;Weapon(y)&amp;Nation(z)&amp;Hostile(z)&amp;Sells(</a:t>
            </a:r>
            <a:r>
              <a:rPr lang="en-US" dirty="0" err="1">
                <a:solidFill>
                  <a:schemeClr val="accent5"/>
                </a:solidFill>
              </a:rPr>
              <a:t>x,z,y</a:t>
            </a:r>
            <a:r>
              <a:rPr lang="en-US" dirty="0">
                <a:solidFill>
                  <a:schemeClr val="accent5"/>
                </a:solidFill>
              </a:rPr>
              <a:t>)) -&gt; Criminal(x)]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law says that it is a crime for an American to sell weapons to hostile nations. The country 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/>
              <a:t>, an enemy of America, </a:t>
            </a:r>
            <a:r>
              <a:rPr lang="en-US" dirty="0">
                <a:solidFill>
                  <a:schemeClr val="accent5"/>
                </a:solidFill>
              </a:rPr>
              <a:t>has some missiles</a:t>
            </a:r>
            <a:r>
              <a:rPr lang="en-US" dirty="0"/>
              <a:t>, and all of its missiles were sold to it by Colonel West, who is an American.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[(American(x)&amp;Weapon(y)&amp;Nation(z)&amp;Hostile(z)&amp;Sells(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EX x [Owns(</a:t>
            </a:r>
            <a:r>
              <a:rPr lang="en-US" dirty="0" err="1">
                <a:solidFill>
                  <a:schemeClr val="accent5"/>
                </a:solidFill>
              </a:rPr>
              <a:t>Nono,x</a:t>
            </a:r>
            <a:r>
              <a:rPr lang="en-US" dirty="0">
                <a:solidFill>
                  <a:schemeClr val="accent5"/>
                </a:solidFill>
              </a:rPr>
              <a:t>) &amp; Missile(x)]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law says that it is a crime for an American to sell weapons to hostile nations. The country 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, an enemy of America</a:t>
            </a:r>
            <a:r>
              <a:rPr lang="en-US" dirty="0"/>
              <a:t>, has some missiles, and </a:t>
            </a:r>
            <a:r>
              <a:rPr lang="en-US" dirty="0">
                <a:solidFill>
                  <a:schemeClr val="accent5"/>
                </a:solidFill>
              </a:rPr>
              <a:t>all of its missiles were sold to it by Colonel West, who is an American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[(American(x)&amp;Weapon(y)&amp;Nation(z)&amp;Hostile(z)&amp;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FA x [Owns(</a:t>
            </a:r>
            <a:r>
              <a:rPr lang="en-US" dirty="0" err="1">
                <a:solidFill>
                  <a:schemeClr val="accent5"/>
                </a:solidFill>
              </a:rPr>
              <a:t>Nono,x</a:t>
            </a:r>
            <a:r>
              <a:rPr lang="en-US" dirty="0">
                <a:solidFill>
                  <a:schemeClr val="accent5"/>
                </a:solidFill>
              </a:rPr>
              <a:t>) &amp; Missile(x)) -&gt; Sells(West, </a:t>
            </a:r>
            <a:r>
              <a:rPr lang="en-US" dirty="0" err="1">
                <a:solidFill>
                  <a:schemeClr val="accent5"/>
                </a:solidFill>
              </a:rPr>
              <a:t>Nono,x</a:t>
            </a:r>
            <a:r>
              <a:rPr lang="en-US" dirty="0">
                <a:solidFill>
                  <a:schemeClr val="accent5"/>
                </a:solidFill>
              </a:rPr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FA x [Enemy(</a:t>
            </a:r>
            <a:r>
              <a:rPr lang="en-US" dirty="0" err="1">
                <a:solidFill>
                  <a:schemeClr val="accent5"/>
                </a:solidFill>
              </a:rPr>
              <a:t>x,America</a:t>
            </a:r>
            <a:r>
              <a:rPr lang="en-US" dirty="0">
                <a:solidFill>
                  <a:schemeClr val="accent5"/>
                </a:solidFill>
              </a:rPr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Nation(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Enemy(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</a:rPr>
              <a:t>Nation(America)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Prove:  West is a criminal.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>
                <a:solidFill>
                  <a:schemeClr val="accent5"/>
                </a:solidFill>
              </a:rPr>
              <a:t>Owns(Nono,M1) &amp; Missile(M1)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2 &amp; Existential Elimination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>
                <a:solidFill>
                  <a:schemeClr val="accent5"/>
                </a:solidFill>
              </a:rPr>
              <a:t>Owns(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, 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>
                <a:solidFill>
                  <a:schemeClr val="accent5"/>
                </a:solidFill>
              </a:rPr>
              <a:t>Missile(M1)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>
                <a:solidFill>
                  <a:schemeClr val="accent5"/>
                </a:solidFill>
              </a:rPr>
              <a:t>Missile(M1) -&gt; Weapon(M1)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4 &amp; Universal Elimination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124200"/>
            <a:ext cx="3204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Universal Elimination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FORALL v []</a:t>
            </a:r>
          </a:p>
          <a:p>
            <a:r>
              <a:rPr lang="en-US" b="1" dirty="0">
                <a:solidFill>
                  <a:srgbClr val="7030A0"/>
                </a:solidFill>
              </a:rPr>
              <a:t>   If true for universal variable v,</a:t>
            </a:r>
          </a:p>
          <a:p>
            <a:r>
              <a:rPr lang="en-US" b="1" dirty="0">
                <a:solidFill>
                  <a:srgbClr val="7030A0"/>
                </a:solidFill>
              </a:rPr>
              <a:t>   then true for a ground term</a:t>
            </a:r>
          </a:p>
          <a:p>
            <a:r>
              <a:rPr lang="en-US" b="1" dirty="0">
                <a:solidFill>
                  <a:srgbClr val="7030A0"/>
                </a:solidFill>
              </a:rPr>
              <a:t>   (term with no variables)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>
                <a:solidFill>
                  <a:schemeClr val="accent5"/>
                </a:solidFill>
              </a:rPr>
              <a:t>Weapon(M1)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12, 13, Modus Ponens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>
                <a:solidFill>
                  <a:schemeClr val="accent5"/>
                </a:solidFill>
              </a:rPr>
              <a:t>Owns(Nono,M1) &amp; Missile(M1) -&gt; Sells(West,Nono,M1)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3 &amp;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WW Agent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4648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gold +1000, death -1000</a:t>
            </a:r>
          </a:p>
          <a:p>
            <a:pPr lvl="1"/>
            <a:r>
              <a:rPr lang="en-US" dirty="0"/>
              <a:t>-1 per step, -10 for using arrow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Squares adjacent to Wumpus are smelly</a:t>
            </a:r>
          </a:p>
          <a:p>
            <a:pPr lvl="1"/>
            <a:r>
              <a:rPr lang="en-US" dirty="0"/>
              <a:t>Squares adjacent to pit are breezy</a:t>
            </a:r>
          </a:p>
          <a:p>
            <a:pPr lvl="1"/>
            <a:r>
              <a:rPr lang="en-US" dirty="0"/>
              <a:t>Glitter </a:t>
            </a:r>
            <a:r>
              <a:rPr lang="en-US" dirty="0" err="1"/>
              <a:t>iff</a:t>
            </a:r>
            <a:r>
              <a:rPr lang="en-US" dirty="0"/>
              <a:t> gold is in same square</a:t>
            </a:r>
          </a:p>
          <a:p>
            <a:pPr lvl="1"/>
            <a:r>
              <a:rPr lang="en-US" dirty="0"/>
              <a:t>Shooting kills </a:t>
            </a:r>
            <a:r>
              <a:rPr lang="en-US" dirty="0" err="1"/>
              <a:t>wumpus</a:t>
            </a:r>
            <a:r>
              <a:rPr lang="en-US" dirty="0"/>
              <a:t> if agent facing it</a:t>
            </a:r>
          </a:p>
          <a:p>
            <a:pPr lvl="1"/>
            <a:r>
              <a:rPr lang="en-US" dirty="0"/>
              <a:t>Shooting uses up only arrow</a:t>
            </a:r>
          </a:p>
          <a:p>
            <a:pPr lvl="1"/>
            <a:r>
              <a:rPr lang="en-US" dirty="0"/>
              <a:t>Grabbing picks up gold if in same square</a:t>
            </a:r>
          </a:p>
          <a:p>
            <a:pPr lvl="1"/>
            <a:r>
              <a:rPr lang="en-US" dirty="0"/>
              <a:t>Releasing drops gold in same square</a:t>
            </a:r>
          </a:p>
          <a:p>
            <a:r>
              <a:rPr lang="en-US" dirty="0">
                <a:solidFill>
                  <a:schemeClr val="accent5"/>
                </a:solidFill>
              </a:rPr>
              <a:t>Actuators</a:t>
            </a:r>
          </a:p>
          <a:p>
            <a:pPr lvl="1"/>
            <a:r>
              <a:rPr lang="en-US" dirty="0"/>
              <a:t>Left turn, right turn, forward, grab, release, shoot</a:t>
            </a:r>
          </a:p>
          <a:p>
            <a:r>
              <a:rPr lang="en-US" dirty="0">
                <a:solidFill>
                  <a:schemeClr val="accent5"/>
                </a:solidFill>
              </a:rPr>
              <a:t>Sensors</a:t>
            </a:r>
          </a:p>
          <a:p>
            <a:pPr lvl="1"/>
            <a:r>
              <a:rPr lang="en-US" dirty="0"/>
              <a:t>Breeze, glitter, smell, bump, </a:t>
            </a:r>
            <a:r>
              <a:rPr lang="en-US" dirty="0" err="1"/>
              <a:t>screamthe</a:t>
            </a: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1447800"/>
            <a:ext cx="43910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>
                <a:solidFill>
                  <a:schemeClr val="accent5"/>
                </a:solidFill>
              </a:rPr>
              <a:t>Sells(West,Nono,M1)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10, 15,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 &amp; Hostile(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 &amp; Sells(West,Nono,M1) -&gt; Criminal(West)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1, Universal Elimination (x West) (y M1) (z 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>
                <a:solidFill>
                  <a:schemeClr val="accent5"/>
                </a:solidFill>
              </a:rPr>
              <a:t>Enemy(</a:t>
            </a:r>
            <a:r>
              <a:rPr lang="en-US" dirty="0" err="1">
                <a:solidFill>
                  <a:schemeClr val="accent5"/>
                </a:solidFill>
              </a:rPr>
              <a:t>Nono,America</a:t>
            </a:r>
            <a:r>
              <a:rPr lang="en-US" dirty="0">
                <a:solidFill>
                  <a:schemeClr val="accent5"/>
                </a:solidFill>
              </a:rPr>
              <a:t>) -&gt; Hostile(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5,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>
                <a:solidFill>
                  <a:schemeClr val="accent5"/>
                </a:solidFill>
              </a:rPr>
              <a:t>Hostile(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8, 18,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/>
              <a:t>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 &amp; Hostile(</a:t>
            </a:r>
            <a:r>
              <a:rPr lang="en-US" dirty="0" err="1">
                <a:solidFill>
                  <a:schemeClr val="accent5"/>
                </a:solidFill>
              </a:rPr>
              <a:t>Nono</a:t>
            </a:r>
            <a:r>
              <a:rPr lang="en-US" dirty="0">
                <a:solidFill>
                  <a:schemeClr val="accent5"/>
                </a:solidFill>
              </a:rPr>
              <a:t>) &amp; Sells(West,Nono,M1)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6, 7, 14, 16, 19, And Introduction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/>
              <a:t>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en-US" dirty="0">
                <a:solidFill>
                  <a:srgbClr val="FF0000"/>
                </a:solidFill>
              </a:rPr>
              <a:t>Criminal(West)</a:t>
            </a:r>
          </a:p>
          <a:p>
            <a:pPr marL="914400" lvl="1" indent="-514350"/>
            <a:r>
              <a:rPr lang="en-US" dirty="0">
                <a:solidFill>
                  <a:schemeClr val="accent5"/>
                </a:solidFill>
              </a:rPr>
              <a:t>17, 20,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FOPC and the </a:t>
            </a:r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Perception rules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b,g,t</a:t>
            </a:r>
            <a:r>
              <a:rPr lang="en-US" dirty="0"/>
              <a:t> Percept([</a:t>
            </a:r>
            <a:r>
              <a:rPr lang="en-US" dirty="0" err="1"/>
              <a:t>Smell,b,g</a:t>
            </a:r>
            <a:r>
              <a:rPr lang="en-US" dirty="0"/>
              <a:t>],t) -&gt; Smelled(t)</a:t>
            </a:r>
          </a:p>
          <a:p>
            <a:pPr lvl="1"/>
            <a:r>
              <a:rPr lang="en-US" dirty="0"/>
              <a:t>Here we are indicating a Percept occurring at time t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s,b,t</a:t>
            </a:r>
            <a:r>
              <a:rPr lang="en-US" dirty="0"/>
              <a:t> Percept([</a:t>
            </a:r>
            <a:r>
              <a:rPr lang="en-US" dirty="0" err="1"/>
              <a:t>s,b,Glitter</a:t>
            </a:r>
            <a:r>
              <a:rPr lang="en-US" dirty="0"/>
              <a:t>],t) -&gt; </a:t>
            </a:r>
            <a:r>
              <a:rPr lang="en-US" dirty="0" err="1"/>
              <a:t>AtGold</a:t>
            </a:r>
            <a:r>
              <a:rPr lang="en-US" dirty="0"/>
              <a:t>(t)</a:t>
            </a:r>
          </a:p>
          <a:p>
            <a:r>
              <a:rPr lang="en-US" dirty="0"/>
              <a:t>We can use FOPC to write rules for selecting actions:</a:t>
            </a:r>
          </a:p>
          <a:p>
            <a:pPr lvl="1"/>
            <a:r>
              <a:rPr lang="en-US" dirty="0"/>
              <a:t>Reflex agent:     t </a:t>
            </a:r>
            <a:r>
              <a:rPr lang="en-US" dirty="0" err="1"/>
              <a:t>AtGold</a:t>
            </a:r>
            <a:r>
              <a:rPr lang="en-US" dirty="0"/>
              <a:t>(t) -&gt; Action(Grab, t)</a:t>
            </a:r>
          </a:p>
          <a:p>
            <a:pPr lvl="1"/>
            <a:r>
              <a:rPr lang="en-US" dirty="0"/>
              <a:t>Reflex agent with internal state:                                           		t </a:t>
            </a:r>
            <a:r>
              <a:rPr lang="en-US" dirty="0" err="1"/>
              <a:t>AtGold</a:t>
            </a:r>
            <a:r>
              <a:rPr lang="en-US" dirty="0"/>
              <a:t>(t) &amp; -Holding(</a:t>
            </a:r>
            <a:r>
              <a:rPr lang="en-US" dirty="0" err="1"/>
              <a:t>Gold,t</a:t>
            </a:r>
            <a:r>
              <a:rPr lang="en-US" dirty="0"/>
              <a:t>) -&gt; Action(Grab, t)</a:t>
            </a:r>
          </a:p>
          <a:p>
            <a:pPr lvl="1"/>
            <a:r>
              <a:rPr lang="en-US" dirty="0"/>
              <a:t>Holding(</a:t>
            </a:r>
            <a:r>
              <a:rPr lang="en-US" dirty="0" err="1"/>
              <a:t>Gold,t</a:t>
            </a:r>
            <a:r>
              <a:rPr lang="en-US" dirty="0"/>
              <a:t>) cannot be observed, so keeping track of change is essential</a:t>
            </a: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2819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89262" y="3733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2" y="3733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151062" y="4419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2" y="4419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Deducing Hidden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Properties of locations:</a:t>
            </a:r>
          </a:p>
          <a:p>
            <a:r>
              <a:rPr lang="en-US" dirty="0"/>
              <a:t>Squares are breezy near a pit</a:t>
            </a:r>
          </a:p>
          <a:p>
            <a:pPr lvl="1"/>
            <a:r>
              <a:rPr lang="en-US" dirty="0"/>
              <a:t>Diagnostic rule:  infer cause from effect</a:t>
            </a:r>
          </a:p>
          <a:p>
            <a:pPr lvl="2"/>
            <a:r>
              <a:rPr lang="en-US" dirty="0"/>
              <a:t>   y Breezy(y) -&gt;    x Pit(x) &amp; Adjacent(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Causal rule:  infer effect from cause</a:t>
            </a:r>
          </a:p>
          <a:p>
            <a:pPr lvl="2"/>
            <a:r>
              <a:rPr lang="en-US" dirty="0"/>
              <a:t>     </a:t>
            </a:r>
            <a:r>
              <a:rPr lang="en-US" dirty="0" err="1"/>
              <a:t>x,y</a:t>
            </a:r>
            <a:r>
              <a:rPr lang="en-US" dirty="0"/>
              <a:t> Pit(x) &amp; Adjacent(</a:t>
            </a:r>
            <a:r>
              <a:rPr lang="en-US" dirty="0" err="1"/>
              <a:t>x,y</a:t>
            </a:r>
            <a:r>
              <a:rPr lang="en-US" dirty="0"/>
              <a:t>) -&gt; Breezy(y)</a:t>
            </a:r>
          </a:p>
          <a:p>
            <a:r>
              <a:rPr lang="en-US" dirty="0"/>
              <a:t>Neither of these is complete</a:t>
            </a:r>
          </a:p>
          <a:p>
            <a:r>
              <a:rPr lang="en-US" dirty="0"/>
              <a:t>For example, causal rule doesn’t say whether squares far away from pits can be breezy</a:t>
            </a:r>
          </a:p>
          <a:p>
            <a:r>
              <a:rPr lang="en-US" dirty="0"/>
              <a:t>Definition for Breezy predicate</a:t>
            </a:r>
          </a:p>
          <a:p>
            <a:pPr lvl="1"/>
            <a:r>
              <a:rPr lang="en-US" dirty="0"/>
              <a:t>   Breezy(y) &lt;-&gt; [   Pit(x) &amp; Adjacent(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295400" y="57150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93863" y="35814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5814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28956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29000" y="57150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429000" y="28956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Inference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Operators are inference rules </a:t>
            </a:r>
          </a:p>
          <a:p>
            <a:r>
              <a:rPr lang="en-US" dirty="0"/>
              <a:t>States are sets of sentences </a:t>
            </a:r>
          </a:p>
          <a:p>
            <a:r>
              <a:rPr lang="en-US" dirty="0"/>
              <a:t>Goal test checks state to see if it contains query sentence </a:t>
            </a:r>
          </a:p>
          <a:p>
            <a:r>
              <a:rPr lang="en-US" dirty="0"/>
              <a:t>AI, UE, MP a common inference pattern, but generate a huge branching factor </a:t>
            </a:r>
          </a:p>
          <a:p>
            <a:r>
              <a:rPr lang="en-US" dirty="0"/>
              <a:t>We need a single, more powerful inference rule </a:t>
            </a:r>
          </a:p>
          <a:p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18152"/>
            <a:ext cx="7467600" cy="233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Generalized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we have a rule</a:t>
            </a:r>
          </a:p>
          <a:p>
            <a:pPr lvl="1"/>
            <a:r>
              <a:rPr lang="en-US" dirty="0"/>
              <a:t>p1(x) &amp; p2(x) &amp; p3(</a:t>
            </a:r>
            <a:r>
              <a:rPr lang="en-US" dirty="0" err="1"/>
              <a:t>x,y</a:t>
            </a:r>
            <a:r>
              <a:rPr lang="en-US" dirty="0"/>
              <a:t>) &amp; p4(y) &amp; p5(</a:t>
            </a:r>
            <a:r>
              <a:rPr lang="en-US" dirty="0" err="1"/>
              <a:t>x,y</a:t>
            </a:r>
            <a:r>
              <a:rPr lang="en-US" dirty="0"/>
              <a:t>) -&gt; q(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Each p involves universal / existential quantifiers</a:t>
            </a:r>
          </a:p>
          <a:p>
            <a:r>
              <a:rPr lang="en-US" dirty="0"/>
              <a:t>Assume each antecedent appears in KB</a:t>
            </a:r>
          </a:p>
          <a:p>
            <a:pPr lvl="1"/>
            <a:r>
              <a:rPr lang="en-US" dirty="0"/>
              <a:t>p1(WSU)</a:t>
            </a:r>
          </a:p>
          <a:p>
            <a:pPr lvl="1"/>
            <a:r>
              <a:rPr lang="en-US" dirty="0"/>
              <a:t>p2(WSU)</a:t>
            </a:r>
          </a:p>
          <a:p>
            <a:pPr lvl="1"/>
            <a:r>
              <a:rPr lang="en-US" dirty="0"/>
              <a:t>p3(WSU, Washington)</a:t>
            </a:r>
          </a:p>
          <a:p>
            <a:pPr lvl="1"/>
            <a:r>
              <a:rPr lang="en-US" dirty="0"/>
              <a:t>p4(Washington)</a:t>
            </a:r>
          </a:p>
          <a:p>
            <a:pPr lvl="1"/>
            <a:r>
              <a:rPr lang="en-US" dirty="0"/>
              <a:t>p5(WSU, Washington)</a:t>
            </a:r>
          </a:p>
          <a:p>
            <a:r>
              <a:rPr lang="en-US" dirty="0"/>
              <a:t>If we find a way to “match” the variables</a:t>
            </a:r>
          </a:p>
          <a:p>
            <a:r>
              <a:rPr lang="en-US" dirty="0"/>
              <a:t>Then we can infer q(WSU, Washington)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WW Environment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Observable?</a:t>
            </a:r>
          </a:p>
          <a:p>
            <a:pPr lvl="1"/>
            <a:r>
              <a:rPr lang="en-US" dirty="0"/>
              <a:t>Partial</a:t>
            </a:r>
          </a:p>
          <a:p>
            <a:r>
              <a:rPr lang="en-US" dirty="0"/>
              <a:t>Deterministic?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Episodic?</a:t>
            </a:r>
          </a:p>
          <a:p>
            <a:pPr lvl="1"/>
            <a:r>
              <a:rPr lang="en-US" dirty="0"/>
              <a:t>Sequential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Static?</a:t>
            </a:r>
          </a:p>
          <a:p>
            <a:pPr lvl="1"/>
            <a:r>
              <a:rPr lang="en-US" dirty="0"/>
              <a:t>Yes (for now), </a:t>
            </a:r>
            <a:r>
              <a:rPr lang="en-US" dirty="0" err="1"/>
              <a:t>wumpus</a:t>
            </a:r>
            <a:r>
              <a:rPr lang="en-US" dirty="0"/>
              <a:t> and pits do not move</a:t>
            </a:r>
          </a:p>
          <a:p>
            <a:r>
              <a:rPr lang="en-US" dirty="0"/>
              <a:t>Discrete?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Single agent?</a:t>
            </a:r>
          </a:p>
          <a:p>
            <a:pPr lvl="1"/>
            <a:r>
              <a:rPr lang="en-US" dirty="0"/>
              <a:t>Multi (</a:t>
            </a:r>
            <a:r>
              <a:rPr lang="en-US" dirty="0" err="1"/>
              <a:t>wumpus</a:t>
            </a:r>
            <a:r>
              <a:rPr lang="en-US" dirty="0"/>
              <a:t>, eventually other agents)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GMP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 Missile(x) &amp; Owns(</a:t>
            </a:r>
            <a:r>
              <a:rPr lang="en-US" dirty="0" err="1"/>
              <a:t>Nono</a:t>
            </a:r>
            <a:r>
              <a:rPr lang="en-US" dirty="0"/>
              <a:t>, x) -&gt; Sells(West, </a:t>
            </a:r>
            <a:r>
              <a:rPr lang="en-US" dirty="0" err="1"/>
              <a:t>Nono,x</a:t>
            </a:r>
            <a:r>
              <a:rPr lang="en-US" dirty="0"/>
              <a:t>)</a:t>
            </a:r>
          </a:p>
          <a:p>
            <a:r>
              <a:rPr lang="en-US" dirty="0"/>
              <a:t>KB contains</a:t>
            </a:r>
          </a:p>
          <a:p>
            <a:pPr lvl="1"/>
            <a:r>
              <a:rPr lang="en-US" dirty="0"/>
              <a:t>Missile(M1)</a:t>
            </a:r>
          </a:p>
          <a:p>
            <a:pPr lvl="1"/>
            <a:r>
              <a:rPr lang="en-US" dirty="0"/>
              <a:t>Owns(Nono,M1)</a:t>
            </a:r>
          </a:p>
          <a:p>
            <a:r>
              <a:rPr lang="en-US" dirty="0"/>
              <a:t>To apply, GMP, make sure instantiations of x are the same</a:t>
            </a:r>
          </a:p>
          <a:p>
            <a:r>
              <a:rPr lang="en-US" dirty="0"/>
              <a:t>Variable matching process is called </a:t>
            </a:r>
            <a:r>
              <a:rPr lang="en-US" dirty="0">
                <a:solidFill>
                  <a:srgbClr val="FF0000"/>
                </a:solidFill>
              </a:rPr>
              <a:t>unification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Keeping Track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hold in </a:t>
            </a:r>
            <a:r>
              <a:rPr lang="en-US" dirty="0">
                <a:solidFill>
                  <a:schemeClr val="accent5"/>
                </a:solidFill>
              </a:rPr>
              <a:t>situations</a:t>
            </a:r>
            <a:r>
              <a:rPr lang="en-US" dirty="0"/>
              <a:t>, rather than forever</a:t>
            </a:r>
          </a:p>
          <a:p>
            <a:pPr lvl="1"/>
            <a:r>
              <a:rPr lang="en-US" dirty="0"/>
              <a:t>Example, Holding(</a:t>
            </a:r>
            <a:r>
              <a:rPr lang="en-US" dirty="0" err="1"/>
              <a:t>Gold,Now</a:t>
            </a:r>
            <a:r>
              <a:rPr lang="en-US" dirty="0"/>
              <a:t>) rather than Holding(Gold)</a:t>
            </a:r>
          </a:p>
          <a:p>
            <a:r>
              <a:rPr lang="en-US" dirty="0">
                <a:solidFill>
                  <a:schemeClr val="accent5"/>
                </a:solidFill>
              </a:rPr>
              <a:t>Situation calculus </a:t>
            </a:r>
            <a:r>
              <a:rPr lang="en-US" dirty="0"/>
              <a:t>is one way to represent change in FOPC</a:t>
            </a:r>
          </a:p>
          <a:p>
            <a:pPr lvl="1"/>
            <a:r>
              <a:rPr lang="en-US" dirty="0"/>
              <a:t>Adds a situation argument to each time-dependent predicate</a:t>
            </a:r>
          </a:p>
          <a:p>
            <a:pPr lvl="1"/>
            <a:r>
              <a:rPr lang="en-US" dirty="0"/>
              <a:t>Example, Now in Holding(</a:t>
            </a:r>
            <a:r>
              <a:rPr lang="en-US" dirty="0" err="1"/>
              <a:t>Gold,Now</a:t>
            </a:r>
            <a:r>
              <a:rPr lang="en-US" dirty="0"/>
              <a:t>) denotes a situation</a:t>
            </a:r>
          </a:p>
          <a:p>
            <a:r>
              <a:rPr lang="en-US" dirty="0"/>
              <a:t>Situations are connected by the Result function</a:t>
            </a:r>
          </a:p>
          <a:p>
            <a:pPr lvl="1"/>
            <a:r>
              <a:rPr lang="en-US" dirty="0"/>
              <a:t>Result(</a:t>
            </a:r>
            <a:r>
              <a:rPr lang="en-US" dirty="0" err="1"/>
              <a:t>a,s</a:t>
            </a:r>
            <a:r>
              <a:rPr lang="en-US" dirty="0"/>
              <a:t>) is the situation that results from applying action a in 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43250"/>
            <a:ext cx="4114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FF00"/>
                </a:solidFill>
              </a:rPr>
              <a:t>Effect</a:t>
            </a:r>
            <a:r>
              <a:rPr lang="en-US" dirty="0"/>
              <a:t> axiom: describe changes due to action </a:t>
            </a:r>
          </a:p>
          <a:p>
            <a:pPr lvl="1"/>
            <a:r>
              <a:rPr lang="en-US" dirty="0"/>
              <a:t>   s </a:t>
            </a:r>
            <a:r>
              <a:rPr lang="en-US" dirty="0" err="1"/>
              <a:t>AtGold</a:t>
            </a:r>
            <a:r>
              <a:rPr lang="en-US" dirty="0"/>
              <a:t>(s) -&gt; Holding(Gold, Result(Grab, s)) </a:t>
            </a:r>
          </a:p>
          <a:p>
            <a:r>
              <a:rPr lang="en-US" dirty="0">
                <a:solidFill>
                  <a:srgbClr val="00FF00"/>
                </a:solidFill>
              </a:rPr>
              <a:t>Frame</a:t>
            </a:r>
            <a:r>
              <a:rPr lang="en-US" dirty="0"/>
              <a:t> axiom--describe </a:t>
            </a:r>
            <a:r>
              <a:rPr lang="en-US" b="1" dirty="0"/>
              <a:t>non-changes</a:t>
            </a:r>
            <a:r>
              <a:rPr lang="en-US" dirty="0"/>
              <a:t> due to action </a:t>
            </a:r>
          </a:p>
          <a:p>
            <a:pPr lvl="1"/>
            <a:r>
              <a:rPr lang="en-US" dirty="0"/>
              <a:t>   s </a:t>
            </a:r>
            <a:r>
              <a:rPr lang="en-US" dirty="0" err="1"/>
              <a:t>HaveArrow</a:t>
            </a:r>
            <a:r>
              <a:rPr lang="en-US" dirty="0"/>
              <a:t>(s) -&gt; </a:t>
            </a:r>
            <a:r>
              <a:rPr lang="en-US" dirty="0" err="1"/>
              <a:t>HaveArrow</a:t>
            </a:r>
            <a:r>
              <a:rPr lang="en-US" dirty="0"/>
              <a:t>(Result(Grab, s))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>
                <a:solidFill>
                  <a:srgbClr val="00FF00"/>
                </a:solidFill>
              </a:rPr>
              <a:t>Frame problem</a:t>
            </a:r>
            <a:r>
              <a:rPr lang="en-US" dirty="0"/>
              <a:t>: find an elegant way to handle non-change </a:t>
            </a:r>
            <a:br>
              <a:rPr lang="en-US" dirty="0"/>
            </a:br>
            <a:r>
              <a:rPr lang="en-US" dirty="0"/>
              <a:t>(a) Representation--avoid frame axioms </a:t>
            </a:r>
            <a:br>
              <a:rPr lang="en-US" dirty="0"/>
            </a:br>
            <a:r>
              <a:rPr lang="en-US" dirty="0"/>
              <a:t>(b) Inference--avoid repeated ``copy-</a:t>
            </a:r>
            <a:r>
              <a:rPr lang="en-US" dirty="0" err="1"/>
              <a:t>overs</a:t>
            </a:r>
            <a:r>
              <a:rPr lang="en-US" dirty="0"/>
              <a:t>'' to keep track of state </a:t>
            </a:r>
          </a:p>
          <a:p>
            <a:r>
              <a:rPr lang="en-US" dirty="0"/>
              <a:t>Qualification problem : true descriptions of real actions require endless caveats - what if gold is slippery or nailed down or …</a:t>
            </a:r>
          </a:p>
          <a:p>
            <a:r>
              <a:rPr lang="en-US" dirty="0"/>
              <a:t>Ramification problem : real actions have many secondary consequences - what about the dust on the gold, wear and tear on gloves, …</a:t>
            </a:r>
          </a:p>
          <a:p>
            <a:endParaRPr lang="en-US" dirty="0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219200" y="2514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19050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Successor-state axioms solve the representational frame problem</a:t>
            </a:r>
          </a:p>
          <a:p>
            <a:r>
              <a:rPr lang="en-US" dirty="0"/>
              <a:t>Each axiom is about a predicate (not an action per se)</a:t>
            </a:r>
          </a:p>
          <a:p>
            <a:pPr lvl="1"/>
            <a:r>
              <a:rPr lang="en-US" dirty="0"/>
              <a:t>P true </a:t>
            </a:r>
            <a:r>
              <a:rPr lang="en-US" dirty="0" err="1"/>
              <a:t>afterwords</a:t>
            </a:r>
            <a:r>
              <a:rPr lang="en-US" dirty="0"/>
              <a:t> &lt;-&gt;</a:t>
            </a:r>
          </a:p>
          <a:p>
            <a:pPr lvl="2"/>
            <a:r>
              <a:rPr lang="en-US" dirty="0"/>
              <a:t>[an action made P true</a:t>
            </a:r>
          </a:p>
          <a:p>
            <a:pPr lvl="2"/>
            <a:r>
              <a:rPr lang="en-US" dirty="0"/>
              <a:t>v P true already and no action made P false]</a:t>
            </a:r>
          </a:p>
          <a:p>
            <a:r>
              <a:rPr lang="en-US" dirty="0"/>
              <a:t>For holding the gold</a:t>
            </a:r>
          </a:p>
          <a:p>
            <a:pPr lvl="1"/>
            <a:r>
              <a:rPr lang="en-US" dirty="0"/>
              <a:t>     </a:t>
            </a:r>
            <a:r>
              <a:rPr lang="en-US" dirty="0" err="1"/>
              <a:t>a,s</a:t>
            </a:r>
            <a:r>
              <a:rPr lang="en-US" dirty="0"/>
              <a:t> Holding(Gold, Result(</a:t>
            </a:r>
            <a:r>
              <a:rPr lang="en-US" dirty="0" err="1"/>
              <a:t>a,s</a:t>
            </a:r>
            <a:r>
              <a:rPr lang="en-US" dirty="0"/>
              <a:t>)) &lt;-&gt;                              ((a = Grab &amp; </a:t>
            </a:r>
            <a:r>
              <a:rPr lang="en-US" dirty="0" err="1"/>
              <a:t>AtGold</a:t>
            </a:r>
            <a:r>
              <a:rPr lang="en-US" dirty="0"/>
              <a:t>(s)) v (Holding(</a:t>
            </a:r>
            <a:r>
              <a:rPr lang="en-US" dirty="0" err="1"/>
              <a:t>gold,s</a:t>
            </a:r>
            <a:r>
              <a:rPr lang="en-US" dirty="0"/>
              <a:t>) &amp; a != Release))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447800" y="4724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condition in KB</a:t>
            </a:r>
          </a:p>
          <a:p>
            <a:pPr lvl="1"/>
            <a:r>
              <a:rPr lang="en-US" dirty="0"/>
              <a:t>At(Agent, [1,1], S0)</a:t>
            </a:r>
          </a:p>
          <a:p>
            <a:pPr lvl="1"/>
            <a:r>
              <a:rPr lang="en-US" dirty="0"/>
              <a:t>At(Gold, [1,2], S0)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Ask(KB,    s Holding(</a:t>
            </a:r>
            <a:r>
              <a:rPr lang="en-US" dirty="0" err="1"/>
              <a:t>Gold,s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In what situation will I be holding the gold?</a:t>
            </a:r>
          </a:p>
          <a:p>
            <a:r>
              <a:rPr lang="en-US" dirty="0"/>
              <a:t>Answer:  {s/Result(Grab, Result(Forward, S0))}</a:t>
            </a:r>
          </a:p>
          <a:p>
            <a:pPr lvl="1"/>
            <a:r>
              <a:rPr lang="en-US" dirty="0"/>
              <a:t>Go forward and then grab the gold</a:t>
            </a:r>
          </a:p>
          <a:p>
            <a:pPr lvl="1"/>
            <a:r>
              <a:rPr lang="en-US" dirty="0"/>
              <a:t>This assumes that the agent is interested in plans starting at S0 and that S0 is the only situation described in the KB 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362200" y="32766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Plans:  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 plans as action sequences [a1, a2, .., an}</a:t>
            </a:r>
          </a:p>
          <a:p>
            <a:r>
              <a:rPr lang="en-US" dirty="0" err="1"/>
              <a:t>PlanResult</a:t>
            </a:r>
            <a:r>
              <a:rPr lang="en-US" dirty="0"/>
              <a:t>(</a:t>
            </a:r>
            <a:r>
              <a:rPr lang="en-US" dirty="0" err="1"/>
              <a:t>p,s</a:t>
            </a:r>
            <a:r>
              <a:rPr lang="en-US" dirty="0"/>
              <a:t>) is the result of execute p (an action sequence) in 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Then query Ask(KB,    p Holding(</a:t>
            </a:r>
            <a:r>
              <a:rPr lang="en-US" dirty="0" err="1"/>
              <a:t>Gold,PlanResult</a:t>
            </a:r>
            <a:r>
              <a:rPr lang="en-US" dirty="0"/>
              <a:t>(p, S0)) has solution {p/[Forward, Grab]}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Definition of </a:t>
            </a:r>
            <a:r>
              <a:rPr lang="en-US" dirty="0" err="1"/>
              <a:t>PlanResult</a:t>
            </a:r>
            <a:r>
              <a:rPr lang="en-US" dirty="0"/>
              <a:t> in terms of Result:</a:t>
            </a:r>
          </a:p>
          <a:p>
            <a:pPr marL="742950" lvl="2" indent="-342900"/>
            <a:r>
              <a:rPr lang="en-US" dirty="0"/>
              <a:t>   s </a:t>
            </a:r>
            <a:r>
              <a:rPr lang="en-US" dirty="0" err="1"/>
              <a:t>PlanResult</a:t>
            </a:r>
            <a:r>
              <a:rPr lang="en-US" dirty="0"/>
              <a:t>([], s) = s</a:t>
            </a:r>
          </a:p>
          <a:p>
            <a:pPr marL="742950" lvl="2" indent="-342900"/>
            <a:r>
              <a:rPr lang="en-US" dirty="0"/>
              <a:t>   </a:t>
            </a:r>
            <a:r>
              <a:rPr lang="en-US" dirty="0" err="1"/>
              <a:t>a,p,s</a:t>
            </a:r>
            <a:r>
              <a:rPr lang="en-US" dirty="0"/>
              <a:t> </a:t>
            </a:r>
            <a:r>
              <a:rPr lang="en-US" dirty="0" err="1"/>
              <a:t>PlanResult</a:t>
            </a:r>
            <a:r>
              <a:rPr lang="en-US" dirty="0"/>
              <a:t>([</a:t>
            </a:r>
            <a:r>
              <a:rPr lang="en-US" dirty="0" err="1"/>
              <a:t>a|p</a:t>
            </a:r>
            <a:r>
              <a:rPr lang="en-US" dirty="0"/>
              <a:t>], s) = </a:t>
            </a:r>
            <a:r>
              <a:rPr lang="en-US" dirty="0" err="1"/>
              <a:t>PlanResult</a:t>
            </a:r>
            <a:r>
              <a:rPr lang="en-US" dirty="0"/>
              <a:t>(p, Result(</a:t>
            </a:r>
            <a:r>
              <a:rPr lang="en-US" dirty="0" err="1"/>
              <a:t>a,s</a:t>
            </a:r>
            <a:r>
              <a:rPr lang="en-US" dirty="0"/>
              <a:t>))</a:t>
            </a:r>
          </a:p>
          <a:p>
            <a:pPr marL="342900" lvl="1" indent="-342900"/>
            <a:r>
              <a:rPr lang="en-US" dirty="0"/>
              <a:t>Planning systems are special-purpose </a:t>
            </a:r>
            <a:r>
              <a:rPr lang="en-US" dirty="0" err="1"/>
              <a:t>reasoners</a:t>
            </a:r>
            <a:r>
              <a:rPr lang="en-US" dirty="0"/>
              <a:t> designed to do this type of inference more efficiently than a general-purpose </a:t>
            </a:r>
            <a:r>
              <a:rPr lang="en-US" dirty="0" err="1"/>
              <a:t>reasoner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219200" y="4038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4295775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95775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581400" y="324485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44850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19200" y="4648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7545</Words>
  <Application>Microsoft Office PowerPoint</Application>
  <PresentationFormat>On-screen Show (4:3)</PresentationFormat>
  <Paragraphs>877</Paragraphs>
  <Slides>95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Times New Roman</vt:lpstr>
      <vt:lpstr>Wingdings</vt:lpstr>
      <vt:lpstr>Office Theme</vt:lpstr>
      <vt:lpstr>Equation</vt:lpstr>
      <vt:lpstr>ARI702 Artificial Intelligence</vt:lpstr>
      <vt:lpstr>Knowledge Representation</vt:lpstr>
      <vt:lpstr>Knowledge Representation</vt:lpstr>
      <vt:lpstr>Role of KR</vt:lpstr>
      <vt:lpstr>A Knowledge-Based Agent</vt:lpstr>
      <vt:lpstr>The Wumpus World Environment</vt:lpstr>
      <vt:lpstr>Percepts</vt:lpstr>
      <vt:lpstr>WW Agent Description</vt:lpstr>
      <vt:lpstr>WW Environment Properties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Representation, Reasoning and Logic</vt:lpstr>
      <vt:lpstr>Entailment</vt:lpstr>
      <vt:lpstr>Entailment Examples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Definitions</vt:lpstr>
      <vt:lpstr>Logics</vt:lpstr>
      <vt:lpstr>Examples</vt:lpstr>
      <vt:lpstr>Propositional Logic</vt:lpstr>
      <vt:lpstr>Propositional Logic</vt:lpstr>
      <vt:lpstr>Rules of Inference for Propositional Logic</vt:lpstr>
      <vt:lpstr>Normal Forms</vt:lpstr>
      <vt:lpstr>Proof methods</vt:lpstr>
      <vt:lpstr>Wumpus World KB</vt:lpstr>
      <vt:lpstr>An Agent for the Wumpus World</vt:lpstr>
      <vt:lpstr>Limitations of Propositional Logic</vt:lpstr>
      <vt:lpstr>First-Order Predicate Calculus</vt:lpstr>
      <vt:lpstr>FOPC Models</vt:lpstr>
      <vt:lpstr>Example</vt:lpstr>
      <vt:lpstr>FOPC Syntax</vt:lpstr>
      <vt:lpstr>Definitions</vt:lpstr>
      <vt:lpstr>Universal Quantifiers</vt:lpstr>
      <vt:lpstr>Existential Quantifier</vt:lpstr>
      <vt:lpstr>DeMorgan Rules</vt:lpstr>
      <vt:lpstr>Other Properties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Higher-Order Logic</vt:lpstr>
      <vt:lpstr>Additional Operators</vt:lpstr>
      <vt:lpstr>Example Proof</vt:lpstr>
      <vt:lpstr>Example Proof</vt:lpstr>
      <vt:lpstr>Example Proof</vt:lpstr>
      <vt:lpstr>Example Proof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FOPC and the Wumpus World</vt:lpstr>
      <vt:lpstr>Deducing Hidden Properties</vt:lpstr>
      <vt:lpstr>Inference As Search</vt:lpstr>
      <vt:lpstr>Generalized Modus Ponens</vt:lpstr>
      <vt:lpstr>GMP Example</vt:lpstr>
      <vt:lpstr>Keeping Track Of Change</vt:lpstr>
      <vt:lpstr>Describing Actions</vt:lpstr>
      <vt:lpstr>Describing Actions</vt:lpstr>
      <vt:lpstr>Generating Plans</vt:lpstr>
      <vt:lpstr>Generating Plans:  A Better Way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shahab kareem</cp:lastModifiedBy>
  <cp:revision>181</cp:revision>
  <dcterms:created xsi:type="dcterms:W3CDTF">2009-03-31T16:17:12Z</dcterms:created>
  <dcterms:modified xsi:type="dcterms:W3CDTF">2023-10-29T18:23:45Z</dcterms:modified>
</cp:coreProperties>
</file>