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diagrams/drawing2.xml" ContentType="application/vnd.ms-office.drawingml.diagramDrawing+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Layouts/slideLayout6.xml" ContentType="application/vnd.openxmlformats-officedocument.presentationml.slideLayout+xml"/>
  <Override PartName="/ppt/diagrams/quickStyle2.xml" ContentType="application/vnd.openxmlformats-officedocument.drawingml.diagramStyl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diagrams/layout5.xml" ContentType="application/vnd.openxmlformats-officedocument.drawingml.diagramLayout+xml"/>
  <Override PartName="/ppt/diagrams/data6.xml" ContentType="application/vnd.openxmlformats-officedocument.drawingml.diagramData+xml"/>
  <Override PartName="/ppt/diagrams/layout3.xml" ContentType="application/vnd.openxmlformats-officedocument.drawingml.diagramLayout+xml"/>
  <Override PartName="/ppt/diagrams/data4.xml" ContentType="application/vnd.openxmlformats-officedocument.drawingml.diagramData+xml"/>
  <Override PartName="/ppt/diagrams/layout1.xml" ContentType="application/vnd.openxmlformats-officedocument.drawingml.diagramLayout+xml"/>
  <Override PartName="/ppt/diagrams/data2.xml" ContentType="application/vnd.openxmlformats-officedocument.drawingml.diagramData+xml"/>
  <Override PartName="/ppt/diagrams/colors6.xml" ContentType="application/vnd.openxmlformats-officedocument.drawingml.diagramColors+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colors4.xml" ContentType="application/vnd.openxmlformats-officedocument.drawingml.diagramColors+xml"/>
  <Override PartName="/ppt/diagrams/drawing5.xml" ContentType="application/vnd.ms-office.drawingml.diagramDrawing+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diagrams/colors2.xml" ContentType="application/vnd.openxmlformats-officedocument.drawingml.diagramColors+xml"/>
  <Default Extension="bin" ContentType="application/vnd.openxmlformats-officedocument.oleObject"/>
  <Override PartName="/ppt/diagrams/drawing3.xml" ContentType="application/vnd.ms-office.drawingml.diagramDrawing+xml"/>
  <Override PartName="/ppt/diagrams/quickStyle5.xml" ContentType="application/vnd.openxmlformats-officedocument.drawingml.diagramStyl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diagrams/quickStyle3.xml" ContentType="application/vnd.openxmlformats-officedocument.drawingml.diagramStyl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Default Extension="jpeg" ContentType="image/jpeg"/>
  <Override PartName="/ppt/diagrams/quickStyle1.xml" ContentType="application/vnd.openxmlformats-officedocument.drawingml.diagramStyl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diagrams/layout6.xml" ContentType="application/vnd.openxmlformats-officedocument.drawingml.diagram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diagrams/layout4.xml" ContentType="application/vnd.openxmlformats-officedocument.drawingml.diagramLayout+xml"/>
  <Override PartName="/ppt/slideLayouts/slideLayout10.xml" ContentType="application/vnd.openxmlformats-officedocument.presentationml.slideLayout+xml"/>
  <Override PartName="/ppt/diagrams/layout2.xml" ContentType="application/vnd.openxmlformats-officedocument.drawingml.diagramLayout+xml"/>
  <Default Extension="vml" ContentType="application/vnd.openxmlformats-officedocument.vmlDrawing"/>
  <Override PartName="/ppt/diagrams/data5.xml" ContentType="application/vnd.openxmlformats-officedocument.drawingml.diagramData+xml"/>
  <Override PartName="/ppt/diagrams/data3.xml" ContentType="application/vnd.openxmlformats-officedocument.drawingml.diagramData+xml"/>
  <Override PartName="/ppt/diagrams/colors5.xml" ContentType="application/vnd.openxmlformats-officedocument.drawingml.diagramColors+xml"/>
  <Override PartName="/ppt/diagrams/drawing6.xml" ContentType="application/vnd.ms-office.drawingml.diagramDrawing+xml"/>
  <Override PartName="/ppt/slides/slide8.xml" ContentType="application/vnd.openxmlformats-officedocument.presentationml.slide+xml"/>
  <Override PartName="/ppt/slides/slide49.xml" ContentType="application/vnd.openxmlformats-officedocument.presentationml.slide+xml"/>
  <Override PartName="/ppt/diagrams/data1.xml" ContentType="application/vnd.openxmlformats-officedocument.drawingml.diagramData+xml"/>
  <Override PartName="/ppt/diagrams/colors3.xml" ContentType="application/vnd.openxmlformats-officedocument.drawingml.diagramColors+xml"/>
  <Override PartName="/ppt/diagrams/drawing4.xml" ContentType="application/vnd.ms-office.drawingml.diagramDrawing+xml"/>
  <Override PartName="/ppt/diagrams/quickStyle6.xml" ContentType="application/vnd.openxmlformats-officedocument.drawingml.diagramStyl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diagrams/quickStyle4.xml" ContentType="application/vnd.openxmlformats-officedocument.drawingml.diagramStyle+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Default Extension="wmf" ContentType="image/x-wmf"/>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5"/>
  </p:notesMasterIdLst>
  <p:sldIdLst>
    <p:sldId id="256" r:id="rId2"/>
    <p:sldId id="258" r:id="rId3"/>
    <p:sldId id="260" r:id="rId4"/>
    <p:sldId id="322" r:id="rId5"/>
    <p:sldId id="261" r:id="rId6"/>
    <p:sldId id="277" r:id="rId7"/>
    <p:sldId id="278" r:id="rId8"/>
    <p:sldId id="279" r:id="rId9"/>
    <p:sldId id="280" r:id="rId10"/>
    <p:sldId id="281" r:id="rId11"/>
    <p:sldId id="282" r:id="rId12"/>
    <p:sldId id="283" r:id="rId13"/>
    <p:sldId id="284" r:id="rId14"/>
    <p:sldId id="285" r:id="rId15"/>
    <p:sldId id="286" r:id="rId16"/>
    <p:sldId id="287" r:id="rId17"/>
    <p:sldId id="288" r:id="rId18"/>
    <p:sldId id="289" r:id="rId19"/>
    <p:sldId id="290" r:id="rId20"/>
    <p:sldId id="321" r:id="rId21"/>
    <p:sldId id="291" r:id="rId22"/>
    <p:sldId id="292" r:id="rId23"/>
    <p:sldId id="293" r:id="rId24"/>
    <p:sldId id="294" r:id="rId25"/>
    <p:sldId id="295" r:id="rId26"/>
    <p:sldId id="296" r:id="rId27"/>
    <p:sldId id="323" r:id="rId28"/>
    <p:sldId id="299" r:id="rId29"/>
    <p:sldId id="324" r:id="rId30"/>
    <p:sldId id="325" r:id="rId31"/>
    <p:sldId id="300" r:id="rId32"/>
    <p:sldId id="304" r:id="rId33"/>
    <p:sldId id="305" r:id="rId34"/>
    <p:sldId id="306" r:id="rId35"/>
    <p:sldId id="307" r:id="rId36"/>
    <p:sldId id="308" r:id="rId37"/>
    <p:sldId id="309" r:id="rId38"/>
    <p:sldId id="310" r:id="rId39"/>
    <p:sldId id="329" r:id="rId40"/>
    <p:sldId id="330" r:id="rId41"/>
    <p:sldId id="331" r:id="rId42"/>
    <p:sldId id="332" r:id="rId43"/>
    <p:sldId id="326" r:id="rId44"/>
    <p:sldId id="327" r:id="rId45"/>
    <p:sldId id="328" r:id="rId46"/>
    <p:sldId id="311" r:id="rId47"/>
    <p:sldId id="334" r:id="rId48"/>
    <p:sldId id="312" r:id="rId49"/>
    <p:sldId id="313" r:id="rId50"/>
    <p:sldId id="333" r:id="rId51"/>
    <p:sldId id="314" r:id="rId52"/>
    <p:sldId id="347" r:id="rId53"/>
    <p:sldId id="335" r:id="rId54"/>
    <p:sldId id="340" r:id="rId55"/>
    <p:sldId id="341" r:id="rId56"/>
    <p:sldId id="342" r:id="rId57"/>
    <p:sldId id="343" r:id="rId58"/>
    <p:sldId id="344" r:id="rId59"/>
    <p:sldId id="316" r:id="rId60"/>
    <p:sldId id="317" r:id="rId61"/>
    <p:sldId id="318" r:id="rId62"/>
    <p:sldId id="319" r:id="rId63"/>
    <p:sldId id="320" r:id="rId6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9933"/>
    <a:srgbClr val="0000CC"/>
    <a:srgbClr val="00FF00"/>
    <a:srgbClr val="9900CC"/>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4660"/>
  </p:normalViewPr>
  <p:slideViewPr>
    <p:cSldViewPr>
      <p:cViewPr varScale="1">
        <p:scale>
          <a:sx n="101" d="100"/>
          <a:sy n="101" d="100"/>
        </p:scale>
        <p:origin x="-768" y="-10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3054"/>
    </p:cViewPr>
  </p:sorterViewPr>
  <p:notesViewPr>
    <p:cSldViewPr>
      <p:cViewPr varScale="1">
        <p:scale>
          <a:sx n="67" d="100"/>
          <a:sy n="67" d="100"/>
        </p:scale>
        <p:origin x="-1212" y="-108"/>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6_1">
  <dgm:title val=""/>
  <dgm:desc val=""/>
  <dgm:catLst>
    <dgm:cat type="accent6" pri="11100"/>
  </dgm:catLst>
  <dgm:styleLbl name="node0">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6">
        <a:shade val="80000"/>
      </a:schemeClr>
    </dgm:linClrLst>
    <dgm:effectClrLst/>
    <dgm:txLinClrLst/>
    <dgm:txFillClrLst/>
    <dgm:txEffectClrLst/>
  </dgm:styleLbl>
  <dgm:styleLbl name="node2">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fg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align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bg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dgm:txEffectClrLst/>
  </dgm:styleLbl>
  <dgm:styleLbl name="parChTrans2D2">
    <dgm:fillClrLst meth="repeat">
      <a:schemeClr val="accent6"/>
    </dgm:fillClrLst>
    <dgm:linClrLst meth="repeat">
      <a:schemeClr val="accent6"/>
    </dgm:linClrLst>
    <dgm:effectClrLst/>
    <dgm:txLinClrLst/>
    <dgm:txFillClrLst/>
    <dgm:txEffectClrLst/>
  </dgm:styleLbl>
  <dgm:styleLbl name="parChTrans2D3">
    <dgm:fillClrLst meth="repeat">
      <a:schemeClr val="accent6"/>
    </dgm:fillClrLst>
    <dgm:linClrLst meth="repeat">
      <a:schemeClr val="accent6"/>
    </dgm:linClrLst>
    <dgm:effectClrLst/>
    <dgm:txLinClrLst/>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conF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align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trAlignAcc1">
    <dgm:fillClrLst meth="repeat">
      <a:schemeClr val="accent6">
        <a:alpha val="40000"/>
        <a:tint val="40000"/>
      </a:schemeClr>
    </dgm:fillClrLst>
    <dgm:linClrLst meth="repeat">
      <a:schemeClr val="accent6"/>
    </dgm:linClrLst>
    <dgm:effectClrLst/>
    <dgm:txLinClrLst/>
    <dgm:txFillClrLst meth="repeat">
      <a:schemeClr val="dk1"/>
    </dgm:txFillClrLst>
    <dgm:txEffectClrLst/>
  </dgm:styleLbl>
  <dgm:styleLbl name="b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fgAcc0">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2">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3">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4">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A0FC048-C08A-4276-ADBE-6B58C689D5CD}" type="doc">
      <dgm:prSet loTypeId="urn:microsoft.com/office/officeart/2005/8/layout/venn1" loCatId="relationship" qsTypeId="urn:microsoft.com/office/officeart/2005/8/quickstyle/simple1" qsCatId="simple" csTypeId="urn:microsoft.com/office/officeart/2005/8/colors/colorful4" csCatId="colorful" phldr="1"/>
      <dgm:spPr/>
    </dgm:pt>
    <dgm:pt modelId="{EF12951B-6D3C-4A6A-ABF4-4A3F4390B693}">
      <dgm:prSet phldrT="[Text]"/>
      <dgm:spPr/>
      <dgm:t>
        <a:bodyPr/>
        <a:lstStyle/>
        <a:p>
          <a:r>
            <a:rPr lang="en-US" dirty="0" smtClean="0"/>
            <a:t>a</a:t>
          </a:r>
          <a:endParaRPr lang="en-US" dirty="0"/>
        </a:p>
      </dgm:t>
    </dgm:pt>
    <dgm:pt modelId="{BF385C47-2873-441E-88F6-473A1C1038D4}" type="parTrans" cxnId="{DC82D9A6-7F4A-468A-8BA3-E6B8CC6CAEBF}">
      <dgm:prSet/>
      <dgm:spPr/>
      <dgm:t>
        <a:bodyPr/>
        <a:lstStyle/>
        <a:p>
          <a:endParaRPr lang="en-US"/>
        </a:p>
      </dgm:t>
    </dgm:pt>
    <dgm:pt modelId="{57446A85-2AFB-435F-94E5-32AE0D683F49}" type="sibTrans" cxnId="{DC82D9A6-7F4A-468A-8BA3-E6B8CC6CAEBF}">
      <dgm:prSet/>
      <dgm:spPr/>
      <dgm:t>
        <a:bodyPr/>
        <a:lstStyle/>
        <a:p>
          <a:endParaRPr lang="en-US"/>
        </a:p>
      </dgm:t>
    </dgm:pt>
    <dgm:pt modelId="{C220849B-812D-40D1-A254-FA566F74C406}">
      <dgm:prSet phldrT="[Text]"/>
      <dgm:spPr/>
      <dgm:t>
        <a:bodyPr/>
        <a:lstStyle/>
        <a:p>
          <a:r>
            <a:rPr lang="en-US" dirty="0" smtClean="0"/>
            <a:t>b</a:t>
          </a:r>
          <a:endParaRPr lang="en-US" dirty="0"/>
        </a:p>
      </dgm:t>
    </dgm:pt>
    <dgm:pt modelId="{894D4CC8-E84D-4371-9047-389A21CADBEB}" type="parTrans" cxnId="{3A78AB13-50EC-4298-B9C1-7F2E8A216878}">
      <dgm:prSet/>
      <dgm:spPr/>
      <dgm:t>
        <a:bodyPr/>
        <a:lstStyle/>
        <a:p>
          <a:endParaRPr lang="en-US"/>
        </a:p>
      </dgm:t>
    </dgm:pt>
    <dgm:pt modelId="{F00B4D89-DB3D-45F2-8BE6-AE6AE0725361}" type="sibTrans" cxnId="{3A78AB13-50EC-4298-B9C1-7F2E8A216878}">
      <dgm:prSet/>
      <dgm:spPr/>
      <dgm:t>
        <a:bodyPr/>
        <a:lstStyle/>
        <a:p>
          <a:endParaRPr lang="en-US"/>
        </a:p>
      </dgm:t>
    </dgm:pt>
    <dgm:pt modelId="{A2A49571-B157-469C-8234-43F231B867F0}" type="pres">
      <dgm:prSet presAssocID="{4A0FC048-C08A-4276-ADBE-6B58C689D5CD}" presName="compositeShape" presStyleCnt="0">
        <dgm:presLayoutVars>
          <dgm:chMax val="7"/>
          <dgm:dir/>
          <dgm:resizeHandles val="exact"/>
        </dgm:presLayoutVars>
      </dgm:prSet>
      <dgm:spPr/>
    </dgm:pt>
    <dgm:pt modelId="{297E90DD-C5ED-463B-B49F-CC7A396501DF}" type="pres">
      <dgm:prSet presAssocID="{EF12951B-6D3C-4A6A-ABF4-4A3F4390B693}" presName="circ1" presStyleLbl="vennNode1" presStyleIdx="0" presStyleCnt="2"/>
      <dgm:spPr/>
      <dgm:t>
        <a:bodyPr/>
        <a:lstStyle/>
        <a:p>
          <a:endParaRPr lang="en-US"/>
        </a:p>
      </dgm:t>
    </dgm:pt>
    <dgm:pt modelId="{72147173-4B45-4D03-AE08-CEDFA900BBE0}" type="pres">
      <dgm:prSet presAssocID="{EF12951B-6D3C-4A6A-ABF4-4A3F4390B693}" presName="circ1Tx" presStyleLbl="revTx" presStyleIdx="0" presStyleCnt="0">
        <dgm:presLayoutVars>
          <dgm:chMax val="0"/>
          <dgm:chPref val="0"/>
          <dgm:bulletEnabled val="1"/>
        </dgm:presLayoutVars>
      </dgm:prSet>
      <dgm:spPr/>
      <dgm:t>
        <a:bodyPr/>
        <a:lstStyle/>
        <a:p>
          <a:endParaRPr lang="en-US"/>
        </a:p>
      </dgm:t>
    </dgm:pt>
    <dgm:pt modelId="{5ACCF0B6-FE7F-4AF0-9565-91173E1440B9}" type="pres">
      <dgm:prSet presAssocID="{C220849B-812D-40D1-A254-FA566F74C406}" presName="circ2" presStyleLbl="vennNode1" presStyleIdx="1" presStyleCnt="2"/>
      <dgm:spPr/>
      <dgm:t>
        <a:bodyPr/>
        <a:lstStyle/>
        <a:p>
          <a:endParaRPr lang="en-US"/>
        </a:p>
      </dgm:t>
    </dgm:pt>
    <dgm:pt modelId="{1D983959-6B52-48D1-9E9D-708F1297F8BB}" type="pres">
      <dgm:prSet presAssocID="{C220849B-812D-40D1-A254-FA566F74C406}" presName="circ2Tx" presStyleLbl="revTx" presStyleIdx="0" presStyleCnt="0">
        <dgm:presLayoutVars>
          <dgm:chMax val="0"/>
          <dgm:chPref val="0"/>
          <dgm:bulletEnabled val="1"/>
        </dgm:presLayoutVars>
      </dgm:prSet>
      <dgm:spPr/>
      <dgm:t>
        <a:bodyPr/>
        <a:lstStyle/>
        <a:p>
          <a:endParaRPr lang="en-US"/>
        </a:p>
      </dgm:t>
    </dgm:pt>
  </dgm:ptLst>
  <dgm:cxnLst>
    <dgm:cxn modelId="{3A78AB13-50EC-4298-B9C1-7F2E8A216878}" srcId="{4A0FC048-C08A-4276-ADBE-6B58C689D5CD}" destId="{C220849B-812D-40D1-A254-FA566F74C406}" srcOrd="1" destOrd="0" parTransId="{894D4CC8-E84D-4371-9047-389A21CADBEB}" sibTransId="{F00B4D89-DB3D-45F2-8BE6-AE6AE0725361}"/>
    <dgm:cxn modelId="{248AC7FF-C7A7-4E33-9E61-50080B2C3EEB}" type="presOf" srcId="{C220849B-812D-40D1-A254-FA566F74C406}" destId="{1D983959-6B52-48D1-9E9D-708F1297F8BB}" srcOrd="1" destOrd="0" presId="urn:microsoft.com/office/officeart/2005/8/layout/venn1"/>
    <dgm:cxn modelId="{3C6C6F32-CF65-464B-81EB-4A9315C7D54F}" type="presOf" srcId="{EF12951B-6D3C-4A6A-ABF4-4A3F4390B693}" destId="{72147173-4B45-4D03-AE08-CEDFA900BBE0}" srcOrd="1" destOrd="0" presId="urn:microsoft.com/office/officeart/2005/8/layout/venn1"/>
    <dgm:cxn modelId="{BD8DBF93-E042-4565-BCB1-65B3D6DD1D5F}" type="presOf" srcId="{4A0FC048-C08A-4276-ADBE-6B58C689D5CD}" destId="{A2A49571-B157-469C-8234-43F231B867F0}" srcOrd="0" destOrd="0" presId="urn:microsoft.com/office/officeart/2005/8/layout/venn1"/>
    <dgm:cxn modelId="{6EFD3450-E48D-4768-8083-57786A6FAA9B}" type="presOf" srcId="{C220849B-812D-40D1-A254-FA566F74C406}" destId="{5ACCF0B6-FE7F-4AF0-9565-91173E1440B9}" srcOrd="0" destOrd="0" presId="urn:microsoft.com/office/officeart/2005/8/layout/venn1"/>
    <dgm:cxn modelId="{DC82D9A6-7F4A-468A-8BA3-E6B8CC6CAEBF}" srcId="{4A0FC048-C08A-4276-ADBE-6B58C689D5CD}" destId="{EF12951B-6D3C-4A6A-ABF4-4A3F4390B693}" srcOrd="0" destOrd="0" parTransId="{BF385C47-2873-441E-88F6-473A1C1038D4}" sibTransId="{57446A85-2AFB-435F-94E5-32AE0D683F49}"/>
    <dgm:cxn modelId="{807E5FDF-1623-4269-B525-42FA28B5112D}" type="presOf" srcId="{EF12951B-6D3C-4A6A-ABF4-4A3F4390B693}" destId="{297E90DD-C5ED-463B-B49F-CC7A396501DF}" srcOrd="0" destOrd="0" presId="urn:microsoft.com/office/officeart/2005/8/layout/venn1"/>
    <dgm:cxn modelId="{893E6669-3012-45BA-B15C-41680CE424B6}" type="presParOf" srcId="{A2A49571-B157-469C-8234-43F231B867F0}" destId="{297E90DD-C5ED-463B-B49F-CC7A396501DF}" srcOrd="0" destOrd="0" presId="urn:microsoft.com/office/officeart/2005/8/layout/venn1"/>
    <dgm:cxn modelId="{11F21921-519D-4169-9C8E-7E7DA5202FC8}" type="presParOf" srcId="{A2A49571-B157-469C-8234-43F231B867F0}" destId="{72147173-4B45-4D03-AE08-CEDFA900BBE0}" srcOrd="1" destOrd="0" presId="urn:microsoft.com/office/officeart/2005/8/layout/venn1"/>
    <dgm:cxn modelId="{C6D219DB-EE53-4BFF-9D25-67D090D824C8}" type="presParOf" srcId="{A2A49571-B157-469C-8234-43F231B867F0}" destId="{5ACCF0B6-FE7F-4AF0-9565-91173E1440B9}" srcOrd="2" destOrd="0" presId="urn:microsoft.com/office/officeart/2005/8/layout/venn1"/>
    <dgm:cxn modelId="{0CD2B412-5ABF-45C4-AF73-75DFCBE5D506}" type="presParOf" srcId="{A2A49571-B157-469C-8234-43F231B867F0}" destId="{1D983959-6B52-48D1-9E9D-708F1297F8BB}" srcOrd="3" destOrd="0" presId="urn:microsoft.com/office/officeart/2005/8/layout/venn1"/>
  </dgm:cxnLst>
  <dgm:bg/>
  <dgm:whole>
    <a:ln w="57150">
      <a:solidFill>
        <a:schemeClr val="tx1"/>
      </a:solidFill>
    </a:ln>
  </dgm:whole>
  <dgm:extLst>
    <a:ext uri="http://schemas.microsoft.com/office/drawing/2008/diagram">
      <dsp:dataModelExt xmlns:dsp="http://schemas.microsoft.com/office/drawing/2008/diagram" xmlns=""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A0FC048-C08A-4276-ADBE-6B58C689D5CD}" type="doc">
      <dgm:prSet loTypeId="urn:microsoft.com/office/officeart/2005/8/layout/venn1" loCatId="relationship" qsTypeId="urn:microsoft.com/office/officeart/2005/8/quickstyle/simple3" qsCatId="simple" csTypeId="urn:microsoft.com/office/officeart/2005/8/colors/accent6_1" csCatId="accent6" phldr="1"/>
      <dgm:spPr/>
    </dgm:pt>
    <dgm:pt modelId="{EF12951B-6D3C-4A6A-ABF4-4A3F4390B693}">
      <dgm:prSet phldrT="[Text]"/>
      <dgm:spPr>
        <a:solidFill>
          <a:schemeClr val="bg1"/>
        </a:solidFill>
      </dgm:spPr>
      <dgm:t>
        <a:bodyPr/>
        <a:lstStyle/>
        <a:p>
          <a:r>
            <a:rPr lang="en-US" dirty="0" smtClean="0"/>
            <a:t>a</a:t>
          </a:r>
          <a:endParaRPr lang="en-US" dirty="0"/>
        </a:p>
      </dgm:t>
    </dgm:pt>
    <dgm:pt modelId="{BF385C47-2873-441E-88F6-473A1C1038D4}" type="parTrans" cxnId="{DC82D9A6-7F4A-468A-8BA3-E6B8CC6CAEBF}">
      <dgm:prSet/>
      <dgm:spPr/>
      <dgm:t>
        <a:bodyPr/>
        <a:lstStyle/>
        <a:p>
          <a:endParaRPr lang="en-US"/>
        </a:p>
      </dgm:t>
    </dgm:pt>
    <dgm:pt modelId="{57446A85-2AFB-435F-94E5-32AE0D683F49}" type="sibTrans" cxnId="{DC82D9A6-7F4A-468A-8BA3-E6B8CC6CAEBF}">
      <dgm:prSet/>
      <dgm:spPr/>
      <dgm:t>
        <a:bodyPr/>
        <a:lstStyle/>
        <a:p>
          <a:endParaRPr lang="en-US"/>
        </a:p>
      </dgm:t>
    </dgm:pt>
    <dgm:pt modelId="{A2A49571-B157-469C-8234-43F231B867F0}" type="pres">
      <dgm:prSet presAssocID="{4A0FC048-C08A-4276-ADBE-6B58C689D5CD}" presName="compositeShape" presStyleCnt="0">
        <dgm:presLayoutVars>
          <dgm:chMax val="7"/>
          <dgm:dir/>
          <dgm:resizeHandles val="exact"/>
        </dgm:presLayoutVars>
      </dgm:prSet>
      <dgm:spPr/>
    </dgm:pt>
    <dgm:pt modelId="{71090EEB-E3B5-40BA-9E75-6AA83A29AE28}" type="pres">
      <dgm:prSet presAssocID="{EF12951B-6D3C-4A6A-ABF4-4A3F4390B693}" presName="circ1TxSh" presStyleLbl="vennNode1" presStyleIdx="0" presStyleCnt="1"/>
      <dgm:spPr/>
      <dgm:t>
        <a:bodyPr/>
        <a:lstStyle/>
        <a:p>
          <a:endParaRPr lang="en-US"/>
        </a:p>
      </dgm:t>
    </dgm:pt>
  </dgm:ptLst>
  <dgm:cxnLst>
    <dgm:cxn modelId="{5AADA192-C1A7-4D56-A261-6C1712545EB4}" type="presOf" srcId="{4A0FC048-C08A-4276-ADBE-6B58C689D5CD}" destId="{A2A49571-B157-469C-8234-43F231B867F0}" srcOrd="0" destOrd="0" presId="urn:microsoft.com/office/officeart/2005/8/layout/venn1"/>
    <dgm:cxn modelId="{DC82D9A6-7F4A-468A-8BA3-E6B8CC6CAEBF}" srcId="{4A0FC048-C08A-4276-ADBE-6B58C689D5CD}" destId="{EF12951B-6D3C-4A6A-ABF4-4A3F4390B693}" srcOrd="0" destOrd="0" parTransId="{BF385C47-2873-441E-88F6-473A1C1038D4}" sibTransId="{57446A85-2AFB-435F-94E5-32AE0D683F49}"/>
    <dgm:cxn modelId="{7532C1E9-B10B-4E6B-A663-50F2AEEC00CA}" type="presOf" srcId="{EF12951B-6D3C-4A6A-ABF4-4A3F4390B693}" destId="{71090EEB-E3B5-40BA-9E75-6AA83A29AE28}" srcOrd="0" destOrd="0" presId="urn:microsoft.com/office/officeart/2005/8/layout/venn1"/>
    <dgm:cxn modelId="{EB09D29D-9C0D-439C-A711-C7D8FA304D09}" type="presParOf" srcId="{A2A49571-B157-469C-8234-43F231B867F0}" destId="{71090EEB-E3B5-40BA-9E75-6AA83A29AE28}" srcOrd="0" destOrd="0" presId="urn:microsoft.com/office/officeart/2005/8/layout/venn1"/>
  </dgm:cxnLst>
  <dgm:bg>
    <a:solidFill>
      <a:schemeClr val="tx1"/>
    </a:solidFill>
  </dgm:bg>
  <dgm:whole>
    <a:ln w="57150">
      <a:solidFill>
        <a:schemeClr val="tx1"/>
      </a:solidFill>
    </a:ln>
  </dgm:whole>
  <dgm:extLst>
    <a:ext uri="http://schemas.microsoft.com/office/drawing/2008/diagram">
      <dsp:dataModelExt xmlns:dsp="http://schemas.microsoft.com/office/drawing/2008/diagram" xmlns=""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A0FC048-C08A-4276-ADBE-6B58C689D5CD}" type="doc">
      <dgm:prSet loTypeId="urn:microsoft.com/office/officeart/2005/8/layout/venn1" loCatId="relationship" qsTypeId="urn:microsoft.com/office/officeart/2005/8/quickstyle/simple1" qsCatId="simple" csTypeId="urn:microsoft.com/office/officeart/2005/8/colors/colorful4" csCatId="colorful" phldr="1"/>
      <dgm:spPr/>
    </dgm:pt>
    <dgm:pt modelId="{EF12951B-6D3C-4A6A-ABF4-4A3F4390B693}">
      <dgm:prSet phldrT="[Text]"/>
      <dgm:spPr/>
      <dgm:t>
        <a:bodyPr/>
        <a:lstStyle/>
        <a:p>
          <a:r>
            <a:rPr lang="en-US" dirty="0" smtClean="0"/>
            <a:t>a</a:t>
          </a:r>
          <a:endParaRPr lang="en-US" dirty="0"/>
        </a:p>
      </dgm:t>
    </dgm:pt>
    <dgm:pt modelId="{BF385C47-2873-441E-88F6-473A1C1038D4}" type="parTrans" cxnId="{DC82D9A6-7F4A-468A-8BA3-E6B8CC6CAEBF}">
      <dgm:prSet/>
      <dgm:spPr/>
      <dgm:t>
        <a:bodyPr/>
        <a:lstStyle/>
        <a:p>
          <a:endParaRPr lang="en-US"/>
        </a:p>
      </dgm:t>
    </dgm:pt>
    <dgm:pt modelId="{57446A85-2AFB-435F-94E5-32AE0D683F49}" type="sibTrans" cxnId="{DC82D9A6-7F4A-468A-8BA3-E6B8CC6CAEBF}">
      <dgm:prSet/>
      <dgm:spPr/>
      <dgm:t>
        <a:bodyPr/>
        <a:lstStyle/>
        <a:p>
          <a:endParaRPr lang="en-US"/>
        </a:p>
      </dgm:t>
    </dgm:pt>
    <dgm:pt modelId="{C220849B-812D-40D1-A254-FA566F74C406}">
      <dgm:prSet phldrT="[Text]"/>
      <dgm:spPr/>
      <dgm:t>
        <a:bodyPr/>
        <a:lstStyle/>
        <a:p>
          <a:r>
            <a:rPr lang="en-US" dirty="0" smtClean="0"/>
            <a:t>b</a:t>
          </a:r>
          <a:endParaRPr lang="en-US" dirty="0"/>
        </a:p>
      </dgm:t>
    </dgm:pt>
    <dgm:pt modelId="{894D4CC8-E84D-4371-9047-389A21CADBEB}" type="parTrans" cxnId="{3A78AB13-50EC-4298-B9C1-7F2E8A216878}">
      <dgm:prSet/>
      <dgm:spPr/>
      <dgm:t>
        <a:bodyPr/>
        <a:lstStyle/>
        <a:p>
          <a:endParaRPr lang="en-US"/>
        </a:p>
      </dgm:t>
    </dgm:pt>
    <dgm:pt modelId="{F00B4D89-DB3D-45F2-8BE6-AE6AE0725361}" type="sibTrans" cxnId="{3A78AB13-50EC-4298-B9C1-7F2E8A216878}">
      <dgm:prSet/>
      <dgm:spPr/>
      <dgm:t>
        <a:bodyPr/>
        <a:lstStyle/>
        <a:p>
          <a:endParaRPr lang="en-US"/>
        </a:p>
      </dgm:t>
    </dgm:pt>
    <dgm:pt modelId="{A2A49571-B157-469C-8234-43F231B867F0}" type="pres">
      <dgm:prSet presAssocID="{4A0FC048-C08A-4276-ADBE-6B58C689D5CD}" presName="compositeShape" presStyleCnt="0">
        <dgm:presLayoutVars>
          <dgm:chMax val="7"/>
          <dgm:dir/>
          <dgm:resizeHandles val="exact"/>
        </dgm:presLayoutVars>
      </dgm:prSet>
      <dgm:spPr/>
    </dgm:pt>
    <dgm:pt modelId="{297E90DD-C5ED-463B-B49F-CC7A396501DF}" type="pres">
      <dgm:prSet presAssocID="{EF12951B-6D3C-4A6A-ABF4-4A3F4390B693}" presName="circ1" presStyleLbl="vennNode1" presStyleIdx="0" presStyleCnt="2"/>
      <dgm:spPr/>
      <dgm:t>
        <a:bodyPr/>
        <a:lstStyle/>
        <a:p>
          <a:endParaRPr lang="en-US"/>
        </a:p>
      </dgm:t>
    </dgm:pt>
    <dgm:pt modelId="{72147173-4B45-4D03-AE08-CEDFA900BBE0}" type="pres">
      <dgm:prSet presAssocID="{EF12951B-6D3C-4A6A-ABF4-4A3F4390B693}" presName="circ1Tx" presStyleLbl="revTx" presStyleIdx="0" presStyleCnt="0">
        <dgm:presLayoutVars>
          <dgm:chMax val="0"/>
          <dgm:chPref val="0"/>
          <dgm:bulletEnabled val="1"/>
        </dgm:presLayoutVars>
      </dgm:prSet>
      <dgm:spPr/>
      <dgm:t>
        <a:bodyPr/>
        <a:lstStyle/>
        <a:p>
          <a:endParaRPr lang="en-US"/>
        </a:p>
      </dgm:t>
    </dgm:pt>
    <dgm:pt modelId="{5ACCF0B6-FE7F-4AF0-9565-91173E1440B9}" type="pres">
      <dgm:prSet presAssocID="{C220849B-812D-40D1-A254-FA566F74C406}" presName="circ2" presStyleLbl="vennNode1" presStyleIdx="1" presStyleCnt="2"/>
      <dgm:spPr/>
      <dgm:t>
        <a:bodyPr/>
        <a:lstStyle/>
        <a:p>
          <a:endParaRPr lang="en-US"/>
        </a:p>
      </dgm:t>
    </dgm:pt>
    <dgm:pt modelId="{1D983959-6B52-48D1-9E9D-708F1297F8BB}" type="pres">
      <dgm:prSet presAssocID="{C220849B-812D-40D1-A254-FA566F74C406}" presName="circ2Tx" presStyleLbl="revTx" presStyleIdx="0" presStyleCnt="0">
        <dgm:presLayoutVars>
          <dgm:chMax val="0"/>
          <dgm:chPref val="0"/>
          <dgm:bulletEnabled val="1"/>
        </dgm:presLayoutVars>
      </dgm:prSet>
      <dgm:spPr/>
      <dgm:t>
        <a:bodyPr/>
        <a:lstStyle/>
        <a:p>
          <a:endParaRPr lang="en-US"/>
        </a:p>
      </dgm:t>
    </dgm:pt>
  </dgm:ptLst>
  <dgm:cxnLst>
    <dgm:cxn modelId="{3A78AB13-50EC-4298-B9C1-7F2E8A216878}" srcId="{4A0FC048-C08A-4276-ADBE-6B58C689D5CD}" destId="{C220849B-812D-40D1-A254-FA566F74C406}" srcOrd="1" destOrd="0" parTransId="{894D4CC8-E84D-4371-9047-389A21CADBEB}" sibTransId="{F00B4D89-DB3D-45F2-8BE6-AE6AE0725361}"/>
    <dgm:cxn modelId="{6DEB6871-AF8D-4E64-8A69-642335937E16}" type="presOf" srcId="{EF12951B-6D3C-4A6A-ABF4-4A3F4390B693}" destId="{72147173-4B45-4D03-AE08-CEDFA900BBE0}" srcOrd="1" destOrd="0" presId="urn:microsoft.com/office/officeart/2005/8/layout/venn1"/>
    <dgm:cxn modelId="{A4DC38AD-A0F5-41BD-AF8A-BC06E8FC2964}" type="presOf" srcId="{C220849B-812D-40D1-A254-FA566F74C406}" destId="{5ACCF0B6-FE7F-4AF0-9565-91173E1440B9}" srcOrd="0" destOrd="0" presId="urn:microsoft.com/office/officeart/2005/8/layout/venn1"/>
    <dgm:cxn modelId="{B364D914-3057-46DF-A480-DACFBD32F086}" type="presOf" srcId="{4A0FC048-C08A-4276-ADBE-6B58C689D5CD}" destId="{A2A49571-B157-469C-8234-43F231B867F0}" srcOrd="0" destOrd="0" presId="urn:microsoft.com/office/officeart/2005/8/layout/venn1"/>
    <dgm:cxn modelId="{DC82D9A6-7F4A-468A-8BA3-E6B8CC6CAEBF}" srcId="{4A0FC048-C08A-4276-ADBE-6B58C689D5CD}" destId="{EF12951B-6D3C-4A6A-ABF4-4A3F4390B693}" srcOrd="0" destOrd="0" parTransId="{BF385C47-2873-441E-88F6-473A1C1038D4}" sibTransId="{57446A85-2AFB-435F-94E5-32AE0D683F49}"/>
    <dgm:cxn modelId="{6C23D5F1-DEA3-4F6F-B68D-D4845BD800F1}" type="presOf" srcId="{EF12951B-6D3C-4A6A-ABF4-4A3F4390B693}" destId="{297E90DD-C5ED-463B-B49F-CC7A396501DF}" srcOrd="0" destOrd="0" presId="urn:microsoft.com/office/officeart/2005/8/layout/venn1"/>
    <dgm:cxn modelId="{38EFE6C8-B859-444C-BB29-D7057A94336E}" type="presOf" srcId="{C220849B-812D-40D1-A254-FA566F74C406}" destId="{1D983959-6B52-48D1-9E9D-708F1297F8BB}" srcOrd="1" destOrd="0" presId="urn:microsoft.com/office/officeart/2005/8/layout/venn1"/>
    <dgm:cxn modelId="{670C40FB-69F0-4375-B42B-BB4B814881E0}" type="presParOf" srcId="{A2A49571-B157-469C-8234-43F231B867F0}" destId="{297E90DD-C5ED-463B-B49F-CC7A396501DF}" srcOrd="0" destOrd="0" presId="urn:microsoft.com/office/officeart/2005/8/layout/venn1"/>
    <dgm:cxn modelId="{01BD309C-91AC-42E7-8BF0-E22ECBF137E7}" type="presParOf" srcId="{A2A49571-B157-469C-8234-43F231B867F0}" destId="{72147173-4B45-4D03-AE08-CEDFA900BBE0}" srcOrd="1" destOrd="0" presId="urn:microsoft.com/office/officeart/2005/8/layout/venn1"/>
    <dgm:cxn modelId="{D1EEEEF2-0AA9-441B-B430-2945493FBDA9}" type="presParOf" srcId="{A2A49571-B157-469C-8234-43F231B867F0}" destId="{5ACCF0B6-FE7F-4AF0-9565-91173E1440B9}" srcOrd="2" destOrd="0" presId="urn:microsoft.com/office/officeart/2005/8/layout/venn1"/>
    <dgm:cxn modelId="{B816D0ED-8CFC-48A5-9880-7C13DE069DDC}" type="presParOf" srcId="{A2A49571-B157-469C-8234-43F231B867F0}" destId="{1D983959-6B52-48D1-9E9D-708F1297F8BB}" srcOrd="3" destOrd="0" presId="urn:microsoft.com/office/officeart/2005/8/layout/venn1"/>
  </dgm:cxnLst>
  <dgm:bg/>
  <dgm:whole>
    <a:ln w="57150">
      <a:solidFill>
        <a:schemeClr val="tx1"/>
      </a:solidFill>
    </a:ln>
  </dgm:whole>
  <dgm:extLst>
    <a:ext uri="http://schemas.microsoft.com/office/drawing/2008/diagram">
      <dsp:dataModelExt xmlns:dsp="http://schemas.microsoft.com/office/drawing/2008/diagram" xmlns=""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A0FC048-C08A-4276-ADBE-6B58C689D5CD}" type="doc">
      <dgm:prSet loTypeId="urn:microsoft.com/office/officeart/2005/8/layout/venn1" loCatId="relationship" qsTypeId="urn:microsoft.com/office/officeart/2005/8/quickstyle/simple1" qsCatId="simple" csTypeId="urn:microsoft.com/office/officeart/2005/8/colors/colorful4" csCatId="colorful" phldr="1"/>
      <dgm:spPr/>
    </dgm:pt>
    <dgm:pt modelId="{EF12951B-6D3C-4A6A-ABF4-4A3F4390B693}">
      <dgm:prSet phldrT="[Text]"/>
      <dgm:spPr/>
      <dgm:t>
        <a:bodyPr/>
        <a:lstStyle/>
        <a:p>
          <a:r>
            <a:rPr lang="en-US" dirty="0" smtClean="0"/>
            <a:t>a</a:t>
          </a:r>
          <a:endParaRPr lang="en-US" dirty="0"/>
        </a:p>
      </dgm:t>
    </dgm:pt>
    <dgm:pt modelId="{BF385C47-2873-441E-88F6-473A1C1038D4}" type="parTrans" cxnId="{DC82D9A6-7F4A-468A-8BA3-E6B8CC6CAEBF}">
      <dgm:prSet/>
      <dgm:spPr/>
      <dgm:t>
        <a:bodyPr/>
        <a:lstStyle/>
        <a:p>
          <a:endParaRPr lang="en-US"/>
        </a:p>
      </dgm:t>
    </dgm:pt>
    <dgm:pt modelId="{57446A85-2AFB-435F-94E5-32AE0D683F49}" type="sibTrans" cxnId="{DC82D9A6-7F4A-468A-8BA3-E6B8CC6CAEBF}">
      <dgm:prSet/>
      <dgm:spPr/>
      <dgm:t>
        <a:bodyPr/>
        <a:lstStyle/>
        <a:p>
          <a:endParaRPr lang="en-US"/>
        </a:p>
      </dgm:t>
    </dgm:pt>
    <dgm:pt modelId="{C220849B-812D-40D1-A254-FA566F74C406}">
      <dgm:prSet phldrT="[Text]"/>
      <dgm:spPr/>
      <dgm:t>
        <a:bodyPr/>
        <a:lstStyle/>
        <a:p>
          <a:r>
            <a:rPr lang="en-US" dirty="0" smtClean="0"/>
            <a:t>b</a:t>
          </a:r>
          <a:endParaRPr lang="en-US" dirty="0"/>
        </a:p>
      </dgm:t>
    </dgm:pt>
    <dgm:pt modelId="{894D4CC8-E84D-4371-9047-389A21CADBEB}" type="parTrans" cxnId="{3A78AB13-50EC-4298-B9C1-7F2E8A216878}">
      <dgm:prSet/>
      <dgm:spPr/>
      <dgm:t>
        <a:bodyPr/>
        <a:lstStyle/>
        <a:p>
          <a:endParaRPr lang="en-US"/>
        </a:p>
      </dgm:t>
    </dgm:pt>
    <dgm:pt modelId="{F00B4D89-DB3D-45F2-8BE6-AE6AE0725361}" type="sibTrans" cxnId="{3A78AB13-50EC-4298-B9C1-7F2E8A216878}">
      <dgm:prSet/>
      <dgm:spPr/>
      <dgm:t>
        <a:bodyPr/>
        <a:lstStyle/>
        <a:p>
          <a:endParaRPr lang="en-US"/>
        </a:p>
      </dgm:t>
    </dgm:pt>
    <dgm:pt modelId="{A2A49571-B157-469C-8234-43F231B867F0}" type="pres">
      <dgm:prSet presAssocID="{4A0FC048-C08A-4276-ADBE-6B58C689D5CD}" presName="compositeShape" presStyleCnt="0">
        <dgm:presLayoutVars>
          <dgm:chMax val="7"/>
          <dgm:dir/>
          <dgm:resizeHandles val="exact"/>
        </dgm:presLayoutVars>
      </dgm:prSet>
      <dgm:spPr/>
    </dgm:pt>
    <dgm:pt modelId="{297E90DD-C5ED-463B-B49F-CC7A396501DF}" type="pres">
      <dgm:prSet presAssocID="{EF12951B-6D3C-4A6A-ABF4-4A3F4390B693}" presName="circ1" presStyleLbl="vennNode1" presStyleIdx="0" presStyleCnt="2" custLinFactNeighborX="-16697" custLinFactNeighborY="274"/>
      <dgm:spPr/>
      <dgm:t>
        <a:bodyPr/>
        <a:lstStyle/>
        <a:p>
          <a:endParaRPr lang="en-US"/>
        </a:p>
      </dgm:t>
    </dgm:pt>
    <dgm:pt modelId="{72147173-4B45-4D03-AE08-CEDFA900BBE0}" type="pres">
      <dgm:prSet presAssocID="{EF12951B-6D3C-4A6A-ABF4-4A3F4390B693}" presName="circ1Tx" presStyleLbl="revTx" presStyleIdx="0" presStyleCnt="0">
        <dgm:presLayoutVars>
          <dgm:chMax val="0"/>
          <dgm:chPref val="0"/>
          <dgm:bulletEnabled val="1"/>
        </dgm:presLayoutVars>
      </dgm:prSet>
      <dgm:spPr/>
      <dgm:t>
        <a:bodyPr/>
        <a:lstStyle/>
        <a:p>
          <a:endParaRPr lang="en-US"/>
        </a:p>
      </dgm:t>
    </dgm:pt>
    <dgm:pt modelId="{5ACCF0B6-FE7F-4AF0-9565-91173E1440B9}" type="pres">
      <dgm:prSet presAssocID="{C220849B-812D-40D1-A254-FA566F74C406}" presName="circ2" presStyleLbl="vennNode1" presStyleIdx="1" presStyleCnt="2" custLinFactNeighborX="16150" custLinFactNeighborY="273"/>
      <dgm:spPr/>
      <dgm:t>
        <a:bodyPr/>
        <a:lstStyle/>
        <a:p>
          <a:endParaRPr lang="en-US"/>
        </a:p>
      </dgm:t>
    </dgm:pt>
    <dgm:pt modelId="{1D983959-6B52-48D1-9E9D-708F1297F8BB}" type="pres">
      <dgm:prSet presAssocID="{C220849B-812D-40D1-A254-FA566F74C406}" presName="circ2Tx" presStyleLbl="revTx" presStyleIdx="0" presStyleCnt="0">
        <dgm:presLayoutVars>
          <dgm:chMax val="0"/>
          <dgm:chPref val="0"/>
          <dgm:bulletEnabled val="1"/>
        </dgm:presLayoutVars>
      </dgm:prSet>
      <dgm:spPr/>
      <dgm:t>
        <a:bodyPr/>
        <a:lstStyle/>
        <a:p>
          <a:endParaRPr lang="en-US"/>
        </a:p>
      </dgm:t>
    </dgm:pt>
  </dgm:ptLst>
  <dgm:cxnLst>
    <dgm:cxn modelId="{3A78AB13-50EC-4298-B9C1-7F2E8A216878}" srcId="{4A0FC048-C08A-4276-ADBE-6B58C689D5CD}" destId="{C220849B-812D-40D1-A254-FA566F74C406}" srcOrd="1" destOrd="0" parTransId="{894D4CC8-E84D-4371-9047-389A21CADBEB}" sibTransId="{F00B4D89-DB3D-45F2-8BE6-AE6AE0725361}"/>
    <dgm:cxn modelId="{488005FC-7558-4BEE-9EED-027B041609FD}" type="presOf" srcId="{4A0FC048-C08A-4276-ADBE-6B58C689D5CD}" destId="{A2A49571-B157-469C-8234-43F231B867F0}" srcOrd="0" destOrd="0" presId="urn:microsoft.com/office/officeart/2005/8/layout/venn1"/>
    <dgm:cxn modelId="{606F828D-33AC-411C-9820-3E2A681DDA5B}" type="presOf" srcId="{EF12951B-6D3C-4A6A-ABF4-4A3F4390B693}" destId="{297E90DD-C5ED-463B-B49F-CC7A396501DF}" srcOrd="0" destOrd="0" presId="urn:microsoft.com/office/officeart/2005/8/layout/venn1"/>
    <dgm:cxn modelId="{24A5343F-7A26-4E6B-8F96-023296F749B1}" type="presOf" srcId="{EF12951B-6D3C-4A6A-ABF4-4A3F4390B693}" destId="{72147173-4B45-4D03-AE08-CEDFA900BBE0}" srcOrd="1" destOrd="0" presId="urn:microsoft.com/office/officeart/2005/8/layout/venn1"/>
    <dgm:cxn modelId="{DC82D9A6-7F4A-468A-8BA3-E6B8CC6CAEBF}" srcId="{4A0FC048-C08A-4276-ADBE-6B58C689D5CD}" destId="{EF12951B-6D3C-4A6A-ABF4-4A3F4390B693}" srcOrd="0" destOrd="0" parTransId="{BF385C47-2873-441E-88F6-473A1C1038D4}" sibTransId="{57446A85-2AFB-435F-94E5-32AE0D683F49}"/>
    <dgm:cxn modelId="{1BAE22C7-4884-4A7E-8A76-4214C892D025}" type="presOf" srcId="{C220849B-812D-40D1-A254-FA566F74C406}" destId="{5ACCF0B6-FE7F-4AF0-9565-91173E1440B9}" srcOrd="0" destOrd="0" presId="urn:microsoft.com/office/officeart/2005/8/layout/venn1"/>
    <dgm:cxn modelId="{5D4E3466-6BB6-4541-8AD9-241EACB28361}" type="presOf" srcId="{C220849B-812D-40D1-A254-FA566F74C406}" destId="{1D983959-6B52-48D1-9E9D-708F1297F8BB}" srcOrd="1" destOrd="0" presId="urn:microsoft.com/office/officeart/2005/8/layout/venn1"/>
    <dgm:cxn modelId="{2345E7C5-7FB4-40F1-8FAE-922F7C7B1771}" type="presParOf" srcId="{A2A49571-B157-469C-8234-43F231B867F0}" destId="{297E90DD-C5ED-463B-B49F-CC7A396501DF}" srcOrd="0" destOrd="0" presId="urn:microsoft.com/office/officeart/2005/8/layout/venn1"/>
    <dgm:cxn modelId="{8BAE3924-C59D-41EF-95A3-3A5A9175B592}" type="presParOf" srcId="{A2A49571-B157-469C-8234-43F231B867F0}" destId="{72147173-4B45-4D03-AE08-CEDFA900BBE0}" srcOrd="1" destOrd="0" presId="urn:microsoft.com/office/officeart/2005/8/layout/venn1"/>
    <dgm:cxn modelId="{3402F074-27B6-49FC-9089-CC7A3FD70F56}" type="presParOf" srcId="{A2A49571-B157-469C-8234-43F231B867F0}" destId="{5ACCF0B6-FE7F-4AF0-9565-91173E1440B9}" srcOrd="2" destOrd="0" presId="urn:microsoft.com/office/officeart/2005/8/layout/venn1"/>
    <dgm:cxn modelId="{1C27053F-8143-4D73-9B39-22B9D973D4A1}" type="presParOf" srcId="{A2A49571-B157-469C-8234-43F231B867F0}" destId="{1D983959-6B52-48D1-9E9D-708F1297F8BB}" srcOrd="3" destOrd="0" presId="urn:microsoft.com/office/officeart/2005/8/layout/venn1"/>
  </dgm:cxnLst>
  <dgm:bg/>
  <dgm:whole>
    <a:ln w="57150">
      <a:solidFill>
        <a:schemeClr val="tx1"/>
      </a:solidFill>
    </a:ln>
  </dgm:whole>
  <dgm:extLst>
    <a:ext uri="http://schemas.microsoft.com/office/drawing/2008/diagram">
      <dsp:dataModelExt xmlns:dsp="http://schemas.microsoft.com/office/drawing/2008/diagram" xmlns=""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4A0FC048-C08A-4276-ADBE-6B58C689D5CD}" type="doc">
      <dgm:prSet loTypeId="urn:microsoft.com/office/officeart/2005/8/layout/venn1" loCatId="relationship" qsTypeId="urn:microsoft.com/office/officeart/2005/8/quickstyle/simple1" qsCatId="simple" csTypeId="urn:microsoft.com/office/officeart/2005/8/colors/colorful4" csCatId="colorful" phldr="1"/>
      <dgm:spPr/>
    </dgm:pt>
    <dgm:pt modelId="{EF12951B-6D3C-4A6A-ABF4-4A3F4390B693}">
      <dgm:prSet phldrT="[Text]"/>
      <dgm:spPr/>
      <dgm:t>
        <a:bodyPr/>
        <a:lstStyle/>
        <a:p>
          <a:r>
            <a:rPr lang="en-US" dirty="0" smtClean="0"/>
            <a:t>a</a:t>
          </a:r>
          <a:endParaRPr lang="en-US" dirty="0"/>
        </a:p>
      </dgm:t>
    </dgm:pt>
    <dgm:pt modelId="{BF385C47-2873-441E-88F6-473A1C1038D4}" type="parTrans" cxnId="{DC82D9A6-7F4A-468A-8BA3-E6B8CC6CAEBF}">
      <dgm:prSet/>
      <dgm:spPr/>
      <dgm:t>
        <a:bodyPr/>
        <a:lstStyle/>
        <a:p>
          <a:endParaRPr lang="en-US"/>
        </a:p>
      </dgm:t>
    </dgm:pt>
    <dgm:pt modelId="{57446A85-2AFB-435F-94E5-32AE0D683F49}" type="sibTrans" cxnId="{DC82D9A6-7F4A-468A-8BA3-E6B8CC6CAEBF}">
      <dgm:prSet/>
      <dgm:spPr/>
      <dgm:t>
        <a:bodyPr/>
        <a:lstStyle/>
        <a:p>
          <a:endParaRPr lang="en-US"/>
        </a:p>
      </dgm:t>
    </dgm:pt>
    <dgm:pt modelId="{C220849B-812D-40D1-A254-FA566F74C406}">
      <dgm:prSet phldrT="[Text]"/>
      <dgm:spPr/>
      <dgm:t>
        <a:bodyPr/>
        <a:lstStyle/>
        <a:p>
          <a:r>
            <a:rPr lang="en-US" dirty="0" smtClean="0"/>
            <a:t>b</a:t>
          </a:r>
          <a:endParaRPr lang="en-US" dirty="0"/>
        </a:p>
      </dgm:t>
    </dgm:pt>
    <dgm:pt modelId="{894D4CC8-E84D-4371-9047-389A21CADBEB}" type="parTrans" cxnId="{3A78AB13-50EC-4298-B9C1-7F2E8A216878}">
      <dgm:prSet/>
      <dgm:spPr/>
      <dgm:t>
        <a:bodyPr/>
        <a:lstStyle/>
        <a:p>
          <a:endParaRPr lang="en-US"/>
        </a:p>
      </dgm:t>
    </dgm:pt>
    <dgm:pt modelId="{F00B4D89-DB3D-45F2-8BE6-AE6AE0725361}" type="sibTrans" cxnId="{3A78AB13-50EC-4298-B9C1-7F2E8A216878}">
      <dgm:prSet/>
      <dgm:spPr/>
      <dgm:t>
        <a:bodyPr/>
        <a:lstStyle/>
        <a:p>
          <a:endParaRPr lang="en-US"/>
        </a:p>
      </dgm:t>
    </dgm:pt>
    <dgm:pt modelId="{A2A49571-B157-469C-8234-43F231B867F0}" type="pres">
      <dgm:prSet presAssocID="{4A0FC048-C08A-4276-ADBE-6B58C689D5CD}" presName="compositeShape" presStyleCnt="0">
        <dgm:presLayoutVars>
          <dgm:chMax val="7"/>
          <dgm:dir/>
          <dgm:resizeHandles val="exact"/>
        </dgm:presLayoutVars>
      </dgm:prSet>
      <dgm:spPr/>
    </dgm:pt>
    <dgm:pt modelId="{297E90DD-C5ED-463B-B49F-CC7A396501DF}" type="pres">
      <dgm:prSet presAssocID="{EF12951B-6D3C-4A6A-ABF4-4A3F4390B693}" presName="circ1" presStyleLbl="vennNode1" presStyleIdx="0" presStyleCnt="2"/>
      <dgm:spPr/>
      <dgm:t>
        <a:bodyPr/>
        <a:lstStyle/>
        <a:p>
          <a:endParaRPr lang="en-US"/>
        </a:p>
      </dgm:t>
    </dgm:pt>
    <dgm:pt modelId="{72147173-4B45-4D03-AE08-CEDFA900BBE0}" type="pres">
      <dgm:prSet presAssocID="{EF12951B-6D3C-4A6A-ABF4-4A3F4390B693}" presName="circ1Tx" presStyleLbl="revTx" presStyleIdx="0" presStyleCnt="0">
        <dgm:presLayoutVars>
          <dgm:chMax val="0"/>
          <dgm:chPref val="0"/>
          <dgm:bulletEnabled val="1"/>
        </dgm:presLayoutVars>
      </dgm:prSet>
      <dgm:spPr/>
      <dgm:t>
        <a:bodyPr/>
        <a:lstStyle/>
        <a:p>
          <a:endParaRPr lang="en-US"/>
        </a:p>
      </dgm:t>
    </dgm:pt>
    <dgm:pt modelId="{5ACCF0B6-FE7F-4AF0-9565-91173E1440B9}" type="pres">
      <dgm:prSet presAssocID="{C220849B-812D-40D1-A254-FA566F74C406}" presName="circ2" presStyleLbl="vennNode1" presStyleIdx="1" presStyleCnt="2"/>
      <dgm:spPr/>
      <dgm:t>
        <a:bodyPr/>
        <a:lstStyle/>
        <a:p>
          <a:endParaRPr lang="en-US"/>
        </a:p>
      </dgm:t>
    </dgm:pt>
    <dgm:pt modelId="{1D983959-6B52-48D1-9E9D-708F1297F8BB}" type="pres">
      <dgm:prSet presAssocID="{C220849B-812D-40D1-A254-FA566F74C406}" presName="circ2Tx" presStyleLbl="revTx" presStyleIdx="0" presStyleCnt="0">
        <dgm:presLayoutVars>
          <dgm:chMax val="0"/>
          <dgm:chPref val="0"/>
          <dgm:bulletEnabled val="1"/>
        </dgm:presLayoutVars>
      </dgm:prSet>
      <dgm:spPr/>
      <dgm:t>
        <a:bodyPr/>
        <a:lstStyle/>
        <a:p>
          <a:endParaRPr lang="en-US"/>
        </a:p>
      </dgm:t>
    </dgm:pt>
  </dgm:ptLst>
  <dgm:cxnLst>
    <dgm:cxn modelId="{3A78AB13-50EC-4298-B9C1-7F2E8A216878}" srcId="{4A0FC048-C08A-4276-ADBE-6B58C689D5CD}" destId="{C220849B-812D-40D1-A254-FA566F74C406}" srcOrd="1" destOrd="0" parTransId="{894D4CC8-E84D-4371-9047-389A21CADBEB}" sibTransId="{F00B4D89-DB3D-45F2-8BE6-AE6AE0725361}"/>
    <dgm:cxn modelId="{36B462AE-C26A-40CE-B460-6A18B218F2DC}" type="presOf" srcId="{EF12951B-6D3C-4A6A-ABF4-4A3F4390B693}" destId="{72147173-4B45-4D03-AE08-CEDFA900BBE0}" srcOrd="1" destOrd="0" presId="urn:microsoft.com/office/officeart/2005/8/layout/venn1"/>
    <dgm:cxn modelId="{6FE37A78-8F37-4667-BEA2-6C91AD02B987}" type="presOf" srcId="{C220849B-812D-40D1-A254-FA566F74C406}" destId="{1D983959-6B52-48D1-9E9D-708F1297F8BB}" srcOrd="1" destOrd="0" presId="urn:microsoft.com/office/officeart/2005/8/layout/venn1"/>
    <dgm:cxn modelId="{CE507CCF-07F7-47A5-B666-B75F94AD18B5}" type="presOf" srcId="{C220849B-812D-40D1-A254-FA566F74C406}" destId="{5ACCF0B6-FE7F-4AF0-9565-91173E1440B9}" srcOrd="0" destOrd="0" presId="urn:microsoft.com/office/officeart/2005/8/layout/venn1"/>
    <dgm:cxn modelId="{60A21483-E402-465F-906A-E825BE4B7B3A}" type="presOf" srcId="{EF12951B-6D3C-4A6A-ABF4-4A3F4390B693}" destId="{297E90DD-C5ED-463B-B49F-CC7A396501DF}" srcOrd="0" destOrd="0" presId="urn:microsoft.com/office/officeart/2005/8/layout/venn1"/>
    <dgm:cxn modelId="{DC82D9A6-7F4A-468A-8BA3-E6B8CC6CAEBF}" srcId="{4A0FC048-C08A-4276-ADBE-6B58C689D5CD}" destId="{EF12951B-6D3C-4A6A-ABF4-4A3F4390B693}" srcOrd="0" destOrd="0" parTransId="{BF385C47-2873-441E-88F6-473A1C1038D4}" sibTransId="{57446A85-2AFB-435F-94E5-32AE0D683F49}"/>
    <dgm:cxn modelId="{550C7DBA-A1ED-4D3B-9217-ACF63994D350}" type="presOf" srcId="{4A0FC048-C08A-4276-ADBE-6B58C689D5CD}" destId="{A2A49571-B157-469C-8234-43F231B867F0}" srcOrd="0" destOrd="0" presId="urn:microsoft.com/office/officeart/2005/8/layout/venn1"/>
    <dgm:cxn modelId="{17DD6358-A546-431E-857F-02941A9D23EF}" type="presParOf" srcId="{A2A49571-B157-469C-8234-43F231B867F0}" destId="{297E90DD-C5ED-463B-B49F-CC7A396501DF}" srcOrd="0" destOrd="0" presId="urn:microsoft.com/office/officeart/2005/8/layout/venn1"/>
    <dgm:cxn modelId="{8DB28837-8CAC-4ECB-BE73-84B78A6A55B3}" type="presParOf" srcId="{A2A49571-B157-469C-8234-43F231B867F0}" destId="{72147173-4B45-4D03-AE08-CEDFA900BBE0}" srcOrd="1" destOrd="0" presId="urn:microsoft.com/office/officeart/2005/8/layout/venn1"/>
    <dgm:cxn modelId="{2614BE9A-3759-4898-B51C-F23175D1CBEB}" type="presParOf" srcId="{A2A49571-B157-469C-8234-43F231B867F0}" destId="{5ACCF0B6-FE7F-4AF0-9565-91173E1440B9}" srcOrd="2" destOrd="0" presId="urn:microsoft.com/office/officeart/2005/8/layout/venn1"/>
    <dgm:cxn modelId="{ABED7773-ACB2-45D6-B684-2B0193743F6F}" type="presParOf" srcId="{A2A49571-B157-469C-8234-43F231B867F0}" destId="{1D983959-6B52-48D1-9E9D-708F1297F8BB}" srcOrd="3" destOrd="0" presId="urn:microsoft.com/office/officeart/2005/8/layout/venn1"/>
  </dgm:cxnLst>
  <dgm:bg/>
  <dgm:whole>
    <a:ln w="57150">
      <a:solidFill>
        <a:schemeClr val="tx1"/>
      </a:solidFill>
    </a:ln>
  </dgm:whole>
  <dgm:extLst>
    <a:ext uri="http://schemas.microsoft.com/office/drawing/2008/diagram">
      <dsp:dataModelExt xmlns:dsp="http://schemas.microsoft.com/office/drawing/2008/diagram" xmlns="" relId="rId11"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6CC6C513-290F-41E0-9C52-63A47C2A41F6}" type="doc">
      <dgm:prSet loTypeId="urn:microsoft.com/office/officeart/2005/8/layout/venn1" loCatId="relationship" qsTypeId="urn:microsoft.com/office/officeart/2005/8/quickstyle/simple1" qsCatId="simple" csTypeId="urn:microsoft.com/office/officeart/2005/8/colors/colorful4" csCatId="colorful" phldr="1"/>
      <dgm:spPr/>
    </dgm:pt>
    <dgm:pt modelId="{47CF7694-5C95-4CC5-B550-427DB6F4B0C1}">
      <dgm:prSet phldrT="[Text]"/>
      <dgm:spPr/>
      <dgm:t>
        <a:bodyPr/>
        <a:lstStyle/>
        <a:p>
          <a:r>
            <a:rPr lang="en-US" dirty="0" smtClean="0"/>
            <a:t>X</a:t>
          </a:r>
          <a:r>
            <a:rPr lang="en-US" baseline="-25000" dirty="0" smtClean="0"/>
            <a:t>1</a:t>
          </a:r>
          <a:endParaRPr lang="en-US" baseline="-25000" dirty="0"/>
        </a:p>
      </dgm:t>
    </dgm:pt>
    <dgm:pt modelId="{1554D533-EEE8-442E-9485-49CBFA2CE1D3}" type="parTrans" cxnId="{AC5B7456-1506-43A3-A538-33B7880371EE}">
      <dgm:prSet/>
      <dgm:spPr/>
      <dgm:t>
        <a:bodyPr/>
        <a:lstStyle/>
        <a:p>
          <a:endParaRPr lang="en-US"/>
        </a:p>
      </dgm:t>
    </dgm:pt>
    <dgm:pt modelId="{80D9F407-23AD-40D9-9797-70FE1487BDE6}" type="sibTrans" cxnId="{AC5B7456-1506-43A3-A538-33B7880371EE}">
      <dgm:prSet/>
      <dgm:spPr/>
      <dgm:t>
        <a:bodyPr/>
        <a:lstStyle/>
        <a:p>
          <a:endParaRPr lang="en-US"/>
        </a:p>
      </dgm:t>
    </dgm:pt>
    <dgm:pt modelId="{09D7B040-6649-42DD-A489-E74FDEACF16A}">
      <dgm:prSet phldrT="[Text]"/>
      <dgm:spPr/>
      <dgm:t>
        <a:bodyPr/>
        <a:lstStyle/>
        <a:p>
          <a:r>
            <a:rPr lang="en-US" dirty="0" smtClean="0"/>
            <a:t>X</a:t>
          </a:r>
          <a:r>
            <a:rPr lang="en-US" baseline="-25000" dirty="0" smtClean="0"/>
            <a:t>3</a:t>
          </a:r>
          <a:endParaRPr lang="en-US" dirty="0"/>
        </a:p>
      </dgm:t>
    </dgm:pt>
    <dgm:pt modelId="{5EC1C08C-ED4B-4BD1-97E6-BDA1D02626E7}" type="parTrans" cxnId="{5E6C04E9-2FA3-4973-A3FB-7D9DFF9A81E5}">
      <dgm:prSet/>
      <dgm:spPr/>
      <dgm:t>
        <a:bodyPr/>
        <a:lstStyle/>
        <a:p>
          <a:endParaRPr lang="en-US"/>
        </a:p>
      </dgm:t>
    </dgm:pt>
    <dgm:pt modelId="{00BA792F-0AEF-4554-B94E-573075DE9BCD}" type="sibTrans" cxnId="{5E6C04E9-2FA3-4973-A3FB-7D9DFF9A81E5}">
      <dgm:prSet/>
      <dgm:spPr/>
      <dgm:t>
        <a:bodyPr/>
        <a:lstStyle/>
        <a:p>
          <a:endParaRPr lang="en-US"/>
        </a:p>
      </dgm:t>
    </dgm:pt>
    <dgm:pt modelId="{8F9AE4A3-10B8-4649-A4D3-DC9FD079FD27}">
      <dgm:prSet phldrT="[Text]"/>
      <dgm:spPr/>
      <dgm:t>
        <a:bodyPr/>
        <a:lstStyle/>
        <a:p>
          <a:r>
            <a:rPr lang="en-US" dirty="0" smtClean="0"/>
            <a:t>X</a:t>
          </a:r>
          <a:r>
            <a:rPr lang="en-US" baseline="-25000" dirty="0" smtClean="0"/>
            <a:t>2</a:t>
          </a:r>
          <a:endParaRPr lang="en-US" dirty="0"/>
        </a:p>
      </dgm:t>
    </dgm:pt>
    <dgm:pt modelId="{6D426303-3966-4D6F-AE8D-057644FD46A6}" type="parTrans" cxnId="{DA128D0A-0217-4B6D-8D81-9AD348C31040}">
      <dgm:prSet/>
      <dgm:spPr/>
      <dgm:t>
        <a:bodyPr/>
        <a:lstStyle/>
        <a:p>
          <a:endParaRPr lang="en-US"/>
        </a:p>
      </dgm:t>
    </dgm:pt>
    <dgm:pt modelId="{C7D7F196-A53A-4E18-B79E-744A52B6385B}" type="sibTrans" cxnId="{DA128D0A-0217-4B6D-8D81-9AD348C31040}">
      <dgm:prSet/>
      <dgm:spPr/>
      <dgm:t>
        <a:bodyPr/>
        <a:lstStyle/>
        <a:p>
          <a:endParaRPr lang="en-US"/>
        </a:p>
      </dgm:t>
    </dgm:pt>
    <dgm:pt modelId="{EB43E2FF-A4A7-4C30-B90C-C91797C43156}" type="pres">
      <dgm:prSet presAssocID="{6CC6C513-290F-41E0-9C52-63A47C2A41F6}" presName="compositeShape" presStyleCnt="0">
        <dgm:presLayoutVars>
          <dgm:chMax val="7"/>
          <dgm:dir/>
          <dgm:resizeHandles val="exact"/>
        </dgm:presLayoutVars>
      </dgm:prSet>
      <dgm:spPr/>
    </dgm:pt>
    <dgm:pt modelId="{108D004A-0082-4598-A206-5ED9C65707B6}" type="pres">
      <dgm:prSet presAssocID="{47CF7694-5C95-4CC5-B550-427DB6F4B0C1}" presName="circ1" presStyleLbl="vennNode1" presStyleIdx="0" presStyleCnt="3"/>
      <dgm:spPr/>
      <dgm:t>
        <a:bodyPr/>
        <a:lstStyle/>
        <a:p>
          <a:endParaRPr lang="en-US"/>
        </a:p>
      </dgm:t>
    </dgm:pt>
    <dgm:pt modelId="{0AA2ECB0-84DF-4F95-B9C6-57113C6741C3}" type="pres">
      <dgm:prSet presAssocID="{47CF7694-5C95-4CC5-B550-427DB6F4B0C1}" presName="circ1Tx" presStyleLbl="revTx" presStyleIdx="0" presStyleCnt="0">
        <dgm:presLayoutVars>
          <dgm:chMax val="0"/>
          <dgm:chPref val="0"/>
          <dgm:bulletEnabled val="1"/>
        </dgm:presLayoutVars>
      </dgm:prSet>
      <dgm:spPr/>
      <dgm:t>
        <a:bodyPr/>
        <a:lstStyle/>
        <a:p>
          <a:endParaRPr lang="en-US"/>
        </a:p>
      </dgm:t>
    </dgm:pt>
    <dgm:pt modelId="{164AE63A-7028-4EB4-B0E7-37ABDE752D41}" type="pres">
      <dgm:prSet presAssocID="{09D7B040-6649-42DD-A489-E74FDEACF16A}" presName="circ2" presStyleLbl="vennNode1" presStyleIdx="1" presStyleCnt="3"/>
      <dgm:spPr/>
      <dgm:t>
        <a:bodyPr/>
        <a:lstStyle/>
        <a:p>
          <a:endParaRPr lang="en-US"/>
        </a:p>
      </dgm:t>
    </dgm:pt>
    <dgm:pt modelId="{40E3FB89-BA39-4ED4-990A-C3B7724F7705}" type="pres">
      <dgm:prSet presAssocID="{09D7B040-6649-42DD-A489-E74FDEACF16A}" presName="circ2Tx" presStyleLbl="revTx" presStyleIdx="0" presStyleCnt="0">
        <dgm:presLayoutVars>
          <dgm:chMax val="0"/>
          <dgm:chPref val="0"/>
          <dgm:bulletEnabled val="1"/>
        </dgm:presLayoutVars>
      </dgm:prSet>
      <dgm:spPr/>
      <dgm:t>
        <a:bodyPr/>
        <a:lstStyle/>
        <a:p>
          <a:endParaRPr lang="en-US"/>
        </a:p>
      </dgm:t>
    </dgm:pt>
    <dgm:pt modelId="{896A947E-5558-40EC-9F86-A4681912DA0A}" type="pres">
      <dgm:prSet presAssocID="{8F9AE4A3-10B8-4649-A4D3-DC9FD079FD27}" presName="circ3" presStyleLbl="vennNode1" presStyleIdx="2" presStyleCnt="3"/>
      <dgm:spPr/>
      <dgm:t>
        <a:bodyPr/>
        <a:lstStyle/>
        <a:p>
          <a:endParaRPr lang="en-US"/>
        </a:p>
      </dgm:t>
    </dgm:pt>
    <dgm:pt modelId="{CA6744EA-C2B2-4FD8-9310-8FCAABD1A848}" type="pres">
      <dgm:prSet presAssocID="{8F9AE4A3-10B8-4649-A4D3-DC9FD079FD27}" presName="circ3Tx" presStyleLbl="revTx" presStyleIdx="0" presStyleCnt="0">
        <dgm:presLayoutVars>
          <dgm:chMax val="0"/>
          <dgm:chPref val="0"/>
          <dgm:bulletEnabled val="1"/>
        </dgm:presLayoutVars>
      </dgm:prSet>
      <dgm:spPr/>
      <dgm:t>
        <a:bodyPr/>
        <a:lstStyle/>
        <a:p>
          <a:endParaRPr lang="en-US"/>
        </a:p>
      </dgm:t>
    </dgm:pt>
  </dgm:ptLst>
  <dgm:cxnLst>
    <dgm:cxn modelId="{FD787EF5-3329-48C2-9AA4-5D3A9FC680B0}" type="presOf" srcId="{8F9AE4A3-10B8-4649-A4D3-DC9FD079FD27}" destId="{896A947E-5558-40EC-9F86-A4681912DA0A}" srcOrd="0" destOrd="0" presId="urn:microsoft.com/office/officeart/2005/8/layout/venn1"/>
    <dgm:cxn modelId="{C8DD06A2-2895-48ED-9CFA-BD74E0125D8A}" type="presOf" srcId="{09D7B040-6649-42DD-A489-E74FDEACF16A}" destId="{40E3FB89-BA39-4ED4-990A-C3B7724F7705}" srcOrd="1" destOrd="0" presId="urn:microsoft.com/office/officeart/2005/8/layout/venn1"/>
    <dgm:cxn modelId="{5E6C04E9-2FA3-4973-A3FB-7D9DFF9A81E5}" srcId="{6CC6C513-290F-41E0-9C52-63A47C2A41F6}" destId="{09D7B040-6649-42DD-A489-E74FDEACF16A}" srcOrd="1" destOrd="0" parTransId="{5EC1C08C-ED4B-4BD1-97E6-BDA1D02626E7}" sibTransId="{00BA792F-0AEF-4554-B94E-573075DE9BCD}"/>
    <dgm:cxn modelId="{AC5B7456-1506-43A3-A538-33B7880371EE}" srcId="{6CC6C513-290F-41E0-9C52-63A47C2A41F6}" destId="{47CF7694-5C95-4CC5-B550-427DB6F4B0C1}" srcOrd="0" destOrd="0" parTransId="{1554D533-EEE8-442E-9485-49CBFA2CE1D3}" sibTransId="{80D9F407-23AD-40D9-9797-70FE1487BDE6}"/>
    <dgm:cxn modelId="{560455CA-92E7-4F15-98A1-D2FB3EA81D7D}" type="presOf" srcId="{47CF7694-5C95-4CC5-B550-427DB6F4B0C1}" destId="{108D004A-0082-4598-A206-5ED9C65707B6}" srcOrd="0" destOrd="0" presId="urn:microsoft.com/office/officeart/2005/8/layout/venn1"/>
    <dgm:cxn modelId="{D853AB60-35B6-4A0D-9135-D737665703F4}" type="presOf" srcId="{09D7B040-6649-42DD-A489-E74FDEACF16A}" destId="{164AE63A-7028-4EB4-B0E7-37ABDE752D41}" srcOrd="0" destOrd="0" presId="urn:microsoft.com/office/officeart/2005/8/layout/venn1"/>
    <dgm:cxn modelId="{DA128D0A-0217-4B6D-8D81-9AD348C31040}" srcId="{6CC6C513-290F-41E0-9C52-63A47C2A41F6}" destId="{8F9AE4A3-10B8-4649-A4D3-DC9FD079FD27}" srcOrd="2" destOrd="0" parTransId="{6D426303-3966-4D6F-AE8D-057644FD46A6}" sibTransId="{C7D7F196-A53A-4E18-B79E-744A52B6385B}"/>
    <dgm:cxn modelId="{F03D18FE-D1D4-45ED-85AE-8F1A5F950885}" type="presOf" srcId="{47CF7694-5C95-4CC5-B550-427DB6F4B0C1}" destId="{0AA2ECB0-84DF-4F95-B9C6-57113C6741C3}" srcOrd="1" destOrd="0" presId="urn:microsoft.com/office/officeart/2005/8/layout/venn1"/>
    <dgm:cxn modelId="{5DC6DED4-190F-40C0-949B-72401AF0BEB0}" type="presOf" srcId="{8F9AE4A3-10B8-4649-A4D3-DC9FD079FD27}" destId="{CA6744EA-C2B2-4FD8-9310-8FCAABD1A848}" srcOrd="1" destOrd="0" presId="urn:microsoft.com/office/officeart/2005/8/layout/venn1"/>
    <dgm:cxn modelId="{40B0936E-4D58-4161-BEB9-48331429C76B}" type="presOf" srcId="{6CC6C513-290F-41E0-9C52-63A47C2A41F6}" destId="{EB43E2FF-A4A7-4C30-B90C-C91797C43156}" srcOrd="0" destOrd="0" presId="urn:microsoft.com/office/officeart/2005/8/layout/venn1"/>
    <dgm:cxn modelId="{D9AC930F-6E19-4624-8D45-D81503E30281}" type="presParOf" srcId="{EB43E2FF-A4A7-4C30-B90C-C91797C43156}" destId="{108D004A-0082-4598-A206-5ED9C65707B6}" srcOrd="0" destOrd="0" presId="urn:microsoft.com/office/officeart/2005/8/layout/venn1"/>
    <dgm:cxn modelId="{AC2A3534-B2D7-43AF-A0E4-6AE8BCA5A096}" type="presParOf" srcId="{EB43E2FF-A4A7-4C30-B90C-C91797C43156}" destId="{0AA2ECB0-84DF-4F95-B9C6-57113C6741C3}" srcOrd="1" destOrd="0" presId="urn:microsoft.com/office/officeart/2005/8/layout/venn1"/>
    <dgm:cxn modelId="{7F10A13C-893A-4768-AF66-37C40DABDF86}" type="presParOf" srcId="{EB43E2FF-A4A7-4C30-B90C-C91797C43156}" destId="{164AE63A-7028-4EB4-B0E7-37ABDE752D41}" srcOrd="2" destOrd="0" presId="urn:microsoft.com/office/officeart/2005/8/layout/venn1"/>
    <dgm:cxn modelId="{A4459771-8CA0-48A6-912A-8BE7A71E490C}" type="presParOf" srcId="{EB43E2FF-A4A7-4C30-B90C-C91797C43156}" destId="{40E3FB89-BA39-4ED4-990A-C3B7724F7705}" srcOrd="3" destOrd="0" presId="urn:microsoft.com/office/officeart/2005/8/layout/venn1"/>
    <dgm:cxn modelId="{72648C82-5037-4494-B35E-42AE14DB842C}" type="presParOf" srcId="{EB43E2FF-A4A7-4C30-B90C-C91797C43156}" destId="{896A947E-5558-40EC-9F86-A4681912DA0A}" srcOrd="4" destOrd="0" presId="urn:microsoft.com/office/officeart/2005/8/layout/venn1"/>
    <dgm:cxn modelId="{A9741775-A248-46F7-A059-386CC2E38B29}" type="presParOf" srcId="{EB43E2FF-A4A7-4C30-B90C-C91797C43156}" destId="{CA6744EA-C2B2-4FD8-9310-8FCAABD1A848}" srcOrd="5" destOrd="0" presId="urn:microsoft.com/office/officeart/2005/8/layout/venn1"/>
  </dgm:cxnLst>
  <dgm:bg/>
  <dgm:whole>
    <a:ln w="57150">
      <a:solidFill>
        <a:schemeClr val="tx1"/>
      </a:solidFill>
    </a:ln>
  </dgm:whole>
  <dgm:extLst>
    <a:ext uri="http://schemas.microsoft.com/office/drawing/2008/diagram">
      <dsp:dataModelExt xmlns:dsp="http://schemas.microsoft.com/office/drawing/2008/diagram" xmlns="" relId="rId8"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297E90DD-C5ED-463B-B49F-CC7A396501DF}">
      <dsp:nvSpPr>
        <dsp:cNvPr id="0" name=""/>
        <dsp:cNvSpPr/>
      </dsp:nvSpPr>
      <dsp:spPr>
        <a:xfrm>
          <a:off x="68579" y="119380"/>
          <a:ext cx="1691640" cy="1691639"/>
        </a:xfrm>
        <a:prstGeom prst="ellipse">
          <a:avLst/>
        </a:prstGeom>
        <a:solidFill>
          <a:schemeClr val="accent4">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2889250">
            <a:lnSpc>
              <a:spcPct val="90000"/>
            </a:lnSpc>
            <a:spcBef>
              <a:spcPct val="0"/>
            </a:spcBef>
            <a:spcAft>
              <a:spcPct val="35000"/>
            </a:spcAft>
          </a:pPr>
          <a:r>
            <a:rPr lang="en-US" sz="6500" kern="1200" dirty="0" smtClean="0"/>
            <a:t>a</a:t>
          </a:r>
          <a:endParaRPr lang="en-US" sz="6500" kern="1200" dirty="0"/>
        </a:p>
      </dsp:txBody>
      <dsp:txXfrm>
        <a:off x="304799" y="318860"/>
        <a:ext cx="975360" cy="1292678"/>
      </dsp:txXfrm>
    </dsp:sp>
    <dsp:sp modelId="{5ACCF0B6-FE7F-4AF0-9565-91173E1440B9}">
      <dsp:nvSpPr>
        <dsp:cNvPr id="0" name=""/>
        <dsp:cNvSpPr/>
      </dsp:nvSpPr>
      <dsp:spPr>
        <a:xfrm>
          <a:off x="1287779" y="119380"/>
          <a:ext cx="1691640" cy="1691639"/>
        </a:xfrm>
        <a:prstGeom prst="ellipse">
          <a:avLst/>
        </a:prstGeom>
        <a:solidFill>
          <a:schemeClr val="accent4">
            <a:alpha val="50000"/>
            <a:hueOff val="-4500646"/>
            <a:satOff val="0"/>
            <a:lumOff val="16471"/>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2889250">
            <a:lnSpc>
              <a:spcPct val="90000"/>
            </a:lnSpc>
            <a:spcBef>
              <a:spcPct val="0"/>
            </a:spcBef>
            <a:spcAft>
              <a:spcPct val="35000"/>
            </a:spcAft>
          </a:pPr>
          <a:r>
            <a:rPr lang="en-US" sz="6500" kern="1200" dirty="0" smtClean="0"/>
            <a:t>b</a:t>
          </a:r>
          <a:endParaRPr lang="en-US" sz="6500" kern="1200" dirty="0"/>
        </a:p>
      </dsp:txBody>
      <dsp:txXfrm>
        <a:off x="1767840" y="318860"/>
        <a:ext cx="975360" cy="1292678"/>
      </dsp:txXfrm>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71090EEB-E3B5-40BA-9E75-6AA83A29AE28}">
      <dsp:nvSpPr>
        <dsp:cNvPr id="0" name=""/>
        <dsp:cNvSpPr/>
      </dsp:nvSpPr>
      <dsp:spPr>
        <a:xfrm>
          <a:off x="520700" y="0"/>
          <a:ext cx="1930400" cy="1930400"/>
        </a:xfrm>
        <a:prstGeom prst="ellipse">
          <a:avLst/>
        </a:prstGeom>
        <a:solidFill>
          <a:schemeClr val="bg1"/>
        </a:solidFill>
        <a:ln>
          <a:noFill/>
        </a:ln>
        <a:effectLst/>
        <a:scene3d>
          <a:camera prst="orthographicFront"/>
          <a:lightRig rig="flat" dir="t"/>
        </a:scene3d>
        <a:sp3d prstMaterial="dkEdge">
          <a:bevelT w="8200" h="38100"/>
        </a:sp3d>
      </dsp:spPr>
      <dsp:style>
        <a:lnRef idx="0">
          <a:scrgbClr r="0" g="0" b="0"/>
        </a:lnRef>
        <a:fillRef idx="2">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2889250">
            <a:lnSpc>
              <a:spcPct val="90000"/>
            </a:lnSpc>
            <a:spcBef>
              <a:spcPct val="0"/>
            </a:spcBef>
            <a:spcAft>
              <a:spcPct val="35000"/>
            </a:spcAft>
          </a:pPr>
          <a:r>
            <a:rPr lang="en-US" sz="6500" kern="1200" dirty="0" smtClean="0"/>
            <a:t>a</a:t>
          </a:r>
          <a:endParaRPr lang="en-US" sz="6500" kern="1200" dirty="0"/>
        </a:p>
      </dsp:txBody>
      <dsp:txXfrm>
        <a:off x="520700" y="0"/>
        <a:ext cx="1930400" cy="1930400"/>
      </dsp:txXfrm>
    </dsp:sp>
  </dsp:spTree>
</dsp:drawing>
</file>

<file path=ppt/diagrams/drawing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297E90DD-C5ED-463B-B49F-CC7A396501DF}">
      <dsp:nvSpPr>
        <dsp:cNvPr id="0" name=""/>
        <dsp:cNvSpPr/>
      </dsp:nvSpPr>
      <dsp:spPr>
        <a:xfrm>
          <a:off x="56578" y="153098"/>
          <a:ext cx="1395603" cy="1395602"/>
        </a:xfrm>
        <a:prstGeom prst="ellipse">
          <a:avLst/>
        </a:prstGeom>
        <a:solidFill>
          <a:schemeClr val="accent4">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2889250">
            <a:lnSpc>
              <a:spcPct val="90000"/>
            </a:lnSpc>
            <a:spcBef>
              <a:spcPct val="0"/>
            </a:spcBef>
            <a:spcAft>
              <a:spcPct val="35000"/>
            </a:spcAft>
          </a:pPr>
          <a:r>
            <a:rPr lang="en-US" sz="6500" kern="1200" dirty="0" smtClean="0"/>
            <a:t>a</a:t>
          </a:r>
          <a:endParaRPr lang="en-US" sz="6500" kern="1200" dirty="0"/>
        </a:p>
      </dsp:txBody>
      <dsp:txXfrm>
        <a:off x="251459" y="317670"/>
        <a:ext cx="804672" cy="1066459"/>
      </dsp:txXfrm>
    </dsp:sp>
    <dsp:sp modelId="{5ACCF0B6-FE7F-4AF0-9565-91173E1440B9}">
      <dsp:nvSpPr>
        <dsp:cNvPr id="0" name=""/>
        <dsp:cNvSpPr/>
      </dsp:nvSpPr>
      <dsp:spPr>
        <a:xfrm>
          <a:off x="1062418" y="153098"/>
          <a:ext cx="1395603" cy="1395602"/>
        </a:xfrm>
        <a:prstGeom prst="ellipse">
          <a:avLst/>
        </a:prstGeom>
        <a:solidFill>
          <a:schemeClr val="accent4">
            <a:alpha val="50000"/>
            <a:hueOff val="-4500646"/>
            <a:satOff val="0"/>
            <a:lumOff val="16471"/>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2889250">
            <a:lnSpc>
              <a:spcPct val="90000"/>
            </a:lnSpc>
            <a:spcBef>
              <a:spcPct val="0"/>
            </a:spcBef>
            <a:spcAft>
              <a:spcPct val="35000"/>
            </a:spcAft>
          </a:pPr>
          <a:r>
            <a:rPr lang="en-US" sz="6500" kern="1200" dirty="0" smtClean="0"/>
            <a:t>b</a:t>
          </a:r>
          <a:endParaRPr lang="en-US" sz="6500" kern="1200" dirty="0"/>
        </a:p>
      </dsp:txBody>
      <dsp:txXfrm>
        <a:off x="1458467" y="317670"/>
        <a:ext cx="804672" cy="1066459"/>
      </dsp:txXfrm>
    </dsp:sp>
  </dsp:spTree>
</dsp:drawing>
</file>

<file path=ppt/diagrams/drawing4.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297E90DD-C5ED-463B-B49F-CC7A396501DF}">
      <dsp:nvSpPr>
        <dsp:cNvPr id="0" name=""/>
        <dsp:cNvSpPr/>
      </dsp:nvSpPr>
      <dsp:spPr>
        <a:xfrm>
          <a:off x="46379" y="7461"/>
          <a:ext cx="1364138" cy="1364138"/>
        </a:xfrm>
        <a:prstGeom prst="ellipse">
          <a:avLst/>
        </a:prstGeom>
        <a:solidFill>
          <a:schemeClr val="accent4">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2889250">
            <a:lnSpc>
              <a:spcPct val="90000"/>
            </a:lnSpc>
            <a:spcBef>
              <a:spcPct val="0"/>
            </a:spcBef>
            <a:spcAft>
              <a:spcPct val="35000"/>
            </a:spcAft>
          </a:pPr>
          <a:r>
            <a:rPr lang="en-US" sz="6500" kern="1200" dirty="0" smtClean="0"/>
            <a:t>a</a:t>
          </a:r>
          <a:endParaRPr lang="en-US" sz="6500" kern="1200" dirty="0"/>
        </a:p>
      </dsp:txBody>
      <dsp:txXfrm>
        <a:off x="236866" y="168322"/>
        <a:ext cx="786530" cy="1042416"/>
      </dsp:txXfrm>
    </dsp:sp>
    <dsp:sp modelId="{5ACCF0B6-FE7F-4AF0-9565-91173E1440B9}">
      <dsp:nvSpPr>
        <dsp:cNvPr id="0" name=""/>
        <dsp:cNvSpPr/>
      </dsp:nvSpPr>
      <dsp:spPr>
        <a:xfrm>
          <a:off x="1477620" y="7454"/>
          <a:ext cx="1364138" cy="1364138"/>
        </a:xfrm>
        <a:prstGeom prst="ellipse">
          <a:avLst/>
        </a:prstGeom>
        <a:solidFill>
          <a:schemeClr val="accent4">
            <a:alpha val="50000"/>
            <a:hueOff val="-4500646"/>
            <a:satOff val="0"/>
            <a:lumOff val="16471"/>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2889250">
            <a:lnSpc>
              <a:spcPct val="90000"/>
            </a:lnSpc>
            <a:spcBef>
              <a:spcPct val="0"/>
            </a:spcBef>
            <a:spcAft>
              <a:spcPct val="35000"/>
            </a:spcAft>
          </a:pPr>
          <a:r>
            <a:rPr lang="en-US" sz="6500" kern="1200" dirty="0" smtClean="0"/>
            <a:t>b</a:t>
          </a:r>
          <a:endParaRPr lang="en-US" sz="6500" kern="1200" dirty="0"/>
        </a:p>
      </dsp:txBody>
      <dsp:txXfrm>
        <a:off x="1864740" y="168316"/>
        <a:ext cx="786530" cy="1042416"/>
      </dsp:txXfrm>
    </dsp:sp>
  </dsp:spTree>
</dsp:drawing>
</file>

<file path=ppt/diagrams/drawing5.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297E90DD-C5ED-463B-B49F-CC7A396501DF}">
      <dsp:nvSpPr>
        <dsp:cNvPr id="0" name=""/>
        <dsp:cNvSpPr/>
      </dsp:nvSpPr>
      <dsp:spPr>
        <a:xfrm>
          <a:off x="49720" y="72580"/>
          <a:ext cx="1226439" cy="1226438"/>
        </a:xfrm>
        <a:prstGeom prst="ellipse">
          <a:avLst/>
        </a:prstGeom>
        <a:solidFill>
          <a:schemeClr val="accent4">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2889250">
            <a:lnSpc>
              <a:spcPct val="90000"/>
            </a:lnSpc>
            <a:spcBef>
              <a:spcPct val="0"/>
            </a:spcBef>
            <a:spcAft>
              <a:spcPct val="35000"/>
            </a:spcAft>
          </a:pPr>
          <a:r>
            <a:rPr lang="en-US" sz="6500" kern="1200" dirty="0" smtClean="0"/>
            <a:t>a</a:t>
          </a:r>
          <a:endParaRPr lang="en-US" sz="6500" kern="1200" dirty="0"/>
        </a:p>
      </dsp:txBody>
      <dsp:txXfrm>
        <a:off x="220980" y="217204"/>
        <a:ext cx="707136" cy="937191"/>
      </dsp:txXfrm>
    </dsp:sp>
    <dsp:sp modelId="{5ACCF0B6-FE7F-4AF0-9565-91173E1440B9}">
      <dsp:nvSpPr>
        <dsp:cNvPr id="0" name=""/>
        <dsp:cNvSpPr/>
      </dsp:nvSpPr>
      <dsp:spPr>
        <a:xfrm>
          <a:off x="933640" y="72580"/>
          <a:ext cx="1226439" cy="1226438"/>
        </a:xfrm>
        <a:prstGeom prst="ellipse">
          <a:avLst/>
        </a:prstGeom>
        <a:solidFill>
          <a:schemeClr val="accent4">
            <a:alpha val="50000"/>
            <a:hueOff val="-4500646"/>
            <a:satOff val="0"/>
            <a:lumOff val="16471"/>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2889250">
            <a:lnSpc>
              <a:spcPct val="90000"/>
            </a:lnSpc>
            <a:spcBef>
              <a:spcPct val="0"/>
            </a:spcBef>
            <a:spcAft>
              <a:spcPct val="35000"/>
            </a:spcAft>
          </a:pPr>
          <a:r>
            <a:rPr lang="en-US" sz="6500" kern="1200" dirty="0" smtClean="0"/>
            <a:t>b</a:t>
          </a:r>
          <a:endParaRPr lang="en-US" sz="6500" kern="1200" dirty="0"/>
        </a:p>
      </dsp:txBody>
      <dsp:txXfrm>
        <a:off x="1281684" y="217204"/>
        <a:ext cx="707136" cy="937191"/>
      </dsp:txXfrm>
    </dsp:sp>
  </dsp:spTree>
</dsp:drawing>
</file>

<file path=ppt/diagrams/drawing6.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108D004A-0082-4598-A206-5ED9C65707B6}">
      <dsp:nvSpPr>
        <dsp:cNvPr id="0" name=""/>
        <dsp:cNvSpPr/>
      </dsp:nvSpPr>
      <dsp:spPr>
        <a:xfrm>
          <a:off x="1196339" y="35877"/>
          <a:ext cx="1722120" cy="1722120"/>
        </a:xfrm>
        <a:prstGeom prst="ellipse">
          <a:avLst/>
        </a:prstGeom>
        <a:solidFill>
          <a:schemeClr val="accent4">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2444750">
            <a:lnSpc>
              <a:spcPct val="90000"/>
            </a:lnSpc>
            <a:spcBef>
              <a:spcPct val="0"/>
            </a:spcBef>
            <a:spcAft>
              <a:spcPct val="35000"/>
            </a:spcAft>
          </a:pPr>
          <a:r>
            <a:rPr lang="en-US" sz="5500" kern="1200" dirty="0" smtClean="0"/>
            <a:t>X</a:t>
          </a:r>
          <a:r>
            <a:rPr lang="en-US" sz="5500" kern="1200" baseline="-25000" dirty="0" smtClean="0"/>
            <a:t>1</a:t>
          </a:r>
          <a:endParaRPr lang="en-US" sz="5500" kern="1200" baseline="-25000" dirty="0"/>
        </a:p>
      </dsp:txBody>
      <dsp:txXfrm>
        <a:off x="1425956" y="337248"/>
        <a:ext cx="1262888" cy="774954"/>
      </dsp:txXfrm>
    </dsp:sp>
    <dsp:sp modelId="{164AE63A-7028-4EB4-B0E7-37ABDE752D41}">
      <dsp:nvSpPr>
        <dsp:cNvPr id="0" name=""/>
        <dsp:cNvSpPr/>
      </dsp:nvSpPr>
      <dsp:spPr>
        <a:xfrm>
          <a:off x="1817738" y="1112202"/>
          <a:ext cx="1722120" cy="1722120"/>
        </a:xfrm>
        <a:prstGeom prst="ellipse">
          <a:avLst/>
        </a:prstGeom>
        <a:solidFill>
          <a:schemeClr val="accent4">
            <a:alpha val="50000"/>
            <a:hueOff val="-2250323"/>
            <a:satOff val="0"/>
            <a:lumOff val="823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2444750">
            <a:lnSpc>
              <a:spcPct val="90000"/>
            </a:lnSpc>
            <a:spcBef>
              <a:spcPct val="0"/>
            </a:spcBef>
            <a:spcAft>
              <a:spcPct val="35000"/>
            </a:spcAft>
          </a:pPr>
          <a:r>
            <a:rPr lang="en-US" sz="5500" kern="1200" dirty="0" smtClean="0"/>
            <a:t>X</a:t>
          </a:r>
          <a:r>
            <a:rPr lang="en-US" sz="5500" kern="1200" baseline="-25000" dirty="0" smtClean="0"/>
            <a:t>3</a:t>
          </a:r>
          <a:endParaRPr lang="en-US" sz="5500" kern="1200" dirty="0"/>
        </a:p>
      </dsp:txBody>
      <dsp:txXfrm>
        <a:off x="2344420" y="1557083"/>
        <a:ext cx="1033272" cy="947166"/>
      </dsp:txXfrm>
    </dsp:sp>
    <dsp:sp modelId="{896A947E-5558-40EC-9F86-A4681912DA0A}">
      <dsp:nvSpPr>
        <dsp:cNvPr id="0" name=""/>
        <dsp:cNvSpPr/>
      </dsp:nvSpPr>
      <dsp:spPr>
        <a:xfrm>
          <a:off x="574941" y="1112202"/>
          <a:ext cx="1722120" cy="1722120"/>
        </a:xfrm>
        <a:prstGeom prst="ellipse">
          <a:avLst/>
        </a:prstGeom>
        <a:solidFill>
          <a:schemeClr val="accent4">
            <a:alpha val="50000"/>
            <a:hueOff val="-4500646"/>
            <a:satOff val="0"/>
            <a:lumOff val="16471"/>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2444750">
            <a:lnSpc>
              <a:spcPct val="90000"/>
            </a:lnSpc>
            <a:spcBef>
              <a:spcPct val="0"/>
            </a:spcBef>
            <a:spcAft>
              <a:spcPct val="35000"/>
            </a:spcAft>
          </a:pPr>
          <a:r>
            <a:rPr lang="en-US" sz="5500" kern="1200" dirty="0" smtClean="0"/>
            <a:t>X</a:t>
          </a:r>
          <a:r>
            <a:rPr lang="en-US" sz="5500" kern="1200" baseline="-25000" dirty="0" smtClean="0"/>
            <a:t>2</a:t>
          </a:r>
          <a:endParaRPr lang="en-US" sz="5500" kern="1200" dirty="0"/>
        </a:p>
      </dsp:txBody>
      <dsp:txXfrm>
        <a:off x="737108" y="1557083"/>
        <a:ext cx="1033272" cy="947166"/>
      </dsp:txXfrm>
    </dsp:sp>
  </dsp:spTree>
</dsp:drawing>
</file>

<file path=ppt/diagrams/layout1.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4.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5.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6.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image" Target="../media/image10.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8.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776C736-E0E3-46FD-B134-35919E9760D5}" type="datetimeFigureOut">
              <a:rPr lang="en-US" smtClean="0"/>
              <a:pPr/>
              <a:t>11/4/2009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smtClean="0"/>
              <a:t>Predicted that machines would have 30% chance of passing 5-minute test by the year 2000</a:t>
            </a:r>
            <a:endParaRPr lang="en-US" dirty="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1E72822-39EC-4284-92EC-8BB2119733A9}"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baseline="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Fully observable vs. partially observable</a:t>
            </a:r>
          </a:p>
          <a:p>
            <a:r>
              <a:rPr lang="en-US" dirty="0" smtClean="0"/>
              <a:t>	Environment sensors provide access to complete state of the</a:t>
            </a:r>
          </a:p>
          <a:p>
            <a:pPr lvl="1"/>
            <a:r>
              <a:rPr lang="en-US" dirty="0" smtClean="0"/>
              <a:t>relevant environment at each point in time</a:t>
            </a:r>
          </a:p>
          <a:p>
            <a:r>
              <a:rPr lang="en-US" dirty="0" smtClean="0"/>
              <a:t>Deterministic vs. stochastic / strategic</a:t>
            </a:r>
          </a:p>
          <a:p>
            <a:pPr lvl="1"/>
            <a:r>
              <a:rPr lang="en-US" dirty="0" smtClean="0"/>
              <a:t>If next state completely determined by current and action,</a:t>
            </a:r>
          </a:p>
          <a:p>
            <a:pPr lvl="1"/>
            <a:r>
              <a:rPr lang="en-US" dirty="0" smtClean="0"/>
              <a:t>then deterministic, otherwise stochastic</a:t>
            </a:r>
          </a:p>
          <a:p>
            <a:pPr lvl="1"/>
            <a:r>
              <a:rPr lang="en-US" dirty="0" smtClean="0"/>
              <a:t>If deterministic except for actions of other agents,</a:t>
            </a:r>
          </a:p>
          <a:p>
            <a:pPr lvl="1"/>
            <a:r>
              <a:rPr lang="en-US" dirty="0" smtClean="0"/>
              <a:t>then strategic</a:t>
            </a:r>
          </a:p>
          <a:p>
            <a:r>
              <a:rPr lang="en-US" dirty="0" smtClean="0"/>
              <a:t>Episodic vs. sequential</a:t>
            </a:r>
          </a:p>
          <a:p>
            <a:r>
              <a:rPr lang="en-US" dirty="0" smtClean="0"/>
              <a:t>	Episodic, action choice depends only on current state</a:t>
            </a:r>
          </a:p>
          <a:p>
            <a:r>
              <a:rPr lang="en-US" dirty="0" smtClean="0"/>
              <a:t>	Sequential, current action may affect future actions</a:t>
            </a:r>
          </a:p>
          <a:p>
            <a:r>
              <a:rPr lang="en-US" dirty="0" smtClean="0"/>
              <a:t>Static vs. dynamic</a:t>
            </a:r>
          </a:p>
          <a:p>
            <a:r>
              <a:rPr lang="en-US" dirty="0" smtClean="0"/>
              <a:t>	Dynamic, environment can change while agent is deliberating</a:t>
            </a:r>
          </a:p>
          <a:p>
            <a:r>
              <a:rPr lang="en-US" dirty="0" smtClean="0"/>
              <a:t>Discrete vs. continuous</a:t>
            </a:r>
          </a:p>
          <a:p>
            <a:r>
              <a:rPr lang="en-US" dirty="0" smtClean="0"/>
              <a:t>	Applied to state, time, percepts, or actions</a:t>
            </a:r>
          </a:p>
          <a:p>
            <a:r>
              <a:rPr lang="en-US" dirty="0" smtClean="0"/>
              <a:t>	The way the information is represented</a:t>
            </a:r>
          </a:p>
          <a:p>
            <a:r>
              <a:rPr lang="en-US" dirty="0" smtClean="0"/>
              <a:t>Single agent vs. </a:t>
            </a:r>
            <a:r>
              <a:rPr lang="en-US" dirty="0" err="1" smtClean="0"/>
              <a:t>multiagent</a:t>
            </a:r>
            <a:endParaRPr lang="en-US" dirty="0" smtClean="0"/>
          </a:p>
          <a:p>
            <a:r>
              <a:rPr lang="en-US" dirty="0" smtClean="0"/>
              <a:t>	How distinguish agent from environment?</a:t>
            </a:r>
          </a:p>
          <a:p>
            <a:r>
              <a:rPr lang="en-US" dirty="0" smtClean="0"/>
              <a:t>	if other's behavior maximizes its performance based on</a:t>
            </a:r>
          </a:p>
          <a:p>
            <a:r>
              <a:rPr lang="en-US" dirty="0" smtClean="0"/>
              <a:t>	agent, then it is </a:t>
            </a:r>
            <a:r>
              <a:rPr lang="en-US" dirty="0" err="1" smtClean="0"/>
              <a:t>multiagent</a:t>
            </a:r>
            <a:endParaRPr lang="en-US" dirty="0"/>
          </a:p>
        </p:txBody>
      </p:sp>
      <p:sp>
        <p:nvSpPr>
          <p:cNvPr id="4" name="Slide Number Placeholder 3"/>
          <p:cNvSpPr>
            <a:spLocks noGrp="1"/>
          </p:cNvSpPr>
          <p:nvPr>
            <p:ph type="sldNum" sz="quarter" idx="10"/>
          </p:nvPr>
        </p:nvSpPr>
        <p:spPr/>
        <p:txBody>
          <a:bodyPr/>
          <a:lstStyle/>
          <a:p>
            <a:fld id="{51E72822-39EC-4284-92EC-8BB2119733A9}" type="slidenum">
              <a:rPr lang="en-US" smtClean="0"/>
              <a:pPr/>
              <a:t>4</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7EAB8D2-93D8-4CF6-A28F-00957D37D9F3}" type="datetimeFigureOut">
              <a:rPr lang="en-US" smtClean="0"/>
              <a:pPr/>
              <a:t>11/4/2009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EA62EE-3E93-421D-9B80-91C2D6F9EF99}"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7EAB8D2-93D8-4CF6-A28F-00957D37D9F3}" type="datetimeFigureOut">
              <a:rPr lang="en-US" smtClean="0"/>
              <a:pPr/>
              <a:t>11/4/2009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EA62EE-3E93-421D-9B80-91C2D6F9EF9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7EAB8D2-93D8-4CF6-A28F-00957D37D9F3}" type="datetimeFigureOut">
              <a:rPr lang="en-US" smtClean="0"/>
              <a:pPr/>
              <a:t>11/4/2009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EA62EE-3E93-421D-9B80-91C2D6F9EF9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7EAB8D2-93D8-4CF6-A28F-00957D37D9F3}" type="datetimeFigureOut">
              <a:rPr lang="en-US" smtClean="0"/>
              <a:pPr/>
              <a:t>11/4/2009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EA62EE-3E93-421D-9B80-91C2D6F9EF9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7EAB8D2-93D8-4CF6-A28F-00957D37D9F3}" type="datetimeFigureOut">
              <a:rPr lang="en-US" smtClean="0"/>
              <a:pPr/>
              <a:t>11/4/2009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EA62EE-3E93-421D-9B80-91C2D6F9EF99}"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7EAB8D2-93D8-4CF6-A28F-00957D37D9F3}" type="datetimeFigureOut">
              <a:rPr lang="en-US" smtClean="0"/>
              <a:pPr/>
              <a:t>11/4/2009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EA62EE-3E93-421D-9B80-91C2D6F9EF99}"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7EAB8D2-93D8-4CF6-A28F-00957D37D9F3}" type="datetimeFigureOut">
              <a:rPr lang="en-US" smtClean="0"/>
              <a:pPr/>
              <a:t>11/4/2009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EA62EE-3E93-421D-9B80-91C2D6F9EF99}"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7EAB8D2-93D8-4CF6-A28F-00957D37D9F3}" type="datetimeFigureOut">
              <a:rPr lang="en-US" smtClean="0"/>
              <a:pPr/>
              <a:t>11/4/2009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EA62EE-3E93-421D-9B80-91C2D6F9EF9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EAB8D2-93D8-4CF6-A28F-00957D37D9F3}" type="datetimeFigureOut">
              <a:rPr lang="en-US" smtClean="0"/>
              <a:pPr/>
              <a:t>11/4/2009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EA62EE-3E93-421D-9B80-91C2D6F9EF9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7EAB8D2-93D8-4CF6-A28F-00957D37D9F3}" type="datetimeFigureOut">
              <a:rPr lang="en-US" smtClean="0"/>
              <a:pPr/>
              <a:t>11/4/2009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EA62EE-3E93-421D-9B80-91C2D6F9EF99}"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7EAB8D2-93D8-4CF6-A28F-00957D37D9F3}" type="datetimeFigureOut">
              <a:rPr lang="en-US" smtClean="0"/>
              <a:pPr/>
              <a:t>11/4/2009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EA62EE-3E93-421D-9B80-91C2D6F9EF99}"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7EAB8D2-93D8-4CF6-A28F-00957D37D9F3}" type="datetimeFigureOut">
              <a:rPr lang="en-US" smtClean="0"/>
              <a:pPr/>
              <a:t>11/4/2009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EA62EE-3E93-421D-9B80-91C2D6F9EF99}"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9.xml.rels><?xml version="1.0" encoding="UTF-8" standalone="yes"?>
<Relationships xmlns="http://schemas.openxmlformats.org/package/2006/relationships"><Relationship Id="rId8" Type="http://schemas.openxmlformats.org/officeDocument/2006/relationships/diagramLayout" Target="../diagrams/layout5.xml"/><Relationship Id="rId3" Type="http://schemas.openxmlformats.org/officeDocument/2006/relationships/diagramLayout" Target="../diagrams/layout4.xml"/><Relationship Id="rId7" Type="http://schemas.openxmlformats.org/officeDocument/2006/relationships/diagramData" Target="../diagrams/data5.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11" Type="http://schemas.microsoft.com/office/2007/relationships/diagramDrawing" Target="../diagrams/drawing5.xml"/><Relationship Id="rId5" Type="http://schemas.openxmlformats.org/officeDocument/2006/relationships/diagramColors" Target="../diagrams/colors4.xml"/><Relationship Id="rId10" Type="http://schemas.openxmlformats.org/officeDocument/2006/relationships/diagramColors" Target="../diagrams/colors5.xml"/><Relationship Id="rId4" Type="http://schemas.openxmlformats.org/officeDocument/2006/relationships/diagramQuickStyle" Target="../diagrams/quickStyle4.xml"/><Relationship Id="rId9" Type="http://schemas.openxmlformats.org/officeDocument/2006/relationships/diagramQuickStyle" Target="../diagrams/quickStyle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microsoft.com/office/2007/relationships/diagramDrawing" Target="../diagrams/drawing6.xml"/><Relationship Id="rId3" Type="http://schemas.openxmlformats.org/officeDocument/2006/relationships/oleObject" Target="../embeddings/oleObject2.bin"/><Relationship Id="rId7" Type="http://schemas.openxmlformats.org/officeDocument/2006/relationships/diagramColors" Target="../diagrams/colors6.xml"/><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diagramQuickStyle" Target="../diagrams/quickStyle6.xml"/><Relationship Id="rId5" Type="http://schemas.openxmlformats.org/officeDocument/2006/relationships/diagramLayout" Target="../diagrams/layout6.xml"/><Relationship Id="rId4" Type="http://schemas.openxmlformats.org/officeDocument/2006/relationships/diagramData" Target="../diagrams/data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www.shodor.org/interactivate/activities/monty3" TargetMode="External"/><Relationship Id="rId2" Type="http://schemas.openxmlformats.org/officeDocument/2006/relationships/hyperlink" Target="http://www.stat.sc.edu/~west/javahtml/LetsMakeaDeal.html"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http://http.cs.berkeley.edu/~murphyk/Bayes/bnsoft.html" TargetMode="External"/><Relationship Id="rId2" Type="http://schemas.openxmlformats.org/officeDocument/2006/relationships/hyperlink" Target="http://www-2.cs.cmu.edu/~javabayes/Home/applet.html"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hyperlink" Target="http://eecs.wsu.edu/~cook/ai/lectures/figures/LA-times.text"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www.bkgm.com/motif/go.html" TargetMode="Externa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www.sics.se/tac/" TargetMode="Externa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hyperlink" Target="http://www.xs4all.nl/~helfrich/prisoner" TargetMode="External"/><Relationship Id="rId2" Type="http://schemas.openxmlformats.org/officeDocument/2006/relationships/hyperlink" Target="http://www.gametheory.net/Web/PDilemma/Pdilemma.html" TargetMode="Externa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oleObject" Target="../embeddings/oleObject6.bin"/><Relationship Id="rId4" Type="http://schemas.openxmlformats.org/officeDocument/2006/relationships/oleObject" Target="../embeddings/oleObject5.bin"/></Relationships>
</file>

<file path=ppt/slides/_rels/slide53.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5.vml"/></Relationships>
</file>

<file path=ppt/slides/_rels/slide54.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6.vml"/></Relationships>
</file>

<file path=ppt/slides/_rels/slide55.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7.vml"/><Relationship Id="rId5" Type="http://schemas.openxmlformats.org/officeDocument/2006/relationships/image" Target="../media/image16.png"/><Relationship Id="rId4" Type="http://schemas.openxmlformats.org/officeDocument/2006/relationships/image" Target="../media/image15.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8.vml"/></Relationships>
</file>

<file path=ppt/slides/_rels/slide59.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oleObject" Target="../embeddings/oleObject12.bin"/></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hyperlink" Target="http://www.amazon.com/Sanyo-ECJ-HC55S-2-Cup-Micro-Computerized-Cooker/dp/B000X8VBWU/ref=sr_1_1?ie=UTF8&amp;s=electronics&amp;qid=1257295007&amp;sr=1-1" TargetMode="External"/><Relationship Id="rId7" Type="http://schemas.openxmlformats.org/officeDocument/2006/relationships/hyperlink" Target="http://www.amazon.com/Fuzzy-Logic-CO2-Monitor-Control/dp/B0012BMFIG/ref=sr_1_27?ie=UTF8&amp;s=home-garden&amp;qid=1257294814&amp;sr=1-27" TargetMode="External"/><Relationship Id="rId2" Type="http://schemas.openxmlformats.org/officeDocument/2006/relationships/hyperlink" Target="http://mathematica.ludibunda.ch/fuzzy-logic6.html" TargetMode="External"/><Relationship Id="rId1" Type="http://schemas.openxmlformats.org/officeDocument/2006/relationships/slideLayout" Target="../slideLayouts/slideLayout2.xml"/><Relationship Id="rId6" Type="http://schemas.openxmlformats.org/officeDocument/2006/relationships/hyperlink" Target="http://www.amazon.com/Billy-Jealousy-Fuzzy-Strenghthening-Shampoo/dp/B001XQOL46/ref=sr_1_24?ie=UTF8&amp;s=home-garden&amp;qid=1257294721&amp;sr=1-24" TargetMode="External"/><Relationship Id="rId5" Type="http://schemas.openxmlformats.org/officeDocument/2006/relationships/hyperlink" Target="http://www.amazon.com/George-Foreman-GFSB1-BrainStorm-Fuzzy-Logic/dp/B000FYXLG6/ref=sr_1_10?ie=UTF8&amp;s=home-garden&amp;qid=1257294721&amp;sr=1-10" TargetMode="External"/><Relationship Id="rId4" Type="http://schemas.openxmlformats.org/officeDocument/2006/relationships/hyperlink" Target="http://www.amazon.com/Informatics-DuraLine-Industrial-Scanner-8400FZ/dp/B0009MX4LG/ref=sr_1_3?ie=UTF8&amp;s=electronics&amp;qid=1257294640&amp;sr=1-3" TargetMode="Externa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CptS</a:t>
            </a:r>
            <a:r>
              <a:rPr lang="en-US" dirty="0" smtClean="0"/>
              <a:t> 440 / 540</a:t>
            </a:r>
            <a:br>
              <a:rPr lang="en-US" dirty="0" smtClean="0"/>
            </a:br>
            <a:r>
              <a:rPr lang="en-US" dirty="0" smtClean="0"/>
              <a:t>Artificial Intelligence</a:t>
            </a:r>
            <a:endParaRPr lang="en-US" dirty="0"/>
          </a:p>
        </p:txBody>
      </p:sp>
      <p:sp>
        <p:nvSpPr>
          <p:cNvPr id="3" name="Subtitle 2"/>
          <p:cNvSpPr>
            <a:spLocks noGrp="1"/>
          </p:cNvSpPr>
          <p:nvPr>
            <p:ph type="subTitle" idx="1"/>
          </p:nvPr>
        </p:nvSpPr>
        <p:spPr/>
        <p:txBody>
          <a:bodyPr/>
          <a:lstStyle/>
          <a:p>
            <a:r>
              <a:rPr lang="en-US" dirty="0" smtClean="0"/>
              <a:t>Uncertainty Reasoning</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Example</a:t>
            </a:r>
            <a:endParaRPr lang="en-US" dirty="0">
              <a:solidFill>
                <a:srgbClr val="FF0000"/>
              </a:solidFill>
            </a:endParaRPr>
          </a:p>
        </p:txBody>
      </p:sp>
      <p:sp>
        <p:nvSpPr>
          <p:cNvPr id="3" name="Content Placeholder 2"/>
          <p:cNvSpPr>
            <a:spLocks noGrp="1"/>
          </p:cNvSpPr>
          <p:nvPr>
            <p:ph idx="1"/>
          </p:nvPr>
        </p:nvSpPr>
        <p:spPr>
          <a:xfrm>
            <a:off x="457200" y="1600200"/>
            <a:ext cx="8229600" cy="5029200"/>
          </a:xfrm>
        </p:spPr>
        <p:txBody>
          <a:bodyPr>
            <a:normAutofit fontScale="70000" lnSpcReduction="20000"/>
          </a:bodyPr>
          <a:lstStyle/>
          <a:p>
            <a:r>
              <a:rPr lang="en-US" dirty="0" smtClean="0"/>
              <a:t>For example, if we roll two dice, each showing one of six possible numbers, the number of total unique rolls is 6*6 = 36. We distinguish the dice in some way (a first and second or left and right die). Here is a listing of the joint possibilities for the dice: </a:t>
            </a:r>
          </a:p>
          <a:p>
            <a:pPr>
              <a:buNone/>
            </a:pPr>
            <a:r>
              <a:rPr lang="en-US" dirty="0" smtClean="0"/>
              <a:t>	</a:t>
            </a:r>
            <a:r>
              <a:rPr lang="en-US" dirty="0" smtClean="0">
                <a:solidFill>
                  <a:srgbClr val="0000CC"/>
                </a:solidFill>
              </a:rPr>
              <a:t>(1,1) (1,2) (1,3) (1,4) (1,5) (1,6)</a:t>
            </a:r>
          </a:p>
          <a:p>
            <a:pPr>
              <a:buNone/>
            </a:pPr>
            <a:r>
              <a:rPr lang="en-US" dirty="0" smtClean="0">
                <a:solidFill>
                  <a:srgbClr val="0000CC"/>
                </a:solidFill>
              </a:rPr>
              <a:t>	(2,1) (2,2) (2,3) (2,4) (2,5) (2,6)</a:t>
            </a:r>
          </a:p>
          <a:p>
            <a:pPr>
              <a:buNone/>
            </a:pPr>
            <a:r>
              <a:rPr lang="en-US" dirty="0" smtClean="0">
                <a:solidFill>
                  <a:srgbClr val="0000CC"/>
                </a:solidFill>
              </a:rPr>
              <a:t>	(3,1) (3,2) (3,3) (3,4) (3,5) (3,6)</a:t>
            </a:r>
          </a:p>
          <a:p>
            <a:pPr>
              <a:buNone/>
            </a:pPr>
            <a:r>
              <a:rPr lang="en-US" dirty="0" smtClean="0">
                <a:solidFill>
                  <a:srgbClr val="0000CC"/>
                </a:solidFill>
              </a:rPr>
              <a:t>	(4,1) (4,2) (4,3) (4,4) (4,5) (4,6)</a:t>
            </a:r>
          </a:p>
          <a:p>
            <a:pPr>
              <a:buNone/>
            </a:pPr>
            <a:r>
              <a:rPr lang="en-US" dirty="0" smtClean="0">
                <a:solidFill>
                  <a:srgbClr val="0000CC"/>
                </a:solidFill>
              </a:rPr>
              <a:t>	(5,1) (5,2) (5,3) (5,4) (5,5) (5,6)</a:t>
            </a:r>
          </a:p>
          <a:p>
            <a:pPr>
              <a:buNone/>
            </a:pPr>
            <a:r>
              <a:rPr lang="en-US" dirty="0" smtClean="0">
                <a:solidFill>
                  <a:srgbClr val="0000CC"/>
                </a:solidFill>
              </a:rPr>
              <a:t>	(6,1) (6,2) (6,3) (6,4) (6,5) (6,6)</a:t>
            </a:r>
          </a:p>
          <a:p>
            <a:pPr>
              <a:buNone/>
            </a:pPr>
            <a:endParaRPr lang="en-US" dirty="0" smtClean="0"/>
          </a:p>
          <a:p>
            <a:pPr>
              <a:buNone/>
            </a:pPr>
            <a:endParaRPr lang="en-US" dirty="0" smtClean="0"/>
          </a:p>
          <a:p>
            <a:r>
              <a:rPr lang="en-US" dirty="0" smtClean="0"/>
              <a:t>The number of rolls which add up to 4 is 3 ((1,3), (2,2), (3,1)), so the probability of rolling a total of 4 is 3/36 = 1/12. </a:t>
            </a:r>
          </a:p>
          <a:p>
            <a:r>
              <a:rPr lang="en-US" dirty="0" smtClean="0"/>
              <a:t>This does not mean 8.3% true, but 8.3% chance of it being true. </a:t>
            </a:r>
          </a:p>
          <a:p>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Probability Explanation</a:t>
            </a:r>
            <a:endParaRPr lang="en-US" dirty="0">
              <a:solidFill>
                <a:srgbClr val="FF0000"/>
              </a:solidFill>
            </a:endParaRPr>
          </a:p>
        </p:txBody>
      </p:sp>
      <p:sp>
        <p:nvSpPr>
          <p:cNvPr id="3" name="Content Placeholder 2"/>
          <p:cNvSpPr>
            <a:spLocks noGrp="1"/>
          </p:cNvSpPr>
          <p:nvPr>
            <p:ph idx="1"/>
          </p:nvPr>
        </p:nvSpPr>
        <p:spPr/>
        <p:txBody>
          <a:bodyPr>
            <a:normAutofit fontScale="70000" lnSpcReduction="20000"/>
          </a:bodyPr>
          <a:lstStyle/>
          <a:p>
            <a:r>
              <a:rPr lang="en-US" dirty="0" smtClean="0"/>
              <a:t>P(event) is the probability in the absence of any additional information </a:t>
            </a:r>
          </a:p>
          <a:p>
            <a:r>
              <a:rPr lang="en-US" dirty="0" smtClean="0"/>
              <a:t>Probability depends on evidence. </a:t>
            </a:r>
          </a:p>
          <a:p>
            <a:r>
              <a:rPr lang="en-US" dirty="0" smtClean="0"/>
              <a:t>Before looking at dice: P(sum of 4) = 1/12 </a:t>
            </a:r>
          </a:p>
          <a:p>
            <a:r>
              <a:rPr lang="en-US" dirty="0" smtClean="0"/>
              <a:t>After looking at dice: P(sum of 4) = 0 or 1, depending on what we see </a:t>
            </a:r>
          </a:p>
          <a:p>
            <a:r>
              <a:rPr lang="en-US" dirty="0" smtClean="0"/>
              <a:t>All probability statements must indicate the evidence with respect to which the probability is being assessed. </a:t>
            </a:r>
          </a:p>
          <a:p>
            <a:r>
              <a:rPr lang="en-US" dirty="0" smtClean="0"/>
              <a:t>As new evidence is collected, probability calculations are updated. </a:t>
            </a:r>
          </a:p>
          <a:p>
            <a:r>
              <a:rPr lang="en-US" dirty="0" smtClean="0"/>
              <a:t>Before specific evidence is obtained, we refer to the </a:t>
            </a:r>
            <a:r>
              <a:rPr lang="en-US" dirty="0" smtClean="0">
                <a:solidFill>
                  <a:schemeClr val="accent5"/>
                </a:solidFill>
              </a:rPr>
              <a:t>prior</a:t>
            </a:r>
            <a:r>
              <a:rPr lang="en-US" dirty="0" smtClean="0"/>
              <a:t> or </a:t>
            </a:r>
            <a:r>
              <a:rPr lang="en-US" dirty="0" smtClean="0">
                <a:solidFill>
                  <a:schemeClr val="accent5"/>
                </a:solidFill>
              </a:rPr>
              <a:t>unconditional</a:t>
            </a:r>
            <a:r>
              <a:rPr lang="en-US" dirty="0" smtClean="0"/>
              <a:t> probability of the event with respect to the evidence. After the evidence is obtained, we refer to the </a:t>
            </a:r>
            <a:r>
              <a:rPr lang="en-US" dirty="0" smtClean="0">
                <a:solidFill>
                  <a:schemeClr val="accent5"/>
                </a:solidFill>
              </a:rPr>
              <a:t>posterior</a:t>
            </a:r>
            <a:r>
              <a:rPr lang="en-US" dirty="0" smtClean="0"/>
              <a:t> or </a:t>
            </a:r>
            <a:r>
              <a:rPr lang="en-US" dirty="0" smtClean="0">
                <a:solidFill>
                  <a:schemeClr val="accent5"/>
                </a:solidFill>
              </a:rPr>
              <a:t>conditional</a:t>
            </a:r>
            <a:r>
              <a:rPr lang="en-US" dirty="0" smtClean="0"/>
              <a:t> probability. </a:t>
            </a:r>
          </a:p>
          <a:p>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Probability Distributions</a:t>
            </a:r>
            <a:endParaRPr lang="en-US" dirty="0">
              <a:solidFill>
                <a:srgbClr val="FF0000"/>
              </a:solidFill>
            </a:endParaRPr>
          </a:p>
        </p:txBody>
      </p:sp>
      <p:sp>
        <p:nvSpPr>
          <p:cNvPr id="3" name="Content Placeholder 2"/>
          <p:cNvSpPr>
            <a:spLocks noGrp="1"/>
          </p:cNvSpPr>
          <p:nvPr>
            <p:ph idx="1"/>
          </p:nvPr>
        </p:nvSpPr>
        <p:spPr/>
        <p:txBody>
          <a:bodyPr>
            <a:normAutofit fontScale="92500" lnSpcReduction="20000"/>
          </a:bodyPr>
          <a:lstStyle/>
          <a:p>
            <a:r>
              <a:rPr lang="en-US" dirty="0" smtClean="0"/>
              <a:t>If we want to know the probability of a variable that can take on multiple values, we may define a </a:t>
            </a:r>
            <a:r>
              <a:rPr lang="en-US" dirty="0" smtClean="0">
                <a:solidFill>
                  <a:schemeClr val="accent5"/>
                </a:solidFill>
              </a:rPr>
              <a:t>probability distribution</a:t>
            </a:r>
            <a:r>
              <a:rPr lang="en-US" dirty="0" smtClean="0"/>
              <a:t>, or a set of probabilities for each possible variable value. </a:t>
            </a:r>
          </a:p>
          <a:p>
            <a:r>
              <a:rPr lang="en-US" dirty="0" err="1" smtClean="0"/>
              <a:t>TemperatureToday</a:t>
            </a:r>
            <a:r>
              <a:rPr lang="en-US" dirty="0" smtClean="0"/>
              <a:t> =</a:t>
            </a:r>
          </a:p>
          <a:p>
            <a:pPr lvl="1">
              <a:buNone/>
            </a:pPr>
            <a:r>
              <a:rPr lang="en-US" dirty="0" smtClean="0"/>
              <a:t>	{Below50, 50s, 60s, 70s, 80s, 90sAndAbove}</a:t>
            </a:r>
          </a:p>
          <a:p>
            <a:r>
              <a:rPr lang="en-US" dirty="0" smtClean="0"/>
              <a:t>P(</a:t>
            </a:r>
            <a:r>
              <a:rPr lang="en-US" dirty="0" err="1" smtClean="0"/>
              <a:t>TemperatureToday</a:t>
            </a:r>
            <a:r>
              <a:rPr lang="en-US" dirty="0" smtClean="0"/>
              <a:t>) =</a:t>
            </a:r>
          </a:p>
          <a:p>
            <a:pPr>
              <a:buNone/>
            </a:pPr>
            <a:r>
              <a:rPr lang="en-US" dirty="0" smtClean="0"/>
              <a:t>		</a:t>
            </a:r>
            <a:r>
              <a:rPr lang="en-US" sz="3000" dirty="0" smtClean="0"/>
              <a:t>{0.1, 0.1, 0.5, 0.2, 0.05, 0.05} </a:t>
            </a:r>
            <a:endParaRPr lang="en-US" dirty="0" smtClean="0"/>
          </a:p>
          <a:p>
            <a:r>
              <a:rPr lang="en-US" dirty="0" smtClean="0"/>
              <a:t>Note that the sum of the probabilities for possible values of any given variable must always sum to 1. </a:t>
            </a:r>
          </a:p>
          <a:p>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Joint Probability Distribution</a:t>
            </a:r>
            <a:endParaRPr lang="en-US" dirty="0">
              <a:solidFill>
                <a:srgbClr val="FF0000"/>
              </a:solidFill>
            </a:endParaRPr>
          </a:p>
        </p:txBody>
      </p:sp>
      <p:sp>
        <p:nvSpPr>
          <p:cNvPr id="3" name="Content Placeholder 2"/>
          <p:cNvSpPr>
            <a:spLocks noGrp="1"/>
          </p:cNvSpPr>
          <p:nvPr>
            <p:ph idx="1"/>
          </p:nvPr>
        </p:nvSpPr>
        <p:spPr>
          <a:xfrm>
            <a:off x="457200" y="1600201"/>
            <a:ext cx="8686800" cy="3124199"/>
          </a:xfrm>
        </p:spPr>
        <p:txBody>
          <a:bodyPr>
            <a:normAutofit fontScale="85000" lnSpcReduction="10000"/>
          </a:bodyPr>
          <a:lstStyle/>
          <a:p>
            <a:r>
              <a:rPr lang="en-US" dirty="0" smtClean="0"/>
              <a:t>Because events are rarely isolated from other events, we may want to define a joint probability distribution, or  P(X</a:t>
            </a:r>
            <a:r>
              <a:rPr lang="en-US" baseline="-25000" dirty="0" smtClean="0"/>
              <a:t>1</a:t>
            </a:r>
            <a:r>
              <a:rPr lang="en-US" dirty="0" smtClean="0"/>
              <a:t>, X</a:t>
            </a:r>
            <a:r>
              <a:rPr lang="en-US" baseline="-25000" dirty="0" smtClean="0"/>
              <a:t>2</a:t>
            </a:r>
            <a:r>
              <a:rPr lang="en-US" dirty="0" smtClean="0"/>
              <a:t>, .., </a:t>
            </a:r>
            <a:r>
              <a:rPr lang="en-US" dirty="0" err="1" smtClean="0"/>
              <a:t>X</a:t>
            </a:r>
            <a:r>
              <a:rPr lang="en-US" baseline="-25000" dirty="0" err="1" smtClean="0"/>
              <a:t>n</a:t>
            </a:r>
            <a:r>
              <a:rPr lang="en-US" dirty="0" smtClean="0"/>
              <a:t>).</a:t>
            </a:r>
          </a:p>
          <a:p>
            <a:r>
              <a:rPr lang="en-US" dirty="0" smtClean="0"/>
              <a:t>Each X</a:t>
            </a:r>
            <a:r>
              <a:rPr lang="en-US" baseline="-25000" dirty="0" smtClean="0"/>
              <a:t>i</a:t>
            </a:r>
            <a:r>
              <a:rPr lang="en-US" dirty="0" smtClean="0"/>
              <a:t> is a vector of probabilities for values of variable X</a:t>
            </a:r>
            <a:r>
              <a:rPr lang="en-US" baseline="-25000" dirty="0" smtClean="0"/>
              <a:t>i</a:t>
            </a:r>
            <a:r>
              <a:rPr lang="en-US" dirty="0" smtClean="0"/>
              <a:t>. </a:t>
            </a:r>
          </a:p>
          <a:p>
            <a:r>
              <a:rPr lang="en-US" dirty="0" smtClean="0"/>
              <a:t>The joint probability distribution is an                                     n-dimensional array of combinations of probabilities. </a:t>
            </a:r>
          </a:p>
          <a:p>
            <a:endParaRPr lang="en-US" dirty="0"/>
          </a:p>
        </p:txBody>
      </p:sp>
      <p:graphicFrame>
        <p:nvGraphicFramePr>
          <p:cNvPr id="4" name="Table 3"/>
          <p:cNvGraphicFramePr>
            <a:graphicFrameLocks noGrp="1"/>
          </p:cNvGraphicFramePr>
          <p:nvPr/>
        </p:nvGraphicFramePr>
        <p:xfrm>
          <a:off x="2743200" y="4953000"/>
          <a:ext cx="3276600" cy="741680"/>
        </p:xfrm>
        <a:graphic>
          <a:graphicData uri="http://schemas.openxmlformats.org/drawingml/2006/table">
            <a:tbl>
              <a:tblPr firstRow="1" bandRow="1">
                <a:tableStyleId>{22838BEF-8BB2-4498-84A7-C5851F593DF1}</a:tableStyleId>
              </a:tblPr>
              <a:tblGrid>
                <a:gridCol w="1638300"/>
                <a:gridCol w="1638300"/>
              </a:tblGrid>
              <a:tr h="370840">
                <a:tc>
                  <a:txBody>
                    <a:bodyPr/>
                    <a:lstStyle/>
                    <a:p>
                      <a:pPr algn="ctr"/>
                      <a:r>
                        <a:rPr lang="en-US" dirty="0" smtClean="0"/>
                        <a:t>0.6</a:t>
                      </a:r>
                      <a:endParaRPr lang="en-US" dirty="0"/>
                    </a:p>
                  </a:txBody>
                  <a:tcPr/>
                </a:tc>
                <a:tc>
                  <a:txBody>
                    <a:bodyPr/>
                    <a:lstStyle/>
                    <a:p>
                      <a:pPr algn="ctr"/>
                      <a:r>
                        <a:rPr lang="en-US" dirty="0" smtClean="0"/>
                        <a:t>0.4</a:t>
                      </a:r>
                      <a:endParaRPr lang="en-US" dirty="0"/>
                    </a:p>
                  </a:txBody>
                  <a:tcPr/>
                </a:tc>
              </a:tr>
              <a:tr h="370840">
                <a:tc>
                  <a:txBody>
                    <a:bodyPr/>
                    <a:lstStyle/>
                    <a:p>
                      <a:pPr algn="ctr"/>
                      <a:r>
                        <a:rPr lang="en-US" dirty="0" smtClean="0"/>
                        <a:t>0.4</a:t>
                      </a:r>
                      <a:endParaRPr lang="en-US" dirty="0"/>
                    </a:p>
                  </a:txBody>
                  <a:tcPr/>
                </a:tc>
                <a:tc>
                  <a:txBody>
                    <a:bodyPr/>
                    <a:lstStyle/>
                    <a:p>
                      <a:pPr algn="ctr"/>
                      <a:r>
                        <a:rPr lang="en-US" dirty="0" smtClean="0"/>
                        <a:t>0.6</a:t>
                      </a:r>
                      <a:endParaRPr lang="en-US" dirty="0"/>
                    </a:p>
                  </a:txBody>
                  <a:tcPr/>
                </a:tc>
              </a:tr>
            </a:tbl>
          </a:graphicData>
        </a:graphic>
      </p:graphicFrame>
      <p:sp>
        <p:nvSpPr>
          <p:cNvPr id="5" name="TextBox 4"/>
          <p:cNvSpPr txBox="1"/>
          <p:nvPr/>
        </p:nvSpPr>
        <p:spPr>
          <a:xfrm>
            <a:off x="3276600" y="4572000"/>
            <a:ext cx="580415" cy="369332"/>
          </a:xfrm>
          <a:prstGeom prst="rect">
            <a:avLst/>
          </a:prstGeom>
          <a:noFill/>
        </p:spPr>
        <p:txBody>
          <a:bodyPr wrap="none" rtlCol="0">
            <a:spAutoFit/>
          </a:bodyPr>
          <a:lstStyle/>
          <a:p>
            <a:r>
              <a:rPr lang="en-US" b="1" dirty="0" smtClean="0">
                <a:solidFill>
                  <a:schemeClr val="accent5"/>
                </a:solidFill>
              </a:rPr>
              <a:t>Wet</a:t>
            </a:r>
            <a:endParaRPr lang="en-US" b="1" dirty="0">
              <a:solidFill>
                <a:schemeClr val="accent5"/>
              </a:solidFill>
            </a:endParaRPr>
          </a:p>
        </p:txBody>
      </p:sp>
      <p:sp>
        <p:nvSpPr>
          <p:cNvPr id="6" name="TextBox 5"/>
          <p:cNvSpPr txBox="1"/>
          <p:nvPr/>
        </p:nvSpPr>
        <p:spPr>
          <a:xfrm>
            <a:off x="4790568" y="4572000"/>
            <a:ext cx="695832" cy="369332"/>
          </a:xfrm>
          <a:prstGeom prst="rect">
            <a:avLst/>
          </a:prstGeom>
          <a:noFill/>
        </p:spPr>
        <p:txBody>
          <a:bodyPr wrap="none" rtlCol="0">
            <a:spAutoFit/>
          </a:bodyPr>
          <a:lstStyle/>
          <a:p>
            <a:r>
              <a:rPr lang="en-US" b="1" dirty="0" smtClean="0">
                <a:solidFill>
                  <a:schemeClr val="accent5"/>
                </a:solidFill>
              </a:rPr>
              <a:t>~Wet</a:t>
            </a:r>
            <a:endParaRPr lang="en-US" b="1" dirty="0">
              <a:solidFill>
                <a:schemeClr val="accent5"/>
              </a:solidFill>
            </a:endParaRPr>
          </a:p>
        </p:txBody>
      </p:sp>
      <p:sp>
        <p:nvSpPr>
          <p:cNvPr id="7" name="TextBox 6"/>
          <p:cNvSpPr txBox="1"/>
          <p:nvPr/>
        </p:nvSpPr>
        <p:spPr>
          <a:xfrm>
            <a:off x="2133600" y="4953000"/>
            <a:ext cx="607859" cy="369332"/>
          </a:xfrm>
          <a:prstGeom prst="rect">
            <a:avLst/>
          </a:prstGeom>
          <a:noFill/>
        </p:spPr>
        <p:txBody>
          <a:bodyPr wrap="none" rtlCol="0">
            <a:spAutoFit/>
          </a:bodyPr>
          <a:lstStyle/>
          <a:p>
            <a:r>
              <a:rPr lang="en-US" b="1" dirty="0" smtClean="0">
                <a:solidFill>
                  <a:schemeClr val="accent5"/>
                </a:solidFill>
              </a:rPr>
              <a:t>Rain</a:t>
            </a:r>
            <a:endParaRPr lang="en-US" b="1" dirty="0">
              <a:solidFill>
                <a:schemeClr val="accent5"/>
              </a:solidFill>
            </a:endParaRPr>
          </a:p>
        </p:txBody>
      </p:sp>
      <p:sp>
        <p:nvSpPr>
          <p:cNvPr id="8" name="TextBox 7"/>
          <p:cNvSpPr txBox="1"/>
          <p:nvPr/>
        </p:nvSpPr>
        <p:spPr>
          <a:xfrm>
            <a:off x="2057400" y="5334000"/>
            <a:ext cx="723275" cy="369332"/>
          </a:xfrm>
          <a:prstGeom prst="rect">
            <a:avLst/>
          </a:prstGeom>
          <a:noFill/>
        </p:spPr>
        <p:txBody>
          <a:bodyPr wrap="none" rtlCol="0">
            <a:spAutoFit/>
          </a:bodyPr>
          <a:lstStyle/>
          <a:p>
            <a:r>
              <a:rPr lang="en-US" b="1" dirty="0" smtClean="0">
                <a:solidFill>
                  <a:schemeClr val="accent5"/>
                </a:solidFill>
              </a:rPr>
              <a:t>~Rain</a:t>
            </a:r>
            <a:endParaRPr lang="en-US" b="1" dirty="0">
              <a:solidFill>
                <a:schemeClr val="accent5"/>
              </a:solidFill>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Inference by Enumeration</a:t>
            </a:r>
            <a:endParaRPr lang="en-US" dirty="0">
              <a:solidFill>
                <a:srgbClr val="FF0000"/>
              </a:solidFill>
            </a:endParaRPr>
          </a:p>
        </p:txBody>
      </p:sp>
      <p:sp>
        <p:nvSpPr>
          <p:cNvPr id="3" name="Content Placeholder 2"/>
          <p:cNvSpPr>
            <a:spLocks noGrp="1"/>
          </p:cNvSpPr>
          <p:nvPr>
            <p:ph idx="1"/>
          </p:nvPr>
        </p:nvSpPr>
        <p:spPr>
          <a:xfrm>
            <a:off x="457200" y="1600201"/>
            <a:ext cx="8229600" cy="990599"/>
          </a:xfrm>
        </p:spPr>
        <p:txBody>
          <a:bodyPr>
            <a:normAutofit fontScale="70000" lnSpcReduction="20000"/>
          </a:bodyPr>
          <a:lstStyle/>
          <a:p>
            <a:r>
              <a:rPr lang="en-US" dirty="0" smtClean="0"/>
              <a:t>To determine the probability of one variable (e.g., toothache), sum the events in the joint probability distribution where it is true:</a:t>
            </a:r>
          </a:p>
        </p:txBody>
      </p:sp>
      <p:sp>
        <p:nvSpPr>
          <p:cNvPr id="4" name="TextBox 3"/>
          <p:cNvSpPr txBox="1"/>
          <p:nvPr/>
        </p:nvSpPr>
        <p:spPr>
          <a:xfrm>
            <a:off x="914400" y="5715000"/>
            <a:ext cx="5968493" cy="461665"/>
          </a:xfrm>
          <a:prstGeom prst="rect">
            <a:avLst/>
          </a:prstGeom>
          <a:noFill/>
        </p:spPr>
        <p:txBody>
          <a:bodyPr wrap="none" rtlCol="0">
            <a:spAutoFit/>
          </a:bodyPr>
          <a:lstStyle/>
          <a:p>
            <a:r>
              <a:rPr lang="en-US" sz="2400" dirty="0" smtClean="0"/>
              <a:t>P (toothache) = .108 + .012 + .016 + .064 = 0.2 </a:t>
            </a:r>
            <a:endParaRPr lang="en-US" sz="2400" dirty="0"/>
          </a:p>
        </p:txBody>
      </p:sp>
      <p:graphicFrame>
        <p:nvGraphicFramePr>
          <p:cNvPr id="5" name="Table 4"/>
          <p:cNvGraphicFramePr>
            <a:graphicFrameLocks noGrp="1"/>
          </p:cNvGraphicFramePr>
          <p:nvPr/>
        </p:nvGraphicFramePr>
        <p:xfrm>
          <a:off x="1524000" y="2895600"/>
          <a:ext cx="6096000" cy="1483360"/>
        </p:xfrm>
        <a:graphic>
          <a:graphicData uri="http://schemas.openxmlformats.org/drawingml/2006/table">
            <a:tbl>
              <a:tblPr firstRow="1" bandRow="1">
                <a:tableStyleId>{7DF18680-E054-41AD-8BC1-D1AEF772440D}</a:tableStyleId>
              </a:tblPr>
              <a:tblGrid>
                <a:gridCol w="1219200"/>
                <a:gridCol w="1219200"/>
                <a:gridCol w="1219200"/>
                <a:gridCol w="1219200"/>
                <a:gridCol w="1219200"/>
              </a:tblGrid>
              <a:tr h="370840">
                <a:tc>
                  <a:txBody>
                    <a:bodyPr/>
                    <a:lstStyle/>
                    <a:p>
                      <a:endParaRPr lang="en-US" dirty="0"/>
                    </a:p>
                  </a:txBody>
                  <a:tcPr/>
                </a:tc>
                <a:tc gridSpan="2">
                  <a:txBody>
                    <a:bodyPr/>
                    <a:lstStyle/>
                    <a:p>
                      <a:pPr algn="ctr"/>
                      <a:r>
                        <a:rPr lang="en-US" dirty="0" smtClean="0"/>
                        <a:t>toothache</a:t>
                      </a:r>
                      <a:endParaRPr lang="en-US" dirty="0"/>
                    </a:p>
                  </a:txBody>
                  <a:tcPr/>
                </a:tc>
                <a:tc hMerge="1">
                  <a:txBody>
                    <a:bodyPr/>
                    <a:lstStyle/>
                    <a:p>
                      <a:endParaRPr lang="en-US" dirty="0"/>
                    </a:p>
                  </a:txBody>
                  <a:tcPr/>
                </a:tc>
                <a:tc gridSpan="2">
                  <a:txBody>
                    <a:bodyPr/>
                    <a:lstStyle/>
                    <a:p>
                      <a:pPr algn="ctr"/>
                      <a:r>
                        <a:rPr lang="en-US" dirty="0" smtClean="0"/>
                        <a:t>~toothache</a:t>
                      </a:r>
                      <a:endParaRPr lang="en-US" dirty="0"/>
                    </a:p>
                  </a:txBody>
                  <a:tcPr/>
                </a:tc>
                <a:tc hMerge="1">
                  <a:txBody>
                    <a:bodyPr/>
                    <a:lstStyle/>
                    <a:p>
                      <a:endParaRPr lang="en-US" dirty="0"/>
                    </a:p>
                  </a:txBody>
                  <a:tcPr/>
                </a:tc>
              </a:tr>
              <a:tr h="370840">
                <a:tc>
                  <a:txBody>
                    <a:bodyPr/>
                    <a:lstStyle/>
                    <a:p>
                      <a:endParaRPr lang="en-US"/>
                    </a:p>
                  </a:txBody>
                  <a:tcPr/>
                </a:tc>
                <a:tc>
                  <a:txBody>
                    <a:bodyPr/>
                    <a:lstStyle/>
                    <a:p>
                      <a:pPr algn="ctr"/>
                      <a:r>
                        <a:rPr lang="en-US" dirty="0" smtClean="0"/>
                        <a:t>catch</a:t>
                      </a:r>
                      <a:endParaRPr lang="en-US" dirty="0"/>
                    </a:p>
                  </a:txBody>
                  <a:tcPr/>
                </a:tc>
                <a:tc>
                  <a:txBody>
                    <a:bodyPr/>
                    <a:lstStyle/>
                    <a:p>
                      <a:pPr algn="ctr"/>
                      <a:r>
                        <a:rPr lang="en-US" dirty="0" smtClean="0"/>
                        <a:t>~catch</a:t>
                      </a:r>
                      <a:endParaRPr lang="en-US" dirty="0"/>
                    </a:p>
                  </a:txBody>
                  <a:tcPr/>
                </a:tc>
                <a:tc>
                  <a:txBody>
                    <a:bodyPr/>
                    <a:lstStyle/>
                    <a:p>
                      <a:pPr algn="ctr"/>
                      <a:r>
                        <a:rPr lang="en-US" dirty="0" smtClean="0"/>
                        <a:t>catch</a:t>
                      </a:r>
                      <a:endParaRPr lang="en-US" dirty="0"/>
                    </a:p>
                  </a:txBody>
                  <a:tcPr/>
                </a:tc>
                <a:tc>
                  <a:txBody>
                    <a:bodyPr/>
                    <a:lstStyle/>
                    <a:p>
                      <a:pPr algn="ctr"/>
                      <a:r>
                        <a:rPr lang="en-US" dirty="0" smtClean="0"/>
                        <a:t>~catch</a:t>
                      </a:r>
                      <a:endParaRPr lang="en-US" dirty="0"/>
                    </a:p>
                  </a:txBody>
                  <a:tcPr/>
                </a:tc>
              </a:tr>
              <a:tr h="370840">
                <a:tc>
                  <a:txBody>
                    <a:bodyPr/>
                    <a:lstStyle/>
                    <a:p>
                      <a:pPr algn="ctr"/>
                      <a:r>
                        <a:rPr lang="en-US" dirty="0" smtClean="0"/>
                        <a:t>cavity</a:t>
                      </a:r>
                      <a:endParaRPr lang="en-US" dirty="0"/>
                    </a:p>
                  </a:txBody>
                  <a:tcPr/>
                </a:tc>
                <a:tc>
                  <a:txBody>
                    <a:bodyPr/>
                    <a:lstStyle/>
                    <a:p>
                      <a:pPr algn="r"/>
                      <a:r>
                        <a:rPr lang="en-US" dirty="0" smtClean="0"/>
                        <a:t>.108</a:t>
                      </a:r>
                      <a:endParaRPr lang="en-US" dirty="0"/>
                    </a:p>
                  </a:txBody>
                  <a:tcPr/>
                </a:tc>
                <a:tc>
                  <a:txBody>
                    <a:bodyPr/>
                    <a:lstStyle/>
                    <a:p>
                      <a:pPr algn="r"/>
                      <a:r>
                        <a:rPr lang="en-US" dirty="0" smtClean="0"/>
                        <a:t>.012</a:t>
                      </a:r>
                      <a:endParaRPr lang="en-US" dirty="0"/>
                    </a:p>
                  </a:txBody>
                  <a:tcPr/>
                </a:tc>
                <a:tc>
                  <a:txBody>
                    <a:bodyPr/>
                    <a:lstStyle/>
                    <a:p>
                      <a:pPr algn="r"/>
                      <a:r>
                        <a:rPr lang="en-US" dirty="0" smtClean="0"/>
                        <a:t>.072</a:t>
                      </a:r>
                      <a:endParaRPr lang="en-US" dirty="0"/>
                    </a:p>
                  </a:txBody>
                  <a:tcPr/>
                </a:tc>
                <a:tc>
                  <a:txBody>
                    <a:bodyPr/>
                    <a:lstStyle/>
                    <a:p>
                      <a:pPr algn="r"/>
                      <a:r>
                        <a:rPr lang="en-US" dirty="0" smtClean="0"/>
                        <a:t>.008</a:t>
                      </a:r>
                      <a:endParaRPr lang="en-US" dirty="0"/>
                    </a:p>
                  </a:txBody>
                  <a:tcPr/>
                </a:tc>
              </a:tr>
              <a:tr h="370840">
                <a:tc>
                  <a:txBody>
                    <a:bodyPr/>
                    <a:lstStyle/>
                    <a:p>
                      <a:pPr algn="ctr"/>
                      <a:r>
                        <a:rPr lang="en-US" dirty="0" smtClean="0"/>
                        <a:t>~cavity</a:t>
                      </a:r>
                      <a:endParaRPr lang="en-US" dirty="0"/>
                    </a:p>
                  </a:txBody>
                  <a:tcPr/>
                </a:tc>
                <a:tc>
                  <a:txBody>
                    <a:bodyPr/>
                    <a:lstStyle/>
                    <a:p>
                      <a:pPr algn="r"/>
                      <a:r>
                        <a:rPr lang="en-US" dirty="0" smtClean="0"/>
                        <a:t>.016</a:t>
                      </a:r>
                      <a:endParaRPr lang="en-US" dirty="0"/>
                    </a:p>
                  </a:txBody>
                  <a:tcPr/>
                </a:tc>
                <a:tc>
                  <a:txBody>
                    <a:bodyPr/>
                    <a:lstStyle/>
                    <a:p>
                      <a:pPr algn="r"/>
                      <a:r>
                        <a:rPr lang="en-US" dirty="0" smtClean="0"/>
                        <a:t>.064</a:t>
                      </a:r>
                      <a:endParaRPr lang="en-US" dirty="0"/>
                    </a:p>
                  </a:txBody>
                  <a:tcPr/>
                </a:tc>
                <a:tc>
                  <a:txBody>
                    <a:bodyPr/>
                    <a:lstStyle/>
                    <a:p>
                      <a:pPr algn="r"/>
                      <a:r>
                        <a:rPr lang="en-US" dirty="0" smtClean="0"/>
                        <a:t>.144</a:t>
                      </a:r>
                      <a:endParaRPr lang="en-US" dirty="0"/>
                    </a:p>
                  </a:txBody>
                  <a:tcPr/>
                </a:tc>
                <a:tc>
                  <a:txBody>
                    <a:bodyPr/>
                    <a:lstStyle/>
                    <a:p>
                      <a:pPr algn="r"/>
                      <a:r>
                        <a:rPr lang="en-US" dirty="0" smtClean="0"/>
                        <a:t>.576</a:t>
                      </a:r>
                      <a:endParaRPr lang="en-US" dirty="0"/>
                    </a:p>
                  </a:txBody>
                  <a:tcPr/>
                </a:tc>
              </a:tr>
            </a:tbl>
          </a:graphicData>
        </a:graphic>
      </p:graphicFrame>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Axioms of Probability</a:t>
            </a:r>
            <a:endParaRPr lang="en-US" dirty="0">
              <a:solidFill>
                <a:srgbClr val="FF0000"/>
              </a:solidFill>
            </a:endParaRPr>
          </a:p>
        </p:txBody>
      </p:sp>
      <p:sp>
        <p:nvSpPr>
          <p:cNvPr id="3" name="Content Placeholder 2"/>
          <p:cNvSpPr>
            <a:spLocks noGrp="1"/>
          </p:cNvSpPr>
          <p:nvPr>
            <p:ph idx="1"/>
          </p:nvPr>
        </p:nvSpPr>
        <p:spPr>
          <a:xfrm>
            <a:off x="457200" y="1600201"/>
            <a:ext cx="8229600" cy="1447800"/>
          </a:xfrm>
        </p:spPr>
        <p:txBody>
          <a:bodyPr/>
          <a:lstStyle/>
          <a:p>
            <a:r>
              <a:rPr lang="en-US" dirty="0" smtClean="0"/>
              <a:t>0 &lt;= P(Event) &lt;= 1</a:t>
            </a:r>
          </a:p>
          <a:p>
            <a:r>
              <a:rPr lang="en-US" dirty="0" smtClean="0"/>
              <a:t>Disjunction, </a:t>
            </a:r>
            <a:r>
              <a:rPr lang="en-US" dirty="0" err="1" smtClean="0"/>
              <a:t>avb</a:t>
            </a:r>
            <a:r>
              <a:rPr lang="en-US" dirty="0" smtClean="0"/>
              <a:t>, P(</a:t>
            </a:r>
            <a:r>
              <a:rPr lang="en-US" dirty="0" err="1" smtClean="0"/>
              <a:t>avb</a:t>
            </a:r>
            <a:r>
              <a:rPr lang="en-US" dirty="0" smtClean="0"/>
              <a:t>) = P(a) + P(b) – P(</a:t>
            </a:r>
            <a:r>
              <a:rPr lang="en-US" dirty="0" err="1" smtClean="0"/>
              <a:t>a^b</a:t>
            </a:r>
            <a:r>
              <a:rPr lang="en-US" dirty="0" smtClean="0"/>
              <a:t>)</a:t>
            </a:r>
            <a:endParaRPr lang="en-US" dirty="0"/>
          </a:p>
        </p:txBody>
      </p:sp>
      <p:graphicFrame>
        <p:nvGraphicFramePr>
          <p:cNvPr id="5" name="Diagram 4"/>
          <p:cNvGraphicFramePr/>
          <p:nvPr/>
        </p:nvGraphicFramePr>
        <p:xfrm>
          <a:off x="2971800" y="3429000"/>
          <a:ext cx="3048000" cy="1930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Axioms of Probability</a:t>
            </a:r>
            <a:endParaRPr lang="en-US" dirty="0">
              <a:solidFill>
                <a:srgbClr val="FF0000"/>
              </a:solidFill>
            </a:endParaRPr>
          </a:p>
        </p:txBody>
      </p:sp>
      <p:sp>
        <p:nvSpPr>
          <p:cNvPr id="3" name="Content Placeholder 2"/>
          <p:cNvSpPr>
            <a:spLocks noGrp="1"/>
          </p:cNvSpPr>
          <p:nvPr>
            <p:ph idx="1"/>
          </p:nvPr>
        </p:nvSpPr>
        <p:spPr>
          <a:xfrm>
            <a:off x="457200" y="1600201"/>
            <a:ext cx="8229600" cy="1447800"/>
          </a:xfrm>
        </p:spPr>
        <p:txBody>
          <a:bodyPr/>
          <a:lstStyle/>
          <a:p>
            <a:r>
              <a:rPr lang="en-US" dirty="0" smtClean="0"/>
              <a:t>Negation, P(~a) = 1 – P(a)</a:t>
            </a:r>
            <a:endParaRPr lang="en-US" dirty="0"/>
          </a:p>
        </p:txBody>
      </p:sp>
      <p:graphicFrame>
        <p:nvGraphicFramePr>
          <p:cNvPr id="5" name="Diagram 4"/>
          <p:cNvGraphicFramePr/>
          <p:nvPr/>
        </p:nvGraphicFramePr>
        <p:xfrm>
          <a:off x="2819400" y="3124200"/>
          <a:ext cx="2971800" cy="1930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Axioms of Probability</a:t>
            </a:r>
            <a:endParaRPr lang="en-US" dirty="0">
              <a:solidFill>
                <a:srgbClr val="FF0000"/>
              </a:solidFill>
            </a:endParaRPr>
          </a:p>
        </p:txBody>
      </p:sp>
      <p:sp>
        <p:nvSpPr>
          <p:cNvPr id="3" name="Content Placeholder 2"/>
          <p:cNvSpPr>
            <a:spLocks noGrp="1"/>
          </p:cNvSpPr>
          <p:nvPr>
            <p:ph idx="1"/>
          </p:nvPr>
        </p:nvSpPr>
        <p:spPr>
          <a:xfrm>
            <a:off x="457200" y="1600200"/>
            <a:ext cx="8229600" cy="5257800"/>
          </a:xfrm>
        </p:spPr>
        <p:txBody>
          <a:bodyPr>
            <a:normAutofit lnSpcReduction="10000"/>
          </a:bodyPr>
          <a:lstStyle/>
          <a:p>
            <a:r>
              <a:rPr lang="en-US" dirty="0" smtClean="0"/>
              <a:t>Conditional probability</a:t>
            </a:r>
          </a:p>
          <a:p>
            <a:pPr lvl="1"/>
            <a:r>
              <a:rPr lang="en-US" dirty="0" smtClean="0"/>
              <a:t>Once evidence is obtained, the agent can use conditional probabilities, P(</a:t>
            </a:r>
            <a:r>
              <a:rPr lang="en-US" dirty="0" err="1" smtClean="0"/>
              <a:t>a|b</a:t>
            </a:r>
            <a:r>
              <a:rPr lang="en-US" dirty="0" smtClean="0"/>
              <a:t>)</a:t>
            </a:r>
          </a:p>
          <a:p>
            <a:pPr lvl="1"/>
            <a:r>
              <a:rPr lang="en-US" dirty="0" smtClean="0"/>
              <a:t>P(</a:t>
            </a:r>
            <a:r>
              <a:rPr lang="en-US" dirty="0" err="1" smtClean="0"/>
              <a:t>a|b</a:t>
            </a:r>
            <a:r>
              <a:rPr lang="en-US" dirty="0" smtClean="0"/>
              <a:t>) = probability of a being true given that we know b is true</a:t>
            </a:r>
          </a:p>
          <a:p>
            <a:pPr lvl="1"/>
            <a:r>
              <a:rPr lang="en-US" dirty="0" smtClean="0"/>
              <a:t>The equation P(</a:t>
            </a:r>
            <a:r>
              <a:rPr lang="en-US" dirty="0" err="1" smtClean="0"/>
              <a:t>a|b</a:t>
            </a:r>
            <a:r>
              <a:rPr lang="en-US" dirty="0" smtClean="0"/>
              <a:t>) = </a:t>
            </a:r>
          </a:p>
          <a:p>
            <a:pPr lvl="1">
              <a:buNone/>
            </a:pPr>
            <a:r>
              <a:rPr lang="en-US" dirty="0" smtClean="0"/>
              <a:t>	holds whenever P(b)&gt;0</a:t>
            </a:r>
          </a:p>
          <a:p>
            <a:r>
              <a:rPr lang="en-US" dirty="0" smtClean="0"/>
              <a:t>An agent who bets according to probabilities that violate these axioms can be forced to bet so as to lose money regardless of outcome [</a:t>
            </a:r>
            <a:r>
              <a:rPr lang="en-US" dirty="0" err="1" smtClean="0"/>
              <a:t>deFinetti</a:t>
            </a:r>
            <a:r>
              <a:rPr lang="en-US" dirty="0" smtClean="0"/>
              <a:t>, 1931]</a:t>
            </a:r>
          </a:p>
        </p:txBody>
      </p:sp>
      <p:sp>
        <p:nvSpPr>
          <p:cNvPr id="409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4097" name="Object 1"/>
          <p:cNvGraphicFramePr>
            <a:graphicFrameLocks noChangeAspect="1"/>
          </p:cNvGraphicFramePr>
          <p:nvPr/>
        </p:nvGraphicFramePr>
        <p:xfrm>
          <a:off x="4572000" y="3657600"/>
          <a:ext cx="990600" cy="778329"/>
        </p:xfrm>
        <a:graphic>
          <a:graphicData uri="http://schemas.openxmlformats.org/presentationml/2006/ole">
            <p:oleObj spid="_x0000_s4097" name="Equation" r:id="rId3" imgW="533169" imgH="418918" progId="Equation.3">
              <p:embed/>
            </p:oleObj>
          </a:graphicData>
        </a:graphic>
      </p:graphicFrame>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Axioms of Probability</a:t>
            </a:r>
            <a:endParaRPr lang="en-US" dirty="0">
              <a:solidFill>
                <a:srgbClr val="FF0000"/>
              </a:solidFill>
            </a:endParaRPr>
          </a:p>
        </p:txBody>
      </p:sp>
      <p:sp>
        <p:nvSpPr>
          <p:cNvPr id="3" name="Content Placeholder 2"/>
          <p:cNvSpPr>
            <a:spLocks noGrp="1"/>
          </p:cNvSpPr>
          <p:nvPr>
            <p:ph idx="1"/>
          </p:nvPr>
        </p:nvSpPr>
        <p:spPr>
          <a:xfrm>
            <a:off x="457200" y="1371600"/>
            <a:ext cx="8610600" cy="5486399"/>
          </a:xfrm>
        </p:spPr>
        <p:txBody>
          <a:bodyPr>
            <a:normAutofit fontScale="77500" lnSpcReduction="20000"/>
          </a:bodyPr>
          <a:lstStyle/>
          <a:p>
            <a:r>
              <a:rPr lang="en-US" dirty="0" smtClean="0"/>
              <a:t>Conjunction</a:t>
            </a:r>
          </a:p>
          <a:p>
            <a:pPr lvl="1"/>
            <a:r>
              <a:rPr lang="en-US" dirty="0" smtClean="0"/>
              <a:t>Product rule</a:t>
            </a:r>
          </a:p>
          <a:p>
            <a:pPr lvl="1"/>
            <a:r>
              <a:rPr lang="en-US" dirty="0" smtClean="0"/>
              <a:t>P(</a:t>
            </a:r>
            <a:r>
              <a:rPr lang="en-US" dirty="0" err="1" smtClean="0"/>
              <a:t>a^b</a:t>
            </a:r>
            <a:r>
              <a:rPr lang="en-US" dirty="0" smtClean="0"/>
              <a:t>) = P(a)*P(</a:t>
            </a:r>
            <a:r>
              <a:rPr lang="en-US" dirty="0" err="1" smtClean="0"/>
              <a:t>b|a</a:t>
            </a:r>
            <a:r>
              <a:rPr lang="en-US" dirty="0" smtClean="0"/>
              <a:t>)</a:t>
            </a:r>
          </a:p>
          <a:p>
            <a:pPr lvl="1"/>
            <a:r>
              <a:rPr lang="en-US" dirty="0" smtClean="0"/>
              <a:t>P(</a:t>
            </a:r>
            <a:r>
              <a:rPr lang="en-US" dirty="0" err="1" smtClean="0"/>
              <a:t>a^b</a:t>
            </a:r>
            <a:r>
              <a:rPr lang="en-US" dirty="0" smtClean="0"/>
              <a:t>) = P(b)*P(</a:t>
            </a:r>
            <a:r>
              <a:rPr lang="en-US" dirty="0" err="1" smtClean="0"/>
              <a:t>a|b</a:t>
            </a:r>
            <a:r>
              <a:rPr lang="en-US" dirty="0" smtClean="0"/>
              <a:t>)</a:t>
            </a:r>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r>
              <a:rPr lang="en-US" dirty="0" smtClean="0"/>
              <a:t>In order words, the only way a and b can both be true is if a is true and we know b is true given a is true (thus b is also true)</a:t>
            </a:r>
            <a:endParaRPr lang="en-US" dirty="0"/>
          </a:p>
        </p:txBody>
      </p:sp>
      <p:graphicFrame>
        <p:nvGraphicFramePr>
          <p:cNvPr id="5" name="Diagram 4"/>
          <p:cNvGraphicFramePr/>
          <p:nvPr/>
        </p:nvGraphicFramePr>
        <p:xfrm>
          <a:off x="2362200" y="3276600"/>
          <a:ext cx="2514600" cy="1701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2400"/>
            <a:ext cx="8229600" cy="1143000"/>
          </a:xfrm>
        </p:spPr>
        <p:txBody>
          <a:bodyPr/>
          <a:lstStyle/>
          <a:p>
            <a:r>
              <a:rPr lang="en-US" dirty="0" smtClean="0">
                <a:solidFill>
                  <a:srgbClr val="FF0000"/>
                </a:solidFill>
              </a:rPr>
              <a:t>Axioms of Probability</a:t>
            </a:r>
            <a:endParaRPr lang="en-US" dirty="0">
              <a:solidFill>
                <a:srgbClr val="FF0000"/>
              </a:solidFill>
            </a:endParaRPr>
          </a:p>
        </p:txBody>
      </p:sp>
      <p:sp>
        <p:nvSpPr>
          <p:cNvPr id="3" name="Content Placeholder 2"/>
          <p:cNvSpPr>
            <a:spLocks noGrp="1"/>
          </p:cNvSpPr>
          <p:nvPr>
            <p:ph idx="1"/>
          </p:nvPr>
        </p:nvSpPr>
        <p:spPr>
          <a:xfrm>
            <a:off x="457200" y="1600200"/>
            <a:ext cx="8229600" cy="5257799"/>
          </a:xfrm>
        </p:spPr>
        <p:txBody>
          <a:bodyPr>
            <a:normAutofit/>
          </a:bodyPr>
          <a:lstStyle/>
          <a:p>
            <a:r>
              <a:rPr lang="en-US" dirty="0" smtClean="0"/>
              <a:t>If a and b are independent events (the truth of a has no effect on the truth of b),                         then P(</a:t>
            </a:r>
            <a:r>
              <a:rPr lang="en-US" dirty="0" err="1" smtClean="0"/>
              <a:t>a^b</a:t>
            </a:r>
            <a:r>
              <a:rPr lang="en-US" dirty="0" smtClean="0"/>
              <a:t>) = P(a) * P(b). </a:t>
            </a:r>
          </a:p>
          <a:p>
            <a:r>
              <a:rPr lang="en-US" dirty="0" smtClean="0"/>
              <a:t>“Wet” and “Raining” are not independent events. </a:t>
            </a:r>
          </a:p>
          <a:p>
            <a:r>
              <a:rPr lang="en-US" dirty="0" smtClean="0"/>
              <a:t>“Wet” and “Joe made a joke” are pretty close to independent events. </a:t>
            </a:r>
          </a:p>
        </p:txBody>
      </p:sp>
      <p:sp>
        <p:nvSpPr>
          <p:cNvPr id="3174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7" name="Diagram 6"/>
          <p:cNvGraphicFramePr/>
          <p:nvPr/>
        </p:nvGraphicFramePr>
        <p:xfrm>
          <a:off x="6248400" y="5486400"/>
          <a:ext cx="2895600" cy="1371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8" name="Diagram 7"/>
          <p:cNvGraphicFramePr/>
          <p:nvPr/>
        </p:nvGraphicFramePr>
        <p:xfrm>
          <a:off x="0" y="5486400"/>
          <a:ext cx="2209800" cy="13716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Non-monotonic Logic</a:t>
            </a:r>
            <a:endParaRPr lang="en-US" dirty="0">
              <a:solidFill>
                <a:srgbClr val="FF0000"/>
              </a:solidFill>
            </a:endParaRPr>
          </a:p>
        </p:txBody>
      </p:sp>
      <p:sp>
        <p:nvSpPr>
          <p:cNvPr id="7" name="Content Placeholder 6"/>
          <p:cNvSpPr>
            <a:spLocks noGrp="1"/>
          </p:cNvSpPr>
          <p:nvPr>
            <p:ph idx="1"/>
          </p:nvPr>
        </p:nvSpPr>
        <p:spPr>
          <a:xfrm>
            <a:off x="457200" y="1600200"/>
            <a:ext cx="8229600" cy="5257800"/>
          </a:xfrm>
        </p:spPr>
        <p:txBody>
          <a:bodyPr>
            <a:normAutofit fontScale="92500" lnSpcReduction="20000"/>
          </a:bodyPr>
          <a:lstStyle/>
          <a:p>
            <a:r>
              <a:rPr lang="en-US" dirty="0" smtClean="0"/>
              <a:t>Traditional logic is </a:t>
            </a:r>
            <a:r>
              <a:rPr lang="en-US" dirty="0" smtClean="0">
                <a:solidFill>
                  <a:schemeClr val="accent5"/>
                </a:solidFill>
              </a:rPr>
              <a:t>monotonic</a:t>
            </a:r>
          </a:p>
          <a:p>
            <a:pPr lvl="1"/>
            <a:r>
              <a:rPr lang="en-US" dirty="0" smtClean="0"/>
              <a:t>The set of legal conclusions grows </a:t>
            </a:r>
            <a:r>
              <a:rPr lang="en-US" dirty="0" smtClean="0">
                <a:solidFill>
                  <a:schemeClr val="accent5"/>
                </a:solidFill>
              </a:rPr>
              <a:t>monotonically</a:t>
            </a:r>
            <a:r>
              <a:rPr lang="en-US" dirty="0" smtClean="0"/>
              <a:t> with the set of facts appearing in our initial database</a:t>
            </a:r>
          </a:p>
          <a:p>
            <a:r>
              <a:rPr lang="en-US" dirty="0" smtClean="0"/>
              <a:t>When humans reason, we use </a:t>
            </a:r>
            <a:r>
              <a:rPr lang="en-US" dirty="0" err="1" smtClean="0">
                <a:solidFill>
                  <a:schemeClr val="accent5"/>
                </a:solidFill>
              </a:rPr>
              <a:t>defeasible</a:t>
            </a:r>
            <a:r>
              <a:rPr lang="en-US" dirty="0" smtClean="0"/>
              <a:t> logic</a:t>
            </a:r>
          </a:p>
          <a:p>
            <a:pPr lvl="1"/>
            <a:r>
              <a:rPr lang="en-US" dirty="0" smtClean="0"/>
              <a:t>Almost every conclusion we draw is subject to reversal</a:t>
            </a:r>
          </a:p>
          <a:p>
            <a:pPr lvl="1"/>
            <a:r>
              <a:rPr lang="en-US" dirty="0" smtClean="0"/>
              <a:t>If we find contradicting information later, we’ll want to </a:t>
            </a:r>
            <a:r>
              <a:rPr lang="en-US" dirty="0" smtClean="0">
                <a:solidFill>
                  <a:schemeClr val="accent5"/>
                </a:solidFill>
              </a:rPr>
              <a:t>retract</a:t>
            </a:r>
            <a:r>
              <a:rPr lang="en-US" dirty="0" smtClean="0"/>
              <a:t> earlier inferences</a:t>
            </a:r>
          </a:p>
          <a:p>
            <a:r>
              <a:rPr lang="en-US" dirty="0" err="1" smtClean="0">
                <a:solidFill>
                  <a:schemeClr val="accent5"/>
                </a:solidFill>
              </a:rPr>
              <a:t>Nonmonotonic</a:t>
            </a:r>
            <a:r>
              <a:rPr lang="en-US" dirty="0" smtClean="0">
                <a:solidFill>
                  <a:schemeClr val="accent5"/>
                </a:solidFill>
              </a:rPr>
              <a:t> logic</a:t>
            </a:r>
            <a:r>
              <a:rPr lang="en-US" dirty="0" smtClean="0"/>
              <a:t>, or </a:t>
            </a:r>
            <a:r>
              <a:rPr lang="en-US" dirty="0" err="1" smtClean="0">
                <a:solidFill>
                  <a:schemeClr val="accent5"/>
                </a:solidFill>
              </a:rPr>
              <a:t>defeasible</a:t>
            </a:r>
            <a:r>
              <a:rPr lang="en-US" dirty="0" smtClean="0">
                <a:solidFill>
                  <a:schemeClr val="accent5"/>
                </a:solidFill>
              </a:rPr>
              <a:t> reasoning</a:t>
            </a:r>
            <a:r>
              <a:rPr lang="en-US" dirty="0" smtClean="0"/>
              <a:t>, allows a statement to be retracted</a:t>
            </a:r>
          </a:p>
          <a:p>
            <a:r>
              <a:rPr lang="en-US" dirty="0" smtClean="0"/>
              <a:t>Solution:  </a:t>
            </a:r>
            <a:r>
              <a:rPr lang="en-US" dirty="0" smtClean="0">
                <a:solidFill>
                  <a:srgbClr val="FF0000"/>
                </a:solidFill>
              </a:rPr>
              <a:t>Truth Maintenance</a:t>
            </a:r>
          </a:p>
          <a:p>
            <a:pPr lvl="1"/>
            <a:r>
              <a:rPr lang="en-US" dirty="0" smtClean="0"/>
              <a:t>Keep explicit information about which facts/inferences support other inferences</a:t>
            </a:r>
          </a:p>
          <a:p>
            <a:pPr lvl="1"/>
            <a:r>
              <a:rPr lang="en-US" dirty="0" smtClean="0"/>
              <a:t>If the foundation disappears, so must the conclusion</a:t>
            </a:r>
          </a:p>
          <a:p>
            <a:pPr>
              <a:buNone/>
            </a:pP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2400"/>
            <a:ext cx="8229600" cy="1143000"/>
          </a:xfrm>
        </p:spPr>
        <p:txBody>
          <a:bodyPr/>
          <a:lstStyle/>
          <a:p>
            <a:r>
              <a:rPr lang="en-US" dirty="0" smtClean="0">
                <a:solidFill>
                  <a:srgbClr val="FF0000"/>
                </a:solidFill>
              </a:rPr>
              <a:t>More Than 2 Variables</a:t>
            </a:r>
            <a:endParaRPr lang="en-US" dirty="0">
              <a:solidFill>
                <a:srgbClr val="FF0000"/>
              </a:solidFill>
            </a:endParaRPr>
          </a:p>
        </p:txBody>
      </p:sp>
      <p:sp>
        <p:nvSpPr>
          <p:cNvPr id="3" name="Content Placeholder 2"/>
          <p:cNvSpPr>
            <a:spLocks noGrp="1"/>
          </p:cNvSpPr>
          <p:nvPr>
            <p:ph idx="1"/>
          </p:nvPr>
        </p:nvSpPr>
        <p:spPr>
          <a:xfrm>
            <a:off x="457200" y="1600200"/>
            <a:ext cx="8229600" cy="5257799"/>
          </a:xfrm>
        </p:spPr>
        <p:txBody>
          <a:bodyPr>
            <a:normAutofit/>
          </a:bodyPr>
          <a:lstStyle/>
          <a:p>
            <a:r>
              <a:rPr lang="en-US" dirty="0" smtClean="0"/>
              <a:t>The </a:t>
            </a:r>
            <a:r>
              <a:rPr lang="en-US" dirty="0" smtClean="0">
                <a:solidFill>
                  <a:srgbClr val="0000CC"/>
                </a:solidFill>
              </a:rPr>
              <a:t>chain rule </a:t>
            </a:r>
            <a:r>
              <a:rPr lang="en-US" dirty="0" smtClean="0"/>
              <a:t>is derived by successive application of the product rule:</a:t>
            </a:r>
          </a:p>
          <a:p>
            <a:r>
              <a:rPr lang="en-US" dirty="0" smtClean="0"/>
              <a:t>P(X</a:t>
            </a:r>
            <a:r>
              <a:rPr lang="en-US" baseline="-25000" dirty="0" smtClean="0"/>
              <a:t>1</a:t>
            </a:r>
            <a:r>
              <a:rPr lang="en-US" dirty="0" smtClean="0"/>
              <a:t>,..,X</a:t>
            </a:r>
            <a:r>
              <a:rPr lang="en-US" baseline="-25000" dirty="0" smtClean="0"/>
              <a:t>n</a:t>
            </a:r>
            <a:r>
              <a:rPr lang="en-US" dirty="0" smtClean="0"/>
              <a:t>) = P(X</a:t>
            </a:r>
            <a:r>
              <a:rPr lang="en-US" baseline="-25000" dirty="0" smtClean="0"/>
              <a:t>1</a:t>
            </a:r>
            <a:r>
              <a:rPr lang="en-US" dirty="0" smtClean="0"/>
              <a:t>,..,X</a:t>
            </a:r>
            <a:r>
              <a:rPr lang="en-US" baseline="-25000" dirty="0" smtClean="0"/>
              <a:t>n-1</a:t>
            </a:r>
            <a:r>
              <a:rPr lang="en-US" dirty="0" smtClean="0"/>
              <a:t>)P(X</a:t>
            </a:r>
            <a:r>
              <a:rPr lang="en-US" baseline="-25000" dirty="0" smtClean="0"/>
              <a:t>n</a:t>
            </a:r>
            <a:r>
              <a:rPr lang="en-US" dirty="0" smtClean="0"/>
              <a:t>|X</a:t>
            </a:r>
            <a:r>
              <a:rPr lang="en-US" baseline="-25000" dirty="0" smtClean="0"/>
              <a:t>1</a:t>
            </a:r>
            <a:r>
              <a:rPr lang="en-US" dirty="0" smtClean="0"/>
              <a:t>,..,X</a:t>
            </a:r>
            <a:r>
              <a:rPr lang="en-US" baseline="-25000" dirty="0" smtClean="0"/>
              <a:t>n-1</a:t>
            </a:r>
            <a:r>
              <a:rPr lang="en-US" dirty="0" smtClean="0"/>
              <a:t>)</a:t>
            </a:r>
          </a:p>
          <a:p>
            <a:pPr lvl="1">
              <a:buNone/>
            </a:pPr>
            <a:r>
              <a:rPr lang="en-US" dirty="0" smtClean="0"/>
              <a:t>		= P((X</a:t>
            </a:r>
            <a:r>
              <a:rPr lang="en-US" baseline="-25000" dirty="0" smtClean="0"/>
              <a:t>1</a:t>
            </a:r>
            <a:r>
              <a:rPr lang="en-US" dirty="0" smtClean="0"/>
              <a:t>,..,X</a:t>
            </a:r>
            <a:r>
              <a:rPr lang="en-US" baseline="-25000" dirty="0" smtClean="0"/>
              <a:t>n-2</a:t>
            </a:r>
            <a:r>
              <a:rPr lang="en-US" dirty="0" smtClean="0"/>
              <a:t>)P(X</a:t>
            </a:r>
            <a:r>
              <a:rPr lang="en-US" baseline="-25000" dirty="0" smtClean="0"/>
              <a:t>n-1</a:t>
            </a:r>
            <a:r>
              <a:rPr lang="en-US" dirty="0" smtClean="0"/>
              <a:t>|X</a:t>
            </a:r>
            <a:r>
              <a:rPr lang="en-US" baseline="-25000" dirty="0" smtClean="0"/>
              <a:t>1</a:t>
            </a:r>
            <a:r>
              <a:rPr lang="en-US" dirty="0" smtClean="0"/>
              <a:t>,..,X</a:t>
            </a:r>
            <a:r>
              <a:rPr lang="en-US" baseline="-25000" dirty="0" smtClean="0"/>
              <a:t>n-2</a:t>
            </a:r>
            <a:r>
              <a:rPr lang="en-US" dirty="0" smtClean="0"/>
              <a:t>)P(X</a:t>
            </a:r>
            <a:r>
              <a:rPr lang="en-US" baseline="-25000" dirty="0" smtClean="0"/>
              <a:t>n</a:t>
            </a:r>
            <a:r>
              <a:rPr lang="en-US" dirty="0" smtClean="0"/>
              <a:t>|X</a:t>
            </a:r>
            <a:r>
              <a:rPr lang="en-US" baseline="-25000" dirty="0" smtClean="0"/>
              <a:t>1</a:t>
            </a:r>
            <a:r>
              <a:rPr lang="en-US" dirty="0" smtClean="0"/>
              <a:t>,..,X</a:t>
            </a:r>
            <a:r>
              <a:rPr lang="en-US" baseline="-25000" dirty="0" smtClean="0"/>
              <a:t>n-1</a:t>
            </a:r>
            <a:r>
              <a:rPr lang="en-US" dirty="0" smtClean="0"/>
              <a:t>)</a:t>
            </a:r>
          </a:p>
          <a:p>
            <a:pPr lvl="1">
              <a:buNone/>
            </a:pPr>
            <a:r>
              <a:rPr lang="en-US" dirty="0" smtClean="0"/>
              <a:t>		= …</a:t>
            </a:r>
          </a:p>
          <a:p>
            <a:pPr lvl="1">
              <a:buNone/>
            </a:pPr>
            <a:r>
              <a:rPr lang="en-US" dirty="0" smtClean="0"/>
              <a:t>		=	P(X</a:t>
            </a:r>
            <a:r>
              <a:rPr lang="en-US" baseline="-25000" dirty="0" smtClean="0"/>
              <a:t>i</a:t>
            </a:r>
            <a:r>
              <a:rPr lang="en-US" dirty="0" smtClean="0"/>
              <a:t>|X</a:t>
            </a:r>
            <a:r>
              <a:rPr lang="en-US" baseline="-25000" dirty="0" smtClean="0"/>
              <a:t>1</a:t>
            </a:r>
            <a:r>
              <a:rPr lang="en-US" dirty="0" smtClean="0"/>
              <a:t>,..,X</a:t>
            </a:r>
            <a:r>
              <a:rPr lang="en-US" baseline="-25000" dirty="0" smtClean="0"/>
              <a:t>i-1</a:t>
            </a:r>
            <a:r>
              <a:rPr lang="en-US" dirty="0" smtClean="0"/>
              <a:t>) </a:t>
            </a:r>
            <a:endParaRPr lang="en-US" dirty="0"/>
          </a:p>
        </p:txBody>
      </p:sp>
      <p:sp>
        <p:nvSpPr>
          <p:cNvPr id="3174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31745" name="Object 1"/>
          <p:cNvGraphicFramePr>
            <a:graphicFrameLocks noChangeAspect="1"/>
          </p:cNvGraphicFramePr>
          <p:nvPr/>
        </p:nvGraphicFramePr>
        <p:xfrm>
          <a:off x="1676400" y="4267200"/>
          <a:ext cx="667820" cy="540327"/>
        </p:xfrm>
        <a:graphic>
          <a:graphicData uri="http://schemas.openxmlformats.org/presentationml/2006/ole">
            <p:oleObj spid="_x0000_s62466" name="Equation" r:id="rId3" imgW="291973" imgH="241195" progId="Equation.3">
              <p:embed/>
            </p:oleObj>
          </a:graphicData>
        </a:graphic>
      </p:graphicFrame>
      <p:graphicFrame>
        <p:nvGraphicFramePr>
          <p:cNvPr id="8" name="Diagram 7"/>
          <p:cNvGraphicFramePr/>
          <p:nvPr/>
        </p:nvGraphicFramePr>
        <p:xfrm>
          <a:off x="5029200" y="3987800"/>
          <a:ext cx="4114800" cy="28702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Law of Alternatives</a:t>
            </a:r>
            <a:endParaRPr lang="en-US" dirty="0">
              <a:solidFill>
                <a:srgbClr val="FF0000"/>
              </a:solidFill>
            </a:endParaRPr>
          </a:p>
        </p:txBody>
      </p:sp>
      <p:sp>
        <p:nvSpPr>
          <p:cNvPr id="3" name="Content Placeholder 2"/>
          <p:cNvSpPr>
            <a:spLocks noGrp="1"/>
          </p:cNvSpPr>
          <p:nvPr>
            <p:ph idx="1"/>
          </p:nvPr>
        </p:nvSpPr>
        <p:spPr>
          <a:xfrm>
            <a:off x="0" y="1600201"/>
            <a:ext cx="9144000" cy="5257799"/>
          </a:xfrm>
        </p:spPr>
        <p:txBody>
          <a:bodyPr>
            <a:normAutofit fontScale="92500" lnSpcReduction="20000"/>
          </a:bodyPr>
          <a:lstStyle/>
          <a:p>
            <a:r>
              <a:rPr lang="en-US" dirty="0" smtClean="0"/>
              <a:t>If we know that exactly one of A1, A2, ..., An are true, then we know                                                                    P(B) = P(B|A1)P(A1) + P(B|A2)P(A2) + ... + P(</a:t>
            </a:r>
            <a:r>
              <a:rPr lang="en-US" dirty="0" err="1" smtClean="0"/>
              <a:t>B|An</a:t>
            </a:r>
            <a:r>
              <a:rPr lang="en-US" dirty="0" smtClean="0"/>
              <a:t>)P(An) and                                                                                      P(B|X) = P(B|A1,X) + ... + P(</a:t>
            </a:r>
            <a:r>
              <a:rPr lang="en-US" dirty="0" err="1" smtClean="0"/>
              <a:t>B|An,X</a:t>
            </a:r>
            <a:r>
              <a:rPr lang="en-US" dirty="0" smtClean="0"/>
              <a:t>)P(</a:t>
            </a:r>
            <a:r>
              <a:rPr lang="en-US" dirty="0" err="1" smtClean="0"/>
              <a:t>An,X</a:t>
            </a:r>
            <a:r>
              <a:rPr lang="en-US" dirty="0" smtClean="0"/>
              <a:t>)</a:t>
            </a:r>
          </a:p>
          <a:p>
            <a:r>
              <a:rPr lang="en-US" dirty="0" smtClean="0"/>
              <a:t>Example</a:t>
            </a:r>
          </a:p>
          <a:p>
            <a:pPr lvl="1"/>
            <a:r>
              <a:rPr lang="en-US" dirty="0" smtClean="0"/>
              <a:t>P(Sunday) = P(Monday) =.. = P(Saturday) = 1/7</a:t>
            </a:r>
          </a:p>
          <a:p>
            <a:pPr lvl="1"/>
            <a:r>
              <a:rPr lang="en-US" dirty="0" smtClean="0"/>
              <a:t>P(</a:t>
            </a:r>
            <a:r>
              <a:rPr lang="en-US" dirty="0" err="1" smtClean="0"/>
              <a:t>FootballToday</a:t>
            </a:r>
            <a:r>
              <a:rPr lang="en-US" dirty="0" smtClean="0"/>
              <a:t>) =</a:t>
            </a:r>
          </a:p>
          <a:p>
            <a:pPr lvl="1">
              <a:buNone/>
            </a:pPr>
            <a:r>
              <a:rPr lang="en-US" dirty="0" smtClean="0"/>
              <a:t>	P(</a:t>
            </a:r>
            <a:r>
              <a:rPr lang="en-US" dirty="0" err="1" smtClean="0"/>
              <a:t>FootballToday|Sunday</a:t>
            </a:r>
            <a:r>
              <a:rPr lang="en-US" dirty="0" smtClean="0"/>
              <a:t>)P(Sunday) +</a:t>
            </a:r>
          </a:p>
          <a:p>
            <a:pPr lvl="1">
              <a:buNone/>
            </a:pPr>
            <a:r>
              <a:rPr lang="en-US" dirty="0" smtClean="0"/>
              <a:t>	P(</a:t>
            </a:r>
            <a:r>
              <a:rPr lang="en-US" dirty="0" err="1" smtClean="0"/>
              <a:t>FootballToday|Monday</a:t>
            </a:r>
            <a:r>
              <a:rPr lang="en-US" dirty="0" smtClean="0"/>
              <a:t>)P(Monday) + </a:t>
            </a:r>
          </a:p>
          <a:p>
            <a:pPr lvl="1">
              <a:buNone/>
            </a:pPr>
            <a:r>
              <a:rPr lang="en-US" dirty="0" smtClean="0"/>
              <a:t>	.. +</a:t>
            </a:r>
          </a:p>
          <a:p>
            <a:pPr lvl="1">
              <a:buNone/>
            </a:pPr>
            <a:r>
              <a:rPr lang="en-US" dirty="0" smtClean="0"/>
              <a:t>	P(</a:t>
            </a:r>
            <a:r>
              <a:rPr lang="en-US" dirty="0" err="1" smtClean="0"/>
              <a:t>FootballToday|Saturday</a:t>
            </a:r>
            <a:r>
              <a:rPr lang="en-US" dirty="0" smtClean="0"/>
              <a:t>)P(Saturday)</a:t>
            </a:r>
          </a:p>
          <a:p>
            <a:pPr lvl="1">
              <a:buNone/>
            </a:pPr>
            <a:r>
              <a:rPr lang="en-US" dirty="0" smtClean="0"/>
              <a:t>	= 0 + 0 + 0 + 0 + 0 + 0 + 1/7*1 = 1/7</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Lunar Lander Example</a:t>
            </a:r>
            <a:endParaRPr lang="en-US" dirty="0">
              <a:solidFill>
                <a:srgbClr val="FF0000"/>
              </a:solidFill>
            </a:endParaRPr>
          </a:p>
        </p:txBody>
      </p:sp>
      <p:sp>
        <p:nvSpPr>
          <p:cNvPr id="3" name="Content Placeholder 2"/>
          <p:cNvSpPr>
            <a:spLocks noGrp="1"/>
          </p:cNvSpPr>
          <p:nvPr>
            <p:ph idx="1"/>
          </p:nvPr>
        </p:nvSpPr>
        <p:spPr>
          <a:xfrm>
            <a:off x="381000" y="1219200"/>
            <a:ext cx="8229600" cy="1905000"/>
          </a:xfrm>
        </p:spPr>
        <p:txBody>
          <a:bodyPr>
            <a:normAutofit fontScale="70000" lnSpcReduction="20000"/>
          </a:bodyPr>
          <a:lstStyle/>
          <a:p>
            <a:r>
              <a:rPr lang="en-US" dirty="0" smtClean="0"/>
              <a:t>A lunar </a:t>
            </a:r>
            <a:r>
              <a:rPr lang="en-US" dirty="0" err="1" smtClean="0"/>
              <a:t>lander</a:t>
            </a:r>
            <a:r>
              <a:rPr lang="en-US" dirty="0" smtClean="0"/>
              <a:t> crashes somewhere in your town (one of the cells at random in the grid). The crash point is uniformly random (the probability is uniformly distributed, meaning each location has an equal probability of being the crash point).</a:t>
            </a:r>
          </a:p>
          <a:p>
            <a:r>
              <a:rPr lang="en-US" dirty="0" smtClean="0"/>
              <a:t>D is the event that it crashes downtown.</a:t>
            </a:r>
          </a:p>
          <a:p>
            <a:r>
              <a:rPr lang="en-US" dirty="0" smtClean="0"/>
              <a:t>R is the event that it crashes in the river.</a:t>
            </a:r>
          </a:p>
        </p:txBody>
      </p:sp>
      <p:graphicFrame>
        <p:nvGraphicFramePr>
          <p:cNvPr id="4" name="Table 3"/>
          <p:cNvGraphicFramePr>
            <a:graphicFrameLocks noGrp="1"/>
          </p:cNvGraphicFramePr>
          <p:nvPr/>
        </p:nvGraphicFramePr>
        <p:xfrm>
          <a:off x="838200" y="3505200"/>
          <a:ext cx="4267197" cy="2225040"/>
        </p:xfrm>
        <a:graphic>
          <a:graphicData uri="http://schemas.openxmlformats.org/drawingml/2006/table">
            <a:tbl>
              <a:tblPr firstRow="1" bandRow="1">
                <a:tableStyleId>{5940675A-B579-460E-94D1-54222C63F5DA}</a:tableStyleId>
              </a:tblPr>
              <a:tblGrid>
                <a:gridCol w="474133"/>
                <a:gridCol w="474133"/>
                <a:gridCol w="474133"/>
                <a:gridCol w="474133"/>
                <a:gridCol w="474133"/>
                <a:gridCol w="474133"/>
                <a:gridCol w="474133"/>
                <a:gridCol w="474133"/>
                <a:gridCol w="474133"/>
              </a:tblGrid>
              <a:tr h="370840">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a:p>
                  </a:txBody>
                  <a:tcPr/>
                </a:tc>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370840">
                <a:tc>
                  <a:txBody>
                    <a:bodyPr/>
                    <a:lstStyle/>
                    <a:p>
                      <a:pPr algn="ctr"/>
                      <a:endParaRPr lang="en-US" dirty="0">
                        <a:latin typeface="Times New Roman" pitchFamily="18" charset="0"/>
                        <a:cs typeface="Times New Roman" pitchFamily="18" charset="0"/>
                      </a:endParaRPr>
                    </a:p>
                  </a:txBody>
                  <a:tcPr marL="0" marR="0" marT="0" marB="0"/>
                </a:tc>
                <a:tc>
                  <a:txBody>
                    <a:bodyPr/>
                    <a:lstStyle/>
                    <a:p>
                      <a:pPr algn="ctr"/>
                      <a:endParaRPr lang="en-US" dirty="0">
                        <a:latin typeface="Times New Roman" pitchFamily="18" charset="0"/>
                        <a:cs typeface="Times New Roman" pitchFamily="18" charset="0"/>
                      </a:endParaRPr>
                    </a:p>
                  </a:txBody>
                  <a:tcPr marL="0" marR="0" marT="0" marB="0"/>
                </a:tc>
                <a:tc>
                  <a:txBody>
                    <a:bodyPr/>
                    <a:lstStyle/>
                    <a:p>
                      <a:pPr algn="ctr"/>
                      <a:endParaRPr lang="en-US" dirty="0">
                        <a:latin typeface="Times New Roman" pitchFamily="18" charset="0"/>
                        <a:cs typeface="Times New Roman" pitchFamily="18" charset="0"/>
                      </a:endParaRPr>
                    </a:p>
                  </a:txBody>
                  <a:tcPr marL="0" marR="0" marT="0" marB="0"/>
                </a:tc>
                <a:tc>
                  <a:txBody>
                    <a:bodyPr/>
                    <a:lstStyle/>
                    <a:p>
                      <a:pPr algn="ctr"/>
                      <a:endParaRPr lang="en-US" dirty="0">
                        <a:latin typeface="Times New Roman" pitchFamily="18" charset="0"/>
                        <a:cs typeface="Times New Roman" pitchFamily="18" charset="0"/>
                      </a:endParaRPr>
                    </a:p>
                  </a:txBody>
                  <a:tcPr marL="0" marR="0" marT="0" marB="0"/>
                </a:tc>
                <a:tc>
                  <a:txBody>
                    <a:bodyPr/>
                    <a:lstStyle/>
                    <a:p>
                      <a:pPr algn="ctr"/>
                      <a:endParaRPr lang="en-US">
                        <a:latin typeface="Times New Roman" pitchFamily="18" charset="0"/>
                        <a:cs typeface="Times New Roman" pitchFamily="18" charset="0"/>
                      </a:endParaRPr>
                    </a:p>
                  </a:txBody>
                  <a:tcPr marL="0" marR="0" marT="0" marB="0"/>
                </a:tc>
                <a:tc>
                  <a:txBody>
                    <a:bodyPr/>
                    <a:lstStyle/>
                    <a:p>
                      <a:pPr algn="ctr"/>
                      <a:r>
                        <a:rPr lang="en-US" dirty="0" smtClean="0">
                          <a:latin typeface="Times New Roman" pitchFamily="18" charset="0"/>
                          <a:cs typeface="Times New Roman" pitchFamily="18" charset="0"/>
                        </a:rPr>
                        <a:t>D</a:t>
                      </a:r>
                      <a:endParaRPr lang="en-US" dirty="0">
                        <a:latin typeface="Times New Roman" pitchFamily="18" charset="0"/>
                        <a:cs typeface="Times New Roman" pitchFamily="18" charset="0"/>
                      </a:endParaRPr>
                    </a:p>
                  </a:txBody>
                  <a:tcPr marL="0" marR="0" marT="0" marB="0"/>
                </a:tc>
                <a:tc>
                  <a:txBody>
                    <a:bodyPr/>
                    <a:lstStyle/>
                    <a:p>
                      <a:pPr algn="ctr"/>
                      <a:r>
                        <a:rPr lang="en-US" dirty="0" smtClean="0">
                          <a:latin typeface="Times New Roman" pitchFamily="18" charset="0"/>
                          <a:cs typeface="Times New Roman" pitchFamily="18" charset="0"/>
                        </a:rPr>
                        <a:t>D</a:t>
                      </a:r>
                      <a:endParaRPr lang="en-US" dirty="0">
                        <a:latin typeface="Times New Roman" pitchFamily="18" charset="0"/>
                        <a:cs typeface="Times New Roman" pitchFamily="18" charset="0"/>
                      </a:endParaRPr>
                    </a:p>
                  </a:txBody>
                  <a:tcPr marL="0" marR="0" marT="0" marB="0"/>
                </a:tc>
                <a:tc>
                  <a:txBody>
                    <a:bodyPr/>
                    <a:lstStyle/>
                    <a:p>
                      <a:pPr algn="ctr"/>
                      <a:r>
                        <a:rPr lang="en-US" dirty="0" smtClean="0">
                          <a:latin typeface="Times New Roman" pitchFamily="18" charset="0"/>
                          <a:cs typeface="Times New Roman" pitchFamily="18" charset="0"/>
                        </a:rPr>
                        <a:t>D</a:t>
                      </a:r>
                      <a:endParaRPr lang="en-US" dirty="0">
                        <a:latin typeface="Times New Roman" pitchFamily="18" charset="0"/>
                        <a:cs typeface="Times New Roman" pitchFamily="18" charset="0"/>
                      </a:endParaRPr>
                    </a:p>
                  </a:txBody>
                  <a:tcPr marL="0" marR="0" marT="0" marB="0"/>
                </a:tc>
                <a:tc>
                  <a:txBody>
                    <a:bodyPr/>
                    <a:lstStyle/>
                    <a:p>
                      <a:pPr algn="ctr"/>
                      <a:endParaRPr lang="en-US" dirty="0">
                        <a:latin typeface="Times New Roman" pitchFamily="18" charset="0"/>
                        <a:cs typeface="Times New Roman" pitchFamily="18" charset="0"/>
                      </a:endParaRPr>
                    </a:p>
                  </a:txBody>
                  <a:tcPr marL="0" marR="0" marT="0" marB="0"/>
                </a:tc>
              </a:tr>
              <a:tr h="370840">
                <a:tc>
                  <a:txBody>
                    <a:bodyPr/>
                    <a:lstStyle/>
                    <a:p>
                      <a:pPr algn="ctr"/>
                      <a:r>
                        <a:rPr lang="en-US" dirty="0" smtClean="0">
                          <a:latin typeface="Times New Roman" pitchFamily="18" charset="0"/>
                          <a:cs typeface="Times New Roman" pitchFamily="18" charset="0"/>
                        </a:rPr>
                        <a:t>R</a:t>
                      </a:r>
                      <a:endParaRPr lang="en-US" dirty="0">
                        <a:latin typeface="Times New Roman" pitchFamily="18" charset="0"/>
                        <a:cs typeface="Times New Roman" pitchFamily="18" charset="0"/>
                      </a:endParaRPr>
                    </a:p>
                  </a:txBody>
                  <a:tcPr marL="0" marR="0" marT="0" marB="0"/>
                </a:tc>
                <a:tc>
                  <a:txBody>
                    <a:bodyPr/>
                    <a:lstStyle/>
                    <a:p>
                      <a:pPr algn="ctr"/>
                      <a:r>
                        <a:rPr lang="en-US" dirty="0" smtClean="0">
                          <a:latin typeface="Times New Roman" pitchFamily="18" charset="0"/>
                          <a:cs typeface="Times New Roman" pitchFamily="18" charset="0"/>
                        </a:rPr>
                        <a:t>R</a:t>
                      </a:r>
                      <a:endParaRPr lang="en-US" dirty="0">
                        <a:latin typeface="Times New Roman" pitchFamily="18" charset="0"/>
                        <a:cs typeface="Times New Roman" pitchFamily="18" charset="0"/>
                      </a:endParaRPr>
                    </a:p>
                  </a:txBody>
                  <a:tcPr marL="0" marR="0" marT="0" marB="0"/>
                </a:tc>
                <a:tc>
                  <a:txBody>
                    <a:bodyPr/>
                    <a:lstStyle/>
                    <a:p>
                      <a:pPr algn="ctr"/>
                      <a:r>
                        <a:rPr lang="en-US" dirty="0" smtClean="0">
                          <a:latin typeface="Times New Roman" pitchFamily="18" charset="0"/>
                          <a:cs typeface="Times New Roman" pitchFamily="18" charset="0"/>
                        </a:rPr>
                        <a:t>R</a:t>
                      </a:r>
                      <a:endParaRPr lang="en-US" dirty="0">
                        <a:latin typeface="Times New Roman" pitchFamily="18" charset="0"/>
                        <a:cs typeface="Times New Roman" pitchFamily="18" charset="0"/>
                      </a:endParaRPr>
                    </a:p>
                  </a:txBody>
                  <a:tcPr marL="0" marR="0" marT="0" marB="0"/>
                </a:tc>
                <a:tc>
                  <a:txBody>
                    <a:bodyPr/>
                    <a:lstStyle/>
                    <a:p>
                      <a:pPr algn="ctr"/>
                      <a:r>
                        <a:rPr lang="en-US" dirty="0" smtClean="0">
                          <a:latin typeface="Times New Roman" pitchFamily="18" charset="0"/>
                          <a:cs typeface="Times New Roman" pitchFamily="18" charset="0"/>
                        </a:rPr>
                        <a:t>R</a:t>
                      </a:r>
                      <a:endParaRPr lang="en-US" dirty="0">
                        <a:latin typeface="Times New Roman" pitchFamily="18" charset="0"/>
                        <a:cs typeface="Times New Roman" pitchFamily="18" charset="0"/>
                      </a:endParaRPr>
                    </a:p>
                  </a:txBody>
                  <a:tcPr marL="0" marR="0" marT="0" marB="0"/>
                </a:tc>
                <a:tc>
                  <a:txBody>
                    <a:bodyPr/>
                    <a:lstStyle/>
                    <a:p>
                      <a:pPr algn="ctr"/>
                      <a:r>
                        <a:rPr lang="en-US" dirty="0" smtClean="0">
                          <a:latin typeface="Times New Roman" pitchFamily="18" charset="0"/>
                          <a:cs typeface="Times New Roman" pitchFamily="18" charset="0"/>
                        </a:rPr>
                        <a:t>R</a:t>
                      </a:r>
                      <a:endParaRPr lang="en-US" dirty="0">
                        <a:latin typeface="Times New Roman" pitchFamily="18" charset="0"/>
                        <a:cs typeface="Times New Roman" pitchFamily="18" charset="0"/>
                      </a:endParaRPr>
                    </a:p>
                  </a:txBody>
                  <a:tcPr marL="0" marR="0" marT="0" marB="0"/>
                </a:tc>
                <a:tc>
                  <a:txBody>
                    <a:bodyPr/>
                    <a:lstStyle/>
                    <a:p>
                      <a:pPr algn="ctr"/>
                      <a:r>
                        <a:rPr lang="en-US" dirty="0" smtClean="0">
                          <a:latin typeface="Times New Roman" pitchFamily="18" charset="0"/>
                          <a:cs typeface="Times New Roman" pitchFamily="18" charset="0"/>
                        </a:rPr>
                        <a:t>DR</a:t>
                      </a:r>
                      <a:endParaRPr lang="en-US" dirty="0">
                        <a:latin typeface="Times New Roman" pitchFamily="18" charset="0"/>
                        <a:cs typeface="Times New Roman" pitchFamily="18" charset="0"/>
                      </a:endParaRPr>
                    </a:p>
                  </a:txBody>
                  <a:tcPr marL="0" marR="0" marT="0" marB="0"/>
                </a:tc>
                <a:tc>
                  <a:txBody>
                    <a:bodyPr/>
                    <a:lstStyle/>
                    <a:p>
                      <a:pPr algn="ctr"/>
                      <a:r>
                        <a:rPr lang="en-US" dirty="0" smtClean="0">
                          <a:latin typeface="Times New Roman" pitchFamily="18" charset="0"/>
                          <a:cs typeface="Times New Roman" pitchFamily="18" charset="0"/>
                        </a:rPr>
                        <a:t>DR</a:t>
                      </a:r>
                      <a:endParaRPr lang="en-US" dirty="0">
                        <a:latin typeface="Times New Roman" pitchFamily="18" charset="0"/>
                        <a:cs typeface="Times New Roman" pitchFamily="18" charset="0"/>
                      </a:endParaRPr>
                    </a:p>
                  </a:txBody>
                  <a:tcPr marL="0" marR="0" marT="0" marB="0"/>
                </a:tc>
                <a:tc>
                  <a:txBody>
                    <a:bodyPr/>
                    <a:lstStyle/>
                    <a:p>
                      <a:pPr algn="ctr"/>
                      <a:r>
                        <a:rPr lang="en-US" dirty="0" smtClean="0">
                          <a:latin typeface="Times New Roman" pitchFamily="18" charset="0"/>
                          <a:cs typeface="Times New Roman" pitchFamily="18" charset="0"/>
                        </a:rPr>
                        <a:t>DR</a:t>
                      </a:r>
                      <a:endParaRPr lang="en-US" dirty="0">
                        <a:latin typeface="Times New Roman" pitchFamily="18" charset="0"/>
                        <a:cs typeface="Times New Roman" pitchFamily="18" charset="0"/>
                      </a:endParaRPr>
                    </a:p>
                  </a:txBody>
                  <a:tcPr marL="0" marR="0" marT="0" marB="0"/>
                </a:tc>
                <a:tc>
                  <a:txBody>
                    <a:bodyPr/>
                    <a:lstStyle/>
                    <a:p>
                      <a:pPr algn="ctr"/>
                      <a:r>
                        <a:rPr lang="en-US" dirty="0" smtClean="0">
                          <a:latin typeface="Times New Roman" pitchFamily="18" charset="0"/>
                          <a:cs typeface="Times New Roman" pitchFamily="18" charset="0"/>
                        </a:rPr>
                        <a:t>R</a:t>
                      </a:r>
                      <a:endParaRPr lang="en-US" dirty="0">
                        <a:latin typeface="Times New Roman" pitchFamily="18" charset="0"/>
                        <a:cs typeface="Times New Roman" pitchFamily="18" charset="0"/>
                      </a:endParaRPr>
                    </a:p>
                  </a:txBody>
                  <a:tcPr marL="0" marR="0" marT="0" marB="0"/>
                </a:tc>
              </a:tr>
              <a:tr h="370840">
                <a:tc>
                  <a:txBody>
                    <a:bodyPr/>
                    <a:lstStyle/>
                    <a:p>
                      <a:pPr algn="ctr"/>
                      <a:r>
                        <a:rPr lang="en-US" dirty="0" smtClean="0">
                          <a:latin typeface="Times New Roman" pitchFamily="18" charset="0"/>
                          <a:cs typeface="Times New Roman" pitchFamily="18" charset="0"/>
                        </a:rPr>
                        <a:t>R</a:t>
                      </a:r>
                      <a:endParaRPr lang="en-US" dirty="0">
                        <a:latin typeface="Times New Roman" pitchFamily="18" charset="0"/>
                        <a:cs typeface="Times New Roman" pitchFamily="18" charset="0"/>
                      </a:endParaRPr>
                    </a:p>
                  </a:txBody>
                  <a:tcPr marL="0" marR="0" marT="0" marB="0"/>
                </a:tc>
                <a:tc>
                  <a:txBody>
                    <a:bodyPr/>
                    <a:lstStyle/>
                    <a:p>
                      <a:pPr algn="ctr"/>
                      <a:r>
                        <a:rPr lang="en-US" dirty="0" smtClean="0">
                          <a:latin typeface="Times New Roman" pitchFamily="18" charset="0"/>
                          <a:cs typeface="Times New Roman" pitchFamily="18" charset="0"/>
                        </a:rPr>
                        <a:t>R</a:t>
                      </a:r>
                      <a:endParaRPr lang="en-US" dirty="0">
                        <a:latin typeface="Times New Roman" pitchFamily="18" charset="0"/>
                        <a:cs typeface="Times New Roman" pitchFamily="18" charset="0"/>
                      </a:endParaRPr>
                    </a:p>
                  </a:txBody>
                  <a:tcPr marL="0" marR="0" marT="0" marB="0"/>
                </a:tc>
                <a:tc>
                  <a:txBody>
                    <a:bodyPr/>
                    <a:lstStyle/>
                    <a:p>
                      <a:pPr algn="ctr"/>
                      <a:r>
                        <a:rPr lang="en-US" dirty="0" smtClean="0">
                          <a:latin typeface="Times New Roman" pitchFamily="18" charset="0"/>
                          <a:cs typeface="Times New Roman" pitchFamily="18" charset="0"/>
                        </a:rPr>
                        <a:t>R</a:t>
                      </a:r>
                      <a:endParaRPr lang="en-US" dirty="0">
                        <a:latin typeface="Times New Roman" pitchFamily="18" charset="0"/>
                        <a:cs typeface="Times New Roman" pitchFamily="18" charset="0"/>
                      </a:endParaRPr>
                    </a:p>
                  </a:txBody>
                  <a:tcPr marL="0" marR="0" marT="0" marB="0"/>
                </a:tc>
                <a:tc>
                  <a:txBody>
                    <a:bodyPr/>
                    <a:lstStyle/>
                    <a:p>
                      <a:pPr algn="ctr"/>
                      <a:r>
                        <a:rPr lang="en-US" dirty="0" smtClean="0">
                          <a:latin typeface="Times New Roman" pitchFamily="18" charset="0"/>
                          <a:cs typeface="Times New Roman" pitchFamily="18" charset="0"/>
                        </a:rPr>
                        <a:t>R</a:t>
                      </a:r>
                      <a:endParaRPr lang="en-US" dirty="0">
                        <a:latin typeface="Times New Roman" pitchFamily="18" charset="0"/>
                        <a:cs typeface="Times New Roman" pitchFamily="18" charset="0"/>
                      </a:endParaRPr>
                    </a:p>
                  </a:txBody>
                  <a:tcPr marL="0" marR="0" marT="0" marB="0"/>
                </a:tc>
                <a:tc>
                  <a:txBody>
                    <a:bodyPr/>
                    <a:lstStyle/>
                    <a:p>
                      <a:pPr algn="ctr"/>
                      <a:r>
                        <a:rPr lang="en-US" dirty="0" smtClean="0">
                          <a:latin typeface="Times New Roman" pitchFamily="18" charset="0"/>
                          <a:cs typeface="Times New Roman" pitchFamily="18" charset="0"/>
                        </a:rPr>
                        <a:t>R</a:t>
                      </a:r>
                      <a:endParaRPr lang="en-US" dirty="0">
                        <a:latin typeface="Times New Roman" pitchFamily="18" charset="0"/>
                        <a:cs typeface="Times New Roman" pitchFamily="18" charset="0"/>
                      </a:endParaRPr>
                    </a:p>
                  </a:txBody>
                  <a:tcPr marL="0" marR="0" marT="0" marB="0"/>
                </a:tc>
                <a:tc>
                  <a:txBody>
                    <a:bodyPr/>
                    <a:lstStyle/>
                    <a:p>
                      <a:pPr algn="ctr"/>
                      <a:r>
                        <a:rPr lang="en-US" dirty="0" smtClean="0">
                          <a:latin typeface="Times New Roman" pitchFamily="18" charset="0"/>
                          <a:cs typeface="Times New Roman" pitchFamily="18" charset="0"/>
                        </a:rPr>
                        <a:t>DR</a:t>
                      </a:r>
                      <a:endParaRPr lang="en-US" dirty="0">
                        <a:latin typeface="Times New Roman" pitchFamily="18" charset="0"/>
                        <a:cs typeface="Times New Roman" pitchFamily="18" charset="0"/>
                      </a:endParaRPr>
                    </a:p>
                  </a:txBody>
                  <a:tcPr marL="0" marR="0" marT="0" marB="0"/>
                </a:tc>
                <a:tc>
                  <a:txBody>
                    <a:bodyPr/>
                    <a:lstStyle/>
                    <a:p>
                      <a:pPr algn="ctr"/>
                      <a:r>
                        <a:rPr lang="en-US" dirty="0" smtClean="0">
                          <a:latin typeface="Times New Roman" pitchFamily="18" charset="0"/>
                          <a:cs typeface="Times New Roman" pitchFamily="18" charset="0"/>
                        </a:rPr>
                        <a:t>DR</a:t>
                      </a:r>
                      <a:endParaRPr lang="en-US" dirty="0">
                        <a:latin typeface="Times New Roman" pitchFamily="18" charset="0"/>
                        <a:cs typeface="Times New Roman" pitchFamily="18" charset="0"/>
                      </a:endParaRPr>
                    </a:p>
                  </a:txBody>
                  <a:tcPr marL="0" marR="0" marT="0" marB="0"/>
                </a:tc>
                <a:tc>
                  <a:txBody>
                    <a:bodyPr/>
                    <a:lstStyle/>
                    <a:p>
                      <a:pPr algn="ctr"/>
                      <a:r>
                        <a:rPr lang="en-US" dirty="0" smtClean="0">
                          <a:latin typeface="Times New Roman" pitchFamily="18" charset="0"/>
                          <a:cs typeface="Times New Roman" pitchFamily="18" charset="0"/>
                        </a:rPr>
                        <a:t>DR</a:t>
                      </a:r>
                      <a:endParaRPr lang="en-US" dirty="0">
                        <a:latin typeface="Times New Roman" pitchFamily="18" charset="0"/>
                        <a:cs typeface="Times New Roman" pitchFamily="18" charset="0"/>
                      </a:endParaRPr>
                    </a:p>
                  </a:txBody>
                  <a:tcPr marL="0" marR="0" marT="0" marB="0"/>
                </a:tc>
                <a:tc>
                  <a:txBody>
                    <a:bodyPr/>
                    <a:lstStyle/>
                    <a:p>
                      <a:pPr algn="ctr"/>
                      <a:r>
                        <a:rPr lang="en-US" dirty="0" smtClean="0">
                          <a:latin typeface="Times New Roman" pitchFamily="18" charset="0"/>
                          <a:cs typeface="Times New Roman" pitchFamily="18" charset="0"/>
                        </a:rPr>
                        <a:t>R</a:t>
                      </a:r>
                      <a:endParaRPr lang="en-US" dirty="0">
                        <a:latin typeface="Times New Roman" pitchFamily="18" charset="0"/>
                        <a:cs typeface="Times New Roman" pitchFamily="18" charset="0"/>
                      </a:endParaRPr>
                    </a:p>
                  </a:txBody>
                  <a:tcPr marL="0" marR="0" marT="0" marB="0"/>
                </a:tc>
              </a:tr>
              <a:tr h="370840">
                <a:tc>
                  <a:txBody>
                    <a:bodyPr/>
                    <a:lstStyle/>
                    <a:p>
                      <a:pPr algn="ctr"/>
                      <a:endParaRPr lang="en-US" dirty="0">
                        <a:latin typeface="Times New Roman" pitchFamily="18" charset="0"/>
                        <a:cs typeface="Times New Roman" pitchFamily="18" charset="0"/>
                      </a:endParaRPr>
                    </a:p>
                  </a:txBody>
                  <a:tcPr marL="0" marR="0" marT="0" marB="0"/>
                </a:tc>
                <a:tc>
                  <a:txBody>
                    <a:bodyPr/>
                    <a:lstStyle/>
                    <a:p>
                      <a:pPr algn="ctr"/>
                      <a:endParaRPr lang="en-US" dirty="0">
                        <a:latin typeface="Times New Roman" pitchFamily="18" charset="0"/>
                        <a:cs typeface="Times New Roman" pitchFamily="18" charset="0"/>
                      </a:endParaRPr>
                    </a:p>
                  </a:txBody>
                  <a:tcPr marL="0" marR="0" marT="0" marB="0"/>
                </a:tc>
                <a:tc>
                  <a:txBody>
                    <a:bodyPr/>
                    <a:lstStyle/>
                    <a:p>
                      <a:pPr algn="ctr"/>
                      <a:endParaRPr lang="en-US" dirty="0">
                        <a:latin typeface="Times New Roman" pitchFamily="18" charset="0"/>
                        <a:cs typeface="Times New Roman" pitchFamily="18" charset="0"/>
                      </a:endParaRPr>
                    </a:p>
                  </a:txBody>
                  <a:tcPr marL="0" marR="0" marT="0" marB="0"/>
                </a:tc>
                <a:tc>
                  <a:txBody>
                    <a:bodyPr/>
                    <a:lstStyle/>
                    <a:p>
                      <a:pPr algn="ctr"/>
                      <a:endParaRPr lang="en-US" dirty="0">
                        <a:latin typeface="Times New Roman" pitchFamily="18" charset="0"/>
                        <a:cs typeface="Times New Roman" pitchFamily="18" charset="0"/>
                      </a:endParaRPr>
                    </a:p>
                  </a:txBody>
                  <a:tcPr marL="0" marR="0" marT="0" marB="0"/>
                </a:tc>
                <a:tc>
                  <a:txBody>
                    <a:bodyPr/>
                    <a:lstStyle/>
                    <a:p>
                      <a:pPr algn="ctr"/>
                      <a:endParaRPr lang="en-US" dirty="0">
                        <a:latin typeface="Times New Roman" pitchFamily="18" charset="0"/>
                        <a:cs typeface="Times New Roman" pitchFamily="18" charset="0"/>
                      </a:endParaRPr>
                    </a:p>
                  </a:txBody>
                  <a:tcPr marL="0" marR="0" marT="0" marB="0"/>
                </a:tc>
                <a:tc>
                  <a:txBody>
                    <a:bodyPr/>
                    <a:lstStyle/>
                    <a:p>
                      <a:pPr algn="ctr"/>
                      <a:r>
                        <a:rPr lang="en-US" dirty="0" smtClean="0">
                          <a:latin typeface="Times New Roman" pitchFamily="18" charset="0"/>
                          <a:cs typeface="Times New Roman" pitchFamily="18" charset="0"/>
                        </a:rPr>
                        <a:t>D</a:t>
                      </a:r>
                      <a:endParaRPr lang="en-US" dirty="0">
                        <a:latin typeface="Times New Roman" pitchFamily="18" charset="0"/>
                        <a:cs typeface="Times New Roman" pitchFamily="18" charset="0"/>
                      </a:endParaRPr>
                    </a:p>
                  </a:txBody>
                  <a:tcPr marL="0" marR="0" marT="0" marB="0"/>
                </a:tc>
                <a:tc>
                  <a:txBody>
                    <a:bodyPr/>
                    <a:lstStyle/>
                    <a:p>
                      <a:pPr algn="ctr"/>
                      <a:r>
                        <a:rPr lang="en-US" dirty="0" smtClean="0">
                          <a:latin typeface="Times New Roman" pitchFamily="18" charset="0"/>
                          <a:cs typeface="Times New Roman" pitchFamily="18" charset="0"/>
                        </a:rPr>
                        <a:t>D</a:t>
                      </a:r>
                      <a:endParaRPr lang="en-US" dirty="0">
                        <a:latin typeface="Times New Roman" pitchFamily="18" charset="0"/>
                        <a:cs typeface="Times New Roman" pitchFamily="18" charset="0"/>
                      </a:endParaRPr>
                    </a:p>
                  </a:txBody>
                  <a:tcPr marL="0" marR="0" marT="0" marB="0"/>
                </a:tc>
                <a:tc>
                  <a:txBody>
                    <a:bodyPr/>
                    <a:lstStyle/>
                    <a:p>
                      <a:pPr algn="ctr"/>
                      <a:r>
                        <a:rPr lang="en-US" dirty="0" smtClean="0">
                          <a:latin typeface="Times New Roman" pitchFamily="18" charset="0"/>
                          <a:cs typeface="Times New Roman" pitchFamily="18" charset="0"/>
                        </a:rPr>
                        <a:t>D</a:t>
                      </a:r>
                      <a:endParaRPr lang="en-US" dirty="0">
                        <a:latin typeface="Times New Roman" pitchFamily="18" charset="0"/>
                        <a:cs typeface="Times New Roman" pitchFamily="18" charset="0"/>
                      </a:endParaRPr>
                    </a:p>
                  </a:txBody>
                  <a:tcPr marL="0" marR="0" marT="0" marB="0"/>
                </a:tc>
                <a:tc>
                  <a:txBody>
                    <a:bodyPr/>
                    <a:lstStyle/>
                    <a:p>
                      <a:pPr algn="ctr"/>
                      <a:endParaRPr lang="en-US" dirty="0">
                        <a:latin typeface="Times New Roman" pitchFamily="18" charset="0"/>
                        <a:cs typeface="Times New Roman" pitchFamily="18" charset="0"/>
                      </a:endParaRPr>
                    </a:p>
                  </a:txBody>
                  <a:tcPr marL="0" marR="0" marT="0" marB="0"/>
                </a:tc>
              </a:tr>
            </a:tbl>
          </a:graphicData>
        </a:graphic>
      </p:graphicFrame>
      <p:sp>
        <p:nvSpPr>
          <p:cNvPr id="5" name="TextBox 4"/>
          <p:cNvSpPr txBox="1"/>
          <p:nvPr/>
        </p:nvSpPr>
        <p:spPr>
          <a:xfrm>
            <a:off x="5791200" y="3048000"/>
            <a:ext cx="1578509" cy="400110"/>
          </a:xfrm>
          <a:prstGeom prst="rect">
            <a:avLst/>
          </a:prstGeom>
          <a:noFill/>
        </p:spPr>
        <p:txBody>
          <a:bodyPr wrap="none" rtlCol="0">
            <a:spAutoFit/>
          </a:bodyPr>
          <a:lstStyle/>
          <a:p>
            <a:r>
              <a:rPr lang="en-US" sz="2000" dirty="0" smtClean="0">
                <a:solidFill>
                  <a:schemeClr val="accent5"/>
                </a:solidFill>
              </a:rPr>
              <a:t>What is P(R)?</a:t>
            </a:r>
            <a:endParaRPr lang="en-US" sz="2000" dirty="0">
              <a:solidFill>
                <a:schemeClr val="accent5"/>
              </a:solidFill>
            </a:endParaRPr>
          </a:p>
        </p:txBody>
      </p:sp>
      <p:sp>
        <p:nvSpPr>
          <p:cNvPr id="6" name="TextBox 5"/>
          <p:cNvSpPr txBox="1"/>
          <p:nvPr/>
        </p:nvSpPr>
        <p:spPr>
          <a:xfrm>
            <a:off x="7730975" y="3048000"/>
            <a:ext cx="803425" cy="400110"/>
          </a:xfrm>
          <a:prstGeom prst="rect">
            <a:avLst/>
          </a:prstGeom>
          <a:noFill/>
        </p:spPr>
        <p:txBody>
          <a:bodyPr wrap="none" rtlCol="0">
            <a:spAutoFit/>
          </a:bodyPr>
          <a:lstStyle/>
          <a:p>
            <a:r>
              <a:rPr lang="en-US" sz="2000" dirty="0" smtClean="0"/>
              <a:t>18/54</a:t>
            </a:r>
            <a:endParaRPr lang="en-US" sz="2000" dirty="0"/>
          </a:p>
        </p:txBody>
      </p:sp>
      <p:sp>
        <p:nvSpPr>
          <p:cNvPr id="7" name="TextBox 6"/>
          <p:cNvSpPr txBox="1"/>
          <p:nvPr/>
        </p:nvSpPr>
        <p:spPr>
          <a:xfrm>
            <a:off x="5791200" y="3638490"/>
            <a:ext cx="1596143" cy="400110"/>
          </a:xfrm>
          <a:prstGeom prst="rect">
            <a:avLst/>
          </a:prstGeom>
          <a:noFill/>
        </p:spPr>
        <p:txBody>
          <a:bodyPr wrap="none" rtlCol="0">
            <a:spAutoFit/>
          </a:bodyPr>
          <a:lstStyle/>
          <a:p>
            <a:r>
              <a:rPr lang="en-US" sz="2000" dirty="0" smtClean="0">
                <a:solidFill>
                  <a:schemeClr val="accent5"/>
                </a:solidFill>
              </a:rPr>
              <a:t>What is P(D)?</a:t>
            </a:r>
            <a:endParaRPr lang="en-US" sz="2000" dirty="0">
              <a:solidFill>
                <a:schemeClr val="accent5"/>
              </a:solidFill>
            </a:endParaRPr>
          </a:p>
        </p:txBody>
      </p:sp>
      <p:sp>
        <p:nvSpPr>
          <p:cNvPr id="8" name="TextBox 7"/>
          <p:cNvSpPr txBox="1"/>
          <p:nvPr/>
        </p:nvSpPr>
        <p:spPr>
          <a:xfrm>
            <a:off x="7730975" y="3638490"/>
            <a:ext cx="803425" cy="400110"/>
          </a:xfrm>
          <a:prstGeom prst="rect">
            <a:avLst/>
          </a:prstGeom>
          <a:noFill/>
        </p:spPr>
        <p:txBody>
          <a:bodyPr wrap="none" rtlCol="0">
            <a:spAutoFit/>
          </a:bodyPr>
          <a:lstStyle/>
          <a:p>
            <a:r>
              <a:rPr lang="en-US" sz="2000" dirty="0" smtClean="0"/>
              <a:t>12/54</a:t>
            </a:r>
            <a:endParaRPr lang="en-US" sz="2000" dirty="0"/>
          </a:p>
        </p:txBody>
      </p:sp>
      <p:sp>
        <p:nvSpPr>
          <p:cNvPr id="9" name="TextBox 8"/>
          <p:cNvSpPr txBox="1"/>
          <p:nvPr/>
        </p:nvSpPr>
        <p:spPr>
          <a:xfrm>
            <a:off x="5791200" y="4248090"/>
            <a:ext cx="1863844" cy="400110"/>
          </a:xfrm>
          <a:prstGeom prst="rect">
            <a:avLst/>
          </a:prstGeom>
          <a:noFill/>
        </p:spPr>
        <p:txBody>
          <a:bodyPr wrap="none" rtlCol="0">
            <a:spAutoFit/>
          </a:bodyPr>
          <a:lstStyle/>
          <a:p>
            <a:r>
              <a:rPr lang="en-US" sz="2000" dirty="0" smtClean="0">
                <a:solidFill>
                  <a:schemeClr val="accent5"/>
                </a:solidFill>
              </a:rPr>
              <a:t>What is P(D^R)?</a:t>
            </a:r>
            <a:endParaRPr lang="en-US" sz="2000" dirty="0">
              <a:solidFill>
                <a:schemeClr val="accent5"/>
              </a:solidFill>
            </a:endParaRPr>
          </a:p>
        </p:txBody>
      </p:sp>
      <p:sp>
        <p:nvSpPr>
          <p:cNvPr id="10" name="TextBox 9"/>
          <p:cNvSpPr txBox="1"/>
          <p:nvPr/>
        </p:nvSpPr>
        <p:spPr>
          <a:xfrm>
            <a:off x="7860818" y="4248090"/>
            <a:ext cx="673582" cy="400110"/>
          </a:xfrm>
          <a:prstGeom prst="rect">
            <a:avLst/>
          </a:prstGeom>
          <a:noFill/>
        </p:spPr>
        <p:txBody>
          <a:bodyPr wrap="none" rtlCol="0">
            <a:spAutoFit/>
          </a:bodyPr>
          <a:lstStyle/>
          <a:p>
            <a:r>
              <a:rPr lang="en-US" sz="2000" dirty="0" smtClean="0"/>
              <a:t>6/54</a:t>
            </a:r>
            <a:endParaRPr lang="en-US" sz="2000" dirty="0"/>
          </a:p>
        </p:txBody>
      </p:sp>
      <p:sp>
        <p:nvSpPr>
          <p:cNvPr id="11" name="TextBox 10"/>
          <p:cNvSpPr txBox="1"/>
          <p:nvPr/>
        </p:nvSpPr>
        <p:spPr>
          <a:xfrm>
            <a:off x="5791200" y="4781490"/>
            <a:ext cx="1863844" cy="400110"/>
          </a:xfrm>
          <a:prstGeom prst="rect">
            <a:avLst/>
          </a:prstGeom>
          <a:noFill/>
        </p:spPr>
        <p:txBody>
          <a:bodyPr wrap="none" rtlCol="0">
            <a:spAutoFit/>
          </a:bodyPr>
          <a:lstStyle/>
          <a:p>
            <a:r>
              <a:rPr lang="en-US" sz="2000" dirty="0" smtClean="0">
                <a:solidFill>
                  <a:schemeClr val="accent5"/>
                </a:solidFill>
              </a:rPr>
              <a:t>What is P(D|R)?</a:t>
            </a:r>
            <a:endParaRPr lang="en-US" sz="2000" dirty="0">
              <a:solidFill>
                <a:schemeClr val="accent5"/>
              </a:solidFill>
            </a:endParaRPr>
          </a:p>
        </p:txBody>
      </p:sp>
      <p:sp>
        <p:nvSpPr>
          <p:cNvPr id="12" name="TextBox 11"/>
          <p:cNvSpPr txBox="1"/>
          <p:nvPr/>
        </p:nvSpPr>
        <p:spPr>
          <a:xfrm>
            <a:off x="5791200" y="5314890"/>
            <a:ext cx="1854226" cy="400110"/>
          </a:xfrm>
          <a:prstGeom prst="rect">
            <a:avLst/>
          </a:prstGeom>
          <a:noFill/>
        </p:spPr>
        <p:txBody>
          <a:bodyPr wrap="none" rtlCol="0">
            <a:spAutoFit/>
          </a:bodyPr>
          <a:lstStyle/>
          <a:p>
            <a:r>
              <a:rPr lang="en-US" sz="2000" dirty="0" smtClean="0">
                <a:solidFill>
                  <a:schemeClr val="accent5"/>
                </a:solidFill>
              </a:rPr>
              <a:t>What is P(R|D)?</a:t>
            </a:r>
            <a:endParaRPr lang="en-US" sz="2000" dirty="0">
              <a:solidFill>
                <a:schemeClr val="accent5"/>
              </a:solidFill>
            </a:endParaRPr>
          </a:p>
        </p:txBody>
      </p:sp>
      <p:sp>
        <p:nvSpPr>
          <p:cNvPr id="13" name="TextBox 12"/>
          <p:cNvSpPr txBox="1"/>
          <p:nvPr/>
        </p:nvSpPr>
        <p:spPr>
          <a:xfrm>
            <a:off x="5791200" y="5848290"/>
            <a:ext cx="2410468" cy="400110"/>
          </a:xfrm>
          <a:prstGeom prst="rect">
            <a:avLst/>
          </a:prstGeom>
          <a:noFill/>
        </p:spPr>
        <p:txBody>
          <a:bodyPr wrap="none" rtlCol="0">
            <a:spAutoFit/>
          </a:bodyPr>
          <a:lstStyle/>
          <a:p>
            <a:r>
              <a:rPr lang="en-US" sz="2000" dirty="0" smtClean="0">
                <a:solidFill>
                  <a:schemeClr val="accent5"/>
                </a:solidFill>
              </a:rPr>
              <a:t>What is P(R^D)/P(D)?</a:t>
            </a:r>
            <a:endParaRPr lang="en-US" sz="2000" dirty="0">
              <a:solidFill>
                <a:schemeClr val="accent5"/>
              </a:solidFill>
            </a:endParaRPr>
          </a:p>
        </p:txBody>
      </p:sp>
      <p:sp>
        <p:nvSpPr>
          <p:cNvPr id="14" name="TextBox 13"/>
          <p:cNvSpPr txBox="1"/>
          <p:nvPr/>
        </p:nvSpPr>
        <p:spPr>
          <a:xfrm>
            <a:off x="7860818" y="4781490"/>
            <a:ext cx="673582" cy="400110"/>
          </a:xfrm>
          <a:prstGeom prst="rect">
            <a:avLst/>
          </a:prstGeom>
          <a:noFill/>
        </p:spPr>
        <p:txBody>
          <a:bodyPr wrap="none" rtlCol="0">
            <a:spAutoFit/>
          </a:bodyPr>
          <a:lstStyle/>
          <a:p>
            <a:r>
              <a:rPr lang="en-US" sz="2000" dirty="0" smtClean="0"/>
              <a:t>6/18</a:t>
            </a:r>
            <a:endParaRPr lang="en-US" sz="2000" dirty="0"/>
          </a:p>
        </p:txBody>
      </p:sp>
      <p:sp>
        <p:nvSpPr>
          <p:cNvPr id="15" name="TextBox 14"/>
          <p:cNvSpPr txBox="1"/>
          <p:nvPr/>
        </p:nvSpPr>
        <p:spPr>
          <a:xfrm>
            <a:off x="7860818" y="5314890"/>
            <a:ext cx="673582" cy="400110"/>
          </a:xfrm>
          <a:prstGeom prst="rect">
            <a:avLst/>
          </a:prstGeom>
          <a:noFill/>
        </p:spPr>
        <p:txBody>
          <a:bodyPr wrap="none" rtlCol="0">
            <a:spAutoFit/>
          </a:bodyPr>
          <a:lstStyle/>
          <a:p>
            <a:r>
              <a:rPr lang="en-US" sz="2000" dirty="0" smtClean="0"/>
              <a:t>6/12</a:t>
            </a:r>
            <a:endParaRPr lang="en-US" sz="2000" dirty="0"/>
          </a:p>
        </p:txBody>
      </p:sp>
      <p:sp>
        <p:nvSpPr>
          <p:cNvPr id="16" name="TextBox 15"/>
          <p:cNvSpPr txBox="1"/>
          <p:nvPr/>
        </p:nvSpPr>
        <p:spPr>
          <a:xfrm>
            <a:off x="8089418" y="5848290"/>
            <a:ext cx="673582" cy="400110"/>
          </a:xfrm>
          <a:prstGeom prst="rect">
            <a:avLst/>
          </a:prstGeom>
          <a:noFill/>
        </p:spPr>
        <p:txBody>
          <a:bodyPr wrap="none" rtlCol="0">
            <a:spAutoFit/>
          </a:bodyPr>
          <a:lstStyle/>
          <a:p>
            <a:r>
              <a:rPr lang="en-US" sz="2000" dirty="0" smtClean="0"/>
              <a:t>6/12</a:t>
            </a:r>
            <a:endParaRPr lang="en-US"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9"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dissolve">
                                      <p:cBhvr>
                                        <p:cTn id="11" dur="500"/>
                                        <p:tgtEl>
                                          <p:spTgt spid="6"/>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7"/>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dissolve">
                                      <p:cBhvr>
                                        <p:cTn id="20" dur="500"/>
                                        <p:tgtEl>
                                          <p:spTgt spid="8"/>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9" presetClass="entr" presetSubtype="0" fill="hold" grpId="0" nodeType="click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dissolve">
                                      <p:cBhvr>
                                        <p:cTn id="29" dur="500"/>
                                        <p:tgtEl>
                                          <p:spTgt spid="10"/>
                                        </p:tgtEl>
                                      </p:cBhvr>
                                    </p:animEffec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11"/>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9" presetClass="entr" presetSubtype="0" fill="hold" grpId="0" nodeType="clickEffect">
                                  <p:stCondLst>
                                    <p:cond delay="0"/>
                                  </p:stCondLst>
                                  <p:childTnLst>
                                    <p:set>
                                      <p:cBhvr>
                                        <p:cTn id="37" dur="1" fill="hold">
                                          <p:stCondLst>
                                            <p:cond delay="0"/>
                                          </p:stCondLst>
                                        </p:cTn>
                                        <p:tgtEl>
                                          <p:spTgt spid="14"/>
                                        </p:tgtEl>
                                        <p:attrNameLst>
                                          <p:attrName>style.visibility</p:attrName>
                                        </p:attrNameLst>
                                      </p:cBhvr>
                                      <p:to>
                                        <p:strVal val="visible"/>
                                      </p:to>
                                    </p:set>
                                    <p:animEffect transition="in" filter="dissolve">
                                      <p:cBhvr>
                                        <p:cTn id="38" dur="500"/>
                                        <p:tgtEl>
                                          <p:spTgt spid="14"/>
                                        </p:tgtEl>
                                      </p:cBhvr>
                                    </p:animEffec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2"/>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15"/>
                                        </p:tgtEl>
                                        <p:attrNameLst>
                                          <p:attrName>style.visibility</p:attrName>
                                        </p:attrNameLst>
                                      </p:cBhvr>
                                      <p:to>
                                        <p:strVal val="visible"/>
                                      </p:to>
                                    </p:set>
                                    <p:animEffect transition="in" filter="dissolve">
                                      <p:cBhvr>
                                        <p:cTn id="47" dur="500"/>
                                        <p:tgtEl>
                                          <p:spTgt spid="15"/>
                                        </p:tgtEl>
                                      </p:cBhvr>
                                    </p:animEffec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0"/>
                                          </p:stCondLst>
                                        </p:cTn>
                                        <p:tgtEl>
                                          <p:spTgt spid="13"/>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9" presetClass="entr" presetSubtype="0" fill="hold" grpId="0" nodeType="clickEffect">
                                  <p:stCondLst>
                                    <p:cond delay="0"/>
                                  </p:stCondLst>
                                  <p:childTnLst>
                                    <p:set>
                                      <p:cBhvr>
                                        <p:cTn id="55" dur="1" fill="hold">
                                          <p:stCondLst>
                                            <p:cond delay="0"/>
                                          </p:stCondLst>
                                        </p:cTn>
                                        <p:tgtEl>
                                          <p:spTgt spid="16"/>
                                        </p:tgtEl>
                                        <p:attrNameLst>
                                          <p:attrName>style.visibility</p:attrName>
                                        </p:attrNameLst>
                                      </p:cBhvr>
                                      <p:to>
                                        <p:strVal val="visible"/>
                                      </p:to>
                                    </p:set>
                                    <p:animEffect transition="in" filter="dissolve">
                                      <p:cBhvr>
                                        <p:cTn id="56"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P spid="10" grpId="0"/>
      <p:bldP spid="11" grpId="0"/>
      <p:bldP spid="12" grpId="0"/>
      <p:bldP spid="13" grpId="0"/>
      <p:bldP spid="14" grpId="0"/>
      <p:bldP spid="15" grpId="0"/>
      <p:bldP spid="16"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Axioms of Probability</a:t>
            </a:r>
            <a:endParaRPr lang="en-US" dirty="0">
              <a:solidFill>
                <a:srgbClr val="FF0000"/>
              </a:solidFill>
            </a:endParaRPr>
          </a:p>
        </p:txBody>
      </p:sp>
      <p:sp>
        <p:nvSpPr>
          <p:cNvPr id="3" name="Content Placeholder 2"/>
          <p:cNvSpPr>
            <a:spLocks noGrp="1"/>
          </p:cNvSpPr>
          <p:nvPr>
            <p:ph idx="1"/>
          </p:nvPr>
        </p:nvSpPr>
        <p:spPr>
          <a:xfrm>
            <a:off x="457200" y="1600200"/>
            <a:ext cx="8229600" cy="4267200"/>
          </a:xfrm>
        </p:spPr>
        <p:txBody>
          <a:bodyPr>
            <a:normAutofit fontScale="77500" lnSpcReduction="20000"/>
          </a:bodyPr>
          <a:lstStyle/>
          <a:p>
            <a:r>
              <a:rPr lang="en-US" dirty="0" err="1" smtClean="0"/>
              <a:t>Bayes</a:t>
            </a:r>
            <a:r>
              <a:rPr lang="en-US" dirty="0" smtClean="0"/>
              <a:t>' Rule</a:t>
            </a:r>
          </a:p>
          <a:p>
            <a:pPr lvl="1"/>
            <a:r>
              <a:rPr lang="en-US" dirty="0" smtClean="0"/>
              <a:t>Given a hypothesis (H) and evidence (E), and given that P(E) = 0, what is P(H|E)? </a:t>
            </a:r>
          </a:p>
          <a:p>
            <a:r>
              <a:rPr lang="en-US" dirty="0" smtClean="0"/>
              <a:t>Many times rules and information are uncertain, yet we still want to say something about the consequent; namely, the degree to which it can be believed. A British cleric and mathematician, Thomas </a:t>
            </a:r>
            <a:r>
              <a:rPr lang="en-US" dirty="0" err="1" smtClean="0"/>
              <a:t>Bayes</a:t>
            </a:r>
            <a:r>
              <a:rPr lang="en-US" dirty="0" smtClean="0"/>
              <a:t>, suggested an approach. </a:t>
            </a:r>
          </a:p>
          <a:p>
            <a:r>
              <a:rPr lang="en-US" dirty="0" smtClean="0"/>
              <a:t>Recall the two forms of the product rule: </a:t>
            </a:r>
          </a:p>
          <a:p>
            <a:pPr lvl="1"/>
            <a:r>
              <a:rPr lang="en-US" dirty="0" smtClean="0"/>
              <a:t>P(</a:t>
            </a:r>
            <a:r>
              <a:rPr lang="en-US" dirty="0" err="1" smtClean="0"/>
              <a:t>ab</a:t>
            </a:r>
            <a:r>
              <a:rPr lang="en-US" dirty="0" smtClean="0"/>
              <a:t>) = P(a) * P(</a:t>
            </a:r>
            <a:r>
              <a:rPr lang="en-US" dirty="0" err="1" smtClean="0"/>
              <a:t>b|a</a:t>
            </a:r>
            <a:r>
              <a:rPr lang="en-US" dirty="0" smtClean="0"/>
              <a:t>)</a:t>
            </a:r>
          </a:p>
          <a:p>
            <a:pPr lvl="1"/>
            <a:r>
              <a:rPr lang="en-US" dirty="0" smtClean="0"/>
              <a:t>P(</a:t>
            </a:r>
            <a:r>
              <a:rPr lang="en-US" dirty="0" err="1" smtClean="0"/>
              <a:t>ab</a:t>
            </a:r>
            <a:r>
              <a:rPr lang="en-US" dirty="0" smtClean="0"/>
              <a:t>) = P(b) * P(</a:t>
            </a:r>
            <a:r>
              <a:rPr lang="en-US" dirty="0" err="1" smtClean="0"/>
              <a:t>a|b</a:t>
            </a:r>
            <a:r>
              <a:rPr lang="en-US" dirty="0" smtClean="0"/>
              <a:t>) </a:t>
            </a:r>
          </a:p>
          <a:p>
            <a:r>
              <a:rPr lang="en-US" dirty="0" smtClean="0"/>
              <a:t>If we equate the two right-hand sides and divide by P(a), we get </a:t>
            </a:r>
            <a:endParaRPr lang="en-US" dirty="0"/>
          </a:p>
        </p:txBody>
      </p:sp>
      <p:sp>
        <p:nvSpPr>
          <p:cNvPr id="409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277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32771" name="Object 3"/>
          <p:cNvGraphicFramePr>
            <a:graphicFrameLocks noChangeAspect="1"/>
          </p:cNvGraphicFramePr>
          <p:nvPr/>
        </p:nvGraphicFramePr>
        <p:xfrm>
          <a:off x="2057400" y="5257800"/>
          <a:ext cx="2362200" cy="688323"/>
        </p:xfrm>
        <a:graphic>
          <a:graphicData uri="http://schemas.openxmlformats.org/presentationml/2006/ole">
            <p:oleObj spid="_x0000_s32771" name="Equation" r:id="rId3" imgW="1435100" imgH="419100" progId="Equation.3">
              <p:embed/>
            </p:oleObj>
          </a:graphicData>
        </a:graphic>
      </p:graphicFrame>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Example</a:t>
            </a:r>
            <a:endParaRPr lang="en-US" dirty="0">
              <a:solidFill>
                <a:srgbClr val="FF0000"/>
              </a:solidFill>
            </a:endParaRPr>
          </a:p>
        </p:txBody>
      </p:sp>
      <p:sp>
        <p:nvSpPr>
          <p:cNvPr id="3" name="Content Placeholder 2"/>
          <p:cNvSpPr>
            <a:spLocks noGrp="1"/>
          </p:cNvSpPr>
          <p:nvPr>
            <p:ph idx="1"/>
          </p:nvPr>
        </p:nvSpPr>
        <p:spPr>
          <a:xfrm>
            <a:off x="457200" y="1600201"/>
            <a:ext cx="8229600" cy="3505200"/>
          </a:xfrm>
        </p:spPr>
        <p:txBody>
          <a:bodyPr>
            <a:normAutofit fontScale="77500" lnSpcReduction="20000"/>
          </a:bodyPr>
          <a:lstStyle/>
          <a:p>
            <a:r>
              <a:rPr lang="en-US" dirty="0" err="1" smtClean="0"/>
              <a:t>Bayes</a:t>
            </a:r>
            <a:r>
              <a:rPr lang="en-US" dirty="0" smtClean="0"/>
              <a:t>' rule is useful when we have three of the four parts of the equation.</a:t>
            </a:r>
          </a:p>
          <a:p>
            <a:r>
              <a:rPr lang="en-US" dirty="0" smtClean="0"/>
              <a:t>In this example, a doctor knows that meningitis causes a stiff neck in 50% of such cases. The prior probability of having meningitis is 1/50,000 and the prior probability of any patient having a stiff neck is 1/20.</a:t>
            </a:r>
          </a:p>
          <a:p>
            <a:r>
              <a:rPr lang="en-US" dirty="0" smtClean="0"/>
              <a:t>What is the probability that a patient has meningitis if they have a stiff neck? </a:t>
            </a:r>
          </a:p>
          <a:p>
            <a:r>
              <a:rPr lang="en-US" dirty="0" smtClean="0"/>
              <a:t>H = "Patient has meningitis“</a:t>
            </a:r>
          </a:p>
          <a:p>
            <a:r>
              <a:rPr lang="en-US" dirty="0" smtClean="0"/>
              <a:t>E = "Patient has stiff neck"</a:t>
            </a:r>
            <a:endParaRPr lang="en-US" dirty="0"/>
          </a:p>
        </p:txBody>
      </p:sp>
      <p:sp>
        <p:nvSpPr>
          <p:cNvPr id="4" name="TextBox 3"/>
          <p:cNvSpPr txBox="1"/>
          <p:nvPr/>
        </p:nvSpPr>
        <p:spPr>
          <a:xfrm>
            <a:off x="1600200" y="5398532"/>
            <a:ext cx="974947" cy="369332"/>
          </a:xfrm>
          <a:prstGeom prst="rect">
            <a:avLst/>
          </a:prstGeom>
          <a:noFill/>
        </p:spPr>
        <p:txBody>
          <a:bodyPr wrap="none" rtlCol="0">
            <a:spAutoFit/>
          </a:bodyPr>
          <a:lstStyle/>
          <a:p>
            <a:r>
              <a:rPr lang="en-US" dirty="0" smtClean="0"/>
              <a:t>P(H|E) =</a:t>
            </a:r>
            <a:endParaRPr lang="en-US" dirty="0"/>
          </a:p>
        </p:txBody>
      </p:sp>
      <p:sp>
        <p:nvSpPr>
          <p:cNvPr id="5" name="TextBox 4"/>
          <p:cNvSpPr txBox="1"/>
          <p:nvPr/>
        </p:nvSpPr>
        <p:spPr>
          <a:xfrm>
            <a:off x="2537763" y="5181600"/>
            <a:ext cx="1431802" cy="369332"/>
          </a:xfrm>
          <a:prstGeom prst="rect">
            <a:avLst/>
          </a:prstGeom>
          <a:noFill/>
        </p:spPr>
        <p:txBody>
          <a:bodyPr wrap="none" rtlCol="0">
            <a:spAutoFit/>
          </a:bodyPr>
          <a:lstStyle/>
          <a:p>
            <a:r>
              <a:rPr lang="en-US" dirty="0" smtClean="0"/>
              <a:t>P(E|H) * P(H)</a:t>
            </a:r>
            <a:endParaRPr lang="en-US" dirty="0"/>
          </a:p>
        </p:txBody>
      </p:sp>
      <p:sp>
        <p:nvSpPr>
          <p:cNvPr id="6" name="TextBox 5"/>
          <p:cNvSpPr txBox="1"/>
          <p:nvPr/>
        </p:nvSpPr>
        <p:spPr>
          <a:xfrm>
            <a:off x="2971800" y="5562600"/>
            <a:ext cx="556563" cy="369332"/>
          </a:xfrm>
          <a:prstGeom prst="rect">
            <a:avLst/>
          </a:prstGeom>
          <a:noFill/>
        </p:spPr>
        <p:txBody>
          <a:bodyPr wrap="none" rtlCol="0">
            <a:spAutoFit/>
          </a:bodyPr>
          <a:lstStyle/>
          <a:p>
            <a:r>
              <a:rPr lang="en-US" dirty="0" smtClean="0"/>
              <a:t>P(E)</a:t>
            </a:r>
            <a:endParaRPr lang="en-US" dirty="0"/>
          </a:p>
        </p:txBody>
      </p:sp>
      <p:cxnSp>
        <p:nvCxnSpPr>
          <p:cNvPr id="7" name="Straight Connector 6"/>
          <p:cNvCxnSpPr/>
          <p:nvPr/>
        </p:nvCxnSpPr>
        <p:spPr>
          <a:xfrm>
            <a:off x="2537763" y="5562600"/>
            <a:ext cx="1371600" cy="1588"/>
          </a:xfrm>
          <a:prstGeom prst="line">
            <a:avLst/>
          </a:prstGeom>
        </p:spPr>
        <p:style>
          <a:lnRef idx="2">
            <a:schemeClr val="dk1"/>
          </a:lnRef>
          <a:fillRef idx="0">
            <a:schemeClr val="dk1"/>
          </a:fillRef>
          <a:effectRef idx="1">
            <a:schemeClr val="dk1"/>
          </a:effectRef>
          <a:fontRef idx="minor">
            <a:schemeClr val="tx1"/>
          </a:fontRef>
        </p:style>
      </p:cxnSp>
      <p:sp>
        <p:nvSpPr>
          <p:cNvPr id="9" name="TextBox 8"/>
          <p:cNvSpPr txBox="1"/>
          <p:nvPr/>
        </p:nvSpPr>
        <p:spPr>
          <a:xfrm>
            <a:off x="1524000" y="6248400"/>
            <a:ext cx="3453189" cy="369332"/>
          </a:xfrm>
          <a:prstGeom prst="rect">
            <a:avLst/>
          </a:prstGeom>
          <a:noFill/>
        </p:spPr>
        <p:txBody>
          <a:bodyPr wrap="none" rtlCol="0">
            <a:spAutoFit/>
          </a:bodyPr>
          <a:lstStyle/>
          <a:p>
            <a:r>
              <a:rPr lang="en-US" dirty="0" smtClean="0"/>
              <a:t>P(H|E) = (0.5*.00002) / .05 = .0002</a:t>
            </a:r>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Example</a:t>
            </a:r>
            <a:endParaRPr lang="en-US" dirty="0">
              <a:solidFill>
                <a:srgbClr val="FF0000"/>
              </a:solidFill>
            </a:endParaRPr>
          </a:p>
        </p:txBody>
      </p:sp>
      <p:sp>
        <p:nvSpPr>
          <p:cNvPr id="3" name="Content Placeholder 2"/>
          <p:cNvSpPr>
            <a:spLocks noGrp="1"/>
          </p:cNvSpPr>
          <p:nvPr>
            <p:ph idx="1"/>
          </p:nvPr>
        </p:nvSpPr>
        <p:spPr>
          <a:xfrm>
            <a:off x="457200" y="1447800"/>
            <a:ext cx="8229600" cy="3505200"/>
          </a:xfrm>
        </p:spPr>
        <p:txBody>
          <a:bodyPr>
            <a:normAutofit fontScale="77500" lnSpcReduction="20000"/>
          </a:bodyPr>
          <a:lstStyle/>
          <a:p>
            <a:r>
              <a:rPr lang="en-US" dirty="0" smtClean="0"/>
              <a:t>I have three identical boxes labeled H1, H2, and H3 </a:t>
            </a:r>
            <a:br>
              <a:rPr lang="en-US" dirty="0" smtClean="0"/>
            </a:br>
            <a:r>
              <a:rPr lang="en-US" dirty="0" smtClean="0"/>
              <a:t>	I place 1 black bead and 3 white beads into H1 </a:t>
            </a:r>
            <a:br>
              <a:rPr lang="en-US" dirty="0" smtClean="0"/>
            </a:br>
            <a:r>
              <a:rPr lang="en-US" dirty="0" smtClean="0"/>
              <a:t>	I place 2 black beads and 2 white beads into H2 </a:t>
            </a:r>
            <a:br>
              <a:rPr lang="en-US" dirty="0" smtClean="0"/>
            </a:br>
            <a:r>
              <a:rPr lang="en-US" dirty="0" smtClean="0"/>
              <a:t>	I place 4 black beads and no white beads into H3</a:t>
            </a:r>
          </a:p>
          <a:p>
            <a:r>
              <a:rPr lang="en-US" dirty="0" smtClean="0"/>
              <a:t>I draw a box at random, and randomly remove a bead from that box. Given the color of the bead, what can I deduce as to which box I drew? </a:t>
            </a:r>
          </a:p>
          <a:p>
            <a:r>
              <a:rPr lang="en-US" dirty="0" smtClean="0"/>
              <a:t>If I replace the bead, then redraw another bead at random from the same box, how well can I predict its color before drawing it? </a:t>
            </a:r>
          </a:p>
          <a:p>
            <a:endParaRPr lang="en-US" dirty="0"/>
          </a:p>
        </p:txBody>
      </p:sp>
      <p:sp>
        <p:nvSpPr>
          <p:cNvPr id="4" name="Rectangle 3"/>
          <p:cNvSpPr/>
          <p:nvPr/>
        </p:nvSpPr>
        <p:spPr>
          <a:xfrm>
            <a:off x="1219200" y="5029200"/>
            <a:ext cx="1371600" cy="16764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t>H1</a:t>
            </a:r>
            <a:endParaRPr lang="en-US" dirty="0"/>
          </a:p>
        </p:txBody>
      </p:sp>
      <p:sp>
        <p:nvSpPr>
          <p:cNvPr id="5" name="Rectangle 4"/>
          <p:cNvSpPr/>
          <p:nvPr/>
        </p:nvSpPr>
        <p:spPr>
          <a:xfrm>
            <a:off x="3352800" y="5029200"/>
            <a:ext cx="1371600" cy="16764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t>H2</a:t>
            </a:r>
            <a:endParaRPr lang="en-US" dirty="0"/>
          </a:p>
        </p:txBody>
      </p:sp>
      <p:sp>
        <p:nvSpPr>
          <p:cNvPr id="6" name="Rectangle 5"/>
          <p:cNvSpPr/>
          <p:nvPr/>
        </p:nvSpPr>
        <p:spPr>
          <a:xfrm>
            <a:off x="5486400" y="5029200"/>
            <a:ext cx="1371600" cy="16764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t>H3</a:t>
            </a:r>
            <a:endParaRPr lang="en-US" dirty="0"/>
          </a:p>
        </p:txBody>
      </p:sp>
      <p:sp>
        <p:nvSpPr>
          <p:cNvPr id="7" name="Oval 6"/>
          <p:cNvSpPr/>
          <p:nvPr/>
        </p:nvSpPr>
        <p:spPr>
          <a:xfrm>
            <a:off x="1371600" y="6096000"/>
            <a:ext cx="381000" cy="2286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 name="Oval 7"/>
          <p:cNvSpPr/>
          <p:nvPr/>
        </p:nvSpPr>
        <p:spPr>
          <a:xfrm>
            <a:off x="1981200" y="6096000"/>
            <a:ext cx="381000" cy="228600"/>
          </a:xfrm>
          <a:prstGeom prst="ellipse">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9" name="Oval 8"/>
          <p:cNvSpPr/>
          <p:nvPr/>
        </p:nvSpPr>
        <p:spPr>
          <a:xfrm>
            <a:off x="1371600" y="6400800"/>
            <a:ext cx="381000" cy="2286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1981200" y="6400800"/>
            <a:ext cx="381000" cy="2286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3581400" y="6096000"/>
            <a:ext cx="381000" cy="2286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2" name="Oval 11"/>
          <p:cNvSpPr/>
          <p:nvPr/>
        </p:nvSpPr>
        <p:spPr>
          <a:xfrm>
            <a:off x="4191000" y="6096000"/>
            <a:ext cx="381000" cy="2286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3" name="Oval 12"/>
          <p:cNvSpPr/>
          <p:nvPr/>
        </p:nvSpPr>
        <p:spPr>
          <a:xfrm>
            <a:off x="3581400" y="6400800"/>
            <a:ext cx="381000" cy="2286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4191000" y="6400800"/>
            <a:ext cx="381000" cy="2286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5715000" y="6096000"/>
            <a:ext cx="381000" cy="2286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6" name="Oval 15"/>
          <p:cNvSpPr/>
          <p:nvPr/>
        </p:nvSpPr>
        <p:spPr>
          <a:xfrm>
            <a:off x="6324600" y="6096000"/>
            <a:ext cx="381000" cy="2286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7" name="Oval 16"/>
          <p:cNvSpPr/>
          <p:nvPr/>
        </p:nvSpPr>
        <p:spPr>
          <a:xfrm>
            <a:off x="5715000" y="6400800"/>
            <a:ext cx="381000" cy="2286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8" name="Oval 17"/>
          <p:cNvSpPr/>
          <p:nvPr/>
        </p:nvSpPr>
        <p:spPr>
          <a:xfrm>
            <a:off x="6324600" y="6400800"/>
            <a:ext cx="381000" cy="2286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Answer</a:t>
            </a:r>
            <a:endParaRPr lang="en-US" dirty="0">
              <a:solidFill>
                <a:srgbClr val="FF0000"/>
              </a:solidFill>
            </a:endParaRPr>
          </a:p>
        </p:txBody>
      </p:sp>
      <p:sp>
        <p:nvSpPr>
          <p:cNvPr id="3" name="Content Placeholder 2"/>
          <p:cNvSpPr>
            <a:spLocks noGrp="1"/>
          </p:cNvSpPr>
          <p:nvPr>
            <p:ph idx="1"/>
          </p:nvPr>
        </p:nvSpPr>
        <p:spPr/>
        <p:txBody>
          <a:bodyPr/>
          <a:lstStyle/>
          <a:p>
            <a:r>
              <a:rPr lang="en-US" dirty="0" smtClean="0"/>
              <a:t>Observation: I draw a white bead. </a:t>
            </a:r>
          </a:p>
          <a:p>
            <a:r>
              <a:rPr lang="en-US" dirty="0" smtClean="0"/>
              <a:t>P(H1|W) = P(H1)P(W|H1) / P(W) </a:t>
            </a:r>
          </a:p>
          <a:p>
            <a:pPr lvl="1">
              <a:buNone/>
            </a:pPr>
            <a:r>
              <a:rPr lang="en-US" dirty="0" smtClean="0"/>
              <a:t>= (1/3 * 3/4) / 5/12 = 3/12 * 12/5 = 36/60 = 3/5 </a:t>
            </a:r>
          </a:p>
          <a:p>
            <a:r>
              <a:rPr lang="en-US" dirty="0" smtClean="0"/>
              <a:t>P(H2|W) = P(H2)P(W|H2) / P(W) </a:t>
            </a:r>
            <a:br>
              <a:rPr lang="en-US" dirty="0" smtClean="0"/>
            </a:br>
            <a:r>
              <a:rPr lang="en-US" dirty="0" smtClean="0"/>
              <a:t>= (1/3 * 1/2) / 5/12 = 1/6 * 12/5 = 12/30 = 2/5 </a:t>
            </a:r>
          </a:p>
          <a:p>
            <a:r>
              <a:rPr lang="en-US" dirty="0" smtClean="0"/>
              <a:t>P(H3|W) = P(H3)P(W|H3) / P(W) </a:t>
            </a:r>
            <a:br>
              <a:rPr lang="en-US" dirty="0" smtClean="0"/>
            </a:br>
            <a:r>
              <a:rPr lang="en-US" dirty="0" smtClean="0"/>
              <a:t>= (1/3 * 0) / 5/12 = 0 * 12/5 = 0 </a:t>
            </a:r>
          </a:p>
          <a:p>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Example</a:t>
            </a:r>
            <a:endParaRPr lang="en-US" dirty="0">
              <a:solidFill>
                <a:srgbClr val="FF0000"/>
              </a:solidFill>
            </a:endParaRPr>
          </a:p>
        </p:txBody>
      </p:sp>
      <p:sp>
        <p:nvSpPr>
          <p:cNvPr id="3" name="Content Placeholder 2"/>
          <p:cNvSpPr>
            <a:spLocks noGrp="1"/>
          </p:cNvSpPr>
          <p:nvPr>
            <p:ph idx="1"/>
          </p:nvPr>
        </p:nvSpPr>
        <p:spPr>
          <a:xfrm>
            <a:off x="457200" y="1447800"/>
            <a:ext cx="8229600" cy="3505200"/>
          </a:xfrm>
        </p:spPr>
        <p:txBody>
          <a:bodyPr>
            <a:normAutofit lnSpcReduction="10000"/>
          </a:bodyPr>
          <a:lstStyle/>
          <a:p>
            <a:r>
              <a:rPr lang="en-US" dirty="0" smtClean="0"/>
              <a:t>If I replace the bead, then redraw another bead at random from the same box, how well can I predict its color before drawing it? </a:t>
            </a:r>
          </a:p>
          <a:p>
            <a:r>
              <a:rPr lang="en-US" dirty="0" smtClean="0"/>
              <a:t>P(H1)=3/5, P(H2) = 2/5, P(H3) = 0</a:t>
            </a:r>
          </a:p>
          <a:p>
            <a:r>
              <a:rPr lang="en-US" dirty="0" smtClean="0"/>
              <a:t>P(W) = P(W|H1)P(H1) + P(W|H2)P(H2) + P(W|H3)P(H3)</a:t>
            </a:r>
          </a:p>
          <a:p>
            <a:pPr lvl="1">
              <a:buNone/>
            </a:pPr>
            <a:r>
              <a:rPr lang="en-US" dirty="0" smtClean="0"/>
              <a:t>= 3/4*3/5 + 1/2*2/5 + 0*0 = 9/20 + </a:t>
            </a:r>
            <a:r>
              <a:rPr lang="en-US" smtClean="0"/>
              <a:t>4/20 = </a:t>
            </a:r>
            <a:r>
              <a:rPr lang="en-US" dirty="0" smtClean="0"/>
              <a:t>13/20</a:t>
            </a:r>
          </a:p>
          <a:p>
            <a:endParaRPr lang="en-US" dirty="0"/>
          </a:p>
        </p:txBody>
      </p:sp>
      <p:sp>
        <p:nvSpPr>
          <p:cNvPr id="4" name="Rectangle 3"/>
          <p:cNvSpPr/>
          <p:nvPr/>
        </p:nvSpPr>
        <p:spPr>
          <a:xfrm>
            <a:off x="1219200" y="5029200"/>
            <a:ext cx="1371600" cy="16764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t>H1</a:t>
            </a:r>
            <a:endParaRPr lang="en-US" dirty="0"/>
          </a:p>
        </p:txBody>
      </p:sp>
      <p:sp>
        <p:nvSpPr>
          <p:cNvPr id="5" name="Rectangle 4"/>
          <p:cNvSpPr/>
          <p:nvPr/>
        </p:nvSpPr>
        <p:spPr>
          <a:xfrm>
            <a:off x="3352800" y="5029200"/>
            <a:ext cx="1371600" cy="16764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t>H2</a:t>
            </a:r>
            <a:endParaRPr lang="en-US" dirty="0"/>
          </a:p>
        </p:txBody>
      </p:sp>
      <p:sp>
        <p:nvSpPr>
          <p:cNvPr id="6" name="Rectangle 5"/>
          <p:cNvSpPr/>
          <p:nvPr/>
        </p:nvSpPr>
        <p:spPr>
          <a:xfrm>
            <a:off x="5486400" y="5029200"/>
            <a:ext cx="1371600" cy="16764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t>H3</a:t>
            </a:r>
            <a:endParaRPr lang="en-US" dirty="0"/>
          </a:p>
        </p:txBody>
      </p:sp>
      <p:sp>
        <p:nvSpPr>
          <p:cNvPr id="7" name="Oval 6"/>
          <p:cNvSpPr/>
          <p:nvPr/>
        </p:nvSpPr>
        <p:spPr>
          <a:xfrm>
            <a:off x="1371600" y="6096000"/>
            <a:ext cx="381000" cy="2286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 name="Oval 7"/>
          <p:cNvSpPr/>
          <p:nvPr/>
        </p:nvSpPr>
        <p:spPr>
          <a:xfrm>
            <a:off x="1981200" y="6096000"/>
            <a:ext cx="381000" cy="228600"/>
          </a:xfrm>
          <a:prstGeom prst="ellipse">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9" name="Oval 8"/>
          <p:cNvSpPr/>
          <p:nvPr/>
        </p:nvSpPr>
        <p:spPr>
          <a:xfrm>
            <a:off x="1371600" y="6400800"/>
            <a:ext cx="381000" cy="2286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1981200" y="6400800"/>
            <a:ext cx="381000" cy="2286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3581400" y="6096000"/>
            <a:ext cx="381000" cy="2286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2" name="Oval 11"/>
          <p:cNvSpPr/>
          <p:nvPr/>
        </p:nvSpPr>
        <p:spPr>
          <a:xfrm>
            <a:off x="4191000" y="6096000"/>
            <a:ext cx="381000" cy="2286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3" name="Oval 12"/>
          <p:cNvSpPr/>
          <p:nvPr/>
        </p:nvSpPr>
        <p:spPr>
          <a:xfrm>
            <a:off x="3581400" y="6400800"/>
            <a:ext cx="381000" cy="2286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4191000" y="6400800"/>
            <a:ext cx="381000" cy="2286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5715000" y="6096000"/>
            <a:ext cx="381000" cy="2286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6" name="Oval 15"/>
          <p:cNvSpPr/>
          <p:nvPr/>
        </p:nvSpPr>
        <p:spPr>
          <a:xfrm>
            <a:off x="6324600" y="6096000"/>
            <a:ext cx="381000" cy="2286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7" name="Oval 16"/>
          <p:cNvSpPr/>
          <p:nvPr/>
        </p:nvSpPr>
        <p:spPr>
          <a:xfrm>
            <a:off x="5715000" y="6400800"/>
            <a:ext cx="381000" cy="2286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8" name="Oval 17"/>
          <p:cNvSpPr/>
          <p:nvPr/>
        </p:nvSpPr>
        <p:spPr>
          <a:xfrm>
            <a:off x="6324600" y="6400800"/>
            <a:ext cx="381000" cy="2286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Monty Hall Problem</a:t>
            </a:r>
            <a:endParaRPr lang="en-US" dirty="0">
              <a:solidFill>
                <a:srgbClr val="FF0000"/>
              </a:solidFill>
            </a:endParaRPr>
          </a:p>
        </p:txBody>
      </p:sp>
      <p:sp>
        <p:nvSpPr>
          <p:cNvPr id="3" name="Content Placeholder 2"/>
          <p:cNvSpPr>
            <a:spLocks noGrp="1"/>
          </p:cNvSpPr>
          <p:nvPr>
            <p:ph idx="1"/>
          </p:nvPr>
        </p:nvSpPr>
        <p:spPr/>
        <p:txBody>
          <a:bodyPr/>
          <a:lstStyle/>
          <a:p>
            <a:r>
              <a:rPr lang="en-US" dirty="0" smtClean="0">
                <a:hlinkClick r:id="rId2"/>
              </a:rPr>
              <a:t>Monty Hall Applet</a:t>
            </a:r>
            <a:endParaRPr lang="en-US" dirty="0" smtClean="0"/>
          </a:p>
          <a:p>
            <a:r>
              <a:rPr lang="en-US" dirty="0" smtClean="0">
                <a:hlinkClick r:id="rId3"/>
              </a:rPr>
              <a:t>Another Monty Hall Applet</a:t>
            </a:r>
            <a:r>
              <a:rPr lang="en-US" dirty="0" smtClean="0"/>
              <a:t> </a:t>
            </a:r>
          </a:p>
          <a:p>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38200"/>
          </a:xfrm>
        </p:spPr>
        <p:txBody>
          <a:bodyPr/>
          <a:lstStyle/>
          <a:p>
            <a:r>
              <a:rPr lang="en-US" dirty="0" smtClean="0">
                <a:solidFill>
                  <a:srgbClr val="FF0000"/>
                </a:solidFill>
              </a:rPr>
              <a:t>Example</a:t>
            </a:r>
            <a:endParaRPr lang="en-US" dirty="0">
              <a:solidFill>
                <a:srgbClr val="FF0000"/>
              </a:solidFill>
            </a:endParaRPr>
          </a:p>
        </p:txBody>
      </p:sp>
      <p:sp>
        <p:nvSpPr>
          <p:cNvPr id="3" name="Content Placeholder 2"/>
          <p:cNvSpPr>
            <a:spLocks noGrp="1"/>
          </p:cNvSpPr>
          <p:nvPr>
            <p:ph idx="1"/>
          </p:nvPr>
        </p:nvSpPr>
        <p:spPr>
          <a:xfrm>
            <a:off x="0" y="914400"/>
            <a:ext cx="9144000" cy="2666999"/>
          </a:xfrm>
        </p:spPr>
        <p:txBody>
          <a:bodyPr>
            <a:normAutofit fontScale="55000" lnSpcReduction="20000"/>
          </a:bodyPr>
          <a:lstStyle/>
          <a:p>
            <a:r>
              <a:rPr lang="en-US" dirty="0" smtClean="0"/>
              <a:t>We wish to know probability that John has malaria, given that he has a slightly unusual symptom: a high fever. </a:t>
            </a:r>
          </a:p>
          <a:p>
            <a:r>
              <a:rPr lang="en-US" dirty="0" smtClean="0"/>
              <a:t>We have 4 kinds of information</a:t>
            </a:r>
          </a:p>
          <a:p>
            <a:pPr marL="971550" lvl="1" indent="-514350">
              <a:buFont typeface="+mj-lt"/>
              <a:buAutoNum type="alphaLcParenR"/>
            </a:pPr>
            <a:r>
              <a:rPr lang="en-US" sz="2900" dirty="0" smtClean="0"/>
              <a:t>probability that a person has malaria regardless of symptoms (0.0001)</a:t>
            </a:r>
          </a:p>
          <a:p>
            <a:pPr marL="971550" lvl="1" indent="-514350">
              <a:buFont typeface="+mj-lt"/>
              <a:buAutoNum type="alphaLcParenR"/>
            </a:pPr>
            <a:r>
              <a:rPr lang="en-US" sz="2900" dirty="0" smtClean="0"/>
              <a:t>probability that a person has the symptom of fever given that he has malaria (0.75)</a:t>
            </a:r>
          </a:p>
          <a:p>
            <a:pPr marL="971550" lvl="1" indent="-514350">
              <a:buFont typeface="+mj-lt"/>
              <a:buAutoNum type="alphaLcParenR"/>
            </a:pPr>
            <a:r>
              <a:rPr lang="en-US" sz="2900" dirty="0" smtClean="0"/>
              <a:t>probability that a person has symptom of fever, given that he does NOT have malaria (0.14)</a:t>
            </a:r>
          </a:p>
          <a:p>
            <a:pPr marL="971550" lvl="1" indent="-514350">
              <a:buFont typeface="+mj-lt"/>
              <a:buAutoNum type="alphaLcParenR"/>
            </a:pPr>
            <a:r>
              <a:rPr lang="en-US" sz="2900" dirty="0" smtClean="0"/>
              <a:t>John has high fever </a:t>
            </a:r>
          </a:p>
          <a:p>
            <a:r>
              <a:rPr lang="en-US" dirty="0" smtClean="0"/>
              <a:t>H = </a:t>
            </a:r>
            <a:r>
              <a:rPr lang="en-US" dirty="0" smtClean="0">
                <a:solidFill>
                  <a:srgbClr val="00B050"/>
                </a:solidFill>
              </a:rPr>
              <a:t>John has malaria</a:t>
            </a:r>
          </a:p>
          <a:p>
            <a:r>
              <a:rPr lang="en-US" dirty="0" smtClean="0"/>
              <a:t>E = </a:t>
            </a:r>
            <a:r>
              <a:rPr lang="en-US" dirty="0" smtClean="0">
                <a:solidFill>
                  <a:srgbClr val="7030A0"/>
                </a:solidFill>
              </a:rPr>
              <a:t>John has a high fever</a:t>
            </a:r>
          </a:p>
        </p:txBody>
      </p:sp>
      <p:sp>
        <p:nvSpPr>
          <p:cNvPr id="4" name="TextBox 3"/>
          <p:cNvSpPr txBox="1"/>
          <p:nvPr/>
        </p:nvSpPr>
        <p:spPr>
          <a:xfrm>
            <a:off x="4472637" y="2960132"/>
            <a:ext cx="974947" cy="369332"/>
          </a:xfrm>
          <a:prstGeom prst="rect">
            <a:avLst/>
          </a:prstGeom>
          <a:noFill/>
        </p:spPr>
        <p:txBody>
          <a:bodyPr wrap="none" rtlCol="0">
            <a:spAutoFit/>
          </a:bodyPr>
          <a:lstStyle/>
          <a:p>
            <a:r>
              <a:rPr lang="en-US" dirty="0" smtClean="0"/>
              <a:t>P(H|E) =</a:t>
            </a:r>
            <a:endParaRPr lang="en-US" dirty="0"/>
          </a:p>
        </p:txBody>
      </p:sp>
      <p:sp>
        <p:nvSpPr>
          <p:cNvPr id="5" name="TextBox 4"/>
          <p:cNvSpPr txBox="1"/>
          <p:nvPr/>
        </p:nvSpPr>
        <p:spPr>
          <a:xfrm>
            <a:off x="5410200" y="2743200"/>
            <a:ext cx="1431802" cy="369332"/>
          </a:xfrm>
          <a:prstGeom prst="rect">
            <a:avLst/>
          </a:prstGeom>
          <a:noFill/>
        </p:spPr>
        <p:txBody>
          <a:bodyPr wrap="none" rtlCol="0">
            <a:spAutoFit/>
          </a:bodyPr>
          <a:lstStyle/>
          <a:p>
            <a:r>
              <a:rPr lang="en-US" dirty="0" smtClean="0"/>
              <a:t>P(E|H) * P(H)</a:t>
            </a:r>
            <a:endParaRPr lang="en-US" dirty="0"/>
          </a:p>
        </p:txBody>
      </p:sp>
      <p:sp>
        <p:nvSpPr>
          <p:cNvPr id="6" name="TextBox 5"/>
          <p:cNvSpPr txBox="1"/>
          <p:nvPr/>
        </p:nvSpPr>
        <p:spPr>
          <a:xfrm>
            <a:off x="5844237" y="3124200"/>
            <a:ext cx="556563" cy="369332"/>
          </a:xfrm>
          <a:prstGeom prst="rect">
            <a:avLst/>
          </a:prstGeom>
          <a:noFill/>
        </p:spPr>
        <p:txBody>
          <a:bodyPr wrap="none" rtlCol="0">
            <a:spAutoFit/>
          </a:bodyPr>
          <a:lstStyle/>
          <a:p>
            <a:r>
              <a:rPr lang="en-US" dirty="0" smtClean="0"/>
              <a:t>P(E)</a:t>
            </a:r>
            <a:endParaRPr lang="en-US" dirty="0"/>
          </a:p>
        </p:txBody>
      </p:sp>
      <p:cxnSp>
        <p:nvCxnSpPr>
          <p:cNvPr id="7" name="Straight Connector 6"/>
          <p:cNvCxnSpPr/>
          <p:nvPr/>
        </p:nvCxnSpPr>
        <p:spPr>
          <a:xfrm>
            <a:off x="5410200" y="3124200"/>
            <a:ext cx="1371600" cy="1588"/>
          </a:xfrm>
          <a:prstGeom prst="line">
            <a:avLst/>
          </a:prstGeom>
        </p:spPr>
        <p:style>
          <a:lnRef idx="2">
            <a:schemeClr val="dk1"/>
          </a:lnRef>
          <a:fillRef idx="0">
            <a:schemeClr val="dk1"/>
          </a:fillRef>
          <a:effectRef idx="1">
            <a:schemeClr val="dk1"/>
          </a:effectRef>
          <a:fontRef idx="minor">
            <a:schemeClr val="tx1"/>
          </a:fontRef>
        </p:style>
      </p:cxnSp>
      <p:sp>
        <p:nvSpPr>
          <p:cNvPr id="23" name="TextBox 22"/>
          <p:cNvSpPr txBox="1"/>
          <p:nvPr/>
        </p:nvSpPr>
        <p:spPr>
          <a:xfrm>
            <a:off x="0" y="3505200"/>
            <a:ext cx="9144000" cy="369332"/>
          </a:xfrm>
          <a:prstGeom prst="rect">
            <a:avLst/>
          </a:prstGeom>
          <a:noFill/>
        </p:spPr>
        <p:txBody>
          <a:bodyPr wrap="square" rtlCol="0">
            <a:spAutoFit/>
          </a:bodyPr>
          <a:lstStyle/>
          <a:p>
            <a:r>
              <a:rPr lang="en-US" dirty="0" smtClean="0"/>
              <a:t>Suppose P(H) = 0.0001, P(E|H) = 0.75, P(E|~H) = 0.14</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1" nodeType="click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3" grpId="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Uncertainty</a:t>
            </a:r>
            <a:endParaRPr lang="en-US" dirty="0">
              <a:solidFill>
                <a:srgbClr val="FF0000"/>
              </a:solidFill>
            </a:endParaRPr>
          </a:p>
        </p:txBody>
      </p:sp>
      <p:sp>
        <p:nvSpPr>
          <p:cNvPr id="3" name="Content Placeholder 2"/>
          <p:cNvSpPr>
            <a:spLocks noGrp="1"/>
          </p:cNvSpPr>
          <p:nvPr>
            <p:ph idx="1"/>
          </p:nvPr>
        </p:nvSpPr>
        <p:spPr>
          <a:xfrm>
            <a:off x="0" y="1600200"/>
            <a:ext cx="9144000" cy="5257800"/>
          </a:xfrm>
        </p:spPr>
        <p:txBody>
          <a:bodyPr>
            <a:normAutofit lnSpcReduction="10000"/>
          </a:bodyPr>
          <a:lstStyle/>
          <a:p>
            <a:r>
              <a:rPr lang="en-US" dirty="0" smtClean="0"/>
              <a:t>On the other hand, the problem might not be in the fact that T/F values can change over time but rather that we are not </a:t>
            </a:r>
            <a:r>
              <a:rPr lang="en-US" dirty="0" smtClean="0">
                <a:solidFill>
                  <a:schemeClr val="accent5"/>
                </a:solidFill>
              </a:rPr>
              <a:t>certain</a:t>
            </a:r>
            <a:r>
              <a:rPr lang="en-US" dirty="0" smtClean="0"/>
              <a:t> of the T/F value</a:t>
            </a:r>
          </a:p>
          <a:p>
            <a:r>
              <a:rPr lang="en-US" dirty="0" smtClean="0"/>
              <a:t>Agents almost never have access to the whole truth about their environment</a:t>
            </a:r>
          </a:p>
          <a:p>
            <a:r>
              <a:rPr lang="en-US" dirty="0" smtClean="0"/>
              <a:t>Agents must act in the presence of </a:t>
            </a:r>
            <a:r>
              <a:rPr lang="en-US" dirty="0" smtClean="0">
                <a:solidFill>
                  <a:schemeClr val="accent5"/>
                </a:solidFill>
              </a:rPr>
              <a:t>uncertainty</a:t>
            </a:r>
          </a:p>
          <a:p>
            <a:pPr lvl="1"/>
            <a:r>
              <a:rPr lang="en-US" dirty="0" smtClean="0"/>
              <a:t>Some information ascertained from facts</a:t>
            </a:r>
          </a:p>
          <a:p>
            <a:pPr lvl="1"/>
            <a:r>
              <a:rPr lang="en-US" dirty="0" smtClean="0"/>
              <a:t>Some information inferred from facts and knowledge about environment</a:t>
            </a:r>
          </a:p>
          <a:p>
            <a:pPr lvl="1"/>
            <a:r>
              <a:rPr lang="en-US" dirty="0" smtClean="0"/>
              <a:t>Some information based on assumptions made from experience</a:t>
            </a:r>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38200"/>
          </a:xfrm>
        </p:spPr>
        <p:txBody>
          <a:bodyPr/>
          <a:lstStyle/>
          <a:p>
            <a:r>
              <a:rPr lang="en-US" dirty="0" smtClean="0">
                <a:solidFill>
                  <a:srgbClr val="FF0000"/>
                </a:solidFill>
              </a:rPr>
              <a:t>Example</a:t>
            </a:r>
            <a:endParaRPr lang="en-US" dirty="0">
              <a:solidFill>
                <a:srgbClr val="FF0000"/>
              </a:solidFill>
            </a:endParaRPr>
          </a:p>
        </p:txBody>
      </p:sp>
      <p:sp>
        <p:nvSpPr>
          <p:cNvPr id="3" name="Content Placeholder 2"/>
          <p:cNvSpPr>
            <a:spLocks noGrp="1"/>
          </p:cNvSpPr>
          <p:nvPr>
            <p:ph idx="1"/>
          </p:nvPr>
        </p:nvSpPr>
        <p:spPr>
          <a:xfrm>
            <a:off x="0" y="914401"/>
            <a:ext cx="9144000" cy="2590800"/>
          </a:xfrm>
        </p:spPr>
        <p:txBody>
          <a:bodyPr>
            <a:normAutofit fontScale="62500" lnSpcReduction="20000"/>
          </a:bodyPr>
          <a:lstStyle/>
          <a:p>
            <a:r>
              <a:rPr lang="en-US" dirty="0" smtClean="0"/>
              <a:t>We wish to know probability that John has malaria, given that he has a slightly unusual symptom: a high fever. </a:t>
            </a:r>
          </a:p>
          <a:p>
            <a:r>
              <a:rPr lang="en-US" dirty="0" smtClean="0"/>
              <a:t>We have 4 kinds of information</a:t>
            </a:r>
          </a:p>
          <a:p>
            <a:pPr marL="971550" lvl="1" indent="-514350">
              <a:buFont typeface="+mj-lt"/>
              <a:buAutoNum type="alphaLcParenR"/>
            </a:pPr>
            <a:r>
              <a:rPr lang="en-US" dirty="0" smtClean="0"/>
              <a:t>probability that a person has malaria regardless of symptoms</a:t>
            </a:r>
          </a:p>
          <a:p>
            <a:pPr marL="971550" lvl="1" indent="-514350">
              <a:buFont typeface="+mj-lt"/>
              <a:buAutoNum type="alphaLcParenR"/>
            </a:pPr>
            <a:r>
              <a:rPr lang="en-US" dirty="0" smtClean="0"/>
              <a:t>probability that a person has the symptom of fever given that he has malaria</a:t>
            </a:r>
          </a:p>
          <a:p>
            <a:pPr marL="971550" lvl="1" indent="-514350">
              <a:buFont typeface="+mj-lt"/>
              <a:buAutoNum type="alphaLcParenR"/>
            </a:pPr>
            <a:r>
              <a:rPr lang="en-US" dirty="0" smtClean="0"/>
              <a:t>probability that a person has symptom of fever, given that he does NOT have malaria</a:t>
            </a:r>
          </a:p>
          <a:p>
            <a:pPr marL="971550" lvl="1" indent="-514350">
              <a:buFont typeface="+mj-lt"/>
              <a:buAutoNum type="alphaLcParenR"/>
            </a:pPr>
            <a:r>
              <a:rPr lang="en-US" dirty="0" smtClean="0"/>
              <a:t>John has high fever </a:t>
            </a:r>
          </a:p>
          <a:p>
            <a:r>
              <a:rPr lang="en-US" dirty="0" smtClean="0"/>
              <a:t>H = </a:t>
            </a:r>
            <a:r>
              <a:rPr lang="en-US" dirty="0" smtClean="0">
                <a:solidFill>
                  <a:srgbClr val="00B050"/>
                </a:solidFill>
              </a:rPr>
              <a:t>John has malaria</a:t>
            </a:r>
          </a:p>
          <a:p>
            <a:r>
              <a:rPr lang="en-US" dirty="0" smtClean="0"/>
              <a:t>E = </a:t>
            </a:r>
            <a:r>
              <a:rPr lang="en-US" dirty="0" smtClean="0">
                <a:solidFill>
                  <a:srgbClr val="7030A0"/>
                </a:solidFill>
              </a:rPr>
              <a:t>John has a high fever</a:t>
            </a:r>
          </a:p>
        </p:txBody>
      </p:sp>
      <p:sp>
        <p:nvSpPr>
          <p:cNvPr id="4" name="TextBox 3"/>
          <p:cNvSpPr txBox="1"/>
          <p:nvPr/>
        </p:nvSpPr>
        <p:spPr>
          <a:xfrm>
            <a:off x="4472637" y="2960132"/>
            <a:ext cx="974947" cy="369332"/>
          </a:xfrm>
          <a:prstGeom prst="rect">
            <a:avLst/>
          </a:prstGeom>
          <a:noFill/>
        </p:spPr>
        <p:txBody>
          <a:bodyPr wrap="none" rtlCol="0">
            <a:spAutoFit/>
          </a:bodyPr>
          <a:lstStyle/>
          <a:p>
            <a:r>
              <a:rPr lang="en-US" dirty="0" smtClean="0"/>
              <a:t>P(H|E) =</a:t>
            </a:r>
            <a:endParaRPr lang="en-US" dirty="0"/>
          </a:p>
        </p:txBody>
      </p:sp>
      <p:sp>
        <p:nvSpPr>
          <p:cNvPr id="5" name="TextBox 4"/>
          <p:cNvSpPr txBox="1"/>
          <p:nvPr/>
        </p:nvSpPr>
        <p:spPr>
          <a:xfrm>
            <a:off x="5410200" y="2743200"/>
            <a:ext cx="1431802" cy="369332"/>
          </a:xfrm>
          <a:prstGeom prst="rect">
            <a:avLst/>
          </a:prstGeom>
          <a:noFill/>
        </p:spPr>
        <p:txBody>
          <a:bodyPr wrap="none" rtlCol="0">
            <a:spAutoFit/>
          </a:bodyPr>
          <a:lstStyle/>
          <a:p>
            <a:r>
              <a:rPr lang="en-US" dirty="0" smtClean="0"/>
              <a:t>P(E|H) * P(H)</a:t>
            </a:r>
            <a:endParaRPr lang="en-US" dirty="0"/>
          </a:p>
        </p:txBody>
      </p:sp>
      <p:sp>
        <p:nvSpPr>
          <p:cNvPr id="6" name="TextBox 5"/>
          <p:cNvSpPr txBox="1"/>
          <p:nvPr/>
        </p:nvSpPr>
        <p:spPr>
          <a:xfrm>
            <a:off x="5844237" y="3124200"/>
            <a:ext cx="556563" cy="369332"/>
          </a:xfrm>
          <a:prstGeom prst="rect">
            <a:avLst/>
          </a:prstGeom>
          <a:noFill/>
        </p:spPr>
        <p:txBody>
          <a:bodyPr wrap="none" rtlCol="0">
            <a:spAutoFit/>
          </a:bodyPr>
          <a:lstStyle/>
          <a:p>
            <a:r>
              <a:rPr lang="en-US" dirty="0" smtClean="0"/>
              <a:t>P(E)</a:t>
            </a:r>
            <a:endParaRPr lang="en-US" dirty="0"/>
          </a:p>
        </p:txBody>
      </p:sp>
      <p:cxnSp>
        <p:nvCxnSpPr>
          <p:cNvPr id="7" name="Straight Connector 6"/>
          <p:cNvCxnSpPr/>
          <p:nvPr/>
        </p:nvCxnSpPr>
        <p:spPr>
          <a:xfrm>
            <a:off x="5410200" y="3124200"/>
            <a:ext cx="1371600" cy="1588"/>
          </a:xfrm>
          <a:prstGeom prst="line">
            <a:avLst/>
          </a:prstGeom>
        </p:spPr>
        <p:style>
          <a:lnRef idx="2">
            <a:schemeClr val="dk1"/>
          </a:lnRef>
          <a:fillRef idx="0">
            <a:schemeClr val="dk1"/>
          </a:fillRef>
          <a:effectRef idx="1">
            <a:schemeClr val="dk1"/>
          </a:effectRef>
          <a:fontRef idx="minor">
            <a:schemeClr val="tx1"/>
          </a:fontRef>
        </p:style>
      </p:cxnSp>
      <p:sp>
        <p:nvSpPr>
          <p:cNvPr id="10" name="TextBox 9"/>
          <p:cNvSpPr txBox="1"/>
          <p:nvPr/>
        </p:nvSpPr>
        <p:spPr>
          <a:xfrm>
            <a:off x="0" y="3505200"/>
            <a:ext cx="9144000" cy="369332"/>
          </a:xfrm>
          <a:prstGeom prst="rect">
            <a:avLst/>
          </a:prstGeom>
          <a:noFill/>
        </p:spPr>
        <p:txBody>
          <a:bodyPr wrap="square" rtlCol="0">
            <a:spAutoFit/>
          </a:bodyPr>
          <a:lstStyle/>
          <a:p>
            <a:r>
              <a:rPr lang="en-US" dirty="0" smtClean="0"/>
              <a:t>Suppose P(H) = 0.0001, P(E|H) = 0.75, P(E|~H) = 0.14</a:t>
            </a:r>
          </a:p>
        </p:txBody>
      </p:sp>
      <p:grpSp>
        <p:nvGrpSpPr>
          <p:cNvPr id="8" name="Group 10"/>
          <p:cNvGrpSpPr/>
          <p:nvPr/>
        </p:nvGrpSpPr>
        <p:grpSpPr>
          <a:xfrm>
            <a:off x="528682" y="5152072"/>
            <a:ext cx="2614018" cy="750332"/>
            <a:chOff x="533400" y="4431268"/>
            <a:chExt cx="2614018" cy="750332"/>
          </a:xfrm>
        </p:grpSpPr>
        <p:sp>
          <p:nvSpPr>
            <p:cNvPr id="12" name="TextBox 11"/>
            <p:cNvSpPr txBox="1"/>
            <p:nvPr/>
          </p:nvSpPr>
          <p:spPr>
            <a:xfrm>
              <a:off x="533400" y="4648200"/>
              <a:ext cx="1090363" cy="369332"/>
            </a:xfrm>
            <a:prstGeom prst="rect">
              <a:avLst/>
            </a:prstGeom>
            <a:noFill/>
          </p:spPr>
          <p:txBody>
            <a:bodyPr wrap="none" rtlCol="0">
              <a:spAutoFit/>
            </a:bodyPr>
            <a:lstStyle/>
            <a:p>
              <a:r>
                <a:rPr lang="en-US" dirty="0" smtClean="0"/>
                <a:t>P(H|~E) =</a:t>
              </a:r>
              <a:endParaRPr lang="en-US" dirty="0"/>
            </a:p>
          </p:txBody>
        </p:sp>
        <p:sp>
          <p:nvSpPr>
            <p:cNvPr id="13" name="TextBox 12"/>
            <p:cNvSpPr txBox="1"/>
            <p:nvPr/>
          </p:nvSpPr>
          <p:spPr>
            <a:xfrm>
              <a:off x="1600200" y="4431268"/>
              <a:ext cx="1547218" cy="369332"/>
            </a:xfrm>
            <a:prstGeom prst="rect">
              <a:avLst/>
            </a:prstGeom>
            <a:noFill/>
          </p:spPr>
          <p:txBody>
            <a:bodyPr wrap="none" rtlCol="0">
              <a:spAutoFit/>
            </a:bodyPr>
            <a:lstStyle/>
            <a:p>
              <a:r>
                <a:rPr lang="en-US" dirty="0" smtClean="0"/>
                <a:t>P(~E|H) * P(H)</a:t>
              </a:r>
              <a:endParaRPr lang="en-US" dirty="0"/>
            </a:p>
          </p:txBody>
        </p:sp>
        <p:sp>
          <p:nvSpPr>
            <p:cNvPr id="14" name="TextBox 13"/>
            <p:cNvSpPr txBox="1"/>
            <p:nvPr/>
          </p:nvSpPr>
          <p:spPr>
            <a:xfrm>
              <a:off x="2071221" y="4812268"/>
              <a:ext cx="671979" cy="369332"/>
            </a:xfrm>
            <a:prstGeom prst="rect">
              <a:avLst/>
            </a:prstGeom>
            <a:noFill/>
          </p:spPr>
          <p:txBody>
            <a:bodyPr wrap="none" rtlCol="0">
              <a:spAutoFit/>
            </a:bodyPr>
            <a:lstStyle/>
            <a:p>
              <a:r>
                <a:rPr lang="en-US" dirty="0" smtClean="0"/>
                <a:t>P(~E)</a:t>
              </a:r>
              <a:endParaRPr lang="en-US" dirty="0"/>
            </a:p>
          </p:txBody>
        </p:sp>
        <p:cxnSp>
          <p:nvCxnSpPr>
            <p:cNvPr id="15" name="Straight Connector 14"/>
            <p:cNvCxnSpPr/>
            <p:nvPr/>
          </p:nvCxnSpPr>
          <p:spPr>
            <a:xfrm>
              <a:off x="1676400" y="4812268"/>
              <a:ext cx="1371600" cy="1588"/>
            </a:xfrm>
            <a:prstGeom prst="line">
              <a:avLst/>
            </a:prstGeom>
          </p:spPr>
          <p:style>
            <a:lnRef idx="2">
              <a:schemeClr val="dk1"/>
            </a:lnRef>
            <a:fillRef idx="0">
              <a:schemeClr val="dk1"/>
            </a:fillRef>
            <a:effectRef idx="1">
              <a:schemeClr val="dk1"/>
            </a:effectRef>
            <a:fontRef idx="minor">
              <a:schemeClr val="tx1"/>
            </a:fontRef>
          </p:style>
        </p:cxnSp>
      </p:grpSp>
      <p:sp>
        <p:nvSpPr>
          <p:cNvPr id="16" name="TextBox 15"/>
          <p:cNvSpPr txBox="1"/>
          <p:nvPr/>
        </p:nvSpPr>
        <p:spPr>
          <a:xfrm>
            <a:off x="3424282" y="5357336"/>
            <a:ext cx="300082" cy="369332"/>
          </a:xfrm>
          <a:prstGeom prst="rect">
            <a:avLst/>
          </a:prstGeom>
          <a:noFill/>
        </p:spPr>
        <p:txBody>
          <a:bodyPr wrap="none" rtlCol="0">
            <a:spAutoFit/>
          </a:bodyPr>
          <a:lstStyle/>
          <a:p>
            <a:r>
              <a:rPr lang="en-US" dirty="0" smtClean="0"/>
              <a:t>=</a:t>
            </a:r>
            <a:endParaRPr lang="en-US" dirty="0"/>
          </a:p>
        </p:txBody>
      </p:sp>
      <p:sp>
        <p:nvSpPr>
          <p:cNvPr id="17" name="TextBox 16"/>
          <p:cNvSpPr txBox="1"/>
          <p:nvPr/>
        </p:nvSpPr>
        <p:spPr>
          <a:xfrm>
            <a:off x="3775766" y="5140404"/>
            <a:ext cx="1705916" cy="369332"/>
          </a:xfrm>
          <a:prstGeom prst="rect">
            <a:avLst/>
          </a:prstGeom>
          <a:noFill/>
        </p:spPr>
        <p:txBody>
          <a:bodyPr wrap="none" rtlCol="0">
            <a:spAutoFit/>
          </a:bodyPr>
          <a:lstStyle/>
          <a:p>
            <a:r>
              <a:rPr lang="en-US" dirty="0" smtClean="0"/>
              <a:t>(1-0.75)(0.0001)</a:t>
            </a:r>
            <a:endParaRPr lang="en-US" dirty="0"/>
          </a:p>
        </p:txBody>
      </p:sp>
      <p:sp>
        <p:nvSpPr>
          <p:cNvPr id="18" name="TextBox 17"/>
          <p:cNvSpPr txBox="1"/>
          <p:nvPr/>
        </p:nvSpPr>
        <p:spPr>
          <a:xfrm>
            <a:off x="3979977" y="5521404"/>
            <a:ext cx="1273105" cy="369332"/>
          </a:xfrm>
          <a:prstGeom prst="rect">
            <a:avLst/>
          </a:prstGeom>
          <a:noFill/>
        </p:spPr>
        <p:txBody>
          <a:bodyPr wrap="none" rtlCol="0">
            <a:spAutoFit/>
          </a:bodyPr>
          <a:lstStyle/>
          <a:p>
            <a:r>
              <a:rPr lang="en-US" dirty="0" smtClean="0"/>
              <a:t>(1-0.14006)</a:t>
            </a:r>
            <a:endParaRPr lang="en-US" dirty="0"/>
          </a:p>
        </p:txBody>
      </p:sp>
      <p:cxnSp>
        <p:nvCxnSpPr>
          <p:cNvPr id="19" name="Straight Connector 18"/>
          <p:cNvCxnSpPr/>
          <p:nvPr/>
        </p:nvCxnSpPr>
        <p:spPr>
          <a:xfrm>
            <a:off x="3782064" y="5521404"/>
            <a:ext cx="1623418" cy="1588"/>
          </a:xfrm>
          <a:prstGeom prst="line">
            <a:avLst/>
          </a:prstGeom>
        </p:spPr>
        <p:style>
          <a:lnRef idx="2">
            <a:schemeClr val="dk1"/>
          </a:lnRef>
          <a:fillRef idx="0">
            <a:schemeClr val="dk1"/>
          </a:fillRef>
          <a:effectRef idx="1">
            <a:schemeClr val="dk1"/>
          </a:effectRef>
          <a:fontRef idx="minor">
            <a:schemeClr val="tx1"/>
          </a:fontRef>
        </p:style>
      </p:cxnSp>
      <p:sp>
        <p:nvSpPr>
          <p:cNvPr id="20" name="TextBox 19"/>
          <p:cNvSpPr txBox="1"/>
          <p:nvPr/>
        </p:nvSpPr>
        <p:spPr>
          <a:xfrm>
            <a:off x="5715000" y="5380672"/>
            <a:ext cx="2331920" cy="923330"/>
          </a:xfrm>
          <a:prstGeom prst="rect">
            <a:avLst/>
          </a:prstGeom>
          <a:noFill/>
        </p:spPr>
        <p:txBody>
          <a:bodyPr wrap="none" rtlCol="0">
            <a:spAutoFit/>
          </a:bodyPr>
          <a:lstStyle/>
          <a:p>
            <a:r>
              <a:rPr lang="en-US" dirty="0" smtClean="0"/>
              <a:t>= 0.000029</a:t>
            </a:r>
          </a:p>
          <a:p>
            <a:endParaRPr lang="en-US" dirty="0" smtClean="0"/>
          </a:p>
          <a:p>
            <a:r>
              <a:rPr lang="en-US" dirty="0" smtClean="0"/>
              <a:t>Which is much smaller.</a:t>
            </a:r>
            <a:endParaRPr lang="en-US" dirty="0"/>
          </a:p>
        </p:txBody>
      </p:sp>
      <p:sp>
        <p:nvSpPr>
          <p:cNvPr id="21" name="TextBox 20"/>
          <p:cNvSpPr txBox="1"/>
          <p:nvPr/>
        </p:nvSpPr>
        <p:spPr>
          <a:xfrm>
            <a:off x="0" y="3810000"/>
            <a:ext cx="9144000" cy="1477328"/>
          </a:xfrm>
          <a:prstGeom prst="rect">
            <a:avLst/>
          </a:prstGeom>
          <a:noFill/>
        </p:spPr>
        <p:txBody>
          <a:bodyPr wrap="square" rtlCol="0">
            <a:spAutoFit/>
          </a:bodyPr>
          <a:lstStyle/>
          <a:p>
            <a:r>
              <a:rPr lang="en-US" dirty="0" smtClean="0"/>
              <a:t>Then P(E) = 0.75 * 0.0001 + 0.14 * 0.9999 = 0.14006 </a:t>
            </a:r>
            <a:br>
              <a:rPr lang="en-US" dirty="0" smtClean="0"/>
            </a:br>
            <a:r>
              <a:rPr lang="en-US" dirty="0" smtClean="0"/>
              <a:t>and P(H|E) = (0.75 * 0.0001) / 0.14006 = 0.0005354 </a:t>
            </a:r>
          </a:p>
          <a:p>
            <a:endParaRPr lang="en-US" dirty="0" smtClean="0"/>
          </a:p>
          <a:p>
            <a:r>
              <a:rPr lang="en-US" dirty="0" smtClean="0"/>
              <a:t>On the other hand, if John did not have a fever, his probability of having malaria would be </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6" grpId="0"/>
      <p:bldP spid="17" grpId="0"/>
      <p:bldP spid="18" grpId="0"/>
      <p:bldP spid="20" grpId="0"/>
      <p:bldP spid="21"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FF0000"/>
                </a:solidFill>
              </a:rPr>
              <a:t>Making Decision Under Uncertainty</a:t>
            </a:r>
            <a:endParaRPr lang="en-US" dirty="0">
              <a:solidFill>
                <a:srgbClr val="FF0000"/>
              </a:solidFill>
            </a:endParaRPr>
          </a:p>
        </p:txBody>
      </p:sp>
      <p:sp>
        <p:nvSpPr>
          <p:cNvPr id="3" name="Content Placeholder 2"/>
          <p:cNvSpPr>
            <a:spLocks noGrp="1"/>
          </p:cNvSpPr>
          <p:nvPr>
            <p:ph idx="1"/>
          </p:nvPr>
        </p:nvSpPr>
        <p:spPr/>
        <p:txBody>
          <a:bodyPr>
            <a:normAutofit fontScale="85000" lnSpcReduction="10000"/>
          </a:bodyPr>
          <a:lstStyle/>
          <a:p>
            <a:r>
              <a:rPr lang="en-US" dirty="0" smtClean="0"/>
              <a:t>Consider the following plans for getting to the airport: </a:t>
            </a:r>
          </a:p>
          <a:p>
            <a:pPr lvl="1"/>
            <a:r>
              <a:rPr lang="en-US" dirty="0" smtClean="0"/>
              <a:t>P(A</a:t>
            </a:r>
            <a:r>
              <a:rPr lang="en-US" baseline="-25000" dirty="0" smtClean="0"/>
              <a:t>25</a:t>
            </a:r>
            <a:r>
              <a:rPr lang="en-US" dirty="0" smtClean="0"/>
              <a:t> gets me there on time | ...) = 0.04 </a:t>
            </a:r>
          </a:p>
          <a:p>
            <a:pPr lvl="1"/>
            <a:r>
              <a:rPr lang="en-US" dirty="0" smtClean="0"/>
              <a:t>P(A</a:t>
            </a:r>
            <a:r>
              <a:rPr lang="en-US" baseline="-25000" dirty="0" smtClean="0"/>
              <a:t>90</a:t>
            </a:r>
            <a:r>
              <a:rPr lang="en-US" dirty="0" smtClean="0"/>
              <a:t> gets me there on time | ...) = 0.70 </a:t>
            </a:r>
          </a:p>
          <a:p>
            <a:pPr lvl="1"/>
            <a:r>
              <a:rPr lang="en-US" dirty="0" smtClean="0"/>
              <a:t>P(A</a:t>
            </a:r>
            <a:r>
              <a:rPr lang="en-US" baseline="-25000" dirty="0" smtClean="0"/>
              <a:t>120</a:t>
            </a:r>
            <a:r>
              <a:rPr lang="en-US" dirty="0" smtClean="0"/>
              <a:t> gets me there on time | ...) = 0.95 </a:t>
            </a:r>
          </a:p>
          <a:p>
            <a:pPr lvl="1"/>
            <a:r>
              <a:rPr lang="en-US" dirty="0" smtClean="0"/>
              <a:t>P(A</a:t>
            </a:r>
            <a:r>
              <a:rPr lang="en-US" baseline="-25000" dirty="0" smtClean="0"/>
              <a:t>1440</a:t>
            </a:r>
            <a:r>
              <a:rPr lang="en-US" dirty="0" smtClean="0"/>
              <a:t> gets me there on time | ...) = 0.9999 </a:t>
            </a:r>
          </a:p>
          <a:p>
            <a:r>
              <a:rPr lang="en-US" dirty="0" smtClean="0"/>
              <a:t>Which action should I choose? </a:t>
            </a:r>
          </a:p>
          <a:p>
            <a:r>
              <a:rPr lang="en-US" dirty="0" smtClean="0"/>
              <a:t>Depends on my </a:t>
            </a:r>
            <a:r>
              <a:rPr lang="en-US" dirty="0" smtClean="0">
                <a:solidFill>
                  <a:schemeClr val="accent5"/>
                </a:solidFill>
              </a:rPr>
              <a:t>preferences</a:t>
            </a:r>
            <a:r>
              <a:rPr lang="en-US" dirty="0" smtClean="0"/>
              <a:t> for missing the flight vs. time spent waiting, etc. </a:t>
            </a:r>
          </a:p>
          <a:p>
            <a:pPr lvl="1"/>
            <a:r>
              <a:rPr lang="en-US" dirty="0" smtClean="0">
                <a:solidFill>
                  <a:schemeClr val="accent5"/>
                </a:solidFill>
              </a:rPr>
              <a:t>Utility theory </a:t>
            </a:r>
            <a:r>
              <a:rPr lang="en-US" dirty="0" smtClean="0"/>
              <a:t>is used to represent and infer preferences </a:t>
            </a:r>
          </a:p>
          <a:p>
            <a:pPr lvl="1"/>
            <a:r>
              <a:rPr lang="en-US" dirty="0" smtClean="0">
                <a:solidFill>
                  <a:schemeClr val="accent5"/>
                </a:solidFill>
              </a:rPr>
              <a:t>Decision theory </a:t>
            </a:r>
            <a:r>
              <a:rPr lang="en-US" dirty="0" smtClean="0"/>
              <a:t>is a combination of probability theory and utility theory </a:t>
            </a:r>
          </a:p>
          <a:p>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Belief Networks</a:t>
            </a:r>
            <a:endParaRPr lang="en-US" dirty="0">
              <a:solidFill>
                <a:srgbClr val="FF0000"/>
              </a:solidFill>
            </a:endParaRPr>
          </a:p>
        </p:txBody>
      </p:sp>
      <p:sp>
        <p:nvSpPr>
          <p:cNvPr id="3" name="Content Placeholder 2"/>
          <p:cNvSpPr>
            <a:spLocks noGrp="1"/>
          </p:cNvSpPr>
          <p:nvPr>
            <p:ph idx="1"/>
          </p:nvPr>
        </p:nvSpPr>
        <p:spPr/>
        <p:txBody>
          <a:bodyPr>
            <a:normAutofit fontScale="85000" lnSpcReduction="20000"/>
          </a:bodyPr>
          <a:lstStyle/>
          <a:p>
            <a:r>
              <a:rPr lang="en-US" dirty="0" smtClean="0"/>
              <a:t>A belief network (</a:t>
            </a:r>
            <a:r>
              <a:rPr lang="en-US" dirty="0" err="1" smtClean="0"/>
              <a:t>Bayes</a:t>
            </a:r>
            <a:r>
              <a:rPr lang="en-US" dirty="0" smtClean="0"/>
              <a:t> net) represents the dependence between variables. </a:t>
            </a:r>
          </a:p>
          <a:p>
            <a:r>
              <a:rPr lang="en-US" dirty="0" smtClean="0"/>
              <a:t>Components of a belief network graph: </a:t>
            </a:r>
          </a:p>
          <a:p>
            <a:r>
              <a:rPr lang="en-US" dirty="0" smtClean="0"/>
              <a:t>Nodes</a:t>
            </a:r>
          </a:p>
          <a:p>
            <a:pPr lvl="1"/>
            <a:r>
              <a:rPr lang="en-US" dirty="0" smtClean="0"/>
              <a:t>These represent variables </a:t>
            </a:r>
          </a:p>
          <a:p>
            <a:r>
              <a:rPr lang="en-US" dirty="0" smtClean="0"/>
              <a:t>Links</a:t>
            </a:r>
          </a:p>
          <a:p>
            <a:pPr lvl="1"/>
            <a:r>
              <a:rPr lang="en-US" dirty="0" smtClean="0"/>
              <a:t>X points to Y if X has a direct influence on Y </a:t>
            </a:r>
          </a:p>
          <a:p>
            <a:r>
              <a:rPr lang="en-US" dirty="0" smtClean="0"/>
              <a:t>Conditional probability tables</a:t>
            </a:r>
          </a:p>
          <a:p>
            <a:pPr lvl="1"/>
            <a:r>
              <a:rPr lang="en-US" dirty="0" smtClean="0"/>
              <a:t>Each node has a CPT that quantifies the effects the parents have on the node </a:t>
            </a:r>
          </a:p>
          <a:p>
            <a:r>
              <a:rPr lang="en-US" dirty="0" smtClean="0"/>
              <a:t>The graph has no directed cycles </a:t>
            </a:r>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Example</a:t>
            </a:r>
            <a:endParaRPr lang="en-US" dirty="0">
              <a:solidFill>
                <a:srgbClr val="FF0000"/>
              </a:solidFill>
            </a:endParaRPr>
          </a:p>
        </p:txBody>
      </p:sp>
      <p:sp>
        <p:nvSpPr>
          <p:cNvPr id="3" name="Content Placeholder 2"/>
          <p:cNvSpPr>
            <a:spLocks noGrp="1"/>
          </p:cNvSpPr>
          <p:nvPr>
            <p:ph idx="1"/>
          </p:nvPr>
        </p:nvSpPr>
        <p:spPr>
          <a:xfrm>
            <a:off x="457200" y="1600201"/>
            <a:ext cx="8229600" cy="2209800"/>
          </a:xfrm>
        </p:spPr>
        <p:txBody>
          <a:bodyPr>
            <a:normAutofit fontScale="85000" lnSpcReduction="20000"/>
          </a:bodyPr>
          <a:lstStyle/>
          <a:p>
            <a:r>
              <a:rPr lang="en-US" dirty="0" smtClean="0"/>
              <a:t>I'm at work, neighbor John calls to say my alarm is ringing, but neighbor Mary doesn't call. Sometimes it's set off by minor earthquakes. Is there a burglar? </a:t>
            </a:r>
          </a:p>
          <a:p>
            <a:r>
              <a:rPr lang="en-US" dirty="0" smtClean="0"/>
              <a:t>Variables: </a:t>
            </a:r>
            <a:r>
              <a:rPr lang="en-US" dirty="0" smtClean="0">
                <a:solidFill>
                  <a:schemeClr val="accent5"/>
                </a:solidFill>
              </a:rPr>
              <a:t>Burglar</a:t>
            </a:r>
            <a:r>
              <a:rPr lang="en-US" dirty="0" smtClean="0"/>
              <a:t>, </a:t>
            </a:r>
            <a:r>
              <a:rPr lang="en-US" dirty="0" smtClean="0">
                <a:solidFill>
                  <a:schemeClr val="accent5"/>
                </a:solidFill>
              </a:rPr>
              <a:t>Earthquake</a:t>
            </a:r>
            <a:r>
              <a:rPr lang="en-US" dirty="0" smtClean="0"/>
              <a:t>, </a:t>
            </a:r>
            <a:r>
              <a:rPr lang="en-US" dirty="0" smtClean="0">
                <a:solidFill>
                  <a:schemeClr val="accent5"/>
                </a:solidFill>
              </a:rPr>
              <a:t>Alarm</a:t>
            </a:r>
            <a:r>
              <a:rPr lang="en-US" dirty="0" smtClean="0"/>
              <a:t>, </a:t>
            </a:r>
            <a:r>
              <a:rPr lang="en-US" dirty="0" err="1" smtClean="0">
                <a:solidFill>
                  <a:schemeClr val="accent5"/>
                </a:solidFill>
              </a:rPr>
              <a:t>JohnCalls</a:t>
            </a:r>
            <a:r>
              <a:rPr lang="en-US" dirty="0" smtClean="0"/>
              <a:t>, </a:t>
            </a:r>
            <a:r>
              <a:rPr lang="en-US" dirty="0" err="1" smtClean="0">
                <a:solidFill>
                  <a:schemeClr val="accent5"/>
                </a:solidFill>
              </a:rPr>
              <a:t>MaryCalls</a:t>
            </a:r>
            <a:r>
              <a:rPr lang="en-US" dirty="0" smtClean="0"/>
              <a:t> </a:t>
            </a:r>
            <a:br>
              <a:rPr lang="en-US" dirty="0" smtClean="0"/>
            </a:br>
            <a:r>
              <a:rPr lang="en-US" dirty="0" smtClean="0"/>
              <a:t>Network topology reflects “causal” knowledge: </a:t>
            </a:r>
          </a:p>
          <a:p>
            <a:endParaRPr lang="en-US" dirty="0"/>
          </a:p>
        </p:txBody>
      </p:sp>
      <p:pic>
        <p:nvPicPr>
          <p:cNvPr id="36866" name="Picture 2"/>
          <p:cNvPicPr>
            <a:picLocks noChangeAspect="1" noChangeArrowheads="1"/>
          </p:cNvPicPr>
          <p:nvPr/>
        </p:nvPicPr>
        <p:blipFill>
          <a:blip r:embed="rId2" cstate="print"/>
          <a:srcRect/>
          <a:stretch>
            <a:fillRect/>
          </a:stretch>
        </p:blipFill>
        <p:spPr bwMode="auto">
          <a:xfrm>
            <a:off x="2286000" y="3810000"/>
            <a:ext cx="4512105" cy="3048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Example</a:t>
            </a:r>
            <a:endParaRPr lang="en-US" dirty="0">
              <a:solidFill>
                <a:srgbClr val="FF0000"/>
              </a:solidFill>
            </a:endParaRPr>
          </a:p>
        </p:txBody>
      </p:sp>
      <p:sp>
        <p:nvSpPr>
          <p:cNvPr id="3" name="Content Placeholder 2"/>
          <p:cNvSpPr>
            <a:spLocks noGrp="1"/>
          </p:cNvSpPr>
          <p:nvPr>
            <p:ph idx="1"/>
          </p:nvPr>
        </p:nvSpPr>
        <p:spPr/>
        <p:txBody>
          <a:bodyPr>
            <a:normAutofit fontScale="77500" lnSpcReduction="20000"/>
          </a:bodyPr>
          <a:lstStyle/>
          <a:p>
            <a:r>
              <a:rPr lang="en-US" dirty="0" smtClean="0"/>
              <a:t>Suppose you are going home, and you want to know the probability that the lights are on given the dog is barking and the dog does not have a bowel problem. If the family is out, often the lights are on. The dog is usually in the yard when the family is out and when it has bowel troubles. If the dog is in the yard, it probably barks. </a:t>
            </a:r>
          </a:p>
          <a:p>
            <a:r>
              <a:rPr lang="en-US" dirty="0" smtClean="0"/>
              <a:t>Use the variables: </a:t>
            </a:r>
            <a:br>
              <a:rPr lang="en-US" dirty="0" smtClean="0"/>
            </a:br>
            <a:r>
              <a:rPr lang="en-US" dirty="0" smtClean="0"/>
              <a:t>f = family out </a:t>
            </a:r>
            <a:br>
              <a:rPr lang="en-US" dirty="0" smtClean="0"/>
            </a:br>
            <a:r>
              <a:rPr lang="en-US" dirty="0" smtClean="0"/>
              <a:t>l = light on </a:t>
            </a:r>
            <a:br>
              <a:rPr lang="en-US" dirty="0" smtClean="0"/>
            </a:br>
            <a:r>
              <a:rPr lang="en-US" dirty="0" smtClean="0"/>
              <a:t>b = bowel problem </a:t>
            </a:r>
            <a:br>
              <a:rPr lang="en-US" dirty="0" smtClean="0"/>
            </a:br>
            <a:r>
              <a:rPr lang="en-US" dirty="0" smtClean="0"/>
              <a:t>d = dog out </a:t>
            </a:r>
            <a:br>
              <a:rPr lang="en-US" dirty="0" smtClean="0"/>
            </a:br>
            <a:r>
              <a:rPr lang="en-US" dirty="0" smtClean="0"/>
              <a:t>h = hear bark</a:t>
            </a:r>
          </a:p>
          <a:p>
            <a:r>
              <a:rPr lang="en-US" dirty="0" smtClean="0"/>
              <a:t>There should be a graph with five nodes. </a:t>
            </a:r>
          </a:p>
          <a:p>
            <a:endParaRPr 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Example</a:t>
            </a:r>
            <a:endParaRPr lang="en-US" dirty="0">
              <a:solidFill>
                <a:srgbClr val="FF0000"/>
              </a:solidFill>
            </a:endParaRPr>
          </a:p>
        </p:txBody>
      </p:sp>
      <p:sp>
        <p:nvSpPr>
          <p:cNvPr id="3" name="Content Placeholder 2"/>
          <p:cNvSpPr>
            <a:spLocks noGrp="1"/>
          </p:cNvSpPr>
          <p:nvPr>
            <p:ph idx="1"/>
          </p:nvPr>
        </p:nvSpPr>
        <p:spPr>
          <a:xfrm>
            <a:off x="457200" y="1600201"/>
            <a:ext cx="8229600" cy="2286000"/>
          </a:xfrm>
        </p:spPr>
        <p:txBody>
          <a:bodyPr>
            <a:normAutofit fontScale="77500" lnSpcReduction="20000"/>
          </a:bodyPr>
          <a:lstStyle/>
          <a:p>
            <a:r>
              <a:rPr lang="en-US" dirty="0" smtClean="0"/>
              <a:t>We know </a:t>
            </a:r>
          </a:p>
          <a:p>
            <a:pPr lvl="1"/>
            <a:r>
              <a:rPr lang="en-US" dirty="0" smtClean="0"/>
              <a:t>l is directly influenced by f and is independent of </a:t>
            </a:r>
            <a:r>
              <a:rPr lang="en-US" dirty="0" err="1" smtClean="0"/>
              <a:t>b,d,h</a:t>
            </a:r>
            <a:r>
              <a:rPr lang="en-US" dirty="0" smtClean="0"/>
              <a:t> given f </a:t>
            </a:r>
            <a:br>
              <a:rPr lang="en-US" dirty="0" smtClean="0"/>
            </a:br>
            <a:r>
              <a:rPr lang="en-US" dirty="0" smtClean="0"/>
              <a:t>Add link from f to l </a:t>
            </a:r>
          </a:p>
          <a:p>
            <a:pPr lvl="1"/>
            <a:r>
              <a:rPr lang="en-US" dirty="0" smtClean="0"/>
              <a:t>d is directly influenced by f and b, independent of l and h </a:t>
            </a:r>
            <a:br>
              <a:rPr lang="en-US" dirty="0" smtClean="0"/>
            </a:br>
            <a:r>
              <a:rPr lang="en-US" dirty="0" smtClean="0"/>
              <a:t>Add link from f to d and b to d </a:t>
            </a:r>
          </a:p>
          <a:p>
            <a:pPr lvl="1"/>
            <a:r>
              <a:rPr lang="en-US" dirty="0" smtClean="0"/>
              <a:t>h is directly influenced by d, independent of f, l, b, and d </a:t>
            </a:r>
            <a:br>
              <a:rPr lang="en-US" dirty="0" smtClean="0"/>
            </a:br>
            <a:r>
              <a:rPr lang="en-US" dirty="0" smtClean="0"/>
              <a:t>Add link from d to h </a:t>
            </a:r>
          </a:p>
          <a:p>
            <a:endParaRPr lang="en-US" dirty="0"/>
          </a:p>
        </p:txBody>
      </p:sp>
      <p:sp>
        <p:nvSpPr>
          <p:cNvPr id="4" name="TextBox 3"/>
          <p:cNvSpPr txBox="1"/>
          <p:nvPr/>
        </p:nvSpPr>
        <p:spPr>
          <a:xfrm>
            <a:off x="4041898" y="4267200"/>
            <a:ext cx="5102102" cy="923330"/>
          </a:xfrm>
          <a:prstGeom prst="rect">
            <a:avLst/>
          </a:prstGeom>
          <a:noFill/>
        </p:spPr>
        <p:txBody>
          <a:bodyPr wrap="none" rtlCol="0">
            <a:spAutoFit/>
          </a:bodyPr>
          <a:lstStyle/>
          <a:p>
            <a:r>
              <a:rPr lang="en-US" dirty="0" smtClean="0"/>
              <a:t>Once we specify the topology (or learn it from data),</a:t>
            </a:r>
          </a:p>
          <a:p>
            <a:r>
              <a:rPr lang="en-US" dirty="0" smtClean="0"/>
              <a:t>we need to specify the conditional probability table</a:t>
            </a:r>
          </a:p>
          <a:p>
            <a:r>
              <a:rPr lang="en-US" dirty="0" smtClean="0"/>
              <a:t>for each node</a:t>
            </a:r>
            <a:endParaRPr lang="en-US" dirty="0"/>
          </a:p>
        </p:txBody>
      </p:sp>
      <p:sp>
        <p:nvSpPr>
          <p:cNvPr id="5" name="TextBox 4"/>
          <p:cNvSpPr txBox="1"/>
          <p:nvPr/>
        </p:nvSpPr>
        <p:spPr>
          <a:xfrm>
            <a:off x="2819400" y="5105400"/>
            <a:ext cx="76200" cy="369332"/>
          </a:xfrm>
          <a:prstGeom prst="rect">
            <a:avLst/>
          </a:prstGeom>
          <a:noFill/>
        </p:spPr>
        <p:txBody>
          <a:bodyPr wrap="square" rtlCol="0">
            <a:spAutoFit/>
          </a:bodyPr>
          <a:lstStyle/>
          <a:p>
            <a:endParaRPr lang="en-US" dirty="0"/>
          </a:p>
        </p:txBody>
      </p:sp>
      <p:sp>
        <p:nvSpPr>
          <p:cNvPr id="6" name="TextBox 5"/>
          <p:cNvSpPr txBox="1"/>
          <p:nvPr/>
        </p:nvSpPr>
        <p:spPr>
          <a:xfrm>
            <a:off x="4172511" y="5380672"/>
            <a:ext cx="4971489" cy="1477328"/>
          </a:xfrm>
          <a:prstGeom prst="rect">
            <a:avLst/>
          </a:prstGeom>
          <a:noFill/>
        </p:spPr>
        <p:txBody>
          <a:bodyPr wrap="none" rtlCol="0">
            <a:spAutoFit/>
          </a:bodyPr>
          <a:lstStyle/>
          <a:p>
            <a:r>
              <a:rPr lang="en-US" dirty="0" smtClean="0"/>
              <a:t>p(f) = 0.15, 0.85 		p(b) = 0.01, 0.99</a:t>
            </a:r>
          </a:p>
          <a:p>
            <a:r>
              <a:rPr lang="en-US" dirty="0" smtClean="0"/>
              <a:t>p(</a:t>
            </a:r>
            <a:r>
              <a:rPr lang="en-US" dirty="0" err="1" smtClean="0"/>
              <a:t>l|f</a:t>
            </a:r>
            <a:r>
              <a:rPr lang="en-US" dirty="0" smtClean="0"/>
              <a:t>) = 0.60, 0.40 		p(l|-f) = 0.05, 0.95</a:t>
            </a:r>
          </a:p>
          <a:p>
            <a:r>
              <a:rPr lang="en-US" dirty="0" smtClean="0"/>
              <a:t>p(</a:t>
            </a:r>
            <a:r>
              <a:rPr lang="en-US" dirty="0" err="1" smtClean="0"/>
              <a:t>d|f,b</a:t>
            </a:r>
            <a:r>
              <a:rPr lang="en-US" dirty="0" smtClean="0"/>
              <a:t>) = 0.99, 0.01 	p(</a:t>
            </a:r>
            <a:r>
              <a:rPr lang="en-US" dirty="0" err="1" smtClean="0"/>
              <a:t>d|f</a:t>
            </a:r>
            <a:r>
              <a:rPr lang="en-US" dirty="0" smtClean="0"/>
              <a:t>,-b) = 0.90, 0.10</a:t>
            </a:r>
          </a:p>
          <a:p>
            <a:r>
              <a:rPr lang="en-US" dirty="0" smtClean="0"/>
              <a:t>p(d|-</a:t>
            </a:r>
            <a:r>
              <a:rPr lang="en-US" dirty="0" err="1" smtClean="0"/>
              <a:t>f,b</a:t>
            </a:r>
            <a:r>
              <a:rPr lang="en-US" dirty="0" smtClean="0"/>
              <a:t>) = 0.97, 0.03 	p(d|-f,-b) = 0.30, 0.70</a:t>
            </a:r>
          </a:p>
          <a:p>
            <a:r>
              <a:rPr lang="en-US" dirty="0" smtClean="0"/>
              <a:t>p(</a:t>
            </a:r>
            <a:r>
              <a:rPr lang="en-US" dirty="0" err="1" smtClean="0"/>
              <a:t>h|d</a:t>
            </a:r>
            <a:r>
              <a:rPr lang="en-US" dirty="0" smtClean="0"/>
              <a:t>) = 0.70, 0.30 		p(h|-d) = 0.01, 0.99</a:t>
            </a:r>
            <a:endParaRPr lang="en-US" dirty="0"/>
          </a:p>
        </p:txBody>
      </p:sp>
      <p:sp>
        <p:nvSpPr>
          <p:cNvPr id="7" name="TextBox 6"/>
          <p:cNvSpPr txBox="1"/>
          <p:nvPr/>
        </p:nvSpPr>
        <p:spPr>
          <a:xfrm>
            <a:off x="838200" y="4114800"/>
            <a:ext cx="282450" cy="461665"/>
          </a:xfrm>
          <a:prstGeom prst="rect">
            <a:avLst/>
          </a:prstGeom>
          <a:noFill/>
        </p:spPr>
        <p:txBody>
          <a:bodyPr wrap="none" rtlCol="0">
            <a:spAutoFit/>
          </a:bodyPr>
          <a:lstStyle/>
          <a:p>
            <a:r>
              <a:rPr lang="en-US" sz="2400" b="1" dirty="0" smtClean="0"/>
              <a:t>f</a:t>
            </a:r>
            <a:endParaRPr lang="en-US" b="1" dirty="0"/>
          </a:p>
        </p:txBody>
      </p:sp>
      <p:sp>
        <p:nvSpPr>
          <p:cNvPr id="8" name="TextBox 7"/>
          <p:cNvSpPr txBox="1"/>
          <p:nvPr/>
        </p:nvSpPr>
        <p:spPr>
          <a:xfrm>
            <a:off x="838200" y="5024735"/>
            <a:ext cx="260008" cy="461665"/>
          </a:xfrm>
          <a:prstGeom prst="rect">
            <a:avLst/>
          </a:prstGeom>
          <a:noFill/>
        </p:spPr>
        <p:txBody>
          <a:bodyPr wrap="none" rtlCol="0">
            <a:spAutoFit/>
          </a:bodyPr>
          <a:lstStyle/>
          <a:p>
            <a:r>
              <a:rPr lang="en-US" sz="2400" b="1" dirty="0" smtClean="0"/>
              <a:t>l</a:t>
            </a:r>
            <a:endParaRPr lang="en-US" b="1" dirty="0"/>
          </a:p>
        </p:txBody>
      </p:sp>
      <p:sp>
        <p:nvSpPr>
          <p:cNvPr id="9" name="TextBox 8"/>
          <p:cNvSpPr txBox="1"/>
          <p:nvPr/>
        </p:nvSpPr>
        <p:spPr>
          <a:xfrm>
            <a:off x="1622550" y="4114800"/>
            <a:ext cx="349776" cy="461665"/>
          </a:xfrm>
          <a:prstGeom prst="rect">
            <a:avLst/>
          </a:prstGeom>
          <a:noFill/>
        </p:spPr>
        <p:txBody>
          <a:bodyPr wrap="none" rtlCol="0">
            <a:spAutoFit/>
          </a:bodyPr>
          <a:lstStyle/>
          <a:p>
            <a:r>
              <a:rPr lang="en-US" sz="2400" b="1" dirty="0" smtClean="0"/>
              <a:t>b</a:t>
            </a:r>
            <a:endParaRPr lang="en-US" b="1" dirty="0"/>
          </a:p>
        </p:txBody>
      </p:sp>
      <p:sp>
        <p:nvSpPr>
          <p:cNvPr id="10" name="TextBox 9"/>
          <p:cNvSpPr txBox="1"/>
          <p:nvPr/>
        </p:nvSpPr>
        <p:spPr>
          <a:xfrm>
            <a:off x="1600200" y="5024735"/>
            <a:ext cx="349776" cy="461665"/>
          </a:xfrm>
          <a:prstGeom prst="rect">
            <a:avLst/>
          </a:prstGeom>
          <a:noFill/>
        </p:spPr>
        <p:txBody>
          <a:bodyPr wrap="none" rtlCol="0">
            <a:spAutoFit/>
          </a:bodyPr>
          <a:lstStyle/>
          <a:p>
            <a:r>
              <a:rPr lang="en-US" sz="2400" b="1" dirty="0" smtClean="0"/>
              <a:t>d</a:t>
            </a:r>
            <a:endParaRPr lang="en-US" b="1" dirty="0"/>
          </a:p>
        </p:txBody>
      </p:sp>
      <p:sp>
        <p:nvSpPr>
          <p:cNvPr id="11" name="TextBox 10"/>
          <p:cNvSpPr txBox="1"/>
          <p:nvPr/>
        </p:nvSpPr>
        <p:spPr>
          <a:xfrm>
            <a:off x="1577850" y="5934670"/>
            <a:ext cx="349776" cy="461665"/>
          </a:xfrm>
          <a:prstGeom prst="rect">
            <a:avLst/>
          </a:prstGeom>
          <a:noFill/>
        </p:spPr>
        <p:txBody>
          <a:bodyPr wrap="none" rtlCol="0">
            <a:spAutoFit/>
          </a:bodyPr>
          <a:lstStyle/>
          <a:p>
            <a:r>
              <a:rPr lang="en-US" sz="2400" b="1" dirty="0" smtClean="0"/>
              <a:t>h</a:t>
            </a:r>
            <a:endParaRPr lang="en-US" b="1" dirty="0"/>
          </a:p>
        </p:txBody>
      </p:sp>
      <p:cxnSp>
        <p:nvCxnSpPr>
          <p:cNvPr id="13" name="Straight Arrow Connector 12"/>
          <p:cNvCxnSpPr>
            <a:stCxn id="7" idx="2"/>
            <a:endCxn id="8" idx="0"/>
          </p:cNvCxnSpPr>
          <p:nvPr/>
        </p:nvCxnSpPr>
        <p:spPr>
          <a:xfrm rot="5400000">
            <a:off x="749680" y="4794990"/>
            <a:ext cx="448270" cy="11221"/>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7" name="Straight Arrow Connector 16"/>
          <p:cNvCxnSpPr>
            <a:stCxn id="9" idx="2"/>
            <a:endCxn id="10" idx="0"/>
          </p:cNvCxnSpPr>
          <p:nvPr/>
        </p:nvCxnSpPr>
        <p:spPr>
          <a:xfrm rot="5400000">
            <a:off x="1562128" y="4789425"/>
            <a:ext cx="448270" cy="2235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9" name="Straight Arrow Connector 18"/>
          <p:cNvCxnSpPr>
            <a:stCxn id="7" idx="2"/>
            <a:endCxn id="10" idx="0"/>
          </p:cNvCxnSpPr>
          <p:nvPr/>
        </p:nvCxnSpPr>
        <p:spPr>
          <a:xfrm rot="16200000" flipH="1">
            <a:off x="1153121" y="4402768"/>
            <a:ext cx="448270" cy="795663"/>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1" name="Straight Arrow Connector 20"/>
          <p:cNvCxnSpPr>
            <a:stCxn id="10" idx="2"/>
            <a:endCxn id="11" idx="0"/>
          </p:cNvCxnSpPr>
          <p:nvPr/>
        </p:nvCxnSpPr>
        <p:spPr>
          <a:xfrm rot="5400000">
            <a:off x="1539778" y="5699360"/>
            <a:ext cx="448270" cy="2235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Example</a:t>
            </a:r>
            <a:endParaRPr lang="en-US" dirty="0">
              <a:solidFill>
                <a:srgbClr val="FF0000"/>
              </a:solidFill>
            </a:endParaRPr>
          </a:p>
        </p:txBody>
      </p:sp>
      <p:sp>
        <p:nvSpPr>
          <p:cNvPr id="3" name="Content Placeholder 2"/>
          <p:cNvSpPr>
            <a:spLocks noGrp="1"/>
          </p:cNvSpPr>
          <p:nvPr>
            <p:ph idx="1"/>
          </p:nvPr>
        </p:nvSpPr>
        <p:spPr/>
        <p:txBody>
          <a:bodyPr/>
          <a:lstStyle/>
          <a:p>
            <a:r>
              <a:rPr lang="en-US" dirty="0" smtClean="0"/>
              <a:t>Smart Home Example </a:t>
            </a:r>
          </a:p>
          <a:p>
            <a:r>
              <a:rPr lang="en-US" dirty="0" err="1" smtClean="0">
                <a:hlinkClick r:id="rId2"/>
              </a:rPr>
              <a:t>JavaBayes</a:t>
            </a:r>
            <a:endParaRPr lang="en-US" dirty="0" smtClean="0"/>
          </a:p>
          <a:p>
            <a:r>
              <a:rPr lang="en-US" dirty="0" smtClean="0">
                <a:hlinkClick r:id="rId3"/>
              </a:rPr>
              <a:t>Other Free </a:t>
            </a:r>
            <a:r>
              <a:rPr lang="en-US" dirty="0" err="1" smtClean="0">
                <a:hlinkClick r:id="rId3"/>
              </a:rPr>
              <a:t>Bayes</a:t>
            </a:r>
            <a:r>
              <a:rPr lang="en-US" dirty="0" smtClean="0">
                <a:hlinkClick r:id="rId3"/>
              </a:rPr>
              <a:t> Network Software Packages</a:t>
            </a:r>
            <a:r>
              <a:rPr lang="en-US" dirty="0" smtClean="0"/>
              <a:t> </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The Bad (and Challenging) News</a:t>
            </a:r>
            <a:endParaRPr lang="en-US" dirty="0">
              <a:solidFill>
                <a:srgbClr val="FF0000"/>
              </a:solidFill>
            </a:endParaRPr>
          </a:p>
        </p:txBody>
      </p:sp>
      <p:sp>
        <p:nvSpPr>
          <p:cNvPr id="3" name="Content Placeholder 2"/>
          <p:cNvSpPr>
            <a:spLocks noGrp="1"/>
          </p:cNvSpPr>
          <p:nvPr>
            <p:ph idx="1"/>
          </p:nvPr>
        </p:nvSpPr>
        <p:spPr/>
        <p:txBody>
          <a:bodyPr>
            <a:normAutofit fontScale="77500" lnSpcReduction="20000"/>
          </a:bodyPr>
          <a:lstStyle/>
          <a:p>
            <a:r>
              <a:rPr lang="en-US" dirty="0" smtClean="0"/>
              <a:t>General querying of </a:t>
            </a:r>
            <a:r>
              <a:rPr lang="en-US" dirty="0" err="1" smtClean="0"/>
              <a:t>Bayes</a:t>
            </a:r>
            <a:r>
              <a:rPr lang="en-US" dirty="0" smtClean="0"/>
              <a:t> nets is NP-Complete </a:t>
            </a:r>
          </a:p>
          <a:p>
            <a:r>
              <a:rPr lang="en-US" dirty="0" smtClean="0"/>
              <a:t>The best known algorithm is exponential in the number of variables </a:t>
            </a:r>
          </a:p>
          <a:p>
            <a:r>
              <a:rPr lang="en-US" dirty="0" smtClean="0"/>
              <a:t>Pathfinder system </a:t>
            </a:r>
          </a:p>
          <a:p>
            <a:pPr lvl="1"/>
            <a:r>
              <a:rPr lang="en-US" dirty="0" smtClean="0"/>
              <a:t>Heckerman, 1991</a:t>
            </a:r>
          </a:p>
          <a:p>
            <a:pPr lvl="1"/>
            <a:r>
              <a:rPr lang="en-US" dirty="0" smtClean="0"/>
              <a:t>Diagnostic system for lymph-node diseases</a:t>
            </a:r>
          </a:p>
          <a:p>
            <a:pPr lvl="1"/>
            <a:r>
              <a:rPr lang="en-US" dirty="0" smtClean="0"/>
              <a:t>60 diseases, 100 symptoms and test rules</a:t>
            </a:r>
          </a:p>
          <a:p>
            <a:pPr lvl="1"/>
            <a:r>
              <a:rPr lang="en-US" dirty="0" smtClean="0"/>
              <a:t>14,000 probabilities</a:t>
            </a:r>
          </a:p>
          <a:p>
            <a:pPr lvl="1"/>
            <a:r>
              <a:rPr lang="en-US" dirty="0" smtClean="0"/>
              <a:t>8 hours to determine variables, 35 hours for topology, 40 hours for CPTs</a:t>
            </a:r>
          </a:p>
          <a:p>
            <a:pPr lvl="1"/>
            <a:r>
              <a:rPr lang="en-US" dirty="0" smtClean="0"/>
              <a:t>Outperforms world experts in diagnosis</a:t>
            </a:r>
          </a:p>
          <a:p>
            <a:pPr lvl="1"/>
            <a:r>
              <a:rPr lang="en-US" dirty="0" smtClean="0"/>
              <a:t>Being extended to several dozen other medical domains</a:t>
            </a:r>
          </a:p>
          <a:p>
            <a:r>
              <a:rPr lang="en-US" dirty="0" smtClean="0">
                <a:hlinkClick r:id="rId2"/>
              </a:rPr>
              <a:t>LA Times article on belief networks</a:t>
            </a:r>
            <a:r>
              <a:rPr lang="en-US" dirty="0" smtClean="0"/>
              <a:t> </a:t>
            </a:r>
          </a:p>
          <a:p>
            <a:endParaRPr 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solidFill>
                  <a:srgbClr val="FF0000"/>
                </a:solidFill>
              </a:rPr>
              <a:t>Netica</a:t>
            </a:r>
            <a:endParaRPr lang="en-US" dirty="0">
              <a:solidFill>
                <a:srgbClr val="FF0000"/>
              </a:solidFill>
            </a:endParaRPr>
          </a:p>
        </p:txBody>
      </p:sp>
      <p:sp>
        <p:nvSpPr>
          <p:cNvPr id="3" name="Content Placeholder 2"/>
          <p:cNvSpPr>
            <a:spLocks noGrp="1"/>
          </p:cNvSpPr>
          <p:nvPr>
            <p:ph idx="1"/>
          </p:nvPr>
        </p:nvSpPr>
        <p:spPr/>
        <p:txBody>
          <a:bodyPr>
            <a:normAutofit lnSpcReduction="10000"/>
          </a:bodyPr>
          <a:lstStyle/>
          <a:p>
            <a:r>
              <a:rPr lang="en-US" dirty="0" smtClean="0"/>
              <a:t>Nature nodes, decision nodes, utility nodes </a:t>
            </a:r>
          </a:p>
          <a:p>
            <a:r>
              <a:rPr lang="en-US" dirty="0" smtClean="0"/>
              <a:t>Links </a:t>
            </a:r>
          </a:p>
          <a:p>
            <a:r>
              <a:rPr lang="en-US" dirty="0" smtClean="0"/>
              <a:t>Learn values from observations </a:t>
            </a:r>
          </a:p>
          <a:p>
            <a:r>
              <a:rPr lang="en-US" dirty="0" smtClean="0"/>
              <a:t>Probabilities (percentages) must sum to 100.0 </a:t>
            </a:r>
          </a:p>
          <a:p>
            <a:r>
              <a:rPr lang="en-US" dirty="0" smtClean="0"/>
              <a:t>Compile </a:t>
            </a:r>
          </a:p>
          <a:p>
            <a:r>
              <a:rPr lang="en-US" dirty="0" smtClean="0"/>
              <a:t>Make observation </a:t>
            </a:r>
          </a:p>
          <a:p>
            <a:r>
              <a:rPr lang="en-US" dirty="0" smtClean="0"/>
              <a:t>Calculate posterior probabilities </a:t>
            </a:r>
          </a:p>
          <a:p>
            <a:r>
              <a:rPr lang="en-US" dirty="0" err="1" smtClean="0"/>
              <a:t>Netica</a:t>
            </a:r>
            <a:r>
              <a:rPr lang="en-US" dirty="0" smtClean="0"/>
              <a:t> Smart Home example</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Utility Node</a:t>
            </a:r>
            <a:endParaRPr lang="en-US" dirty="0">
              <a:solidFill>
                <a:srgbClr val="FF0000"/>
              </a:solidFill>
            </a:endParaRPr>
          </a:p>
        </p:txBody>
      </p:sp>
      <p:sp>
        <p:nvSpPr>
          <p:cNvPr id="3" name="Content Placeholder 2"/>
          <p:cNvSpPr>
            <a:spLocks noGrp="1"/>
          </p:cNvSpPr>
          <p:nvPr>
            <p:ph idx="1"/>
          </p:nvPr>
        </p:nvSpPr>
        <p:spPr/>
        <p:txBody>
          <a:bodyPr>
            <a:normAutofit fontScale="92500" lnSpcReduction="20000"/>
          </a:bodyPr>
          <a:lstStyle/>
          <a:p>
            <a:r>
              <a:rPr lang="en-US" dirty="0" smtClean="0"/>
              <a:t>Expected value of a variable is the sum of the products of the variable values and their probabilities</a:t>
            </a:r>
          </a:p>
          <a:p>
            <a:r>
              <a:rPr lang="en-US" dirty="0" smtClean="0"/>
              <a:t>E(Dice roll) = 1/6*1 + 1/6*2 + 1/6*3</a:t>
            </a:r>
          </a:p>
          <a:p>
            <a:pPr>
              <a:buNone/>
            </a:pPr>
            <a:r>
              <a:rPr lang="en-US" dirty="0" smtClean="0"/>
              <a:t>			     + 1/6*4 + 1/6*5 + 1/6*6 = 3.5</a:t>
            </a:r>
          </a:p>
          <a:p>
            <a:r>
              <a:rPr lang="en-US" dirty="0" smtClean="0"/>
              <a:t>Utility of an action is a numeric value indicating the goodness of the outcome of the action  (utility can also apply to state)</a:t>
            </a:r>
          </a:p>
          <a:p>
            <a:r>
              <a:rPr lang="en-US" dirty="0" smtClean="0"/>
              <a:t>If actions have probabilistic outcomes, then expected utility is probability of outcome * utility of outcome, summed over all possible outcomes</a:t>
            </a:r>
          </a:p>
          <a:p>
            <a:endParaRPr lang="en-US"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Environment Properties</a:t>
            </a:r>
            <a:endParaRPr lang="en-US" dirty="0">
              <a:solidFill>
                <a:srgbClr val="FF0000"/>
              </a:solidFill>
            </a:endParaRPr>
          </a:p>
        </p:txBody>
      </p:sp>
      <p:sp>
        <p:nvSpPr>
          <p:cNvPr id="3" name="Content Placeholder 2"/>
          <p:cNvSpPr>
            <a:spLocks noGrp="1"/>
          </p:cNvSpPr>
          <p:nvPr>
            <p:ph idx="1"/>
          </p:nvPr>
        </p:nvSpPr>
        <p:spPr>
          <a:xfrm>
            <a:off x="457200" y="1600200"/>
            <a:ext cx="8229600" cy="5029200"/>
          </a:xfrm>
        </p:spPr>
        <p:txBody>
          <a:bodyPr/>
          <a:lstStyle/>
          <a:p>
            <a:r>
              <a:rPr lang="en-US" dirty="0" smtClean="0">
                <a:solidFill>
                  <a:srgbClr val="00B050"/>
                </a:solidFill>
              </a:rPr>
              <a:t>Fully observable </a:t>
            </a:r>
            <a:r>
              <a:rPr lang="en-US" dirty="0" smtClean="0"/>
              <a:t>vs. </a:t>
            </a:r>
            <a:r>
              <a:rPr lang="en-US" dirty="0" smtClean="0">
                <a:solidFill>
                  <a:srgbClr val="00B050"/>
                </a:solidFill>
              </a:rPr>
              <a:t>partially observable </a:t>
            </a:r>
          </a:p>
          <a:p>
            <a:r>
              <a:rPr lang="en-US" dirty="0" smtClean="0"/>
              <a:t>Deterministic vs. </a:t>
            </a:r>
            <a:r>
              <a:rPr lang="en-US" dirty="0" smtClean="0">
                <a:solidFill>
                  <a:srgbClr val="FF0000"/>
                </a:solidFill>
              </a:rPr>
              <a:t>stochastic</a:t>
            </a:r>
            <a:r>
              <a:rPr lang="en-US" dirty="0" smtClean="0"/>
              <a:t> / strategic </a:t>
            </a:r>
          </a:p>
          <a:p>
            <a:r>
              <a:rPr lang="en-US" dirty="0" smtClean="0">
                <a:solidFill>
                  <a:srgbClr val="00B050"/>
                </a:solidFill>
              </a:rPr>
              <a:t>Episodic</a:t>
            </a:r>
            <a:r>
              <a:rPr lang="en-US" dirty="0" smtClean="0"/>
              <a:t> vs. </a:t>
            </a:r>
            <a:r>
              <a:rPr lang="en-US" dirty="0" smtClean="0">
                <a:solidFill>
                  <a:srgbClr val="00B050"/>
                </a:solidFill>
              </a:rPr>
              <a:t>sequential</a:t>
            </a:r>
            <a:r>
              <a:rPr lang="en-US" dirty="0" smtClean="0"/>
              <a:t> </a:t>
            </a:r>
          </a:p>
          <a:p>
            <a:r>
              <a:rPr lang="en-US" dirty="0" smtClean="0">
                <a:solidFill>
                  <a:srgbClr val="00B050"/>
                </a:solidFill>
              </a:rPr>
              <a:t>Static</a:t>
            </a:r>
            <a:r>
              <a:rPr lang="en-US" dirty="0" smtClean="0"/>
              <a:t> vs. </a:t>
            </a:r>
            <a:r>
              <a:rPr lang="en-US" dirty="0" smtClean="0">
                <a:solidFill>
                  <a:srgbClr val="00B050"/>
                </a:solidFill>
              </a:rPr>
              <a:t>dynamic</a:t>
            </a:r>
            <a:r>
              <a:rPr lang="en-US" dirty="0" smtClean="0"/>
              <a:t> </a:t>
            </a:r>
          </a:p>
          <a:p>
            <a:r>
              <a:rPr lang="en-US" dirty="0" smtClean="0">
                <a:solidFill>
                  <a:srgbClr val="00B050"/>
                </a:solidFill>
              </a:rPr>
              <a:t>Discrete</a:t>
            </a:r>
            <a:r>
              <a:rPr lang="en-US" dirty="0" smtClean="0"/>
              <a:t> vs. </a:t>
            </a:r>
            <a:r>
              <a:rPr lang="en-US" dirty="0" smtClean="0">
                <a:solidFill>
                  <a:srgbClr val="00B050"/>
                </a:solidFill>
              </a:rPr>
              <a:t>continuous</a:t>
            </a:r>
            <a:r>
              <a:rPr lang="en-US" dirty="0" smtClean="0"/>
              <a:t> </a:t>
            </a:r>
          </a:p>
          <a:p>
            <a:r>
              <a:rPr lang="en-US" dirty="0" smtClean="0">
                <a:solidFill>
                  <a:srgbClr val="00B050"/>
                </a:solidFill>
              </a:rPr>
              <a:t>Single agent </a:t>
            </a:r>
            <a:r>
              <a:rPr lang="en-US" dirty="0" smtClean="0"/>
              <a:t>vs. </a:t>
            </a:r>
            <a:r>
              <a:rPr lang="en-US" dirty="0" err="1" smtClean="0">
                <a:solidFill>
                  <a:srgbClr val="00B050"/>
                </a:solidFill>
              </a:rPr>
              <a:t>multiagent</a:t>
            </a:r>
            <a:endParaRPr lang="en-US" dirty="0" smtClean="0">
              <a:solidFill>
                <a:srgbClr val="00B050"/>
              </a:solidFill>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Nondeterministic Games</a:t>
            </a:r>
            <a:endParaRPr lang="en-US" dirty="0">
              <a:solidFill>
                <a:srgbClr val="FF0000"/>
              </a:solidFill>
            </a:endParaRPr>
          </a:p>
        </p:txBody>
      </p:sp>
      <p:sp>
        <p:nvSpPr>
          <p:cNvPr id="3" name="Content Placeholder 2"/>
          <p:cNvSpPr>
            <a:spLocks noGrp="1"/>
          </p:cNvSpPr>
          <p:nvPr>
            <p:ph idx="1"/>
          </p:nvPr>
        </p:nvSpPr>
        <p:spPr>
          <a:xfrm>
            <a:off x="0" y="1371600"/>
            <a:ext cx="9144000" cy="685800"/>
          </a:xfrm>
        </p:spPr>
        <p:txBody>
          <a:bodyPr>
            <a:normAutofit/>
          </a:bodyPr>
          <a:lstStyle/>
          <a:p>
            <a:r>
              <a:rPr lang="en-US" sz="2800" dirty="0" smtClean="0"/>
              <a:t>In </a:t>
            </a:r>
            <a:r>
              <a:rPr lang="en-US" sz="2800" dirty="0" smtClean="0">
                <a:hlinkClick r:id="rId2"/>
              </a:rPr>
              <a:t>backgammon</a:t>
            </a:r>
            <a:r>
              <a:rPr lang="en-US" sz="2800" dirty="0" smtClean="0"/>
              <a:t>, the dice rolls determine legal moves</a:t>
            </a:r>
            <a:endParaRPr lang="en-US" sz="2800" dirty="0"/>
          </a:p>
        </p:txBody>
      </p:sp>
      <p:pic>
        <p:nvPicPr>
          <p:cNvPr id="4098" name="Picture 2"/>
          <p:cNvPicPr>
            <a:picLocks noChangeAspect="1" noChangeArrowheads="1"/>
          </p:cNvPicPr>
          <p:nvPr/>
        </p:nvPicPr>
        <p:blipFill>
          <a:blip r:embed="rId3" cstate="print"/>
          <a:srcRect/>
          <a:stretch>
            <a:fillRect/>
          </a:stretch>
        </p:blipFill>
        <p:spPr bwMode="auto">
          <a:xfrm>
            <a:off x="1219200" y="1981200"/>
            <a:ext cx="6582310" cy="4724400"/>
          </a:xfrm>
          <a:prstGeom prst="rect">
            <a:avLst/>
          </a:prstGeom>
          <a:noFill/>
          <a:ln w="9525">
            <a:noFill/>
            <a:miter lim="800000"/>
            <a:headEnd/>
            <a:tailEnd/>
          </a:ln>
          <a:effectLst/>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Nondeterministic Games</a:t>
            </a:r>
            <a:endParaRPr lang="en-US" dirty="0">
              <a:solidFill>
                <a:srgbClr val="FF0000"/>
              </a:solidFill>
            </a:endParaRPr>
          </a:p>
        </p:txBody>
      </p:sp>
      <p:pic>
        <p:nvPicPr>
          <p:cNvPr id="5122" name="Picture 2"/>
          <p:cNvPicPr>
            <a:picLocks noChangeAspect="1" noChangeArrowheads="1"/>
          </p:cNvPicPr>
          <p:nvPr/>
        </p:nvPicPr>
        <p:blipFill>
          <a:blip r:embed="rId2" cstate="print"/>
          <a:srcRect/>
          <a:stretch>
            <a:fillRect/>
          </a:stretch>
        </p:blipFill>
        <p:spPr bwMode="auto">
          <a:xfrm>
            <a:off x="1007533" y="1375626"/>
            <a:ext cx="6917267" cy="5482374"/>
          </a:xfrm>
          <a:prstGeom prst="rect">
            <a:avLst/>
          </a:prstGeom>
          <a:noFill/>
          <a:ln w="9525">
            <a:noFill/>
            <a:miter lim="800000"/>
            <a:headEnd/>
            <a:tailEnd/>
          </a:ln>
          <a:effectLst/>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Nondeterministic Game Algorithm</a:t>
            </a:r>
            <a:endParaRPr lang="en-US" dirty="0">
              <a:solidFill>
                <a:srgbClr val="FF0000"/>
              </a:solidFill>
            </a:endParaRPr>
          </a:p>
        </p:txBody>
      </p:sp>
      <p:sp>
        <p:nvSpPr>
          <p:cNvPr id="3" name="Content Placeholder 2"/>
          <p:cNvSpPr>
            <a:spLocks noGrp="1"/>
          </p:cNvSpPr>
          <p:nvPr>
            <p:ph idx="1"/>
          </p:nvPr>
        </p:nvSpPr>
        <p:spPr/>
        <p:txBody>
          <a:bodyPr>
            <a:normAutofit fontScale="85000" lnSpcReduction="10000"/>
          </a:bodyPr>
          <a:lstStyle/>
          <a:p>
            <a:r>
              <a:rPr lang="en-US" dirty="0" smtClean="0"/>
              <a:t>Just like </a:t>
            </a:r>
            <a:r>
              <a:rPr lang="en-US" dirty="0" err="1" smtClean="0"/>
              <a:t>Minimax</a:t>
            </a:r>
            <a:r>
              <a:rPr lang="en-US" dirty="0" smtClean="0"/>
              <a:t> except also handle chance nodes</a:t>
            </a:r>
          </a:p>
          <a:p>
            <a:r>
              <a:rPr lang="en-US" dirty="0" smtClean="0"/>
              <a:t>Compute </a:t>
            </a:r>
            <a:r>
              <a:rPr lang="en-US" dirty="0" err="1" smtClean="0"/>
              <a:t>ExpectMinimaxValue</a:t>
            </a:r>
            <a:r>
              <a:rPr lang="en-US" dirty="0" smtClean="0"/>
              <a:t> of successors</a:t>
            </a:r>
          </a:p>
          <a:p>
            <a:pPr lvl="1"/>
            <a:r>
              <a:rPr lang="en-US" dirty="0" smtClean="0"/>
              <a:t>If n is terminal node, then </a:t>
            </a:r>
            <a:r>
              <a:rPr lang="en-US" dirty="0" err="1" smtClean="0"/>
              <a:t>ExpectMinimaxValue</a:t>
            </a:r>
            <a:r>
              <a:rPr lang="en-US" dirty="0" smtClean="0"/>
              <a:t>(n) = Utility(n)</a:t>
            </a:r>
          </a:p>
          <a:p>
            <a:pPr lvl="1"/>
            <a:r>
              <a:rPr lang="en-US" dirty="0" smtClean="0"/>
              <a:t>If n is a Max node, then                             </a:t>
            </a:r>
            <a:r>
              <a:rPr lang="en-US" sz="2400" dirty="0" err="1" smtClean="0"/>
              <a:t>ExpectMinimaxValue</a:t>
            </a:r>
            <a:r>
              <a:rPr lang="en-US" sz="2400" dirty="0" smtClean="0"/>
              <a:t>(n) = </a:t>
            </a:r>
            <a:r>
              <a:rPr lang="en-US" sz="2400" dirty="0" err="1" smtClean="0"/>
              <a:t>max</a:t>
            </a:r>
            <a:r>
              <a:rPr lang="en-US" sz="2400" baseline="-25000" dirty="0" err="1" smtClean="0"/>
              <a:t>s</a:t>
            </a:r>
            <a:r>
              <a:rPr lang="en-US" sz="2400" baseline="-25000" dirty="0" err="1" smtClean="0">
                <a:sym typeface="Symbol"/>
              </a:rPr>
              <a:t>Successors</a:t>
            </a:r>
            <a:r>
              <a:rPr lang="en-US" sz="2400" baseline="-25000" dirty="0" smtClean="0">
                <a:sym typeface="Symbol"/>
              </a:rPr>
              <a:t>(n)</a:t>
            </a:r>
            <a:r>
              <a:rPr lang="en-US" sz="2400" dirty="0" smtClean="0">
                <a:sym typeface="Symbol"/>
              </a:rPr>
              <a:t> </a:t>
            </a:r>
            <a:r>
              <a:rPr lang="en-US" sz="2400" dirty="0" err="1" smtClean="0">
                <a:sym typeface="Symbol"/>
              </a:rPr>
              <a:t>ExpectMinimaxValue</a:t>
            </a:r>
            <a:r>
              <a:rPr lang="en-US" sz="2400" dirty="0" smtClean="0">
                <a:sym typeface="Symbol"/>
              </a:rPr>
              <a:t>(s)</a:t>
            </a:r>
            <a:endParaRPr lang="en-US" dirty="0" smtClean="0">
              <a:sym typeface="Symbol"/>
            </a:endParaRPr>
          </a:p>
          <a:p>
            <a:pPr lvl="1"/>
            <a:r>
              <a:rPr lang="en-US" dirty="0" smtClean="0">
                <a:sym typeface="Symbol"/>
              </a:rPr>
              <a:t>If n is a Min node, then                              </a:t>
            </a:r>
            <a:r>
              <a:rPr lang="en-US" sz="2400" dirty="0" err="1" smtClean="0"/>
              <a:t>ExpectMinimaxValue</a:t>
            </a:r>
            <a:r>
              <a:rPr lang="en-US" sz="2400" dirty="0" smtClean="0"/>
              <a:t>(n) = </a:t>
            </a:r>
            <a:r>
              <a:rPr lang="en-US" sz="2400" dirty="0" err="1" smtClean="0"/>
              <a:t>min</a:t>
            </a:r>
            <a:r>
              <a:rPr lang="en-US" sz="2400" baseline="-25000" dirty="0" err="1" smtClean="0"/>
              <a:t>s</a:t>
            </a:r>
            <a:r>
              <a:rPr lang="en-US" sz="2400" baseline="-25000" dirty="0" err="1" smtClean="0">
                <a:sym typeface="Symbol"/>
              </a:rPr>
              <a:t>Successors</a:t>
            </a:r>
            <a:r>
              <a:rPr lang="en-US" sz="2400" baseline="-25000" dirty="0" smtClean="0">
                <a:sym typeface="Symbol"/>
              </a:rPr>
              <a:t>(n)</a:t>
            </a:r>
            <a:r>
              <a:rPr lang="en-US" sz="2400" dirty="0" smtClean="0">
                <a:sym typeface="Symbol"/>
              </a:rPr>
              <a:t> </a:t>
            </a:r>
            <a:r>
              <a:rPr lang="en-US" sz="2400" dirty="0" err="1" smtClean="0">
                <a:sym typeface="Symbol"/>
              </a:rPr>
              <a:t>ExpectMinimaxValue</a:t>
            </a:r>
            <a:r>
              <a:rPr lang="en-US" sz="2400" dirty="0" smtClean="0">
                <a:sym typeface="Symbol"/>
              </a:rPr>
              <a:t>(s)</a:t>
            </a:r>
            <a:endParaRPr lang="en-US" dirty="0" smtClean="0">
              <a:sym typeface="Symbol"/>
            </a:endParaRPr>
          </a:p>
          <a:p>
            <a:pPr lvl="1"/>
            <a:r>
              <a:rPr lang="en-US" dirty="0" smtClean="0">
                <a:sym typeface="Symbol"/>
              </a:rPr>
              <a:t>If n is a chance node, then                 </a:t>
            </a:r>
            <a:r>
              <a:rPr lang="en-US" dirty="0" err="1" smtClean="0">
                <a:sym typeface="Symbol"/>
              </a:rPr>
              <a:t>ExpectMinimaxValue</a:t>
            </a:r>
            <a:r>
              <a:rPr lang="en-US" dirty="0" smtClean="0">
                <a:sym typeface="Symbol"/>
              </a:rPr>
              <a:t>(n) =                                                  </a:t>
            </a:r>
            <a:r>
              <a:rPr lang="en-US" baseline="-25000" dirty="0" err="1" smtClean="0"/>
              <a:t>s</a:t>
            </a:r>
            <a:r>
              <a:rPr lang="en-US" baseline="-25000" dirty="0" err="1" smtClean="0">
                <a:sym typeface="Symbol"/>
              </a:rPr>
              <a:t>Successors</a:t>
            </a:r>
            <a:r>
              <a:rPr lang="en-US" baseline="-25000" dirty="0" smtClean="0">
                <a:sym typeface="Symbol"/>
              </a:rPr>
              <a:t>(n)</a:t>
            </a:r>
            <a:r>
              <a:rPr lang="en-US" dirty="0" smtClean="0">
                <a:sym typeface="Symbol"/>
              </a:rPr>
              <a:t> P(s) * </a:t>
            </a:r>
            <a:r>
              <a:rPr lang="en-US" dirty="0" err="1" smtClean="0">
                <a:sym typeface="Symbol"/>
              </a:rPr>
              <a:t>ExpectMinimaxValue</a:t>
            </a:r>
            <a:r>
              <a:rPr lang="en-US" dirty="0" smtClean="0">
                <a:sym typeface="Symbol"/>
              </a:rPr>
              <a:t>(s)</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Game Theory</a:t>
            </a:r>
            <a:endParaRPr lang="en-US" dirty="0">
              <a:solidFill>
                <a:srgbClr val="FF0000"/>
              </a:solidFill>
            </a:endParaRPr>
          </a:p>
        </p:txBody>
      </p:sp>
      <p:sp>
        <p:nvSpPr>
          <p:cNvPr id="3" name="Content Placeholder 2"/>
          <p:cNvSpPr>
            <a:spLocks noGrp="1"/>
          </p:cNvSpPr>
          <p:nvPr>
            <p:ph idx="1"/>
          </p:nvPr>
        </p:nvSpPr>
        <p:spPr>
          <a:xfrm>
            <a:off x="457200" y="1219201"/>
            <a:ext cx="8229600" cy="1447800"/>
          </a:xfrm>
        </p:spPr>
        <p:txBody>
          <a:bodyPr>
            <a:normAutofit fontScale="62500" lnSpcReduction="20000"/>
          </a:bodyPr>
          <a:lstStyle/>
          <a:p>
            <a:r>
              <a:rPr lang="en-US" dirty="0" smtClean="0"/>
              <a:t>Decision problems in which utility of an action depends on environment AND on actions of other agents </a:t>
            </a:r>
          </a:p>
          <a:p>
            <a:r>
              <a:rPr lang="en-US" dirty="0" smtClean="0"/>
              <a:t>Assume agents make decisions simultaneously without knowledge of decisions of other agents </a:t>
            </a:r>
          </a:p>
          <a:p>
            <a:r>
              <a:rPr lang="en-US" dirty="0" smtClean="0">
                <a:hlinkClick r:id="rId2"/>
              </a:rPr>
              <a:t>Trading Agent Competition</a:t>
            </a:r>
            <a:r>
              <a:rPr lang="en-US" dirty="0" smtClean="0"/>
              <a:t> </a:t>
            </a:r>
          </a:p>
          <a:p>
            <a:endParaRPr lang="en-US" dirty="0"/>
          </a:p>
        </p:txBody>
      </p:sp>
      <p:pic>
        <p:nvPicPr>
          <p:cNvPr id="35842" name="Picture 2"/>
          <p:cNvPicPr>
            <a:picLocks noChangeAspect="1" noChangeArrowheads="1"/>
          </p:cNvPicPr>
          <p:nvPr/>
        </p:nvPicPr>
        <p:blipFill>
          <a:blip r:embed="rId3" cstate="print"/>
          <a:srcRect/>
          <a:stretch>
            <a:fillRect/>
          </a:stretch>
        </p:blipFill>
        <p:spPr bwMode="auto">
          <a:xfrm>
            <a:off x="1524000" y="2628139"/>
            <a:ext cx="5943600" cy="422986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Prisoner’s Dilemma</a:t>
            </a:r>
            <a:endParaRPr lang="en-US" dirty="0">
              <a:solidFill>
                <a:srgbClr val="FF0000"/>
              </a:solidFill>
            </a:endParaRPr>
          </a:p>
        </p:txBody>
      </p:sp>
      <p:sp>
        <p:nvSpPr>
          <p:cNvPr id="3" name="Content Placeholder 2"/>
          <p:cNvSpPr>
            <a:spLocks noGrp="1"/>
          </p:cNvSpPr>
          <p:nvPr>
            <p:ph idx="1"/>
          </p:nvPr>
        </p:nvSpPr>
        <p:spPr>
          <a:xfrm>
            <a:off x="0" y="1143000"/>
            <a:ext cx="9144000" cy="5715000"/>
          </a:xfrm>
        </p:spPr>
        <p:txBody>
          <a:bodyPr>
            <a:normAutofit fontScale="62500" lnSpcReduction="20000"/>
          </a:bodyPr>
          <a:lstStyle/>
          <a:p>
            <a:r>
              <a:rPr lang="en-US" dirty="0" smtClean="0"/>
              <a:t>Problem drawn from political science and game theory </a:t>
            </a:r>
            <a:br>
              <a:rPr lang="en-US" dirty="0" smtClean="0"/>
            </a:br>
            <a:endParaRPr lang="en-US" dirty="0" smtClean="0"/>
          </a:p>
          <a:p>
            <a:r>
              <a:rPr lang="en-US" dirty="0" smtClean="0"/>
              <a:t>Two players, each with a choice of cooperating with the other or defecting </a:t>
            </a:r>
          </a:p>
          <a:p>
            <a:r>
              <a:rPr lang="en-US" dirty="0" smtClean="0"/>
              <a:t>Each receives payoff according to payoff matrix for their decision </a:t>
            </a:r>
          </a:p>
          <a:p>
            <a:r>
              <a:rPr lang="en-US" dirty="0" smtClean="0"/>
              <a:t>When both cooperate, both rewarded equal, intermediate payoff (</a:t>
            </a:r>
            <a:r>
              <a:rPr lang="en-US" dirty="0" smtClean="0">
                <a:solidFill>
                  <a:schemeClr val="accent5"/>
                </a:solidFill>
              </a:rPr>
              <a:t>reward, R</a:t>
            </a:r>
            <a:r>
              <a:rPr lang="en-US" dirty="0" smtClean="0"/>
              <a:t>) </a:t>
            </a:r>
          </a:p>
          <a:p>
            <a:r>
              <a:rPr lang="en-US" dirty="0" smtClean="0"/>
              <a:t>When one player defects, he/she receives highest payoff (</a:t>
            </a:r>
            <a:r>
              <a:rPr lang="en-US" dirty="0" smtClean="0">
                <a:solidFill>
                  <a:schemeClr val="accent5"/>
                </a:solidFill>
              </a:rPr>
              <a:t>temptation, T</a:t>
            </a:r>
            <a:r>
              <a:rPr lang="en-US" dirty="0" smtClean="0"/>
              <a:t>) </a:t>
            </a:r>
            <a:br>
              <a:rPr lang="en-US" dirty="0" smtClean="0"/>
            </a:br>
            <a:r>
              <a:rPr lang="en-US" dirty="0" smtClean="0"/>
              <a:t>and other gets poor payoff (</a:t>
            </a:r>
            <a:r>
              <a:rPr lang="en-US" dirty="0" smtClean="0">
                <a:solidFill>
                  <a:schemeClr val="accent5"/>
                </a:solidFill>
              </a:rPr>
              <a:t>sucker, S</a:t>
            </a:r>
            <a:r>
              <a:rPr lang="en-US" dirty="0" smtClean="0"/>
              <a:t>) </a:t>
            </a:r>
          </a:p>
          <a:p>
            <a:r>
              <a:rPr lang="en-US" dirty="0" smtClean="0"/>
              <a:t>When both player defect they receive intermediate penalty </a:t>
            </a:r>
            <a:r>
              <a:rPr lang="en-US" dirty="0" smtClean="0">
                <a:solidFill>
                  <a:schemeClr val="accent5"/>
                </a:solidFill>
              </a:rPr>
              <a:t>P</a:t>
            </a:r>
            <a:r>
              <a:rPr lang="en-US" dirty="0" smtClean="0"/>
              <a:t> </a:t>
            </a:r>
          </a:p>
          <a:p>
            <a:r>
              <a:rPr lang="en-US" dirty="0" smtClean="0"/>
              <a:t>Make problem more interesting by repeating with same players, use history to guide future decisions (iterated prisoner's dilemma) </a:t>
            </a:r>
          </a:p>
          <a:p>
            <a:r>
              <a:rPr lang="en-US" dirty="0" smtClean="0"/>
              <a:t>Some strategies: </a:t>
            </a:r>
          </a:p>
          <a:p>
            <a:r>
              <a:rPr lang="en-US" b="1" dirty="0" smtClean="0">
                <a:solidFill>
                  <a:schemeClr val="accent5"/>
                </a:solidFill>
              </a:rPr>
              <a:t>Tit For Tat:</a:t>
            </a:r>
          </a:p>
          <a:p>
            <a:pPr lvl="1"/>
            <a:r>
              <a:rPr lang="en-US" dirty="0" smtClean="0"/>
              <a:t>Cooperate on first move then do whatever opponent did on previous move, performed best in tournament</a:t>
            </a:r>
          </a:p>
          <a:p>
            <a:r>
              <a:rPr lang="en-US" b="1" dirty="0" smtClean="0">
                <a:solidFill>
                  <a:schemeClr val="accent5"/>
                </a:solidFill>
              </a:rPr>
              <a:t>Golden Rule:</a:t>
            </a:r>
          </a:p>
          <a:p>
            <a:pPr lvl="1"/>
            <a:r>
              <a:rPr lang="en-US" dirty="0" smtClean="0"/>
              <a:t>Always cooperate</a:t>
            </a:r>
          </a:p>
          <a:p>
            <a:r>
              <a:rPr lang="en-US" b="1" dirty="0" smtClean="0">
                <a:solidFill>
                  <a:schemeClr val="accent5"/>
                </a:solidFill>
              </a:rPr>
              <a:t>Iron Rule:</a:t>
            </a:r>
          </a:p>
          <a:p>
            <a:pPr lvl="1"/>
            <a:r>
              <a:rPr lang="en-US" dirty="0" smtClean="0"/>
              <a:t>Always defect </a:t>
            </a:r>
            <a:endParaRPr lang="en-US"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Examples</a:t>
            </a:r>
            <a:endParaRPr lang="en-US" dirty="0">
              <a:solidFill>
                <a:srgbClr val="FF0000"/>
              </a:solidFill>
            </a:endParaRPr>
          </a:p>
        </p:txBody>
      </p:sp>
      <p:sp>
        <p:nvSpPr>
          <p:cNvPr id="3" name="Content Placeholder 2"/>
          <p:cNvSpPr>
            <a:spLocks noGrp="1"/>
          </p:cNvSpPr>
          <p:nvPr>
            <p:ph idx="1"/>
          </p:nvPr>
        </p:nvSpPr>
        <p:spPr/>
        <p:txBody>
          <a:bodyPr/>
          <a:lstStyle/>
          <a:p>
            <a:r>
              <a:rPr lang="en-US" dirty="0" smtClean="0"/>
              <a:t>In the first example, the other player chooses randomly </a:t>
            </a:r>
          </a:p>
          <a:p>
            <a:r>
              <a:rPr lang="en-US" dirty="0" smtClean="0">
                <a:hlinkClick r:id="rId2"/>
              </a:rPr>
              <a:t>Prisoner's Dilemma Applet</a:t>
            </a:r>
            <a:endParaRPr lang="en-US" dirty="0" smtClean="0"/>
          </a:p>
          <a:p>
            <a:r>
              <a:rPr lang="en-US" dirty="0" smtClean="0">
                <a:hlinkClick r:id="rId3"/>
              </a:rPr>
              <a:t>Visualize Prisoner's Dilemma</a:t>
            </a:r>
            <a:r>
              <a:rPr lang="en-US" dirty="0" smtClean="0"/>
              <a:t> </a:t>
            </a:r>
          </a:p>
          <a:p>
            <a:endParaRPr lang="en-US"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solidFill>
                  <a:srgbClr val="FF0000"/>
                </a:solidFill>
              </a:rPr>
              <a:t>Dempster</a:t>
            </a:r>
            <a:r>
              <a:rPr lang="en-US" dirty="0" smtClean="0">
                <a:solidFill>
                  <a:srgbClr val="FF0000"/>
                </a:solidFill>
              </a:rPr>
              <a:t>-Shafer Theory</a:t>
            </a:r>
            <a:endParaRPr lang="en-US" dirty="0">
              <a:solidFill>
                <a:srgbClr val="FF0000"/>
              </a:solidFill>
            </a:endParaRPr>
          </a:p>
        </p:txBody>
      </p:sp>
      <p:sp>
        <p:nvSpPr>
          <p:cNvPr id="3" name="Content Placeholder 2"/>
          <p:cNvSpPr>
            <a:spLocks noGrp="1"/>
          </p:cNvSpPr>
          <p:nvPr>
            <p:ph idx="1"/>
          </p:nvPr>
        </p:nvSpPr>
        <p:spPr/>
        <p:txBody>
          <a:bodyPr>
            <a:normAutofit fontScale="92500"/>
          </a:bodyPr>
          <a:lstStyle/>
          <a:p>
            <a:r>
              <a:rPr lang="en-US" dirty="0" smtClean="0"/>
              <a:t>Measure certainty </a:t>
            </a:r>
          </a:p>
          <a:p>
            <a:r>
              <a:rPr lang="en-US" dirty="0" smtClean="0"/>
              <a:t>Belief(X) = -1..1 </a:t>
            </a:r>
          </a:p>
          <a:p>
            <a:r>
              <a:rPr lang="en-US" dirty="0" smtClean="0"/>
              <a:t>Belief(X) = 1 means you are certain X is true </a:t>
            </a:r>
          </a:p>
          <a:p>
            <a:r>
              <a:rPr lang="en-US" dirty="0" smtClean="0"/>
              <a:t>Belief(X) = -1 means you are certain X is not true </a:t>
            </a:r>
          </a:p>
          <a:p>
            <a:r>
              <a:rPr lang="en-US" dirty="0" smtClean="0"/>
              <a:t>Belief(X) = 0 means you do not know whether X is true or not </a:t>
            </a:r>
          </a:p>
          <a:p>
            <a:r>
              <a:rPr lang="en-US" dirty="0" smtClean="0"/>
              <a:t>Facts and rules have beliefs, propagate belief values </a:t>
            </a:r>
            <a:endParaRPr lang="en-US" dirty="0"/>
          </a:p>
        </p:txBody>
      </p:sp>
    </p:spTree>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Fuzzy Logic</a:t>
            </a:r>
            <a:endParaRPr lang="en-US" dirty="0">
              <a:solidFill>
                <a:srgbClr val="FF0000"/>
              </a:solidFill>
            </a:endParaRPr>
          </a:p>
        </p:txBody>
      </p:sp>
      <p:sp>
        <p:nvSpPr>
          <p:cNvPr id="3" name="Content Placeholder 2"/>
          <p:cNvSpPr>
            <a:spLocks noGrp="1"/>
          </p:cNvSpPr>
          <p:nvPr>
            <p:ph idx="1"/>
          </p:nvPr>
        </p:nvSpPr>
        <p:spPr/>
        <p:txBody>
          <a:bodyPr/>
          <a:lstStyle/>
          <a:p>
            <a:r>
              <a:rPr lang="en-US" dirty="0" smtClean="0"/>
              <a:t>“Precision carries a cost”</a:t>
            </a:r>
          </a:p>
          <a:p>
            <a:pPr lvl="1"/>
            <a:r>
              <a:rPr lang="en-US" dirty="0" smtClean="0"/>
              <a:t>Boolean logic relies on sharp distinctions</a:t>
            </a:r>
          </a:p>
          <a:p>
            <a:pPr lvl="1"/>
            <a:r>
              <a:rPr lang="en-US" dirty="0" smtClean="0"/>
              <a:t>6’ is tall, 5’ 11 ½” is not tall</a:t>
            </a:r>
          </a:p>
          <a:p>
            <a:r>
              <a:rPr lang="en-US" dirty="0" smtClean="0"/>
              <a:t>The tolerance for imprecision feeds human capabilities</a:t>
            </a:r>
          </a:p>
          <a:p>
            <a:pPr lvl="1"/>
            <a:r>
              <a:rPr lang="en-US" dirty="0" smtClean="0"/>
              <a:t>Example, drive in city traffic</a:t>
            </a:r>
          </a:p>
          <a:p>
            <a:r>
              <a:rPr lang="en-US" dirty="0" smtClean="0"/>
              <a:t>Fuzzy logic is NOT logic that is fuzzy</a:t>
            </a:r>
          </a:p>
          <a:p>
            <a:pPr lvl="1"/>
            <a:r>
              <a:rPr lang="en-US" dirty="0" smtClean="0"/>
              <a:t>Logic that is used to describe fuzziness</a:t>
            </a:r>
            <a:endParaRPr lang="en-US"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Fuzzy Logic</a:t>
            </a:r>
            <a:endParaRPr lang="en-US" dirty="0">
              <a:solidFill>
                <a:srgbClr val="FF0000"/>
              </a:solidFill>
            </a:endParaRPr>
          </a:p>
        </p:txBody>
      </p:sp>
      <p:sp>
        <p:nvSpPr>
          <p:cNvPr id="3" name="Content Placeholder 2"/>
          <p:cNvSpPr>
            <a:spLocks noGrp="1"/>
          </p:cNvSpPr>
          <p:nvPr>
            <p:ph idx="1"/>
          </p:nvPr>
        </p:nvSpPr>
        <p:spPr>
          <a:xfrm>
            <a:off x="457200" y="1600200"/>
            <a:ext cx="8229600" cy="5257800"/>
          </a:xfrm>
        </p:spPr>
        <p:txBody>
          <a:bodyPr>
            <a:normAutofit fontScale="70000" lnSpcReduction="20000"/>
          </a:bodyPr>
          <a:lstStyle/>
          <a:p>
            <a:r>
              <a:rPr lang="en-US" dirty="0" smtClean="0"/>
              <a:t>Fuzzy Logic is a </a:t>
            </a:r>
            <a:r>
              <a:rPr lang="en-US" dirty="0" err="1" smtClean="0"/>
              <a:t>multivalued</a:t>
            </a:r>
            <a:r>
              <a:rPr lang="en-US" dirty="0" smtClean="0"/>
              <a:t> logic that allows intermediate values to be defined between conventional evaluations like yes/no, true/false, black/white, etc. </a:t>
            </a:r>
          </a:p>
          <a:p>
            <a:r>
              <a:rPr lang="en-US" dirty="0" smtClean="0"/>
              <a:t>Fuzzy Logic was initiated in 1965 by </a:t>
            </a:r>
            <a:r>
              <a:rPr lang="en-US" dirty="0" err="1" smtClean="0"/>
              <a:t>Lotfi</a:t>
            </a:r>
            <a:r>
              <a:rPr lang="en-US" dirty="0" smtClean="0"/>
              <a:t> A. </a:t>
            </a:r>
            <a:r>
              <a:rPr lang="en-US" dirty="0" err="1" smtClean="0"/>
              <a:t>Zadeh</a:t>
            </a:r>
            <a:r>
              <a:rPr lang="en-US" dirty="0" smtClean="0"/>
              <a:t>, professor of computer science at the University of California in Berkeley. </a:t>
            </a:r>
          </a:p>
          <a:p>
            <a:r>
              <a:rPr lang="en-US" dirty="0" smtClean="0"/>
              <a:t>The concept of fuzzy sets is associated with the term ``graded membership''. </a:t>
            </a:r>
          </a:p>
          <a:p>
            <a:r>
              <a:rPr lang="en-US" dirty="0" smtClean="0"/>
              <a:t>This has been used as a model for inexact, vague statements about the elements of an ordinary set. </a:t>
            </a:r>
          </a:p>
          <a:p>
            <a:r>
              <a:rPr lang="en-US" dirty="0" smtClean="0"/>
              <a:t>Fuzzy logic prevalent in products: </a:t>
            </a:r>
          </a:p>
          <a:p>
            <a:pPr lvl="1"/>
            <a:r>
              <a:rPr lang="en-US" dirty="0" smtClean="0"/>
              <a:t>Washing machines </a:t>
            </a:r>
          </a:p>
          <a:p>
            <a:pPr lvl="1"/>
            <a:r>
              <a:rPr lang="en-US" dirty="0" smtClean="0"/>
              <a:t>Video cameras </a:t>
            </a:r>
          </a:p>
          <a:p>
            <a:pPr lvl="1"/>
            <a:r>
              <a:rPr lang="en-US" dirty="0" smtClean="0"/>
              <a:t>Razors </a:t>
            </a:r>
          </a:p>
          <a:p>
            <a:pPr lvl="1"/>
            <a:r>
              <a:rPr lang="en-US" dirty="0" smtClean="0"/>
              <a:t>Dishwasher </a:t>
            </a:r>
          </a:p>
          <a:p>
            <a:pPr lvl="1"/>
            <a:r>
              <a:rPr lang="en-US" dirty="0" smtClean="0"/>
              <a:t>Subway systems </a:t>
            </a:r>
            <a:endParaRPr lang="en-US"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Fuzzy Sets</a:t>
            </a:r>
            <a:endParaRPr lang="en-US" dirty="0">
              <a:solidFill>
                <a:srgbClr val="FF0000"/>
              </a:solidFill>
            </a:endParaRPr>
          </a:p>
        </p:txBody>
      </p:sp>
      <p:sp>
        <p:nvSpPr>
          <p:cNvPr id="3" name="Content Placeholder 2"/>
          <p:cNvSpPr>
            <a:spLocks noGrp="1"/>
          </p:cNvSpPr>
          <p:nvPr>
            <p:ph idx="1"/>
          </p:nvPr>
        </p:nvSpPr>
        <p:spPr/>
        <p:txBody>
          <a:bodyPr/>
          <a:lstStyle/>
          <a:p>
            <a:r>
              <a:rPr lang="en-US" dirty="0" smtClean="0"/>
              <a:t>In a fuzzy set the elements have a DEGREE of existence. </a:t>
            </a:r>
          </a:p>
          <a:p>
            <a:r>
              <a:rPr lang="en-US" dirty="0" smtClean="0"/>
              <a:t>Some typically fuzzy sets are </a:t>
            </a:r>
            <a:r>
              <a:rPr lang="en-US" dirty="0" smtClean="0">
                <a:solidFill>
                  <a:schemeClr val="accent5"/>
                </a:solidFill>
              </a:rPr>
              <a:t>large numbers</a:t>
            </a:r>
            <a:r>
              <a:rPr lang="en-US" dirty="0" smtClean="0"/>
              <a:t>, </a:t>
            </a:r>
            <a:r>
              <a:rPr lang="en-US" dirty="0" smtClean="0">
                <a:solidFill>
                  <a:schemeClr val="accent5"/>
                </a:solidFill>
              </a:rPr>
              <a:t>tall men</a:t>
            </a:r>
            <a:r>
              <a:rPr lang="en-US" dirty="0" smtClean="0"/>
              <a:t>, </a:t>
            </a:r>
            <a:r>
              <a:rPr lang="en-US" dirty="0" smtClean="0">
                <a:solidFill>
                  <a:schemeClr val="accent5"/>
                </a:solidFill>
              </a:rPr>
              <a:t>young children</a:t>
            </a:r>
            <a:r>
              <a:rPr lang="en-US" dirty="0" smtClean="0"/>
              <a:t>, </a:t>
            </a:r>
            <a:r>
              <a:rPr lang="en-US" dirty="0" smtClean="0">
                <a:solidFill>
                  <a:schemeClr val="accent5"/>
                </a:solidFill>
              </a:rPr>
              <a:t>approximately equal to 10</a:t>
            </a:r>
            <a:r>
              <a:rPr lang="en-US" dirty="0" smtClean="0"/>
              <a:t>, </a:t>
            </a:r>
            <a:r>
              <a:rPr lang="en-US" dirty="0" smtClean="0">
                <a:solidFill>
                  <a:schemeClr val="accent5"/>
                </a:solidFill>
              </a:rPr>
              <a:t>mountains</a:t>
            </a:r>
            <a:r>
              <a:rPr lang="en-US" dirty="0" smtClean="0"/>
              <a:t>, etc. </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2400"/>
            <a:ext cx="9144000" cy="1143000"/>
          </a:xfrm>
        </p:spPr>
        <p:txBody>
          <a:bodyPr lIns="0" rIns="0">
            <a:normAutofit/>
          </a:bodyPr>
          <a:lstStyle/>
          <a:p>
            <a:r>
              <a:rPr lang="en-US" sz="3600" dirty="0" smtClean="0">
                <a:solidFill>
                  <a:srgbClr val="FF0000"/>
                </a:solidFill>
              </a:rPr>
              <a:t>Uncertainty Arises Because of Several Factors</a:t>
            </a:r>
            <a:endParaRPr lang="en-US" sz="3600" dirty="0">
              <a:solidFill>
                <a:srgbClr val="FF0000"/>
              </a:solidFill>
            </a:endParaRPr>
          </a:p>
        </p:txBody>
      </p:sp>
      <p:sp>
        <p:nvSpPr>
          <p:cNvPr id="3" name="Content Placeholder 2"/>
          <p:cNvSpPr>
            <a:spLocks noGrp="1"/>
          </p:cNvSpPr>
          <p:nvPr>
            <p:ph idx="1"/>
          </p:nvPr>
        </p:nvSpPr>
        <p:spPr/>
        <p:txBody>
          <a:bodyPr>
            <a:normAutofit/>
          </a:bodyPr>
          <a:lstStyle/>
          <a:p>
            <a:r>
              <a:rPr lang="en-US" dirty="0" smtClean="0"/>
              <a:t>Incompleteness</a:t>
            </a:r>
          </a:p>
          <a:p>
            <a:pPr lvl="1"/>
            <a:r>
              <a:rPr lang="en-US" dirty="0" smtClean="0"/>
              <a:t>Many rules are incomplete because too many conditions to be explicitly enumerated</a:t>
            </a:r>
          </a:p>
          <a:p>
            <a:pPr lvl="1"/>
            <a:r>
              <a:rPr lang="en-US" dirty="0" smtClean="0"/>
              <a:t>Many rules incomplete because some conditions are unknown</a:t>
            </a:r>
          </a:p>
          <a:p>
            <a:r>
              <a:rPr lang="en-US" dirty="0" smtClean="0"/>
              <a:t>Incorrectness</a:t>
            </a:r>
            <a:endParaRPr lang="en-US"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5" name="Rectangle 1027"/>
          <p:cNvSpPr>
            <a:spLocks noGrp="1" noChangeArrowheads="1"/>
          </p:cNvSpPr>
          <p:nvPr>
            <p:ph type="body" idx="1"/>
          </p:nvPr>
        </p:nvSpPr>
        <p:spPr/>
        <p:txBody>
          <a:bodyPr/>
          <a:lstStyle/>
          <a:p>
            <a:pPr>
              <a:buFont typeface="Wingdings" pitchFamily="2" charset="2"/>
              <a:buNone/>
            </a:pPr>
            <a:endParaRPr lang="en-US"/>
          </a:p>
          <a:p>
            <a:pPr>
              <a:buFont typeface="Wingdings" pitchFamily="2" charset="2"/>
              <a:buNone/>
            </a:pPr>
            <a:endParaRPr lang="en-US"/>
          </a:p>
        </p:txBody>
      </p:sp>
      <p:pic>
        <p:nvPicPr>
          <p:cNvPr id="141316" name="Picture 1028" descr="C:\myfiles\ppfiles\classes\informwkshop\figures\fig1-4.jpg"/>
          <p:cNvPicPr>
            <a:picLocks noChangeAspect="1" noChangeArrowheads="1"/>
          </p:cNvPicPr>
          <p:nvPr/>
        </p:nvPicPr>
        <p:blipFill>
          <a:blip r:embed="rId2" cstate="print"/>
          <a:srcRect/>
          <a:stretch>
            <a:fillRect/>
          </a:stretch>
        </p:blipFill>
        <p:spPr bwMode="auto">
          <a:xfrm>
            <a:off x="1482969" y="2017713"/>
            <a:ext cx="6324600" cy="4114800"/>
          </a:xfrm>
          <a:prstGeom prst="rect">
            <a:avLst/>
          </a:prstGeom>
          <a:noFill/>
        </p:spPr>
      </p:pic>
      <p:sp>
        <p:nvSpPr>
          <p:cNvPr id="5" name="Title 4"/>
          <p:cNvSpPr>
            <a:spLocks noGrp="1"/>
          </p:cNvSpPr>
          <p:nvPr>
            <p:ph type="title"/>
          </p:nvPr>
        </p:nvSpPr>
        <p:spPr/>
        <p:txBody>
          <a:bodyPr/>
          <a:lstStyle/>
          <a:p>
            <a:r>
              <a:rPr lang="en-US" dirty="0" smtClean="0">
                <a:solidFill>
                  <a:srgbClr val="FF0000"/>
                </a:solidFill>
              </a:rPr>
              <a:t>Fuzzy Sets</a:t>
            </a:r>
            <a:endParaRPr lang="en-US" dirty="0">
              <a:solidFill>
                <a:srgbClr val="FF0000"/>
              </a:solidFill>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Ordinary Sets</a:t>
            </a:r>
            <a:endParaRPr lang="en-US" dirty="0">
              <a:solidFill>
                <a:srgbClr val="FF0000"/>
              </a:solidFill>
            </a:endParaRPr>
          </a:p>
        </p:txBody>
      </p:sp>
      <p:grpSp>
        <p:nvGrpSpPr>
          <p:cNvPr id="13" name="Group 12"/>
          <p:cNvGrpSpPr/>
          <p:nvPr/>
        </p:nvGrpSpPr>
        <p:grpSpPr>
          <a:xfrm>
            <a:off x="2590800" y="2133600"/>
            <a:ext cx="3659121" cy="1299865"/>
            <a:chOff x="1600200" y="1981200"/>
            <a:chExt cx="3659121" cy="1299865"/>
          </a:xfrm>
        </p:grpSpPr>
        <p:sp>
          <p:nvSpPr>
            <p:cNvPr id="6" name="TextBox 5"/>
            <p:cNvSpPr txBox="1"/>
            <p:nvPr/>
          </p:nvSpPr>
          <p:spPr>
            <a:xfrm>
              <a:off x="2971800" y="1981200"/>
              <a:ext cx="340158" cy="461665"/>
            </a:xfrm>
            <a:prstGeom prst="rect">
              <a:avLst/>
            </a:prstGeom>
            <a:noFill/>
          </p:spPr>
          <p:txBody>
            <a:bodyPr wrap="none" rtlCol="0">
              <a:spAutoFit/>
            </a:bodyPr>
            <a:lstStyle/>
            <a:p>
              <a:r>
                <a:rPr lang="en-US" sz="2400" b="1" dirty="0" smtClean="0"/>
                <a:t>1</a:t>
              </a:r>
              <a:endParaRPr lang="en-US" b="1" dirty="0"/>
            </a:p>
          </p:txBody>
        </p:sp>
        <p:sp>
          <p:nvSpPr>
            <p:cNvPr id="7" name="TextBox 6"/>
            <p:cNvSpPr txBox="1"/>
            <p:nvPr/>
          </p:nvSpPr>
          <p:spPr>
            <a:xfrm>
              <a:off x="2971800" y="2814935"/>
              <a:ext cx="340158" cy="461665"/>
            </a:xfrm>
            <a:prstGeom prst="rect">
              <a:avLst/>
            </a:prstGeom>
            <a:noFill/>
          </p:spPr>
          <p:txBody>
            <a:bodyPr wrap="none" rtlCol="0">
              <a:spAutoFit/>
            </a:bodyPr>
            <a:lstStyle/>
            <a:p>
              <a:r>
                <a:rPr lang="en-US" sz="2400" b="1" dirty="0" smtClean="0"/>
                <a:t>0</a:t>
              </a:r>
              <a:endParaRPr lang="en-US" b="1" dirty="0"/>
            </a:p>
          </p:txBody>
        </p:sp>
        <p:cxnSp>
          <p:nvCxnSpPr>
            <p:cNvPr id="9" name="Elbow Connector 8"/>
            <p:cNvCxnSpPr>
              <a:stCxn id="6" idx="1"/>
              <a:endCxn id="7" idx="1"/>
            </p:cNvCxnSpPr>
            <p:nvPr/>
          </p:nvCxnSpPr>
          <p:spPr>
            <a:xfrm rot="10800000" flipV="1">
              <a:off x="2971800" y="2212032"/>
              <a:ext cx="1588" cy="833735"/>
            </a:xfrm>
            <a:prstGeom prst="bentConnector3">
              <a:avLst>
                <a:gd name="adj1" fmla="val 14395466"/>
              </a:avLst>
            </a:prstGeom>
          </p:spPr>
          <p:style>
            <a:lnRef idx="2">
              <a:schemeClr val="dk1"/>
            </a:lnRef>
            <a:fillRef idx="0">
              <a:schemeClr val="dk1"/>
            </a:fillRef>
            <a:effectRef idx="1">
              <a:schemeClr val="dk1"/>
            </a:effectRef>
            <a:fontRef idx="minor">
              <a:schemeClr val="tx1"/>
            </a:fontRef>
          </p:style>
        </p:cxnSp>
        <p:sp>
          <p:nvSpPr>
            <p:cNvPr id="10" name="TextBox 9"/>
            <p:cNvSpPr txBox="1"/>
            <p:nvPr/>
          </p:nvSpPr>
          <p:spPr>
            <a:xfrm>
              <a:off x="3657600" y="1981200"/>
              <a:ext cx="1106393" cy="461665"/>
            </a:xfrm>
            <a:prstGeom prst="rect">
              <a:avLst/>
            </a:prstGeom>
            <a:noFill/>
          </p:spPr>
          <p:txBody>
            <a:bodyPr wrap="none" rtlCol="0">
              <a:spAutoFit/>
            </a:bodyPr>
            <a:lstStyle/>
            <a:p>
              <a:r>
                <a:rPr lang="en-US" sz="2400" dirty="0" smtClean="0"/>
                <a:t>If x in A</a:t>
              </a:r>
              <a:endParaRPr lang="en-US" sz="2400" dirty="0"/>
            </a:p>
          </p:txBody>
        </p:sp>
        <p:sp>
          <p:nvSpPr>
            <p:cNvPr id="11" name="TextBox 10"/>
            <p:cNvSpPr txBox="1"/>
            <p:nvPr/>
          </p:nvSpPr>
          <p:spPr>
            <a:xfrm>
              <a:off x="3657600" y="2819400"/>
              <a:ext cx="1601721" cy="461665"/>
            </a:xfrm>
            <a:prstGeom prst="rect">
              <a:avLst/>
            </a:prstGeom>
            <a:noFill/>
          </p:spPr>
          <p:txBody>
            <a:bodyPr wrap="none" rtlCol="0">
              <a:spAutoFit/>
            </a:bodyPr>
            <a:lstStyle/>
            <a:p>
              <a:r>
                <a:rPr lang="en-US" sz="2400" dirty="0" smtClean="0"/>
                <a:t>If x not in A</a:t>
              </a:r>
              <a:endParaRPr lang="en-US" sz="2400" dirty="0"/>
            </a:p>
          </p:txBody>
        </p:sp>
        <p:sp>
          <p:nvSpPr>
            <p:cNvPr id="12" name="TextBox 11"/>
            <p:cNvSpPr txBox="1"/>
            <p:nvPr/>
          </p:nvSpPr>
          <p:spPr>
            <a:xfrm>
              <a:off x="1600200" y="2362200"/>
              <a:ext cx="939681" cy="461665"/>
            </a:xfrm>
            <a:prstGeom prst="rect">
              <a:avLst/>
            </a:prstGeom>
            <a:noFill/>
          </p:spPr>
          <p:txBody>
            <a:bodyPr wrap="none" rtlCol="0">
              <a:spAutoFit/>
            </a:bodyPr>
            <a:lstStyle/>
            <a:p>
              <a:r>
                <a:rPr lang="en-US" sz="2400" dirty="0" err="1" smtClean="0"/>
                <a:t>f</a:t>
              </a:r>
              <a:r>
                <a:rPr lang="en-US" sz="2400" baseline="-25000" dirty="0" err="1" smtClean="0"/>
                <a:t>A</a:t>
              </a:r>
              <a:r>
                <a:rPr lang="en-US" sz="2400" dirty="0" smtClean="0"/>
                <a:t>(x) =</a:t>
              </a:r>
              <a:endParaRPr lang="en-US" sz="2400" dirty="0"/>
            </a:p>
          </p:txBody>
        </p:sp>
      </p:gr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066" name="Rectangle 2"/>
          <p:cNvSpPr>
            <a:spLocks noGrp="1" noChangeArrowheads="1"/>
          </p:cNvSpPr>
          <p:nvPr>
            <p:ph type="title"/>
          </p:nvPr>
        </p:nvSpPr>
        <p:spPr/>
        <p:txBody>
          <a:bodyPr/>
          <a:lstStyle/>
          <a:p>
            <a:r>
              <a:rPr lang="en-GB" dirty="0">
                <a:solidFill>
                  <a:srgbClr val="FF0000"/>
                </a:solidFill>
              </a:rPr>
              <a:t>A Fuzzy Set has Fuzzy Boundaries</a:t>
            </a:r>
          </a:p>
        </p:txBody>
      </p:sp>
      <p:sp>
        <p:nvSpPr>
          <p:cNvPr id="344067" name="Rectangle 3"/>
          <p:cNvSpPr>
            <a:spLocks noGrp="1" noChangeArrowheads="1"/>
          </p:cNvSpPr>
          <p:nvPr>
            <p:ph type="body" idx="1"/>
          </p:nvPr>
        </p:nvSpPr>
        <p:spPr/>
        <p:txBody>
          <a:bodyPr>
            <a:normAutofit/>
          </a:bodyPr>
          <a:lstStyle/>
          <a:p>
            <a:pPr>
              <a:lnSpc>
                <a:spcPct val="90000"/>
              </a:lnSpc>
            </a:pPr>
            <a:r>
              <a:rPr lang="en-GB" dirty="0" smtClean="0"/>
              <a:t>A fuzzy </a:t>
            </a:r>
            <a:r>
              <a:rPr lang="en-GB" dirty="0"/>
              <a:t>set A of universe X is defined by function </a:t>
            </a:r>
            <a:r>
              <a:rPr lang="en-US" i="1" dirty="0" smtClean="0">
                <a:cs typeface="Times New Roman" pitchFamily="18" charset="0"/>
              </a:rPr>
              <a:t>f</a:t>
            </a:r>
            <a:r>
              <a:rPr lang="en-GB" i="1" baseline="-25000" dirty="0" smtClean="0"/>
              <a:t>A</a:t>
            </a:r>
            <a:r>
              <a:rPr lang="en-GB" dirty="0" smtClean="0"/>
              <a:t>(</a:t>
            </a:r>
            <a:r>
              <a:rPr lang="en-GB" i="1" dirty="0" smtClean="0"/>
              <a:t>x</a:t>
            </a:r>
            <a:r>
              <a:rPr lang="en-GB" dirty="0"/>
              <a:t>) called the membership function of set A</a:t>
            </a:r>
          </a:p>
          <a:p>
            <a:pPr>
              <a:lnSpc>
                <a:spcPct val="90000"/>
              </a:lnSpc>
            </a:pPr>
            <a:endParaRPr lang="en-GB" dirty="0"/>
          </a:p>
          <a:p>
            <a:pPr>
              <a:lnSpc>
                <a:spcPct val="90000"/>
              </a:lnSpc>
              <a:buFontTx/>
              <a:buNone/>
            </a:pPr>
            <a:r>
              <a:rPr lang="en-GB" sz="2000" dirty="0"/>
              <a:t>	</a:t>
            </a:r>
            <a:r>
              <a:rPr lang="en-US" sz="2000" dirty="0" err="1" smtClean="0">
                <a:cs typeface="Times New Roman" pitchFamily="18" charset="0"/>
              </a:rPr>
              <a:t>f</a:t>
            </a:r>
            <a:r>
              <a:rPr lang="en-US" sz="2000" baseline="-25000" dirty="0" err="1" smtClean="0">
                <a:cs typeface="Times New Roman" pitchFamily="18" charset="0"/>
              </a:rPr>
              <a:t>A</a:t>
            </a:r>
            <a:r>
              <a:rPr lang="en-US" sz="2000" dirty="0" smtClean="0">
                <a:cs typeface="Times New Roman" pitchFamily="18" charset="0"/>
              </a:rPr>
              <a:t>(x) =</a:t>
            </a:r>
            <a:r>
              <a:rPr lang="en-US" sz="2000" i="1" dirty="0" smtClean="0">
                <a:cs typeface="Times New Roman" pitchFamily="18" charset="0"/>
              </a:rPr>
              <a:t> </a:t>
            </a:r>
            <a:r>
              <a:rPr lang="en-GB" sz="2000" dirty="0" smtClean="0"/>
              <a:t>{0</a:t>
            </a:r>
            <a:r>
              <a:rPr lang="en-GB" sz="2000" dirty="0"/>
              <a:t>, 1}, where	</a:t>
            </a:r>
            <a:r>
              <a:rPr lang="en-US" sz="2000" i="1" dirty="0" smtClean="0">
                <a:cs typeface="Times New Roman" pitchFamily="18" charset="0"/>
              </a:rPr>
              <a:t>f</a:t>
            </a:r>
            <a:r>
              <a:rPr lang="en-GB" sz="2000" i="1" baseline="-25000" dirty="0" smtClean="0"/>
              <a:t>A</a:t>
            </a:r>
            <a:r>
              <a:rPr lang="en-GB" sz="2000" dirty="0" smtClean="0"/>
              <a:t>(</a:t>
            </a:r>
            <a:r>
              <a:rPr lang="en-GB" sz="2000" i="1" dirty="0" smtClean="0"/>
              <a:t>x</a:t>
            </a:r>
            <a:r>
              <a:rPr lang="en-GB" sz="2000" dirty="0"/>
              <a:t>) = 1 if x is totally in A;</a:t>
            </a:r>
          </a:p>
          <a:p>
            <a:pPr>
              <a:lnSpc>
                <a:spcPct val="90000"/>
              </a:lnSpc>
              <a:buFontTx/>
              <a:buNone/>
            </a:pPr>
            <a:r>
              <a:rPr lang="en-GB" sz="2000" dirty="0"/>
              <a:t>				</a:t>
            </a:r>
            <a:r>
              <a:rPr lang="en-US" sz="2000" i="1" dirty="0" smtClean="0">
                <a:cs typeface="Times New Roman" pitchFamily="18" charset="0"/>
              </a:rPr>
              <a:t>f</a:t>
            </a:r>
            <a:r>
              <a:rPr lang="en-GB" sz="2000" i="1" baseline="-25000" dirty="0" smtClean="0"/>
              <a:t>A</a:t>
            </a:r>
            <a:r>
              <a:rPr lang="en-GB" sz="2000" dirty="0" smtClean="0"/>
              <a:t>(</a:t>
            </a:r>
            <a:r>
              <a:rPr lang="en-GB" sz="2000" i="1" dirty="0" smtClean="0"/>
              <a:t>x</a:t>
            </a:r>
            <a:r>
              <a:rPr lang="en-GB" sz="2000" dirty="0"/>
              <a:t>) = 0 if x is not in A;</a:t>
            </a:r>
          </a:p>
          <a:p>
            <a:pPr>
              <a:lnSpc>
                <a:spcPct val="90000"/>
              </a:lnSpc>
              <a:buFontTx/>
              <a:buNone/>
            </a:pPr>
            <a:r>
              <a:rPr lang="en-GB" sz="2000" dirty="0"/>
              <a:t>				</a:t>
            </a:r>
            <a:r>
              <a:rPr lang="en-GB" sz="2000" dirty="0" smtClean="0"/>
              <a:t>0 </a:t>
            </a:r>
            <a:r>
              <a:rPr lang="en-GB" sz="2000" dirty="0"/>
              <a:t>&lt; </a:t>
            </a:r>
            <a:r>
              <a:rPr lang="en-US" sz="2000" i="1" dirty="0" smtClean="0">
                <a:cs typeface="Times New Roman" pitchFamily="18" charset="0"/>
              </a:rPr>
              <a:t>f</a:t>
            </a:r>
            <a:r>
              <a:rPr lang="en-GB" sz="2000" i="1" baseline="-25000" dirty="0" smtClean="0"/>
              <a:t>A</a:t>
            </a:r>
            <a:r>
              <a:rPr lang="en-GB" sz="2000" dirty="0" smtClean="0"/>
              <a:t>(</a:t>
            </a:r>
            <a:r>
              <a:rPr lang="en-GB" sz="2000" i="1" dirty="0" smtClean="0"/>
              <a:t>x</a:t>
            </a:r>
            <a:r>
              <a:rPr lang="en-GB" sz="2000" dirty="0"/>
              <a:t>) &lt; 1 if x is partly in A.</a:t>
            </a:r>
          </a:p>
          <a:p>
            <a:pPr>
              <a:lnSpc>
                <a:spcPct val="90000"/>
              </a:lnSpc>
            </a:pPr>
            <a:endParaRPr lang="en-GB" sz="2000" dirty="0"/>
          </a:p>
          <a:p>
            <a:pPr>
              <a:lnSpc>
                <a:spcPct val="90000"/>
              </a:lnSpc>
              <a:buFontTx/>
              <a:buNone/>
            </a:pPr>
            <a:r>
              <a:rPr lang="en-GB" dirty="0"/>
              <a:t>	</a:t>
            </a:r>
          </a:p>
        </p:txBody>
      </p:sp>
      <p:sp>
        <p:nvSpPr>
          <p:cNvPr id="7" name="Content Placeholder 2"/>
          <p:cNvSpPr txBox="1">
            <a:spLocks/>
          </p:cNvSpPr>
          <p:nvPr/>
        </p:nvSpPr>
        <p:spPr>
          <a:xfrm>
            <a:off x="0" y="4724399"/>
            <a:ext cx="9144000" cy="2133601"/>
          </a:xfrm>
          <a:prstGeom prst="rect">
            <a:avLst/>
          </a:prstGeom>
        </p:spPr>
        <p:txBody>
          <a:bodyPr vert="horz" lIns="91440" tIns="45720" rIns="91440" bIns="45720" rtlCol="0">
            <a:normAutofit fontScale="62500" lnSpcReduction="20000"/>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3200" b="0" i="0" u="none" strike="noStrike" kern="1200" cap="none" spc="0" normalizeH="0" baseline="0" noProof="0" dirty="0" err="1" smtClean="0">
                <a:ln>
                  <a:noFill/>
                </a:ln>
                <a:solidFill>
                  <a:schemeClr val="tx1"/>
                </a:solidFill>
                <a:effectLst/>
                <a:uLnTx/>
                <a:uFillTx/>
                <a:latin typeface="+mn-lt"/>
                <a:ea typeface="+mn-ea"/>
                <a:cs typeface="+mn-cs"/>
              </a:rPr>
              <a:t>f</a:t>
            </a:r>
            <a:r>
              <a:rPr kumimoji="0" lang="en-US" sz="3200" b="0" i="0" u="none" strike="noStrike" kern="1200" cap="none" spc="0" normalizeH="0" baseline="-25000" noProof="0" dirty="0" err="1" smtClean="0">
                <a:ln>
                  <a:noFill/>
                </a:ln>
                <a:solidFill>
                  <a:schemeClr val="tx1"/>
                </a:solidFill>
                <a:effectLst/>
                <a:uLnTx/>
                <a:uFillTx/>
                <a:latin typeface="+mn-lt"/>
                <a:ea typeface="+mn-ea"/>
                <a:cs typeface="+mn-cs"/>
              </a:rPr>
              <a:t>A</a:t>
            </a:r>
            <a:r>
              <a:rPr kumimoji="0" lang="en-US" sz="3200" b="0" i="0" u="none" strike="noStrike" kern="1200" cap="none" spc="0" normalizeH="0" baseline="0" noProof="0" dirty="0" smtClean="0">
                <a:ln>
                  <a:noFill/>
                </a:ln>
                <a:solidFill>
                  <a:schemeClr val="tx1"/>
                </a:solidFill>
                <a:effectLst/>
                <a:uLnTx/>
                <a:uFillTx/>
                <a:latin typeface="+mn-lt"/>
                <a:ea typeface="+mn-ea"/>
                <a:cs typeface="+mn-cs"/>
              </a:rPr>
              <a:t>(x) = </a:t>
            </a:r>
            <a:r>
              <a:rPr kumimoji="0" lang="en-US" sz="3200" b="0" i="0" u="none" strike="noStrike" kern="1200" cap="none" spc="0" normalizeH="0" baseline="0" noProof="0" dirty="0" err="1" smtClean="0">
                <a:ln>
                  <a:noFill/>
                </a:ln>
                <a:solidFill>
                  <a:schemeClr val="tx1"/>
                </a:solidFill>
                <a:effectLst/>
                <a:uLnTx/>
                <a:uFillTx/>
                <a:latin typeface="+mn-lt"/>
                <a:ea typeface="+mn-ea"/>
                <a:cs typeface="+mn-cs"/>
              </a:rPr>
              <a:t>i</a:t>
            </a:r>
            <a:r>
              <a:rPr kumimoji="0" lang="en-US" sz="3200" b="0" i="0" u="none" strike="noStrike" kern="1200" cap="none" spc="0" normalizeH="0" baseline="0" noProof="0" dirty="0" smtClean="0">
                <a:ln>
                  <a:noFill/>
                </a:ln>
                <a:solidFill>
                  <a:schemeClr val="tx1"/>
                </a:solidFill>
                <a:effectLst/>
                <a:uLnTx/>
                <a:uFillTx/>
                <a:latin typeface="+mn-lt"/>
                <a:ea typeface="+mn-ea"/>
                <a:cs typeface="+mn-cs"/>
              </a:rPr>
              <a:t>, where 0 &lt;= </a:t>
            </a:r>
            <a:r>
              <a:rPr kumimoji="0" lang="en-US" sz="3200" b="0" i="0" u="none" strike="noStrike" kern="1200" cap="none" spc="0" normalizeH="0" baseline="0" noProof="0" dirty="0" err="1" smtClean="0">
                <a:ln>
                  <a:noFill/>
                </a:ln>
                <a:solidFill>
                  <a:schemeClr val="tx1"/>
                </a:solidFill>
                <a:effectLst/>
                <a:uLnTx/>
                <a:uFillTx/>
                <a:latin typeface="+mn-lt"/>
                <a:ea typeface="+mn-ea"/>
                <a:cs typeface="+mn-cs"/>
              </a:rPr>
              <a:t>i</a:t>
            </a:r>
            <a:r>
              <a:rPr kumimoji="0" lang="en-US" sz="3200" b="0" i="0" u="none" strike="noStrike" kern="1200" cap="none" spc="0" normalizeH="0" baseline="0" noProof="0" dirty="0" smtClean="0">
                <a:ln>
                  <a:noFill/>
                </a:ln>
                <a:solidFill>
                  <a:schemeClr val="tx1"/>
                </a:solidFill>
                <a:effectLst/>
                <a:uLnTx/>
                <a:uFillTx/>
                <a:latin typeface="+mn-lt"/>
                <a:ea typeface="+mn-ea"/>
                <a:cs typeface="+mn-cs"/>
              </a:rPr>
              <a:t> &lt;= 1</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If </a:t>
            </a:r>
            <a:r>
              <a:rPr kumimoji="0" lang="en-US" sz="3200" b="0" i="0" u="none" strike="noStrike" kern="1200" cap="none" spc="0" normalizeH="0" baseline="0" noProof="0" dirty="0" err="1" smtClean="0">
                <a:ln>
                  <a:noFill/>
                </a:ln>
                <a:solidFill>
                  <a:schemeClr val="tx1"/>
                </a:solidFill>
                <a:effectLst/>
                <a:uLnTx/>
                <a:uFillTx/>
                <a:latin typeface="+mn-lt"/>
                <a:ea typeface="+mn-ea"/>
                <a:cs typeface="+mn-cs"/>
              </a:rPr>
              <a:t>f</a:t>
            </a:r>
            <a:r>
              <a:rPr kumimoji="0" lang="en-US" sz="3200" b="0" i="0" u="none" strike="noStrike" kern="1200" cap="none" spc="0" normalizeH="0" baseline="-25000" noProof="0" dirty="0" err="1" smtClean="0">
                <a:ln>
                  <a:noFill/>
                </a:ln>
                <a:solidFill>
                  <a:schemeClr val="tx1"/>
                </a:solidFill>
                <a:effectLst/>
                <a:uLnTx/>
                <a:uFillTx/>
                <a:latin typeface="+mn-lt"/>
                <a:ea typeface="+mn-ea"/>
                <a:cs typeface="+mn-cs"/>
              </a:rPr>
              <a:t>A</a:t>
            </a:r>
            <a:r>
              <a:rPr kumimoji="0" lang="en-US" sz="3200" b="0" i="0" u="none" strike="noStrike" kern="1200" cap="none" spc="0" normalizeH="0" baseline="0" noProof="0" dirty="0" smtClean="0">
                <a:ln>
                  <a:noFill/>
                </a:ln>
                <a:solidFill>
                  <a:schemeClr val="tx1"/>
                </a:solidFill>
                <a:effectLst/>
                <a:uLnTx/>
                <a:uFillTx/>
                <a:latin typeface="+mn-lt"/>
                <a:ea typeface="+mn-ea"/>
                <a:cs typeface="+mn-cs"/>
              </a:rPr>
              <a:t>(x) &gt; </a:t>
            </a:r>
            <a:r>
              <a:rPr kumimoji="0" lang="en-US" sz="3200" b="0" i="0" u="none" strike="noStrike" kern="1200" cap="none" spc="0" normalizeH="0" baseline="0" noProof="0" dirty="0" err="1" smtClean="0">
                <a:ln>
                  <a:noFill/>
                </a:ln>
                <a:solidFill>
                  <a:schemeClr val="tx1"/>
                </a:solidFill>
                <a:effectLst/>
                <a:uLnTx/>
                <a:uFillTx/>
                <a:latin typeface="+mn-lt"/>
                <a:ea typeface="+mn-ea"/>
                <a:cs typeface="+mn-cs"/>
              </a:rPr>
              <a:t>f</a:t>
            </a:r>
            <a:r>
              <a:rPr kumimoji="0" lang="en-US" sz="3200" b="0" i="0" u="none" strike="noStrike" kern="1200" cap="none" spc="0" normalizeH="0" baseline="-25000" noProof="0" dirty="0" err="1" smtClean="0">
                <a:ln>
                  <a:noFill/>
                </a:ln>
                <a:solidFill>
                  <a:schemeClr val="tx1"/>
                </a:solidFill>
                <a:effectLst/>
                <a:uLnTx/>
                <a:uFillTx/>
                <a:latin typeface="+mn-lt"/>
                <a:ea typeface="+mn-ea"/>
                <a:cs typeface="+mn-cs"/>
              </a:rPr>
              <a:t>A</a:t>
            </a:r>
            <a:r>
              <a:rPr kumimoji="0" lang="en-US" sz="3200" b="0" i="0" u="none" strike="noStrike" kern="1200" cap="none" spc="0" normalizeH="0" baseline="0" noProof="0" dirty="0" smtClean="0">
                <a:ln>
                  <a:noFill/>
                </a:ln>
                <a:solidFill>
                  <a:schemeClr val="tx1"/>
                </a:solidFill>
                <a:effectLst/>
                <a:uLnTx/>
                <a:uFillTx/>
                <a:latin typeface="+mn-lt"/>
                <a:ea typeface="+mn-ea"/>
                <a:cs typeface="+mn-cs"/>
              </a:rPr>
              <a:t>(y), then x is “more in” the set than y</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If </a:t>
            </a:r>
            <a:r>
              <a:rPr kumimoji="0" lang="en-US" sz="3200" b="0" i="0" u="none" strike="noStrike" kern="1200" cap="none" spc="0" normalizeH="0" baseline="0" noProof="0" dirty="0" err="1" smtClean="0">
                <a:ln>
                  <a:noFill/>
                </a:ln>
                <a:solidFill>
                  <a:schemeClr val="tx1"/>
                </a:solidFill>
                <a:effectLst/>
                <a:uLnTx/>
                <a:uFillTx/>
                <a:latin typeface="+mn-lt"/>
                <a:ea typeface="+mn-ea"/>
                <a:cs typeface="+mn-cs"/>
              </a:rPr>
              <a:t>f</a:t>
            </a:r>
            <a:r>
              <a:rPr kumimoji="0" lang="en-US" sz="3200" b="0" i="0" u="none" strike="noStrike" kern="1200" cap="none" spc="0" normalizeH="0" baseline="-25000" noProof="0" dirty="0" err="1" smtClean="0">
                <a:ln>
                  <a:noFill/>
                </a:ln>
                <a:solidFill>
                  <a:schemeClr val="tx1"/>
                </a:solidFill>
                <a:effectLst/>
                <a:uLnTx/>
                <a:uFillTx/>
                <a:latin typeface="+mn-lt"/>
                <a:ea typeface="+mn-ea"/>
                <a:cs typeface="+mn-cs"/>
              </a:rPr>
              <a:t>A</a:t>
            </a:r>
            <a:r>
              <a:rPr kumimoji="0" lang="en-US" sz="3200" b="0" i="0" u="none" strike="noStrike" kern="1200" cap="none" spc="0" normalizeH="0" baseline="0" noProof="0" dirty="0" smtClean="0">
                <a:ln>
                  <a:noFill/>
                </a:ln>
                <a:solidFill>
                  <a:schemeClr val="tx1"/>
                </a:solidFill>
                <a:effectLst/>
                <a:uLnTx/>
                <a:uFillTx/>
                <a:latin typeface="+mn-lt"/>
                <a:ea typeface="+mn-ea"/>
                <a:cs typeface="+mn-cs"/>
              </a:rPr>
              <a:t>(x) = 1, then </a:t>
            </a:r>
            <a:r>
              <a:rPr kumimoji="0" lang="en-US" sz="3200" b="0" i="0" u="none" strike="noStrike" kern="1200" cap="none" spc="0" normalizeH="0" baseline="0" noProof="0" smtClean="0">
                <a:ln>
                  <a:noFill/>
                </a:ln>
                <a:solidFill>
                  <a:schemeClr val="tx1"/>
                </a:solidFill>
                <a:effectLst/>
                <a:uLnTx/>
                <a:uFillTx/>
                <a:latin typeface="+mn-lt"/>
                <a:ea typeface="+mn-ea"/>
                <a:cs typeface="+mn-cs"/>
              </a:rPr>
              <a:t>x </a:t>
            </a:r>
            <a:r>
              <a:rPr kumimoji="0" lang="en-US" sz="3200" b="0" i="0" u="none" strike="noStrike" kern="1200" cap="none" spc="0" normalizeH="0" baseline="0" noProof="0" smtClean="0">
                <a:ln>
                  <a:noFill/>
                </a:ln>
                <a:solidFill>
                  <a:schemeClr val="tx1"/>
                </a:solidFill>
                <a:effectLst/>
                <a:uLnTx/>
                <a:uFillTx/>
                <a:latin typeface="+mn-lt"/>
                <a:ea typeface="+mn-ea"/>
                <a:cs typeface="+mn-cs"/>
              </a:rPr>
              <a:t>in </a:t>
            </a:r>
            <a:r>
              <a:rPr kumimoji="0" lang="en-US" sz="3200" b="0" i="0" u="none" strike="noStrike" kern="1200" cap="none" spc="0" normalizeH="0" baseline="0" noProof="0" dirty="0" smtClean="0">
                <a:ln>
                  <a:noFill/>
                </a:ln>
                <a:solidFill>
                  <a:schemeClr val="tx1"/>
                </a:solidFill>
                <a:effectLst/>
                <a:uLnTx/>
                <a:uFillTx/>
                <a:latin typeface="+mn-lt"/>
                <a:ea typeface="+mn-ea"/>
                <a:cs typeface="+mn-cs"/>
              </a:rPr>
              <a:t>A</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If </a:t>
            </a:r>
            <a:r>
              <a:rPr kumimoji="0" lang="en-US" sz="3200" b="0" i="0" u="none" strike="noStrike" kern="1200" cap="none" spc="0" normalizeH="0" baseline="0" noProof="0" dirty="0" err="1" smtClean="0">
                <a:ln>
                  <a:noFill/>
                </a:ln>
                <a:solidFill>
                  <a:schemeClr val="tx1"/>
                </a:solidFill>
                <a:effectLst/>
                <a:uLnTx/>
                <a:uFillTx/>
                <a:latin typeface="+mn-lt"/>
                <a:ea typeface="+mn-ea"/>
                <a:cs typeface="+mn-cs"/>
              </a:rPr>
              <a:t>f</a:t>
            </a:r>
            <a:r>
              <a:rPr kumimoji="0" lang="en-US" sz="3200" b="0" i="0" u="none" strike="noStrike" kern="1200" cap="none" spc="0" normalizeH="0" baseline="-25000" noProof="0" dirty="0" err="1" smtClean="0">
                <a:ln>
                  <a:noFill/>
                </a:ln>
                <a:solidFill>
                  <a:schemeClr val="tx1"/>
                </a:solidFill>
                <a:effectLst/>
                <a:uLnTx/>
                <a:uFillTx/>
                <a:latin typeface="+mn-lt"/>
                <a:ea typeface="+mn-ea"/>
                <a:cs typeface="+mn-cs"/>
              </a:rPr>
              <a:t>A</a:t>
            </a:r>
            <a:r>
              <a:rPr kumimoji="0" lang="en-US" sz="3200" b="0" i="0" u="none" strike="noStrike" kern="1200" cap="none" spc="0" normalizeH="0" baseline="0" noProof="0" dirty="0" smtClean="0">
                <a:ln>
                  <a:noFill/>
                </a:ln>
                <a:solidFill>
                  <a:schemeClr val="tx1"/>
                </a:solidFill>
                <a:effectLst/>
                <a:uLnTx/>
                <a:uFillTx/>
                <a:latin typeface="+mn-lt"/>
                <a:ea typeface="+mn-ea"/>
                <a:cs typeface="+mn-cs"/>
              </a:rPr>
              <a:t>(x) = 0, then x </a:t>
            </a:r>
            <a:r>
              <a:rPr kumimoji="0" lang="en-US" sz="3200" b="0" i="0" u="none" strike="noStrike" kern="1200" cap="none" spc="0" normalizeH="0" baseline="0" noProof="0" dirty="0" smtClean="0">
                <a:ln>
                  <a:noFill/>
                </a:ln>
                <a:solidFill>
                  <a:schemeClr val="tx1"/>
                </a:solidFill>
                <a:effectLst/>
                <a:uLnTx/>
                <a:uFillTx/>
                <a:latin typeface="+mn-lt"/>
                <a:ea typeface="+mn-ea"/>
                <a:cs typeface="+mn-cs"/>
              </a:rPr>
              <a:t>in </a:t>
            </a:r>
            <a:r>
              <a:rPr kumimoji="0" lang="en-US" sz="3200" b="0" i="0" u="none" strike="noStrike" kern="1200" cap="none" spc="0" normalizeH="0" baseline="0" noProof="0" dirty="0" smtClean="0">
                <a:ln>
                  <a:noFill/>
                </a:ln>
                <a:solidFill>
                  <a:schemeClr val="tx1"/>
                </a:solidFill>
                <a:effectLst/>
                <a:uLnTx/>
                <a:uFillTx/>
                <a:latin typeface="+mn-lt"/>
                <a:ea typeface="+mn-ea"/>
                <a:cs typeface="+mn-cs"/>
              </a:rPr>
              <a:t>A</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If </a:t>
            </a:r>
            <a:r>
              <a:rPr kumimoji="0" lang="en-US" sz="3200" b="0" i="0" u="none" strike="noStrike" kern="1200" cap="none" spc="0" normalizeH="0" baseline="0" noProof="0" dirty="0" err="1" smtClean="0">
                <a:ln>
                  <a:noFill/>
                </a:ln>
                <a:solidFill>
                  <a:schemeClr val="tx1"/>
                </a:solidFill>
                <a:effectLst/>
                <a:uLnTx/>
                <a:uFillTx/>
                <a:latin typeface="+mn-lt"/>
                <a:ea typeface="+mn-ea"/>
                <a:cs typeface="+mn-cs"/>
              </a:rPr>
              <a:t>f</a:t>
            </a:r>
            <a:r>
              <a:rPr kumimoji="0" lang="en-US" sz="3200" b="0" i="0" u="none" strike="noStrike" kern="1200" cap="none" spc="0" normalizeH="0" baseline="-25000" noProof="0" dirty="0" err="1" smtClean="0">
                <a:ln>
                  <a:noFill/>
                </a:ln>
                <a:solidFill>
                  <a:schemeClr val="tx1"/>
                </a:solidFill>
                <a:effectLst/>
                <a:uLnTx/>
                <a:uFillTx/>
                <a:latin typeface="+mn-lt"/>
                <a:ea typeface="+mn-ea"/>
                <a:cs typeface="+mn-cs"/>
              </a:rPr>
              <a:t>A</a:t>
            </a:r>
            <a:r>
              <a:rPr kumimoji="0" lang="en-US" sz="3200" b="0" i="0" u="none" strike="noStrike" kern="1200" cap="none" spc="0" normalizeH="0" baseline="0" noProof="0" dirty="0" smtClean="0">
                <a:ln>
                  <a:noFill/>
                </a:ln>
                <a:solidFill>
                  <a:schemeClr val="tx1"/>
                </a:solidFill>
                <a:effectLst/>
                <a:uLnTx/>
                <a:uFillTx/>
                <a:latin typeface="+mn-lt"/>
                <a:ea typeface="+mn-ea"/>
                <a:cs typeface="+mn-cs"/>
              </a:rPr>
              <a:t>(x) =   , where 0 &lt;   &lt; 1, then x    A</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Degree of membership sometimes determined as a function (degree of tall calculated as a function of height)</a:t>
            </a: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graphicFrame>
        <p:nvGraphicFramePr>
          <p:cNvPr id="136194" name="Object 2"/>
          <p:cNvGraphicFramePr>
            <a:graphicFrameLocks noChangeAspect="1"/>
          </p:cNvGraphicFramePr>
          <p:nvPr/>
        </p:nvGraphicFramePr>
        <p:xfrm>
          <a:off x="1219200" y="5943600"/>
          <a:ext cx="228600" cy="304800"/>
        </p:xfrm>
        <a:graphic>
          <a:graphicData uri="http://schemas.openxmlformats.org/presentationml/2006/ole">
            <p:oleObj spid="_x0000_s136194" name="Equation" r:id="rId3" imgW="139579" imgH="177646" progId="Equation.3">
              <p:embed/>
            </p:oleObj>
          </a:graphicData>
        </a:graphic>
      </p:graphicFrame>
      <p:graphicFrame>
        <p:nvGraphicFramePr>
          <p:cNvPr id="9" name="Object 2"/>
          <p:cNvGraphicFramePr>
            <a:graphicFrameLocks noChangeAspect="1"/>
          </p:cNvGraphicFramePr>
          <p:nvPr/>
        </p:nvGraphicFramePr>
        <p:xfrm>
          <a:off x="2514600" y="5943600"/>
          <a:ext cx="228600" cy="304800"/>
        </p:xfrm>
        <a:graphic>
          <a:graphicData uri="http://schemas.openxmlformats.org/presentationml/2006/ole">
            <p:oleObj spid="_x0000_s136195" name="Equation" r:id="rId4" imgW="139579" imgH="177646" progId="Equation.3">
              <p:embed/>
            </p:oleObj>
          </a:graphicData>
        </a:graphic>
      </p:graphicFrame>
      <p:graphicFrame>
        <p:nvGraphicFramePr>
          <p:cNvPr id="136196" name="Object 4"/>
          <p:cNvGraphicFramePr>
            <a:graphicFrameLocks noChangeAspect="1"/>
          </p:cNvGraphicFramePr>
          <p:nvPr/>
        </p:nvGraphicFramePr>
        <p:xfrm>
          <a:off x="3810000" y="5943600"/>
          <a:ext cx="266700" cy="323850"/>
        </p:xfrm>
        <a:graphic>
          <a:graphicData uri="http://schemas.openxmlformats.org/presentationml/2006/ole">
            <p:oleObj spid="_x0000_s136196" name="Equation" r:id="rId5" imgW="190500" imgH="228600" progId="Equation.3">
              <p:embed/>
            </p:oleObj>
          </a:graphicData>
        </a:graphic>
      </p:graphicFrame>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6898" name="Rectangle 2"/>
          <p:cNvSpPr>
            <a:spLocks noGrp="1" noChangeArrowheads="1"/>
          </p:cNvSpPr>
          <p:nvPr>
            <p:ph type="title"/>
          </p:nvPr>
        </p:nvSpPr>
        <p:spPr/>
        <p:txBody>
          <a:bodyPr/>
          <a:lstStyle/>
          <a:p>
            <a:r>
              <a:rPr lang="en-GB" dirty="0">
                <a:solidFill>
                  <a:srgbClr val="FF0000"/>
                </a:solidFill>
              </a:rPr>
              <a:t>Fuzzy Sets</a:t>
            </a:r>
          </a:p>
        </p:txBody>
      </p:sp>
      <p:graphicFrame>
        <p:nvGraphicFramePr>
          <p:cNvPr id="336900" name="Object 4"/>
          <p:cNvGraphicFramePr>
            <a:graphicFrameLocks noChangeAspect="1"/>
          </p:cNvGraphicFramePr>
          <p:nvPr>
            <p:ph idx="1"/>
          </p:nvPr>
        </p:nvGraphicFramePr>
        <p:xfrm>
          <a:off x="1835150" y="1624013"/>
          <a:ext cx="5400675" cy="4829175"/>
        </p:xfrm>
        <a:graphic>
          <a:graphicData uri="http://schemas.openxmlformats.org/presentationml/2006/ole">
            <p:oleObj spid="_x0000_s95234" name="Picture" r:id="rId3" imgW="3098880" imgH="2770560" progId="Word.Picture.8">
              <p:embed/>
            </p:oleObj>
          </a:graphicData>
        </a:graphic>
      </p:graphicFrame>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5090" name="Rectangle 2"/>
          <p:cNvSpPr>
            <a:spLocks noGrp="1" noChangeArrowheads="1"/>
          </p:cNvSpPr>
          <p:nvPr>
            <p:ph type="title"/>
          </p:nvPr>
        </p:nvSpPr>
        <p:spPr/>
        <p:txBody>
          <a:bodyPr/>
          <a:lstStyle/>
          <a:p>
            <a:r>
              <a:rPr lang="en-GB" dirty="0">
                <a:solidFill>
                  <a:srgbClr val="FF0000"/>
                </a:solidFill>
              </a:rPr>
              <a:t>Fuzzy Set Representation</a:t>
            </a:r>
          </a:p>
        </p:txBody>
      </p:sp>
      <p:graphicFrame>
        <p:nvGraphicFramePr>
          <p:cNvPr id="345093" name="Object 5"/>
          <p:cNvGraphicFramePr>
            <a:graphicFrameLocks noChangeAspect="1"/>
          </p:cNvGraphicFramePr>
          <p:nvPr>
            <p:ph idx="1"/>
          </p:nvPr>
        </p:nvGraphicFramePr>
        <p:xfrm>
          <a:off x="3816350" y="1447800"/>
          <a:ext cx="5327650" cy="4949825"/>
        </p:xfrm>
        <a:graphic>
          <a:graphicData uri="http://schemas.openxmlformats.org/presentationml/2006/ole">
            <p:oleObj spid="_x0000_s98306" name="Picture" r:id="rId3" imgW="5035680" imgH="4678200" progId="Word.Picture.8">
              <p:embed/>
            </p:oleObj>
          </a:graphicData>
        </a:graphic>
      </p:graphicFrame>
      <p:sp>
        <p:nvSpPr>
          <p:cNvPr id="7" name="Rectangle 6"/>
          <p:cNvSpPr/>
          <p:nvPr/>
        </p:nvSpPr>
        <p:spPr>
          <a:xfrm>
            <a:off x="0" y="3657600"/>
            <a:ext cx="3733800" cy="923330"/>
          </a:xfrm>
          <a:prstGeom prst="rect">
            <a:avLst/>
          </a:prstGeom>
        </p:spPr>
        <p:txBody>
          <a:bodyPr wrap="square">
            <a:spAutoFit/>
          </a:bodyPr>
          <a:lstStyle/>
          <a:p>
            <a:r>
              <a:rPr lang="en-GB" dirty="0" smtClean="0">
                <a:solidFill>
                  <a:srgbClr val="0000CC"/>
                </a:solidFill>
              </a:rPr>
              <a:t>A man who is 184 cm tall is a member of the </a:t>
            </a:r>
            <a:r>
              <a:rPr lang="en-GB" i="1" dirty="0" smtClean="0">
                <a:solidFill>
                  <a:srgbClr val="0000CC"/>
                </a:solidFill>
              </a:rPr>
              <a:t>average</a:t>
            </a:r>
            <a:r>
              <a:rPr lang="en-GB" dirty="0" smtClean="0">
                <a:solidFill>
                  <a:srgbClr val="0000CC"/>
                </a:solidFill>
              </a:rPr>
              <a:t> men set with a degree of membership of 0.1</a:t>
            </a:r>
            <a:endParaRPr lang="en-US" dirty="0">
              <a:solidFill>
                <a:srgbClr val="0000CC"/>
              </a:solidFill>
            </a:endParaRPr>
          </a:p>
        </p:txBody>
      </p:sp>
      <p:sp>
        <p:nvSpPr>
          <p:cNvPr id="8" name="Rectangle 7"/>
          <p:cNvSpPr/>
          <p:nvPr/>
        </p:nvSpPr>
        <p:spPr>
          <a:xfrm>
            <a:off x="0" y="5334000"/>
            <a:ext cx="3657600" cy="923330"/>
          </a:xfrm>
          <a:prstGeom prst="rect">
            <a:avLst/>
          </a:prstGeom>
        </p:spPr>
        <p:txBody>
          <a:bodyPr wrap="square">
            <a:spAutoFit/>
          </a:bodyPr>
          <a:lstStyle/>
          <a:p>
            <a:r>
              <a:rPr lang="en-GB" dirty="0" smtClean="0">
                <a:solidFill>
                  <a:srgbClr val="339933"/>
                </a:solidFill>
              </a:rPr>
              <a:t>At the same time, he is also a member of the </a:t>
            </a:r>
            <a:r>
              <a:rPr lang="en-GB" i="1" dirty="0" smtClean="0">
                <a:solidFill>
                  <a:srgbClr val="339933"/>
                </a:solidFill>
              </a:rPr>
              <a:t>tall</a:t>
            </a:r>
            <a:r>
              <a:rPr lang="en-GB" dirty="0" smtClean="0">
                <a:solidFill>
                  <a:srgbClr val="339933"/>
                </a:solidFill>
              </a:rPr>
              <a:t> men set with a degree of 0.4. </a:t>
            </a:r>
            <a:endParaRPr lang="en-US" dirty="0">
              <a:solidFill>
                <a:srgbClr val="339933"/>
              </a:solidFill>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7138" name="Rectangle 2"/>
          <p:cNvSpPr>
            <a:spLocks noGrp="1" noChangeArrowheads="1"/>
          </p:cNvSpPr>
          <p:nvPr>
            <p:ph type="title"/>
          </p:nvPr>
        </p:nvSpPr>
        <p:spPr/>
        <p:txBody>
          <a:bodyPr/>
          <a:lstStyle/>
          <a:p>
            <a:r>
              <a:rPr lang="en-GB" dirty="0">
                <a:solidFill>
                  <a:srgbClr val="FF0000"/>
                </a:solidFill>
              </a:rPr>
              <a:t>Fuzzy Set Representation</a:t>
            </a:r>
          </a:p>
        </p:txBody>
      </p:sp>
      <p:sp>
        <p:nvSpPr>
          <p:cNvPr id="347141" name="Rectangle 5"/>
          <p:cNvSpPr>
            <a:spLocks noGrp="1" noChangeArrowheads="1"/>
          </p:cNvSpPr>
          <p:nvPr>
            <p:ph type="body" idx="1"/>
          </p:nvPr>
        </p:nvSpPr>
        <p:spPr>
          <a:xfrm>
            <a:off x="457200" y="1295400"/>
            <a:ext cx="8229600" cy="4525963"/>
          </a:xfrm>
        </p:spPr>
        <p:txBody>
          <a:bodyPr>
            <a:normAutofit/>
          </a:bodyPr>
          <a:lstStyle/>
          <a:p>
            <a:r>
              <a:rPr lang="en-GB" sz="2800" dirty="0"/>
              <a:t>Typical functions that can be used to represent a fuzzy set </a:t>
            </a:r>
            <a:r>
              <a:rPr lang="en-GB" sz="2800" dirty="0" smtClean="0"/>
              <a:t>are</a:t>
            </a:r>
          </a:p>
          <a:p>
            <a:pPr lvl="1"/>
            <a:r>
              <a:rPr lang="en-GB" sz="2400" dirty="0" smtClean="0"/>
              <a:t>Sigmoid</a:t>
            </a:r>
          </a:p>
          <a:p>
            <a:pPr lvl="1"/>
            <a:r>
              <a:rPr lang="en-GB" sz="2400" dirty="0" smtClean="0"/>
              <a:t>Gaussian</a:t>
            </a:r>
          </a:p>
          <a:p>
            <a:pPr lvl="1"/>
            <a:r>
              <a:rPr lang="en-GB" sz="2400" dirty="0" smtClean="0"/>
              <a:t>Linear fit (preferred because low computation cost)</a:t>
            </a:r>
            <a:endParaRPr lang="en-GB" sz="2400" dirty="0"/>
          </a:p>
        </p:txBody>
      </p:sp>
      <p:grpSp>
        <p:nvGrpSpPr>
          <p:cNvPr id="2" name="Group 6"/>
          <p:cNvGrpSpPr>
            <a:grpSpLocks noChangeAspect="1"/>
          </p:cNvGrpSpPr>
          <p:nvPr/>
        </p:nvGrpSpPr>
        <p:grpSpPr bwMode="auto">
          <a:xfrm>
            <a:off x="838200" y="3865563"/>
            <a:ext cx="7445375" cy="2992437"/>
            <a:chOff x="816" y="576"/>
            <a:chExt cx="2784" cy="1200"/>
          </a:xfrm>
        </p:grpSpPr>
        <p:sp>
          <p:nvSpPr>
            <p:cNvPr id="347143" name="Rectangle 7"/>
            <p:cNvSpPr>
              <a:spLocks noChangeAspect="1" noChangeArrowheads="1"/>
            </p:cNvSpPr>
            <p:nvPr/>
          </p:nvSpPr>
          <p:spPr bwMode="auto">
            <a:xfrm>
              <a:off x="816" y="576"/>
              <a:ext cx="2784" cy="1200"/>
            </a:xfrm>
            <a:prstGeom prst="rect">
              <a:avLst/>
            </a:prstGeom>
            <a:solidFill>
              <a:srgbClr val="FFFFFF"/>
            </a:solidFill>
            <a:ln w="12700">
              <a:solidFill>
                <a:schemeClr val="tx1"/>
              </a:solidFill>
              <a:miter lim="800000"/>
              <a:headEnd/>
              <a:tailEnd/>
            </a:ln>
            <a:effectLst/>
          </p:spPr>
          <p:txBody>
            <a:bodyPr wrap="none" anchor="ctr"/>
            <a:lstStyle/>
            <a:p>
              <a:endParaRPr lang="en-US"/>
            </a:p>
          </p:txBody>
        </p:sp>
        <p:graphicFrame>
          <p:nvGraphicFramePr>
            <p:cNvPr id="347144" name="Object 8"/>
            <p:cNvGraphicFramePr>
              <a:graphicFrameLocks noChangeAspect="1"/>
            </p:cNvGraphicFramePr>
            <p:nvPr/>
          </p:nvGraphicFramePr>
          <p:xfrm>
            <a:off x="912" y="624"/>
            <a:ext cx="2601" cy="1094"/>
          </p:xfrm>
          <a:graphic>
            <a:graphicData uri="http://schemas.openxmlformats.org/presentationml/2006/ole">
              <p:oleObj spid="_x0000_s99330" name="Picture" r:id="rId3" imgW="4129560" imgH="1736640" progId="Word.Picture.8">
                <p:embed/>
              </p:oleObj>
            </a:graphicData>
          </a:graphic>
        </p:graphicFrame>
      </p:grpSp>
      <p:pic>
        <p:nvPicPr>
          <p:cNvPr id="99331" name="Picture 3"/>
          <p:cNvPicPr>
            <a:picLocks noChangeAspect="1" noChangeArrowheads="1"/>
          </p:cNvPicPr>
          <p:nvPr/>
        </p:nvPicPr>
        <p:blipFill>
          <a:blip r:embed="rId4" cstate="print"/>
          <a:srcRect/>
          <a:stretch>
            <a:fillRect/>
          </a:stretch>
        </p:blipFill>
        <p:spPr bwMode="auto">
          <a:xfrm>
            <a:off x="2819400" y="1676400"/>
            <a:ext cx="1428750" cy="1057275"/>
          </a:xfrm>
          <a:prstGeom prst="rect">
            <a:avLst/>
          </a:prstGeom>
          <a:noFill/>
          <a:ln w="9525">
            <a:noFill/>
            <a:miter lim="800000"/>
            <a:headEnd/>
            <a:tailEnd/>
          </a:ln>
        </p:spPr>
      </p:pic>
      <p:pic>
        <p:nvPicPr>
          <p:cNvPr id="99332" name="Picture 4"/>
          <p:cNvPicPr>
            <a:picLocks noChangeAspect="1" noChangeArrowheads="1"/>
          </p:cNvPicPr>
          <p:nvPr/>
        </p:nvPicPr>
        <p:blipFill>
          <a:blip r:embed="rId5" cstate="print"/>
          <a:srcRect/>
          <a:stretch>
            <a:fillRect/>
          </a:stretch>
        </p:blipFill>
        <p:spPr bwMode="auto">
          <a:xfrm>
            <a:off x="4572000" y="2133600"/>
            <a:ext cx="1319211" cy="1010890"/>
          </a:xfrm>
          <a:prstGeom prst="rect">
            <a:avLst/>
          </a:prstGeom>
          <a:noFill/>
          <a:ln w="9525">
            <a:noFill/>
            <a:miter lim="800000"/>
            <a:headEnd/>
            <a:tailEnd/>
          </a:ln>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9186" name="Rectangle 2"/>
          <p:cNvSpPr>
            <a:spLocks noGrp="1" noChangeArrowheads="1"/>
          </p:cNvSpPr>
          <p:nvPr>
            <p:ph type="title"/>
          </p:nvPr>
        </p:nvSpPr>
        <p:spPr/>
        <p:txBody>
          <a:bodyPr/>
          <a:lstStyle/>
          <a:p>
            <a:r>
              <a:rPr lang="en-GB" dirty="0">
                <a:solidFill>
                  <a:srgbClr val="FF0000"/>
                </a:solidFill>
              </a:rPr>
              <a:t>Linguistic Variables and Hedges</a:t>
            </a:r>
          </a:p>
        </p:txBody>
      </p:sp>
      <p:sp>
        <p:nvSpPr>
          <p:cNvPr id="349187" name="Rectangle 3"/>
          <p:cNvSpPr>
            <a:spLocks noGrp="1" noChangeArrowheads="1"/>
          </p:cNvSpPr>
          <p:nvPr>
            <p:ph type="body" idx="1"/>
          </p:nvPr>
        </p:nvSpPr>
        <p:spPr/>
        <p:txBody>
          <a:bodyPr>
            <a:normAutofit/>
          </a:bodyPr>
          <a:lstStyle/>
          <a:p>
            <a:r>
              <a:rPr lang="en-GB" sz="2000" dirty="0" smtClean="0"/>
              <a:t>In </a:t>
            </a:r>
            <a:r>
              <a:rPr lang="en-GB" sz="2000" dirty="0"/>
              <a:t>fuzzy expert systems, linguistic variables are used in fuzzy rules.  For example:</a:t>
            </a:r>
          </a:p>
          <a:p>
            <a:pPr>
              <a:buFontTx/>
              <a:buNone/>
            </a:pPr>
            <a:r>
              <a:rPr lang="en-GB" sz="2000" dirty="0"/>
              <a:t>		</a:t>
            </a:r>
            <a:r>
              <a:rPr lang="en-GB" sz="1800" dirty="0"/>
              <a:t>IF	wind		is </a:t>
            </a:r>
            <a:r>
              <a:rPr lang="en-GB" sz="1800" dirty="0">
                <a:solidFill>
                  <a:srgbClr val="FF0000"/>
                </a:solidFill>
              </a:rPr>
              <a:t>strong</a:t>
            </a:r>
          </a:p>
          <a:p>
            <a:pPr>
              <a:buFontTx/>
              <a:buNone/>
            </a:pPr>
            <a:r>
              <a:rPr lang="en-GB" sz="1800" dirty="0"/>
              <a:t>		THEN	sailing		is </a:t>
            </a:r>
            <a:r>
              <a:rPr lang="en-GB" sz="1800" dirty="0">
                <a:solidFill>
                  <a:srgbClr val="FF0000"/>
                </a:solidFill>
              </a:rPr>
              <a:t>good</a:t>
            </a:r>
          </a:p>
          <a:p>
            <a:pPr>
              <a:buFontTx/>
              <a:buNone/>
            </a:pPr>
            <a:endParaRPr lang="en-GB" sz="1800" dirty="0"/>
          </a:p>
          <a:p>
            <a:pPr>
              <a:buFontTx/>
              <a:buNone/>
            </a:pPr>
            <a:r>
              <a:rPr lang="en-GB" sz="1800" dirty="0"/>
              <a:t>		IF	</a:t>
            </a:r>
            <a:r>
              <a:rPr lang="en-GB" sz="1800" dirty="0" err="1"/>
              <a:t>project_duration</a:t>
            </a:r>
            <a:r>
              <a:rPr lang="en-GB" sz="1800" dirty="0"/>
              <a:t>	is </a:t>
            </a:r>
            <a:r>
              <a:rPr lang="en-GB" sz="1800" dirty="0">
                <a:solidFill>
                  <a:srgbClr val="FF0000"/>
                </a:solidFill>
              </a:rPr>
              <a:t>long</a:t>
            </a:r>
          </a:p>
          <a:p>
            <a:pPr>
              <a:buFontTx/>
              <a:buNone/>
            </a:pPr>
            <a:r>
              <a:rPr lang="en-GB" sz="1800" dirty="0"/>
              <a:t>		THEN	</a:t>
            </a:r>
            <a:r>
              <a:rPr lang="en-GB" sz="1800" dirty="0" err="1"/>
              <a:t>completion_risk</a:t>
            </a:r>
            <a:r>
              <a:rPr lang="en-GB" sz="1800" dirty="0"/>
              <a:t>	is </a:t>
            </a:r>
            <a:r>
              <a:rPr lang="en-GB" sz="1800" dirty="0">
                <a:solidFill>
                  <a:srgbClr val="FF0000"/>
                </a:solidFill>
              </a:rPr>
              <a:t>high</a:t>
            </a:r>
          </a:p>
          <a:p>
            <a:pPr>
              <a:buFontTx/>
              <a:buNone/>
            </a:pPr>
            <a:endParaRPr lang="en-GB" sz="1800" dirty="0"/>
          </a:p>
          <a:p>
            <a:pPr>
              <a:buFontTx/>
              <a:buNone/>
            </a:pPr>
            <a:r>
              <a:rPr lang="en-GB" sz="1800" dirty="0"/>
              <a:t>		IF	speed		is </a:t>
            </a:r>
            <a:r>
              <a:rPr lang="en-GB" sz="1800" dirty="0">
                <a:solidFill>
                  <a:srgbClr val="FF0000"/>
                </a:solidFill>
              </a:rPr>
              <a:t>slow</a:t>
            </a:r>
          </a:p>
          <a:p>
            <a:pPr>
              <a:buFontTx/>
              <a:buNone/>
            </a:pPr>
            <a:r>
              <a:rPr lang="en-GB" sz="1800" dirty="0"/>
              <a:t>		THEN	</a:t>
            </a:r>
            <a:r>
              <a:rPr lang="en-GB" sz="1800" dirty="0" err="1"/>
              <a:t>stopping_distance</a:t>
            </a:r>
            <a:r>
              <a:rPr lang="en-GB" sz="1800" dirty="0"/>
              <a:t>	is </a:t>
            </a:r>
            <a:r>
              <a:rPr lang="en-GB" sz="1800" dirty="0">
                <a:solidFill>
                  <a:srgbClr val="FF0000"/>
                </a:solidFill>
              </a:rPr>
              <a:t>short</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0210" name="Rectangle 2"/>
          <p:cNvSpPr>
            <a:spLocks noGrp="1" noChangeArrowheads="1"/>
          </p:cNvSpPr>
          <p:nvPr>
            <p:ph type="title"/>
          </p:nvPr>
        </p:nvSpPr>
        <p:spPr/>
        <p:txBody>
          <a:bodyPr/>
          <a:lstStyle/>
          <a:p>
            <a:r>
              <a:rPr lang="en-GB" dirty="0">
                <a:solidFill>
                  <a:srgbClr val="FF0000"/>
                </a:solidFill>
              </a:rPr>
              <a:t>Linguistic Variables and Hedges</a:t>
            </a:r>
          </a:p>
        </p:txBody>
      </p:sp>
      <p:sp>
        <p:nvSpPr>
          <p:cNvPr id="350211" name="Rectangle 3"/>
          <p:cNvSpPr>
            <a:spLocks noGrp="1" noChangeArrowheads="1"/>
          </p:cNvSpPr>
          <p:nvPr>
            <p:ph type="body" idx="1"/>
          </p:nvPr>
        </p:nvSpPr>
        <p:spPr/>
        <p:txBody>
          <a:bodyPr>
            <a:normAutofit fontScale="92500" lnSpcReduction="20000"/>
          </a:bodyPr>
          <a:lstStyle/>
          <a:p>
            <a:pPr>
              <a:lnSpc>
                <a:spcPct val="90000"/>
              </a:lnSpc>
            </a:pPr>
            <a:r>
              <a:rPr lang="en-GB" dirty="0"/>
              <a:t>The range of possible values of a linguistic variable represents the universe of discourse of that </a:t>
            </a:r>
            <a:r>
              <a:rPr lang="en-GB" dirty="0" smtClean="0"/>
              <a:t>variable.</a:t>
            </a:r>
          </a:p>
          <a:p>
            <a:pPr lvl="1">
              <a:lnSpc>
                <a:spcPct val="90000"/>
              </a:lnSpc>
            </a:pPr>
            <a:r>
              <a:rPr lang="en-GB" dirty="0" smtClean="0"/>
              <a:t>Example</a:t>
            </a:r>
            <a:r>
              <a:rPr lang="en-GB" dirty="0"/>
              <a:t>, </a:t>
            </a:r>
            <a:r>
              <a:rPr lang="en-GB" dirty="0" smtClean="0"/>
              <a:t>speed</a:t>
            </a:r>
          </a:p>
          <a:p>
            <a:pPr lvl="1">
              <a:lnSpc>
                <a:spcPct val="90000"/>
              </a:lnSpc>
            </a:pPr>
            <a:r>
              <a:rPr lang="en-GB" dirty="0" smtClean="0"/>
              <a:t>University of discourse might have range 0 .. 220 mph</a:t>
            </a:r>
          </a:p>
          <a:p>
            <a:pPr lvl="1">
              <a:lnSpc>
                <a:spcPct val="90000"/>
              </a:lnSpc>
            </a:pPr>
            <a:r>
              <a:rPr lang="en-GB" dirty="0" smtClean="0"/>
              <a:t>Fuzzy subsets might be </a:t>
            </a:r>
            <a:r>
              <a:rPr lang="en-GB" i="1" dirty="0" smtClean="0"/>
              <a:t>very </a:t>
            </a:r>
            <a:r>
              <a:rPr lang="en-GB" i="1" dirty="0"/>
              <a:t>slow</a:t>
            </a:r>
            <a:r>
              <a:rPr lang="en-GB" dirty="0"/>
              <a:t>, </a:t>
            </a:r>
            <a:r>
              <a:rPr lang="en-GB" i="1" dirty="0"/>
              <a:t>slow</a:t>
            </a:r>
            <a:r>
              <a:rPr lang="en-GB" dirty="0"/>
              <a:t>, </a:t>
            </a:r>
            <a:r>
              <a:rPr lang="en-GB" i="1" dirty="0"/>
              <a:t>medium</a:t>
            </a:r>
            <a:r>
              <a:rPr lang="en-GB" dirty="0"/>
              <a:t>, </a:t>
            </a:r>
            <a:r>
              <a:rPr lang="en-GB" i="1" dirty="0"/>
              <a:t>fast</a:t>
            </a:r>
            <a:r>
              <a:rPr lang="en-GB" dirty="0"/>
              <a:t>, and </a:t>
            </a:r>
            <a:r>
              <a:rPr lang="en-GB" i="1" dirty="0"/>
              <a:t>very fast</a:t>
            </a:r>
            <a:r>
              <a:rPr lang="en-GB" dirty="0"/>
              <a:t>.</a:t>
            </a:r>
          </a:p>
          <a:p>
            <a:pPr>
              <a:lnSpc>
                <a:spcPct val="90000"/>
              </a:lnSpc>
            </a:pPr>
            <a:endParaRPr lang="en-GB" dirty="0"/>
          </a:p>
          <a:p>
            <a:pPr>
              <a:lnSpc>
                <a:spcPct val="90000"/>
              </a:lnSpc>
            </a:pPr>
            <a:r>
              <a:rPr lang="en-GB" dirty="0" smtClean="0"/>
              <a:t>Hedges</a:t>
            </a:r>
          </a:p>
          <a:p>
            <a:pPr lvl="1">
              <a:lnSpc>
                <a:spcPct val="90000"/>
              </a:lnSpc>
            </a:pPr>
            <a:r>
              <a:rPr lang="en-GB" dirty="0" smtClean="0"/>
              <a:t>Modify the shape of fuzzy sets</a:t>
            </a:r>
          </a:p>
          <a:p>
            <a:pPr lvl="1">
              <a:lnSpc>
                <a:spcPct val="90000"/>
              </a:lnSpc>
            </a:pPr>
            <a:r>
              <a:rPr lang="en-GB" dirty="0" smtClean="0"/>
              <a:t>Adverbs </a:t>
            </a:r>
            <a:r>
              <a:rPr lang="en-GB" dirty="0"/>
              <a:t>such as </a:t>
            </a:r>
            <a:r>
              <a:rPr lang="en-GB" i="1" dirty="0"/>
              <a:t>very</a:t>
            </a:r>
            <a:r>
              <a:rPr lang="en-GB" dirty="0"/>
              <a:t>, </a:t>
            </a:r>
            <a:r>
              <a:rPr lang="en-GB" i="1" dirty="0"/>
              <a:t>somewhat</a:t>
            </a:r>
            <a:r>
              <a:rPr lang="en-GB" dirty="0"/>
              <a:t>, </a:t>
            </a:r>
            <a:r>
              <a:rPr lang="en-GB" i="1" dirty="0"/>
              <a:t>quite</a:t>
            </a:r>
            <a:r>
              <a:rPr lang="en-GB" dirty="0"/>
              <a:t>, </a:t>
            </a:r>
            <a:r>
              <a:rPr lang="en-GB" i="1" dirty="0"/>
              <a:t>more or less</a:t>
            </a:r>
            <a:r>
              <a:rPr lang="en-GB" dirty="0"/>
              <a:t> and </a:t>
            </a:r>
            <a:r>
              <a:rPr lang="en-GB" i="1" dirty="0"/>
              <a:t>slightly</a:t>
            </a:r>
            <a:r>
              <a:rPr lang="en-GB" dirty="0"/>
              <a:t>.</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1234" name="Rectangle 2"/>
          <p:cNvSpPr>
            <a:spLocks noGrp="1" noChangeArrowheads="1"/>
          </p:cNvSpPr>
          <p:nvPr>
            <p:ph type="title"/>
          </p:nvPr>
        </p:nvSpPr>
        <p:spPr/>
        <p:txBody>
          <a:bodyPr/>
          <a:lstStyle/>
          <a:p>
            <a:r>
              <a:rPr lang="en-GB" dirty="0">
                <a:solidFill>
                  <a:srgbClr val="FF0000"/>
                </a:solidFill>
              </a:rPr>
              <a:t>Linguistic Variables and Hedges</a:t>
            </a:r>
          </a:p>
        </p:txBody>
      </p:sp>
      <p:grpSp>
        <p:nvGrpSpPr>
          <p:cNvPr id="2" name="Group 5"/>
          <p:cNvGrpSpPr>
            <a:grpSpLocks noChangeAspect="1"/>
          </p:cNvGrpSpPr>
          <p:nvPr/>
        </p:nvGrpSpPr>
        <p:grpSpPr bwMode="auto">
          <a:xfrm>
            <a:off x="755650" y="1839913"/>
            <a:ext cx="7820025" cy="4252912"/>
            <a:chOff x="816" y="528"/>
            <a:chExt cx="3264" cy="1632"/>
          </a:xfrm>
        </p:grpSpPr>
        <p:sp>
          <p:nvSpPr>
            <p:cNvPr id="351238" name="Rectangle 6"/>
            <p:cNvSpPr>
              <a:spLocks noChangeAspect="1" noChangeArrowheads="1"/>
            </p:cNvSpPr>
            <p:nvPr/>
          </p:nvSpPr>
          <p:spPr bwMode="auto">
            <a:xfrm>
              <a:off x="816" y="528"/>
              <a:ext cx="3264" cy="1632"/>
            </a:xfrm>
            <a:prstGeom prst="rect">
              <a:avLst/>
            </a:prstGeom>
            <a:solidFill>
              <a:srgbClr val="FFFFFF"/>
            </a:solidFill>
            <a:ln w="12700">
              <a:solidFill>
                <a:schemeClr val="tx1"/>
              </a:solidFill>
              <a:miter lim="800000"/>
              <a:headEnd/>
              <a:tailEnd/>
            </a:ln>
            <a:effectLst/>
          </p:spPr>
          <p:txBody>
            <a:bodyPr wrap="none" anchor="ctr"/>
            <a:lstStyle/>
            <a:p>
              <a:endParaRPr lang="en-US"/>
            </a:p>
          </p:txBody>
        </p:sp>
        <p:graphicFrame>
          <p:nvGraphicFramePr>
            <p:cNvPr id="351239" name="Object 7"/>
            <p:cNvGraphicFramePr>
              <a:graphicFrameLocks noChangeAspect="1"/>
            </p:cNvGraphicFramePr>
            <p:nvPr/>
          </p:nvGraphicFramePr>
          <p:xfrm>
            <a:off x="864" y="576"/>
            <a:ext cx="3173" cy="1549"/>
          </p:xfrm>
          <a:graphic>
            <a:graphicData uri="http://schemas.openxmlformats.org/presentationml/2006/ole">
              <p:oleObj spid="_x0000_s100354" name="Microsoft Drawing" r:id="rId3" imgW="5035680" imgH="2459160" progId="MSDraw">
                <p:embed/>
              </p:oleObj>
            </a:graphicData>
          </a:graphic>
        </p:graphicFrame>
      </p:gr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Fuzzy Set Relations</a:t>
            </a:r>
            <a:endParaRPr lang="en-US" dirty="0">
              <a:solidFill>
                <a:srgbClr val="FF0000"/>
              </a:solidFill>
            </a:endParaRPr>
          </a:p>
        </p:txBody>
      </p:sp>
      <p:sp>
        <p:nvSpPr>
          <p:cNvPr id="3" name="Content Placeholder 2"/>
          <p:cNvSpPr>
            <a:spLocks noGrp="1"/>
          </p:cNvSpPr>
          <p:nvPr>
            <p:ph idx="1"/>
          </p:nvPr>
        </p:nvSpPr>
        <p:spPr/>
        <p:txBody>
          <a:bodyPr>
            <a:normAutofit fontScale="77500" lnSpcReduction="20000"/>
          </a:bodyPr>
          <a:lstStyle/>
          <a:p>
            <a:r>
              <a:rPr lang="en-US" dirty="0" smtClean="0"/>
              <a:t>One set A is a </a:t>
            </a:r>
            <a:r>
              <a:rPr lang="en-US" dirty="0" smtClean="0">
                <a:solidFill>
                  <a:schemeClr val="accent5"/>
                </a:solidFill>
              </a:rPr>
              <a:t>subset</a:t>
            </a:r>
            <a:r>
              <a:rPr lang="en-US" dirty="0" smtClean="0"/>
              <a:t> of set B if for every x,      </a:t>
            </a:r>
            <a:r>
              <a:rPr lang="en-US" dirty="0" err="1" smtClean="0"/>
              <a:t>f</a:t>
            </a:r>
            <a:r>
              <a:rPr lang="en-US" baseline="-25000" dirty="0" err="1" smtClean="0"/>
              <a:t>A</a:t>
            </a:r>
            <a:r>
              <a:rPr lang="en-US" dirty="0" smtClean="0"/>
              <a:t>(x) &lt;= </a:t>
            </a:r>
            <a:r>
              <a:rPr lang="en-US" dirty="0" err="1" smtClean="0"/>
              <a:t>f</a:t>
            </a:r>
            <a:r>
              <a:rPr lang="en-US" baseline="-25000" dirty="0" err="1" smtClean="0"/>
              <a:t>B</a:t>
            </a:r>
            <a:r>
              <a:rPr lang="en-US" dirty="0" smtClean="0"/>
              <a:t>(x) </a:t>
            </a:r>
            <a:br>
              <a:rPr lang="en-US" dirty="0" smtClean="0"/>
            </a:br>
            <a:r>
              <a:rPr lang="en-US" dirty="0" smtClean="0"/>
              <a:t>Sets A and B are equal if for every element x,  </a:t>
            </a:r>
            <a:r>
              <a:rPr lang="en-US" dirty="0" err="1" smtClean="0"/>
              <a:t>f</a:t>
            </a:r>
            <a:r>
              <a:rPr lang="en-US" baseline="-25000" dirty="0" err="1" smtClean="0"/>
              <a:t>A</a:t>
            </a:r>
            <a:r>
              <a:rPr lang="en-US" dirty="0" smtClean="0"/>
              <a:t>(x) = </a:t>
            </a:r>
            <a:r>
              <a:rPr lang="en-US" dirty="0" err="1" smtClean="0"/>
              <a:t>f</a:t>
            </a:r>
            <a:r>
              <a:rPr lang="en-US" baseline="-25000" dirty="0" err="1" smtClean="0"/>
              <a:t>B</a:t>
            </a:r>
            <a:r>
              <a:rPr lang="en-US" dirty="0" smtClean="0"/>
              <a:t>(x). </a:t>
            </a:r>
          </a:p>
          <a:p>
            <a:r>
              <a:rPr lang="en-US" dirty="0" smtClean="0"/>
              <a:t>OR / Union</a:t>
            </a:r>
          </a:p>
          <a:p>
            <a:pPr lvl="1"/>
            <a:r>
              <a:rPr lang="en-US" dirty="0" smtClean="0"/>
              <a:t>A</a:t>
            </a:r>
            <a:r>
              <a:rPr lang="en-US" sz="2200" dirty="0" smtClean="0"/>
              <a:t>U</a:t>
            </a:r>
            <a:r>
              <a:rPr lang="en-US" dirty="0" smtClean="0"/>
              <a:t>B is the smallest fuzzy subset of X containing both A and B, and is defined by </a:t>
            </a:r>
            <a:r>
              <a:rPr lang="en-US" dirty="0" err="1" smtClean="0"/>
              <a:t>f</a:t>
            </a:r>
            <a:r>
              <a:rPr lang="en-US" baseline="-25000" dirty="0" err="1" smtClean="0"/>
              <a:t>A</a:t>
            </a:r>
            <a:r>
              <a:rPr lang="en-US" sz="1500" baseline="-25000" dirty="0" err="1" smtClean="0">
                <a:latin typeface="Arial Unicode MS" pitchFamily="34" charset="-128"/>
                <a:ea typeface="Arial Unicode MS" pitchFamily="34" charset="-128"/>
                <a:cs typeface="Arial Unicode MS" pitchFamily="34" charset="-128"/>
              </a:rPr>
              <a:t>U</a:t>
            </a:r>
            <a:r>
              <a:rPr lang="en-US" baseline="-25000" dirty="0" err="1" smtClean="0"/>
              <a:t>B</a:t>
            </a:r>
            <a:r>
              <a:rPr lang="en-US" dirty="0" smtClean="0"/>
              <a:t>= max(</a:t>
            </a:r>
            <a:r>
              <a:rPr lang="en-US" dirty="0" err="1" smtClean="0"/>
              <a:t>f</a:t>
            </a:r>
            <a:r>
              <a:rPr lang="en-US" baseline="-25000" dirty="0" err="1" smtClean="0"/>
              <a:t>A</a:t>
            </a:r>
            <a:r>
              <a:rPr lang="en-US" dirty="0" smtClean="0"/>
              <a:t>(x),</a:t>
            </a:r>
            <a:r>
              <a:rPr lang="en-US" dirty="0" err="1" smtClean="0"/>
              <a:t>f</a:t>
            </a:r>
            <a:r>
              <a:rPr lang="en-US" baseline="-25000" dirty="0" err="1" smtClean="0"/>
              <a:t>B</a:t>
            </a:r>
            <a:r>
              <a:rPr lang="en-US" dirty="0" smtClean="0"/>
              <a:t>(x))</a:t>
            </a:r>
          </a:p>
          <a:p>
            <a:r>
              <a:rPr lang="en-US" dirty="0" smtClean="0"/>
              <a:t>AND / Intersection</a:t>
            </a:r>
          </a:p>
          <a:p>
            <a:pPr lvl="1"/>
            <a:r>
              <a:rPr lang="en-US" dirty="0" smtClean="0"/>
              <a:t>The intersection A   B is the largest fuzzy subset of X contained in both A and B, and is defined by </a:t>
            </a:r>
            <a:r>
              <a:rPr lang="en-US" dirty="0" err="1" smtClean="0"/>
              <a:t>f</a:t>
            </a:r>
            <a:r>
              <a:rPr lang="en-US" baseline="-25000" dirty="0" err="1" smtClean="0"/>
              <a:t>A</a:t>
            </a:r>
            <a:r>
              <a:rPr lang="en-US" dirty="0" smtClean="0"/>
              <a:t>  </a:t>
            </a:r>
            <a:r>
              <a:rPr lang="en-US" baseline="-25000" dirty="0" smtClean="0"/>
              <a:t>B</a:t>
            </a:r>
            <a:r>
              <a:rPr lang="en-US" dirty="0" smtClean="0"/>
              <a:t>(x) = min(</a:t>
            </a:r>
            <a:r>
              <a:rPr lang="en-US" dirty="0" err="1" smtClean="0"/>
              <a:t>f</a:t>
            </a:r>
            <a:r>
              <a:rPr lang="en-US" baseline="-25000" dirty="0" err="1" smtClean="0"/>
              <a:t>A</a:t>
            </a:r>
            <a:r>
              <a:rPr lang="en-US" dirty="0" smtClean="0"/>
              <a:t>(x), </a:t>
            </a:r>
            <a:r>
              <a:rPr lang="en-US" dirty="0" err="1" smtClean="0"/>
              <a:t>f</a:t>
            </a:r>
            <a:r>
              <a:rPr lang="en-US" baseline="-25000" dirty="0" err="1" smtClean="0"/>
              <a:t>B</a:t>
            </a:r>
            <a:r>
              <a:rPr lang="en-US" dirty="0" smtClean="0"/>
              <a:t>(x))</a:t>
            </a:r>
          </a:p>
          <a:p>
            <a:r>
              <a:rPr lang="en-US" dirty="0" smtClean="0"/>
              <a:t>NOT: truth(~x) = 1.0 - truth(x) </a:t>
            </a:r>
          </a:p>
          <a:p>
            <a:r>
              <a:rPr lang="en-US" dirty="0" smtClean="0"/>
              <a:t>IMPLICATION: A -&gt; B = ~A v B, so                                    truth(A-&gt;B) = max(1.0 – </a:t>
            </a:r>
            <a:r>
              <a:rPr lang="en-US" dirty="0" err="1" smtClean="0"/>
              <a:t>f</a:t>
            </a:r>
            <a:r>
              <a:rPr lang="en-US" baseline="-25000" dirty="0" err="1" smtClean="0"/>
              <a:t>A</a:t>
            </a:r>
            <a:r>
              <a:rPr lang="en-US" dirty="0" smtClean="0"/>
              <a:t>(x), </a:t>
            </a:r>
            <a:r>
              <a:rPr lang="en-US" dirty="0" err="1" smtClean="0"/>
              <a:t>f</a:t>
            </a:r>
            <a:r>
              <a:rPr lang="en-US" baseline="-25000" dirty="0" err="1" smtClean="0"/>
              <a:t>B</a:t>
            </a:r>
            <a:r>
              <a:rPr lang="en-US" dirty="0" smtClean="0"/>
              <a:t>(x))</a:t>
            </a:r>
          </a:p>
          <a:p>
            <a:endParaRPr lang="en-US" dirty="0"/>
          </a:p>
        </p:txBody>
      </p:sp>
      <p:sp>
        <p:nvSpPr>
          <p:cNvPr id="5837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5837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58371" name="Object 3"/>
          <p:cNvGraphicFramePr>
            <a:graphicFrameLocks noChangeAspect="1"/>
          </p:cNvGraphicFramePr>
          <p:nvPr/>
        </p:nvGraphicFramePr>
        <p:xfrm>
          <a:off x="3308350" y="3636963"/>
          <a:ext cx="228600" cy="285750"/>
        </p:xfrm>
        <a:graphic>
          <a:graphicData uri="http://schemas.openxmlformats.org/presentationml/2006/ole">
            <p:oleObj spid="_x0000_s58371" name="Equation" r:id="rId3" imgW="152334" imgH="190417" progId="Equation.3">
              <p:embed/>
            </p:oleObj>
          </a:graphicData>
        </a:graphic>
      </p:graphicFrame>
      <p:graphicFrame>
        <p:nvGraphicFramePr>
          <p:cNvPr id="8" name="Object 3"/>
          <p:cNvGraphicFramePr>
            <a:graphicFrameLocks noChangeAspect="1"/>
          </p:cNvGraphicFramePr>
          <p:nvPr/>
        </p:nvGraphicFramePr>
        <p:xfrm>
          <a:off x="5334000" y="4038600"/>
          <a:ext cx="196850" cy="188912"/>
        </p:xfrm>
        <a:graphic>
          <a:graphicData uri="http://schemas.openxmlformats.org/presentationml/2006/ole">
            <p:oleObj spid="_x0000_s58373" name="Equation" r:id="rId4" imgW="152334" imgH="190417" progId="Equation.3">
              <p:embed/>
            </p:oleObj>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2400"/>
            <a:ext cx="9144000" cy="1143000"/>
          </a:xfrm>
        </p:spPr>
        <p:txBody>
          <a:bodyPr>
            <a:normAutofit/>
          </a:bodyPr>
          <a:lstStyle/>
          <a:p>
            <a:r>
              <a:rPr lang="en-US" dirty="0" smtClean="0">
                <a:solidFill>
                  <a:srgbClr val="FF0000"/>
                </a:solidFill>
              </a:rPr>
              <a:t>Where Do Probabilities Come From?</a:t>
            </a:r>
            <a:endParaRPr lang="en-US" dirty="0">
              <a:solidFill>
                <a:srgbClr val="FF0000"/>
              </a:solidFill>
            </a:endParaRPr>
          </a:p>
        </p:txBody>
      </p:sp>
      <p:sp>
        <p:nvSpPr>
          <p:cNvPr id="3" name="Content Placeholder 2"/>
          <p:cNvSpPr>
            <a:spLocks noGrp="1"/>
          </p:cNvSpPr>
          <p:nvPr>
            <p:ph idx="1"/>
          </p:nvPr>
        </p:nvSpPr>
        <p:spPr/>
        <p:txBody>
          <a:bodyPr/>
          <a:lstStyle/>
          <a:p>
            <a:r>
              <a:rPr lang="en-US" dirty="0" smtClean="0"/>
              <a:t>Frequency</a:t>
            </a:r>
          </a:p>
          <a:p>
            <a:r>
              <a:rPr lang="en-US" dirty="0" smtClean="0"/>
              <a:t>Subjective judgment</a:t>
            </a:r>
          </a:p>
          <a:p>
            <a:r>
              <a:rPr lang="en-US" dirty="0" smtClean="0"/>
              <a:t>Consider the probability that the sun will still exist tomorrow.</a:t>
            </a:r>
          </a:p>
          <a:p>
            <a:r>
              <a:rPr lang="en-US" dirty="0" smtClean="0"/>
              <a:t>There are several ways to compute this</a:t>
            </a:r>
          </a:p>
          <a:p>
            <a:r>
              <a:rPr lang="en-US" dirty="0" smtClean="0"/>
              <a:t>Choice of experiment is known as the </a:t>
            </a:r>
            <a:r>
              <a:rPr lang="en-US" dirty="0" smtClean="0">
                <a:solidFill>
                  <a:schemeClr val="accent5"/>
                </a:solidFill>
              </a:rPr>
              <a:t>reference class </a:t>
            </a:r>
            <a:r>
              <a:rPr lang="en-US" dirty="0" smtClean="0"/>
              <a:t>problem</a:t>
            </a:r>
            <a:endParaRPr lang="en-US" dirty="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Examples</a:t>
            </a:r>
            <a:endParaRPr lang="en-US" dirty="0">
              <a:solidFill>
                <a:srgbClr val="FF0000"/>
              </a:solidFill>
            </a:endParaRPr>
          </a:p>
        </p:txBody>
      </p:sp>
      <p:sp>
        <p:nvSpPr>
          <p:cNvPr id="3" name="Content Placeholder 2"/>
          <p:cNvSpPr>
            <a:spLocks noGrp="1"/>
          </p:cNvSpPr>
          <p:nvPr>
            <p:ph idx="1"/>
          </p:nvPr>
        </p:nvSpPr>
        <p:spPr/>
        <p:txBody>
          <a:bodyPr/>
          <a:lstStyle/>
          <a:p>
            <a:r>
              <a:rPr lang="en-US" dirty="0" smtClean="0">
                <a:hlinkClick r:id="rId2"/>
              </a:rPr>
              <a:t>Fuzzy Logic Washing Machine</a:t>
            </a:r>
            <a:endParaRPr lang="en-US" dirty="0" smtClean="0"/>
          </a:p>
          <a:p>
            <a:r>
              <a:rPr lang="en-US" dirty="0" smtClean="0">
                <a:hlinkClick r:id="rId3"/>
              </a:rPr>
              <a:t>Fuzzy Logic Rice Cooker</a:t>
            </a:r>
            <a:endParaRPr lang="en-US" dirty="0" smtClean="0"/>
          </a:p>
          <a:p>
            <a:r>
              <a:rPr lang="en-US" dirty="0" smtClean="0">
                <a:hlinkClick r:id="rId4"/>
              </a:rPr>
              <a:t>Fuzzy Logic Barcode Scanner</a:t>
            </a:r>
            <a:endParaRPr lang="en-US" dirty="0" smtClean="0"/>
          </a:p>
          <a:p>
            <a:r>
              <a:rPr lang="en-US" dirty="0" smtClean="0">
                <a:hlinkClick r:id="rId5"/>
              </a:rPr>
              <a:t>Fuzzy Logic Blender</a:t>
            </a:r>
            <a:endParaRPr lang="en-US" dirty="0" smtClean="0"/>
          </a:p>
          <a:p>
            <a:r>
              <a:rPr lang="en-US" dirty="0" smtClean="0">
                <a:hlinkClick r:id="rId6"/>
              </a:rPr>
              <a:t>Fuzzy Logic Shampoo</a:t>
            </a:r>
            <a:endParaRPr lang="en-US" dirty="0" smtClean="0"/>
          </a:p>
          <a:p>
            <a:r>
              <a:rPr lang="en-US" dirty="0" smtClean="0">
                <a:hlinkClick r:id="rId7"/>
              </a:rPr>
              <a:t>Fuzzy Logic Monitor</a:t>
            </a:r>
            <a:r>
              <a:rPr lang="en-US" dirty="0" smtClean="0"/>
              <a:t/>
            </a:r>
            <a:br>
              <a:rPr lang="en-US" dirty="0" smtClean="0"/>
            </a:br>
            <a:endParaRPr lang="en-US" dirty="0" smtClean="0"/>
          </a:p>
          <a:p>
            <a:endParaRPr lang="en-US" dirty="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Robot Exercise</a:t>
            </a:r>
            <a:endParaRPr lang="en-US" dirty="0">
              <a:solidFill>
                <a:srgbClr val="FF0000"/>
              </a:solidFill>
            </a:endParaRPr>
          </a:p>
        </p:txBody>
      </p:sp>
      <p:sp>
        <p:nvSpPr>
          <p:cNvPr id="3" name="Content Placeholder 2"/>
          <p:cNvSpPr>
            <a:spLocks noGrp="1"/>
          </p:cNvSpPr>
          <p:nvPr>
            <p:ph idx="1"/>
          </p:nvPr>
        </p:nvSpPr>
        <p:spPr/>
        <p:txBody>
          <a:bodyPr>
            <a:normAutofit fontScale="77500" lnSpcReduction="20000"/>
          </a:bodyPr>
          <a:lstStyle/>
          <a:p>
            <a:r>
              <a:rPr lang="en-US" dirty="0" smtClean="0"/>
              <a:t>What seems easy, now that we have reasoning tools, is not also so easy to implement. </a:t>
            </a:r>
          </a:p>
          <a:p>
            <a:r>
              <a:rPr lang="en-US" dirty="0" smtClean="0"/>
              <a:t>Simulate a robot using four students. </a:t>
            </a:r>
          </a:p>
          <a:p>
            <a:r>
              <a:rPr lang="en-US" b="1" dirty="0" smtClean="0">
                <a:solidFill>
                  <a:schemeClr val="accent5"/>
                </a:solidFill>
              </a:rPr>
              <a:t>Student one:</a:t>
            </a:r>
            <a:endParaRPr lang="en-US" dirty="0" smtClean="0">
              <a:solidFill>
                <a:schemeClr val="accent5"/>
              </a:solidFill>
            </a:endParaRPr>
          </a:p>
          <a:p>
            <a:pPr lvl="1"/>
            <a:r>
              <a:rPr lang="en-US" dirty="0" smtClean="0"/>
              <a:t>Robot vision system</a:t>
            </a:r>
          </a:p>
          <a:p>
            <a:r>
              <a:rPr lang="en-US" b="1" dirty="0" smtClean="0">
                <a:solidFill>
                  <a:schemeClr val="accent5"/>
                </a:solidFill>
              </a:rPr>
              <a:t>Student two:</a:t>
            </a:r>
            <a:endParaRPr lang="en-US" dirty="0" smtClean="0">
              <a:solidFill>
                <a:schemeClr val="accent5"/>
              </a:solidFill>
            </a:endParaRPr>
          </a:p>
          <a:p>
            <a:pPr lvl="1"/>
            <a:r>
              <a:rPr lang="en-US" dirty="0" smtClean="0"/>
              <a:t>Robot brain</a:t>
            </a:r>
          </a:p>
          <a:p>
            <a:r>
              <a:rPr lang="en-US" b="1" dirty="0" smtClean="0">
                <a:solidFill>
                  <a:schemeClr val="accent5"/>
                </a:solidFill>
              </a:rPr>
              <a:t>Student three:</a:t>
            </a:r>
            <a:endParaRPr lang="en-US" dirty="0" smtClean="0">
              <a:solidFill>
                <a:schemeClr val="accent5"/>
              </a:solidFill>
            </a:endParaRPr>
          </a:p>
          <a:p>
            <a:pPr lvl="1"/>
            <a:r>
              <a:rPr lang="en-US" dirty="0" smtClean="0"/>
              <a:t>Robot left arm</a:t>
            </a:r>
          </a:p>
          <a:p>
            <a:r>
              <a:rPr lang="en-US" b="1" dirty="0" smtClean="0">
                <a:solidFill>
                  <a:schemeClr val="accent5"/>
                </a:solidFill>
              </a:rPr>
              <a:t>Student four:</a:t>
            </a:r>
            <a:endParaRPr lang="en-US" dirty="0" smtClean="0">
              <a:solidFill>
                <a:schemeClr val="accent5"/>
              </a:solidFill>
            </a:endParaRPr>
          </a:p>
          <a:p>
            <a:pPr lvl="1"/>
            <a:r>
              <a:rPr lang="en-US" dirty="0" smtClean="0"/>
              <a:t>Robot right arm</a:t>
            </a:r>
          </a:p>
          <a:p>
            <a:r>
              <a:rPr lang="en-US" b="1" dirty="0" smtClean="0">
                <a:solidFill>
                  <a:schemeClr val="accent5"/>
                </a:solidFill>
              </a:rPr>
              <a:t>Task: Stack one box on top of another </a:t>
            </a:r>
          </a:p>
          <a:p>
            <a:endParaRPr lang="en-US" dirty="0"/>
          </a:p>
        </p:txBody>
      </p:sp>
    </p:spTree>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Robot Exercise</a:t>
            </a:r>
            <a:endParaRPr lang="en-US" dirty="0">
              <a:solidFill>
                <a:srgbClr val="FF0000"/>
              </a:solidFill>
            </a:endParaRPr>
          </a:p>
        </p:txBody>
      </p:sp>
      <p:sp>
        <p:nvSpPr>
          <p:cNvPr id="3" name="Content Placeholder 2"/>
          <p:cNvSpPr>
            <a:spLocks noGrp="1"/>
          </p:cNvSpPr>
          <p:nvPr>
            <p:ph idx="1"/>
          </p:nvPr>
        </p:nvSpPr>
        <p:spPr/>
        <p:txBody>
          <a:bodyPr>
            <a:normAutofit fontScale="77500" lnSpcReduction="20000"/>
          </a:bodyPr>
          <a:lstStyle/>
          <a:p>
            <a:r>
              <a:rPr lang="en-US" dirty="0" smtClean="0"/>
              <a:t>Ground rules </a:t>
            </a:r>
          </a:p>
          <a:p>
            <a:pPr lvl="1"/>
            <a:r>
              <a:rPr lang="en-US" dirty="0" smtClean="0"/>
              <a:t>The brain can talk to any or all of the other three ``robot parts''. The arms follow the directions of the brain. They should pretend not to hear the vision system. </a:t>
            </a:r>
          </a:p>
          <a:p>
            <a:pPr lvl="1"/>
            <a:r>
              <a:rPr lang="en-US" dirty="0" smtClean="0"/>
              <a:t>The arms can answer yes/no questions from the brain, and can tell whether or not they are touching something. They cannot distinguish the table from the boxes. </a:t>
            </a:r>
          </a:p>
          <a:p>
            <a:pPr lvl="1"/>
            <a:r>
              <a:rPr lang="en-US" dirty="0" smtClean="0"/>
              <a:t>The vision system cannot volunteer information, but it can answer (as literally as possible) any question posed to it by the brain. I point out that this vision system is also very smart, in that it can easily distinguish the table from the boxes, can estimate distances pretty well, etc. </a:t>
            </a:r>
          </a:p>
          <a:p>
            <a:pPr lvl="1"/>
            <a:r>
              <a:rPr lang="en-US" dirty="0" smtClean="0"/>
              <a:t>The vision system can move around to get a good view. Stereo vision may be allowed using two student volunteers with fixed vision systems.</a:t>
            </a:r>
            <a:endParaRPr lang="en-US" dirty="0"/>
          </a:p>
        </p:txBody>
      </p:sp>
    </p:spTree>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Robot Exercise</a:t>
            </a:r>
            <a:endParaRPr lang="en-US" dirty="0">
              <a:solidFill>
                <a:srgbClr val="FF0000"/>
              </a:solidFill>
            </a:endParaRPr>
          </a:p>
        </p:txBody>
      </p:sp>
      <p:sp>
        <p:nvSpPr>
          <p:cNvPr id="3" name="Content Placeholder 2"/>
          <p:cNvSpPr>
            <a:spLocks noGrp="1"/>
          </p:cNvSpPr>
          <p:nvPr>
            <p:ph idx="1"/>
          </p:nvPr>
        </p:nvSpPr>
        <p:spPr/>
        <p:txBody>
          <a:bodyPr>
            <a:normAutofit/>
          </a:bodyPr>
          <a:lstStyle/>
          <a:p>
            <a:r>
              <a:rPr lang="en-US" dirty="0" smtClean="0"/>
              <a:t>What were the most difficult parts of this exercise? </a:t>
            </a:r>
          </a:p>
          <a:p>
            <a:r>
              <a:rPr lang="en-US" dirty="0" smtClean="0"/>
              <a:t>World knowledge is important </a:t>
            </a:r>
          </a:p>
          <a:p>
            <a:r>
              <a:rPr lang="en-US" dirty="0" smtClean="0"/>
              <a:t>Box-centered vs. arm-centered vision system </a:t>
            </a:r>
          </a:p>
          <a:p>
            <a:r>
              <a:rPr lang="en-US" dirty="0" smtClean="0"/>
              <a:t>Vision system usually is stationary </a:t>
            </a:r>
          </a:p>
          <a:p>
            <a:r>
              <a:rPr lang="en-US" dirty="0" smtClean="0"/>
              <a:t>Difficult to construct a plan without knowing preconditions</a:t>
            </a:r>
            <a:endParaRPr lang="en-US" dirty="0"/>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Acting Under Uncertainty</a:t>
            </a:r>
            <a:endParaRPr lang="en-US" dirty="0">
              <a:solidFill>
                <a:srgbClr val="FF0000"/>
              </a:solidFill>
            </a:endParaRPr>
          </a:p>
        </p:txBody>
      </p:sp>
      <p:sp>
        <p:nvSpPr>
          <p:cNvPr id="3" name="Content Placeholder 2"/>
          <p:cNvSpPr>
            <a:spLocks noGrp="1"/>
          </p:cNvSpPr>
          <p:nvPr>
            <p:ph idx="1"/>
          </p:nvPr>
        </p:nvSpPr>
        <p:spPr>
          <a:xfrm>
            <a:off x="457200" y="1600200"/>
            <a:ext cx="8534400" cy="5257800"/>
          </a:xfrm>
        </p:spPr>
        <p:txBody>
          <a:bodyPr>
            <a:normAutofit fontScale="70000" lnSpcReduction="20000"/>
          </a:bodyPr>
          <a:lstStyle/>
          <a:p>
            <a:r>
              <a:rPr lang="en-US" dirty="0" smtClean="0"/>
              <a:t>Agents must still act even if world not certain </a:t>
            </a:r>
          </a:p>
          <a:p>
            <a:r>
              <a:rPr lang="en-US" dirty="0" smtClean="0"/>
              <a:t>If not sure which of two squares have a pit and must enter one of them to reach the gold, the agent will take a chance </a:t>
            </a:r>
          </a:p>
          <a:p>
            <a:r>
              <a:rPr lang="en-US" dirty="0" smtClean="0"/>
              <a:t>If can only act with certainty, most of the time will not act. Consider example that agent wants to drive someone to the airport to catch a flight, and is considering plan A90 that involves leaving home 60 minutes before the flight departs and driving at a reasonable speed. Even though the Pullman airport is only 5 miles away, the agent will not be able to reach a definite conclusion - it will be more like </a:t>
            </a:r>
            <a:r>
              <a:rPr lang="en-US" dirty="0" smtClean="0">
                <a:solidFill>
                  <a:schemeClr val="accent5"/>
                </a:solidFill>
              </a:rPr>
              <a:t>“Plan A90 will get us to the airport in time, as long as my car doesn't break down or run out of gas, and I don't get into an accident, and there are no accidents on the Moscow-Pullman highway, and the plane doesn't leave early, and there's no thunderstorms in the area, …”</a:t>
            </a:r>
          </a:p>
          <a:p>
            <a:r>
              <a:rPr lang="en-US" dirty="0" smtClean="0"/>
              <a:t>We may still use this plan if it will improve our situation, given known information </a:t>
            </a:r>
          </a:p>
          <a:p>
            <a:r>
              <a:rPr lang="en-US" dirty="0" smtClean="0"/>
              <a:t>The performance measure here includes getting to the airport in time, not wasting time at the airport, and/or not getting a speeding ticket. </a:t>
            </a:r>
          </a:p>
          <a:p>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Limitation of Deterministic Logic</a:t>
            </a:r>
            <a:endParaRPr lang="en-US" dirty="0">
              <a:solidFill>
                <a:srgbClr val="FF0000"/>
              </a:solidFill>
            </a:endParaRPr>
          </a:p>
        </p:txBody>
      </p:sp>
      <p:sp>
        <p:nvSpPr>
          <p:cNvPr id="3" name="Content Placeholder 2"/>
          <p:cNvSpPr>
            <a:spLocks noGrp="1"/>
          </p:cNvSpPr>
          <p:nvPr>
            <p:ph idx="1"/>
          </p:nvPr>
        </p:nvSpPr>
        <p:spPr/>
        <p:txBody>
          <a:bodyPr>
            <a:normAutofit fontScale="92500" lnSpcReduction="20000"/>
          </a:bodyPr>
          <a:lstStyle/>
          <a:p>
            <a:r>
              <a:rPr lang="en-US" dirty="0" smtClean="0"/>
              <a:t>Pure logic fails for three main reasons: </a:t>
            </a:r>
          </a:p>
          <a:p>
            <a:r>
              <a:rPr lang="en-US" b="1" dirty="0" smtClean="0">
                <a:solidFill>
                  <a:schemeClr val="accent5"/>
                </a:solidFill>
              </a:rPr>
              <a:t>Laziness</a:t>
            </a:r>
          </a:p>
          <a:p>
            <a:pPr lvl="1"/>
            <a:r>
              <a:rPr lang="en-US" dirty="0" smtClean="0"/>
              <a:t>Too much work to list complete set of antecedents or consequents needed to ensure an </a:t>
            </a:r>
            <a:r>
              <a:rPr lang="en-US" dirty="0" err="1" smtClean="0"/>
              <a:t>exceptionless</a:t>
            </a:r>
            <a:r>
              <a:rPr lang="en-US" dirty="0" smtClean="0"/>
              <a:t> rule, too hard to use the enormous rules that result </a:t>
            </a:r>
          </a:p>
          <a:p>
            <a:r>
              <a:rPr lang="en-US" b="1" dirty="0" smtClean="0">
                <a:solidFill>
                  <a:schemeClr val="accent5"/>
                </a:solidFill>
              </a:rPr>
              <a:t>Theoretical ignorance</a:t>
            </a:r>
          </a:p>
          <a:p>
            <a:pPr lvl="1"/>
            <a:r>
              <a:rPr lang="en-US" dirty="0" smtClean="0"/>
              <a:t>Science has no complete theory for the domain </a:t>
            </a:r>
          </a:p>
          <a:p>
            <a:r>
              <a:rPr lang="en-US" b="1" dirty="0" smtClean="0">
                <a:solidFill>
                  <a:schemeClr val="accent5"/>
                </a:solidFill>
              </a:rPr>
              <a:t>Practical ignorance</a:t>
            </a:r>
          </a:p>
          <a:p>
            <a:pPr lvl="1"/>
            <a:r>
              <a:rPr lang="en-US" dirty="0" smtClean="0"/>
              <a:t>Even if we know all the rules, we may be uncertain about a particular patient because all the necessary tests have not or cannot be run </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Probability</a:t>
            </a:r>
            <a:endParaRPr lang="en-US" dirty="0">
              <a:solidFill>
                <a:srgbClr val="FF0000"/>
              </a:solidFill>
            </a:endParaRPr>
          </a:p>
        </p:txBody>
      </p:sp>
      <p:sp>
        <p:nvSpPr>
          <p:cNvPr id="3" name="Content Placeholder 2"/>
          <p:cNvSpPr>
            <a:spLocks noGrp="1"/>
          </p:cNvSpPr>
          <p:nvPr>
            <p:ph idx="1"/>
          </p:nvPr>
        </p:nvSpPr>
        <p:spPr>
          <a:xfrm>
            <a:off x="457200" y="1600201"/>
            <a:ext cx="8229600" cy="2895600"/>
          </a:xfrm>
        </p:spPr>
        <p:txBody>
          <a:bodyPr>
            <a:normAutofit fontScale="92500" lnSpcReduction="20000"/>
          </a:bodyPr>
          <a:lstStyle/>
          <a:p>
            <a:r>
              <a:rPr lang="en-US" dirty="0" smtClean="0"/>
              <a:t>Probabilities are numeric values between 0 and 1 (inclusive) that represent ideal certainties (not beliefs) of statements, given assumptions about the circumstances in which the statements apply. </a:t>
            </a:r>
          </a:p>
          <a:p>
            <a:r>
              <a:rPr lang="en-US" dirty="0" smtClean="0"/>
              <a:t>These values can be verified by testing, unlike certainty values. They apply in highly controlled situations. </a:t>
            </a:r>
          </a:p>
        </p:txBody>
      </p:sp>
      <p:sp>
        <p:nvSpPr>
          <p:cNvPr id="6" name="TextBox 5"/>
          <p:cNvSpPr txBox="1"/>
          <p:nvPr/>
        </p:nvSpPr>
        <p:spPr>
          <a:xfrm>
            <a:off x="1828800" y="4800600"/>
            <a:ext cx="3095399" cy="369332"/>
          </a:xfrm>
          <a:prstGeom prst="rect">
            <a:avLst/>
          </a:prstGeom>
          <a:noFill/>
        </p:spPr>
        <p:txBody>
          <a:bodyPr wrap="none" rtlCol="0">
            <a:spAutoFit/>
          </a:bodyPr>
          <a:lstStyle/>
          <a:p>
            <a:r>
              <a:rPr lang="en-US" dirty="0" smtClean="0"/>
              <a:t>Probability(event) = P(event) =</a:t>
            </a:r>
            <a:endParaRPr lang="en-US" dirty="0"/>
          </a:p>
        </p:txBody>
      </p:sp>
      <p:sp>
        <p:nvSpPr>
          <p:cNvPr id="7" name="TextBox 6"/>
          <p:cNvSpPr txBox="1"/>
          <p:nvPr/>
        </p:nvSpPr>
        <p:spPr>
          <a:xfrm>
            <a:off x="4953000" y="4583668"/>
            <a:ext cx="2365071" cy="369332"/>
          </a:xfrm>
          <a:prstGeom prst="rect">
            <a:avLst/>
          </a:prstGeom>
          <a:noFill/>
        </p:spPr>
        <p:txBody>
          <a:bodyPr wrap="none" rtlCol="0">
            <a:spAutoFit/>
          </a:bodyPr>
          <a:lstStyle/>
          <a:p>
            <a:r>
              <a:rPr lang="en-US" dirty="0" smtClean="0"/>
              <a:t>#instances of the event</a:t>
            </a:r>
            <a:endParaRPr lang="en-US" dirty="0"/>
          </a:p>
        </p:txBody>
      </p:sp>
      <p:sp>
        <p:nvSpPr>
          <p:cNvPr id="8" name="TextBox 7"/>
          <p:cNvSpPr txBox="1"/>
          <p:nvPr/>
        </p:nvSpPr>
        <p:spPr>
          <a:xfrm>
            <a:off x="5257800" y="5040868"/>
            <a:ext cx="1658596" cy="369332"/>
          </a:xfrm>
          <a:prstGeom prst="rect">
            <a:avLst/>
          </a:prstGeom>
          <a:noFill/>
        </p:spPr>
        <p:txBody>
          <a:bodyPr wrap="none" rtlCol="0">
            <a:spAutoFit/>
          </a:bodyPr>
          <a:lstStyle/>
          <a:p>
            <a:r>
              <a:rPr lang="en-US" dirty="0" smtClean="0"/>
              <a:t>total #instances</a:t>
            </a:r>
            <a:endParaRPr lang="en-US" dirty="0"/>
          </a:p>
        </p:txBody>
      </p:sp>
      <p:cxnSp>
        <p:nvCxnSpPr>
          <p:cNvPr id="12" name="Straight Connector 11"/>
          <p:cNvCxnSpPr/>
          <p:nvPr/>
        </p:nvCxnSpPr>
        <p:spPr>
          <a:xfrm>
            <a:off x="4876800" y="5029200"/>
            <a:ext cx="2438400" cy="1588"/>
          </a:xfrm>
          <a:prstGeom prst="line">
            <a:avLst/>
          </a:prstGeom>
        </p:spPr>
        <p:style>
          <a:lnRef idx="2">
            <a:schemeClr val="dk1"/>
          </a:lnRef>
          <a:fillRef idx="0">
            <a:schemeClr val="dk1"/>
          </a:fillRef>
          <a:effectRef idx="1">
            <a:schemeClr val="dk1"/>
          </a:effectRef>
          <a:fontRef idx="minor">
            <a:schemeClr val="tx1"/>
          </a:fontRef>
        </p:style>
      </p:cxn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Verve">
      <a:dk1>
        <a:sysClr val="windowText" lastClr="000000"/>
      </a:dk1>
      <a:lt1>
        <a:sysClr val="window" lastClr="FFFFFF"/>
      </a:lt1>
      <a:dk2>
        <a:srgbClr val="666666"/>
      </a:dk2>
      <a:lt2>
        <a:srgbClr val="D2D2D2"/>
      </a:lt2>
      <a:accent1>
        <a:srgbClr val="FF388C"/>
      </a:accent1>
      <a:accent2>
        <a:srgbClr val="E40059"/>
      </a:accent2>
      <a:accent3>
        <a:srgbClr val="9C007F"/>
      </a:accent3>
      <a:accent4>
        <a:srgbClr val="68007F"/>
      </a:accent4>
      <a:accent5>
        <a:srgbClr val="005BD3"/>
      </a:accent5>
      <a:accent6>
        <a:srgbClr val="00349E"/>
      </a:accent6>
      <a:hlink>
        <a:srgbClr val="17BBFD"/>
      </a:hlink>
      <a:folHlink>
        <a:srgbClr val="FF79C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1857</TotalTime>
  <Words>3532</Words>
  <Application>Microsoft Office PowerPoint</Application>
  <PresentationFormat>On-screen Show (4:3)</PresentationFormat>
  <Paragraphs>541</Paragraphs>
  <Slides>63</Slides>
  <Notes>1</Notes>
  <HiddenSlides>4</HiddenSlides>
  <MMClips>0</MMClips>
  <ScaleCrop>false</ScaleCrop>
  <HeadingPairs>
    <vt:vector size="6" baseType="variant">
      <vt:variant>
        <vt:lpstr>Theme</vt:lpstr>
      </vt:variant>
      <vt:variant>
        <vt:i4>1</vt:i4>
      </vt:variant>
      <vt:variant>
        <vt:lpstr>Embedded OLE Servers</vt:lpstr>
      </vt:variant>
      <vt:variant>
        <vt:i4>3</vt:i4>
      </vt:variant>
      <vt:variant>
        <vt:lpstr>Slide Titles</vt:lpstr>
      </vt:variant>
      <vt:variant>
        <vt:i4>63</vt:i4>
      </vt:variant>
    </vt:vector>
  </HeadingPairs>
  <TitlesOfParts>
    <vt:vector size="67" baseType="lpstr">
      <vt:lpstr>Office Theme</vt:lpstr>
      <vt:lpstr>Equation</vt:lpstr>
      <vt:lpstr>Picture</vt:lpstr>
      <vt:lpstr>Microsoft Drawing</vt:lpstr>
      <vt:lpstr>CptS 440 / 540 Artificial Intelligence</vt:lpstr>
      <vt:lpstr>Non-monotonic Logic</vt:lpstr>
      <vt:lpstr>Uncertainty</vt:lpstr>
      <vt:lpstr>Environment Properties</vt:lpstr>
      <vt:lpstr>Uncertainty Arises Because of Several Factors</vt:lpstr>
      <vt:lpstr>Where Do Probabilities Come From?</vt:lpstr>
      <vt:lpstr>Acting Under Uncertainty</vt:lpstr>
      <vt:lpstr>Limitation of Deterministic Logic</vt:lpstr>
      <vt:lpstr>Probability</vt:lpstr>
      <vt:lpstr>Example</vt:lpstr>
      <vt:lpstr>Probability Explanation</vt:lpstr>
      <vt:lpstr>Probability Distributions</vt:lpstr>
      <vt:lpstr>Joint Probability Distribution</vt:lpstr>
      <vt:lpstr>Inference by Enumeration</vt:lpstr>
      <vt:lpstr>Axioms of Probability</vt:lpstr>
      <vt:lpstr>Axioms of Probability</vt:lpstr>
      <vt:lpstr>Axioms of Probability</vt:lpstr>
      <vt:lpstr>Axioms of Probability</vt:lpstr>
      <vt:lpstr>Axioms of Probability</vt:lpstr>
      <vt:lpstr>More Than 2 Variables</vt:lpstr>
      <vt:lpstr>Law of Alternatives</vt:lpstr>
      <vt:lpstr>Lunar Lander Example</vt:lpstr>
      <vt:lpstr>Axioms of Probability</vt:lpstr>
      <vt:lpstr>Example</vt:lpstr>
      <vt:lpstr>Example</vt:lpstr>
      <vt:lpstr>Answer</vt:lpstr>
      <vt:lpstr>Example</vt:lpstr>
      <vt:lpstr>Monty Hall Problem</vt:lpstr>
      <vt:lpstr>Example</vt:lpstr>
      <vt:lpstr>Example</vt:lpstr>
      <vt:lpstr>Making Decision Under Uncertainty</vt:lpstr>
      <vt:lpstr>Belief Networks</vt:lpstr>
      <vt:lpstr>Example</vt:lpstr>
      <vt:lpstr>Example</vt:lpstr>
      <vt:lpstr>Example</vt:lpstr>
      <vt:lpstr>Example</vt:lpstr>
      <vt:lpstr>The Bad (and Challenging) News</vt:lpstr>
      <vt:lpstr>Netica</vt:lpstr>
      <vt:lpstr>Utility Node</vt:lpstr>
      <vt:lpstr>Nondeterministic Games</vt:lpstr>
      <vt:lpstr>Nondeterministic Games</vt:lpstr>
      <vt:lpstr>Nondeterministic Game Algorithm</vt:lpstr>
      <vt:lpstr>Game Theory</vt:lpstr>
      <vt:lpstr>Prisoner’s Dilemma</vt:lpstr>
      <vt:lpstr>Examples</vt:lpstr>
      <vt:lpstr>Dempster-Shafer Theory</vt:lpstr>
      <vt:lpstr>Fuzzy Logic</vt:lpstr>
      <vt:lpstr>Fuzzy Logic</vt:lpstr>
      <vt:lpstr>Fuzzy Sets</vt:lpstr>
      <vt:lpstr>Fuzzy Sets</vt:lpstr>
      <vt:lpstr>Ordinary Sets</vt:lpstr>
      <vt:lpstr>A Fuzzy Set has Fuzzy Boundaries</vt:lpstr>
      <vt:lpstr>Fuzzy Sets</vt:lpstr>
      <vt:lpstr>Fuzzy Set Representation</vt:lpstr>
      <vt:lpstr>Fuzzy Set Representation</vt:lpstr>
      <vt:lpstr>Linguistic Variables and Hedges</vt:lpstr>
      <vt:lpstr>Linguistic Variables and Hedges</vt:lpstr>
      <vt:lpstr>Linguistic Variables and Hedges</vt:lpstr>
      <vt:lpstr>Fuzzy Set Relations</vt:lpstr>
      <vt:lpstr>Examples</vt:lpstr>
      <vt:lpstr>Robot Exercise</vt:lpstr>
      <vt:lpstr>Robot Exercise</vt:lpstr>
      <vt:lpstr>Robot Exercise</vt:lpstr>
    </vt:vector>
  </TitlesOfParts>
  <Company>EECS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CptS 440 / 540 Artificial Intelligence</dc:title>
  <dc:creator>EECS</dc:creator>
  <cp:lastModifiedBy>Diane Cook</cp:lastModifiedBy>
  <cp:revision>286</cp:revision>
  <dcterms:created xsi:type="dcterms:W3CDTF">2009-03-31T16:17:12Z</dcterms:created>
  <dcterms:modified xsi:type="dcterms:W3CDTF">2009-11-04T16:57:48Z</dcterms:modified>
</cp:coreProperties>
</file>