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4597400" cy="3467100"/>
  <p:notesSz cx="45974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14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423969" y="3245103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44352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2154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4608004" cy="350113"/>
          </a:xfrm>
          <a:custGeom>
            <a:avLst/>
            <a:gdLst/>
            <a:ahLst/>
            <a:cxnLst/>
            <a:rect l="l" t="t" r="r" b="b"/>
            <a:pathLst>
              <a:path w="4608004" h="350113">
                <a:moveTo>
                  <a:pt x="0" y="350126"/>
                </a:moveTo>
                <a:lnTo>
                  <a:pt x="4608004" y="350126"/>
                </a:lnTo>
                <a:lnTo>
                  <a:pt x="4608004" y="12"/>
                </a:lnTo>
                <a:lnTo>
                  <a:pt x="0" y="12"/>
                </a:lnTo>
                <a:lnTo>
                  <a:pt x="0" y="350126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74"/>
            <a:ext cx="4417593" cy="2358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983" y="907961"/>
            <a:ext cx="3912227" cy="16973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9296" y="3340658"/>
            <a:ext cx="1187841" cy="1073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7804" y="3340658"/>
            <a:ext cx="1640839" cy="1088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93512" y="3340658"/>
            <a:ext cx="274728" cy="10732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‹#›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129" y="356247"/>
            <a:ext cx="3324686" cy="728090"/>
          </a:xfrm>
        </p:spPr>
        <p:txBody>
          <a:bodyPr/>
          <a:lstStyle/>
          <a:p>
            <a:r>
              <a:rPr lang="en-US" sz="2800" spc="-125" dirty="0">
                <a:latin typeface="Arial"/>
                <a:cs typeface="Arial"/>
              </a:rPr>
              <a:t>a</a:t>
            </a:r>
            <a:r>
              <a:rPr lang="en-US" sz="2800" dirty="0">
                <a:latin typeface="Arial"/>
                <a:cs typeface="Arial"/>
              </a:rPr>
              <a:t>rtificial</a:t>
            </a:r>
            <a:r>
              <a:rPr lang="en-US" sz="2800" spc="60" dirty="0">
                <a:latin typeface="Arial"/>
                <a:cs typeface="Arial"/>
              </a:rPr>
              <a:t> </a:t>
            </a:r>
            <a:r>
              <a:rPr lang="en-US" sz="2800" spc="-50" dirty="0">
                <a:latin typeface="Arial"/>
                <a:cs typeface="Arial"/>
              </a:rPr>
              <a:t>intelligence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65100" y="2637566"/>
            <a:ext cx="3225736" cy="866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Shahab W.K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266950"/>
            <a:ext cx="2033589" cy="1138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727642"/>
            <a:ext cx="2656693" cy="1767908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908300" y="1226353"/>
            <a:ext cx="1651730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Chapter1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7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FFFF"/>
                </a:solidFill>
                <a:latin typeface="Arial"/>
                <a:cs typeface="Arial"/>
              </a:rPr>
              <a:t>teacher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956015"/>
            <a:ext cx="3312160" cy="1547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21615" indent="0">
              <a:lnSpc>
                <a:spcPct val="102600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 </a:t>
            </a:r>
            <a:r>
              <a:rPr sz="11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p</a:t>
            </a:r>
            <a:r>
              <a:rPr sz="1100" spc="-65" dirty="0" smtClean="0">
                <a:latin typeface="Arial"/>
                <a:cs typeface="Arial"/>
              </a:rPr>
              <a:t>resent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85" dirty="0" smtClean="0">
                <a:latin typeface="Arial"/>
                <a:cs typeface="Arial"/>
              </a:rPr>
              <a:t>new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concept,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drill,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give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test,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explain</a:t>
            </a:r>
            <a:r>
              <a:rPr sz="1100" spc="-3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concept,.</a:t>
            </a:r>
            <a:r>
              <a:rPr sz="1100" spc="-12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60960" indent="0">
              <a:lnSpc>
                <a:spcPct val="102699"/>
              </a:lnSpc>
              <a:spcBef>
                <a:spcPts val="295"/>
              </a:spcBef>
            </a:pP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p</a:t>
            </a:r>
            <a:r>
              <a:rPr sz="1100" spc="-105" dirty="0" smtClean="0">
                <a:latin typeface="Arial"/>
                <a:cs typeface="Arial"/>
              </a:rPr>
              <a:t>a</a:t>
            </a:r>
            <a:r>
              <a:rPr sz="1100" spc="-15" dirty="0" smtClean="0">
                <a:latin typeface="Arial"/>
                <a:cs typeface="Arial"/>
              </a:rPr>
              <a:t>rticul</a:t>
            </a:r>
            <a:r>
              <a:rPr sz="1100" spc="-50" dirty="0" smtClean="0">
                <a:latin typeface="Arial"/>
                <a:cs typeface="Arial"/>
              </a:rPr>
              <a:t>a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kn</a:t>
            </a:r>
            <a:r>
              <a:rPr sz="1100" spc="-80" dirty="0" smtClean="0">
                <a:latin typeface="Arial"/>
                <a:cs typeface="Arial"/>
              </a:rPr>
              <a:t>o</a:t>
            </a:r>
            <a:r>
              <a:rPr sz="1100" spc="-60" dirty="0" smtClean="0">
                <a:latin typeface="Arial"/>
                <a:cs typeface="Arial"/>
              </a:rPr>
              <a:t>wledge,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skills,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inquisitivenes</a:t>
            </a:r>
            <a:r>
              <a:rPr sz="1100" spc="-70" dirty="0" smtClean="0">
                <a:latin typeface="Arial"/>
                <a:cs typeface="Arial"/>
              </a:rPr>
              <a:t>s,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00" dirty="0" smtClean="0">
                <a:latin typeface="Arial"/>
                <a:cs typeface="Arial"/>
              </a:rPr>
              <a:t>s</a:t>
            </a:r>
            <a:r>
              <a:rPr sz="1100" spc="-80" dirty="0" smtClean="0">
                <a:latin typeface="Arial"/>
                <a:cs typeface="Arial"/>
              </a:rPr>
              <a:t>o</a:t>
            </a:r>
            <a:r>
              <a:rPr sz="1100" spc="-35" dirty="0" smtClean="0">
                <a:latin typeface="Arial"/>
                <a:cs typeface="Arial"/>
              </a:rPr>
              <a:t>cial</a:t>
            </a:r>
            <a:r>
              <a:rPr sz="1100" spc="-2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skills,.</a:t>
            </a:r>
            <a:r>
              <a:rPr sz="1100" spc="-12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2700" indent="0">
              <a:lnSpc>
                <a:spcPct val="125299"/>
              </a:lnSpc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subject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material,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teaching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strategies,.</a:t>
            </a:r>
            <a:r>
              <a:rPr sz="1100" spc="-12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test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results,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facial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ex</a:t>
            </a:r>
            <a:r>
              <a:rPr sz="1100" spc="-110" dirty="0" smtClean="0">
                <a:latin typeface="Arial"/>
                <a:cs typeface="Arial"/>
              </a:rPr>
              <a:t>p</a:t>
            </a:r>
            <a:r>
              <a:rPr sz="1100" spc="-75" dirty="0" smtClean="0">
                <a:latin typeface="Arial"/>
                <a:cs typeface="Arial"/>
              </a:rPr>
              <a:t>ressions,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err</a:t>
            </a:r>
            <a:r>
              <a:rPr sz="1100" spc="-95" dirty="0" smtClean="0">
                <a:latin typeface="Arial"/>
                <a:cs typeface="Arial"/>
              </a:rPr>
              <a:t>o</a:t>
            </a:r>
            <a:r>
              <a:rPr sz="1100" spc="-45" dirty="0" smtClean="0">
                <a:latin typeface="Arial"/>
                <a:cs typeface="Arial"/>
              </a:rPr>
              <a:t>rs,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f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spc="-55" dirty="0" smtClean="0">
                <a:latin typeface="Arial"/>
                <a:cs typeface="Arial"/>
              </a:rPr>
              <a:t>cus,.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p</a:t>
            </a:r>
            <a:r>
              <a:rPr sz="1100" spc="-15" dirty="0" smtClean="0">
                <a:latin typeface="Arial"/>
                <a:cs typeface="Arial"/>
              </a:rPr>
              <a:t>ri</a:t>
            </a:r>
            <a:r>
              <a:rPr sz="1100" spc="-55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test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results,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effe</a:t>
            </a:r>
            <a:r>
              <a:rPr sz="1100" spc="-40" dirty="0" smtClean="0">
                <a:latin typeface="Arial"/>
                <a:cs typeface="Arial"/>
              </a:rPr>
              <a:t>cts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teaching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 smtClean="0">
                <a:latin typeface="Arial"/>
                <a:cs typeface="Arial"/>
              </a:rPr>
              <a:t>strategies,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thermostat</a:t>
            </a:r>
            <a:r>
              <a:rPr sz="1400" spc="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-7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heater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246" rIns="0" bIns="0" rtlCol="0">
            <a:noAutofit/>
          </a:bodyPr>
          <a:lstStyle/>
          <a:p>
            <a:pPr marL="288925">
              <a:lnSpc>
                <a:spcPct val="100000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 </a:t>
            </a:r>
            <a:r>
              <a:rPr sz="11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turn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heater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on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off</a:t>
            </a:r>
            <a:endParaRPr sz="11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30"/>
              </a:spcBef>
            </a:pP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conf</a:t>
            </a:r>
            <a:r>
              <a:rPr sz="1100" spc="-85" dirty="0" smtClean="0">
                <a:latin typeface="Arial"/>
                <a:cs typeface="Arial"/>
              </a:rPr>
              <a:t>o</a:t>
            </a:r>
            <a:r>
              <a:rPr sz="1100" spc="-55" dirty="0" smtClean="0">
                <a:latin typeface="Arial"/>
                <a:cs typeface="Arial"/>
              </a:rPr>
              <a:t>rmable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te</a:t>
            </a:r>
            <a:r>
              <a:rPr sz="1100" spc="-65" dirty="0" smtClean="0">
                <a:latin typeface="Arial"/>
                <a:cs typeface="Arial"/>
              </a:rPr>
              <a:t>m</a:t>
            </a:r>
            <a:r>
              <a:rPr sz="1100" spc="-15" dirty="0" smtClean="0">
                <a:latin typeface="Arial"/>
                <a:cs typeface="Arial"/>
              </a:rPr>
              <a:t>p</a:t>
            </a:r>
            <a:r>
              <a:rPr sz="1100" spc="-40" dirty="0" smtClean="0">
                <a:latin typeface="Arial"/>
                <a:cs typeface="Arial"/>
              </a:rPr>
              <a:t>erature,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0" dirty="0" smtClean="0">
                <a:latin typeface="Arial"/>
                <a:cs typeface="Arial"/>
              </a:rPr>
              <a:t>save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fuel,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0" dirty="0" smtClean="0">
                <a:latin typeface="Arial"/>
                <a:cs typeface="Arial"/>
              </a:rPr>
              <a:t>save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money</a:t>
            </a:r>
            <a:endParaRPr sz="11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30"/>
              </a:spcBef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24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hour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cycle,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w</a:t>
            </a:r>
            <a:r>
              <a:rPr sz="1100" spc="-100" dirty="0" smtClean="0">
                <a:latin typeface="Arial"/>
                <a:cs typeface="Arial"/>
              </a:rPr>
              <a:t>ee</a:t>
            </a:r>
            <a:r>
              <a:rPr sz="1100" spc="-120" dirty="0" smtClean="0">
                <a:latin typeface="Arial"/>
                <a:cs typeface="Arial"/>
              </a:rPr>
              <a:t>k</a:t>
            </a:r>
            <a:r>
              <a:rPr sz="1100" spc="-90" dirty="0" smtClean="0">
                <a:latin typeface="Arial"/>
                <a:cs typeface="Arial"/>
              </a:rPr>
              <a:t>ends</a:t>
            </a:r>
            <a:endParaRPr sz="1100">
              <a:latin typeface="Arial"/>
              <a:cs typeface="Arial"/>
            </a:endParaRPr>
          </a:p>
          <a:p>
            <a:pPr marL="288925" marR="12700" indent="0">
              <a:lnSpc>
                <a:spcPct val="102600"/>
              </a:lnSpc>
              <a:spcBef>
                <a:spcPts val="300"/>
              </a:spcBef>
            </a:pP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tem</a:t>
            </a:r>
            <a:r>
              <a:rPr sz="1100" spc="-10" dirty="0" smtClean="0">
                <a:latin typeface="Arial"/>
                <a:cs typeface="Arial"/>
              </a:rPr>
              <a:t>p</a:t>
            </a:r>
            <a:r>
              <a:rPr sz="1100" spc="-40" dirty="0" smtClean="0">
                <a:latin typeface="Arial"/>
                <a:cs typeface="Arial"/>
              </a:rPr>
              <a:t>erature,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set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tem</a:t>
            </a:r>
            <a:r>
              <a:rPr sz="1100" spc="-10" dirty="0" smtClean="0">
                <a:latin typeface="Arial"/>
                <a:cs typeface="Arial"/>
              </a:rPr>
              <a:t>p</a:t>
            </a:r>
            <a:r>
              <a:rPr sz="1100" spc="-40" dirty="0" smtClean="0">
                <a:latin typeface="Arial"/>
                <a:cs typeface="Arial"/>
              </a:rPr>
              <a:t>erature,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who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is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home,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outside</a:t>
            </a:r>
            <a:r>
              <a:rPr sz="1100" spc="-3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tem</a:t>
            </a:r>
            <a:r>
              <a:rPr sz="1100" spc="-10" dirty="0" smtClean="0">
                <a:latin typeface="Arial"/>
                <a:cs typeface="Arial"/>
              </a:rPr>
              <a:t>p</a:t>
            </a:r>
            <a:r>
              <a:rPr sz="1100" spc="-45" dirty="0" smtClean="0">
                <a:latin typeface="Arial"/>
                <a:cs typeface="Arial"/>
              </a:rPr>
              <a:t>erature</a:t>
            </a:r>
            <a:endParaRPr sz="1100">
              <a:latin typeface="Arial"/>
              <a:cs typeface="Arial"/>
            </a:endParaRPr>
          </a:p>
          <a:p>
            <a:pPr marL="288925" marR="17145" indent="0">
              <a:lnSpc>
                <a:spcPct val="102600"/>
              </a:lnSpc>
              <a:spcBef>
                <a:spcPts val="30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when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80" dirty="0" smtClean="0">
                <a:latin typeface="Arial"/>
                <a:cs typeface="Arial"/>
              </a:rPr>
              <a:t>eople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com</a:t>
            </a:r>
            <a:r>
              <a:rPr sz="1100" spc="-130" dirty="0" smtClean="0">
                <a:latin typeface="Arial"/>
                <a:cs typeface="Arial"/>
              </a:rPr>
              <a:t>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and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go,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who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0" dirty="0" smtClean="0">
                <a:latin typeface="Arial"/>
                <a:cs typeface="Arial"/>
              </a:rPr>
              <a:t>li</a:t>
            </a:r>
            <a:r>
              <a:rPr sz="1100" spc="-25" dirty="0" smtClean="0">
                <a:latin typeface="Arial"/>
                <a:cs typeface="Arial"/>
              </a:rPr>
              <a:t>k</a:t>
            </a:r>
            <a:r>
              <a:rPr sz="1100" spc="-135" dirty="0" smtClean="0">
                <a:latin typeface="Arial"/>
                <a:cs typeface="Arial"/>
              </a:rPr>
              <a:t>es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-2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tem</a:t>
            </a:r>
            <a:r>
              <a:rPr sz="1100" spc="-10" dirty="0" smtClean="0">
                <a:latin typeface="Arial"/>
                <a:cs typeface="Arial"/>
              </a:rPr>
              <a:t>p</a:t>
            </a:r>
            <a:r>
              <a:rPr sz="1100" spc="-45" dirty="0" smtClean="0">
                <a:latin typeface="Arial"/>
                <a:cs typeface="Arial"/>
              </a:rPr>
              <a:t>erature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5" dirty="0" smtClean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124450"/>
            <a:ext cx="1003300" cy="1069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16890">
              <a:lnSpc>
                <a:spcPct val="125299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endParaRPr sz="1100">
              <a:latin typeface="Arial"/>
              <a:cs typeface="Arial"/>
            </a:endParaRPr>
          </a:p>
          <a:p>
            <a:pPr marL="12700" marR="48260">
              <a:lnSpc>
                <a:spcPct val="125299"/>
              </a:lnSpc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12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 smtClean="0">
                <a:solidFill>
                  <a:srgbClr val="FFFFFF"/>
                </a:solidFill>
                <a:latin typeface="Arial"/>
                <a:cs typeface="Arial"/>
              </a:rPr>
              <a:t>Inc.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124450"/>
            <a:ext cx="1003300" cy="1069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16890">
              <a:lnSpc>
                <a:spcPct val="125299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endParaRPr sz="1100">
              <a:latin typeface="Arial"/>
              <a:cs typeface="Arial"/>
            </a:endParaRPr>
          </a:p>
          <a:p>
            <a:pPr marL="12700" marR="48260">
              <a:lnSpc>
                <a:spcPct val="125299"/>
              </a:lnSpc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13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670209"/>
            <a:ext cx="1003300" cy="2205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5265">
              <a:lnSpc>
                <a:spcPct val="125299"/>
              </a:lnSpc>
            </a:pPr>
            <a:r>
              <a:rPr sz="1100" spc="-85" dirty="0" smtClean="0">
                <a:latin typeface="Arial"/>
                <a:cs typeface="Arial"/>
              </a:rPr>
              <a:t>user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interface</a:t>
            </a:r>
            <a:r>
              <a:rPr sz="1100" spc="-2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130" dirty="0" smtClean="0">
                <a:latin typeface="Arial"/>
                <a:cs typeface="Arial"/>
              </a:rPr>
              <a:t>ee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5" dirty="0" smtClean="0">
                <a:latin typeface="Arial"/>
                <a:cs typeface="Arial"/>
              </a:rPr>
              <a:t>sm</a:t>
            </a:r>
            <a:r>
              <a:rPr sz="1100" spc="-120" dirty="0" smtClean="0">
                <a:latin typeface="Arial"/>
                <a:cs typeface="Arial"/>
              </a:rPr>
              <a:t>a</a:t>
            </a:r>
            <a:r>
              <a:rPr sz="1100" spc="40" dirty="0" smtClean="0">
                <a:latin typeface="Arial"/>
                <a:cs typeface="Arial"/>
              </a:rPr>
              <a:t>rt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home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6"/>
              </a:spcBef>
            </a:pPr>
            <a:endParaRPr sz="1300"/>
          </a:p>
          <a:p>
            <a:pPr marL="12700" marR="516890">
              <a:lnSpc>
                <a:spcPct val="125299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endParaRPr sz="1100">
              <a:latin typeface="Arial"/>
              <a:cs typeface="Arial"/>
            </a:endParaRPr>
          </a:p>
          <a:p>
            <a:pPr marL="12700" marR="48260">
              <a:lnSpc>
                <a:spcPct val="125299"/>
              </a:lnSpc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14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1124450"/>
            <a:ext cx="1003300" cy="1069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16890">
              <a:lnSpc>
                <a:spcPct val="125299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</a:t>
            </a:r>
            <a:endParaRPr sz="1100">
              <a:latin typeface="Arial"/>
              <a:cs typeface="Arial"/>
            </a:endParaRPr>
          </a:p>
          <a:p>
            <a:pPr marL="12700" marR="48260">
              <a:lnSpc>
                <a:spcPct val="125299"/>
              </a:lnSpc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</a:t>
            </a: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 smtClean="0">
                <a:solidFill>
                  <a:srgbClr val="FFFFFF"/>
                </a:solidFill>
                <a:latin typeface="Arial"/>
                <a:cs typeface="Arial"/>
              </a:rPr>
              <a:t>acting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557" y="1367948"/>
            <a:ext cx="105791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 smtClean="0">
                <a:latin typeface="Times New Roman"/>
                <a:cs typeface="Times New Roman"/>
              </a:rPr>
              <a:t>Prior</a:t>
            </a:r>
            <a:r>
              <a:rPr sz="1150" spc="5" dirty="0" smtClean="0">
                <a:latin typeface="Times New Roman"/>
                <a:cs typeface="Times New Roman"/>
              </a:rPr>
              <a:t> </a:t>
            </a:r>
            <a:r>
              <a:rPr sz="1150" spc="20" dirty="0" smtClean="0">
                <a:latin typeface="Times New Roman"/>
                <a:cs typeface="Times New Roman"/>
              </a:rPr>
              <a:t>Know</a:t>
            </a:r>
            <a:r>
              <a:rPr sz="1150" spc="5" dirty="0" smtClean="0">
                <a:latin typeface="Times New Roman"/>
                <a:cs typeface="Times New Roman"/>
              </a:rPr>
              <a:t>l</a:t>
            </a:r>
            <a:r>
              <a:rPr sz="1150" spc="15" dirty="0" smtClean="0">
                <a:latin typeface="Times New Roman"/>
                <a:cs typeface="Times New Roman"/>
              </a:rPr>
              <a:t>edge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370" y="2194698"/>
            <a:ext cx="1305466" cy="680753"/>
          </a:xfrm>
          <a:custGeom>
            <a:avLst/>
            <a:gdLst/>
            <a:ahLst/>
            <a:cxnLst/>
            <a:rect l="l" t="t" r="r" b="b"/>
            <a:pathLst>
              <a:path w="1305466" h="680753">
                <a:moveTo>
                  <a:pt x="125175" y="378523"/>
                </a:moveTo>
                <a:lnTo>
                  <a:pt x="65822" y="359227"/>
                </a:lnTo>
                <a:lnTo>
                  <a:pt x="25479" y="326889"/>
                </a:lnTo>
                <a:lnTo>
                  <a:pt x="3868" y="285470"/>
                </a:lnTo>
                <a:lnTo>
                  <a:pt x="0" y="262591"/>
                </a:lnTo>
                <a:lnTo>
                  <a:pt x="709" y="238926"/>
                </a:lnTo>
                <a:lnTo>
                  <a:pt x="15724" y="191215"/>
                </a:lnTo>
                <a:lnTo>
                  <a:pt x="48633" y="146295"/>
                </a:lnTo>
                <a:lnTo>
                  <a:pt x="99158" y="108125"/>
                </a:lnTo>
                <a:lnTo>
                  <a:pt x="167019" y="80663"/>
                </a:lnTo>
                <a:lnTo>
                  <a:pt x="207363" y="72183"/>
                </a:lnTo>
                <a:lnTo>
                  <a:pt x="251937" y="67865"/>
                </a:lnTo>
                <a:lnTo>
                  <a:pt x="300705" y="68203"/>
                </a:lnTo>
                <a:lnTo>
                  <a:pt x="353634" y="73691"/>
                </a:lnTo>
                <a:lnTo>
                  <a:pt x="361576" y="58577"/>
                </a:lnTo>
                <a:lnTo>
                  <a:pt x="392651" y="33785"/>
                </a:lnTo>
                <a:lnTo>
                  <a:pt x="439874" y="15982"/>
                </a:lnTo>
                <a:lnTo>
                  <a:pt x="498315" y="4855"/>
                </a:lnTo>
                <a:lnTo>
                  <a:pt x="563044" y="92"/>
                </a:lnTo>
                <a:lnTo>
                  <a:pt x="596228" y="0"/>
                </a:lnTo>
                <a:lnTo>
                  <a:pt x="629135" y="1381"/>
                </a:lnTo>
                <a:lnTo>
                  <a:pt x="691656" y="8409"/>
                </a:lnTo>
                <a:lnTo>
                  <a:pt x="745680" y="20863"/>
                </a:lnTo>
                <a:lnTo>
                  <a:pt x="786278" y="38432"/>
                </a:lnTo>
                <a:lnTo>
                  <a:pt x="811219" y="73691"/>
                </a:lnTo>
                <a:lnTo>
                  <a:pt x="851796" y="59021"/>
                </a:lnTo>
                <a:lnTo>
                  <a:pt x="893004" y="49154"/>
                </a:lnTo>
                <a:lnTo>
                  <a:pt x="934359" y="43746"/>
                </a:lnTo>
                <a:lnTo>
                  <a:pt x="975378" y="42456"/>
                </a:lnTo>
                <a:lnTo>
                  <a:pt x="1015575" y="44941"/>
                </a:lnTo>
                <a:lnTo>
                  <a:pt x="1054468" y="50857"/>
                </a:lnTo>
                <a:lnTo>
                  <a:pt x="1091572" y="59863"/>
                </a:lnTo>
                <a:lnTo>
                  <a:pt x="1158481" y="85772"/>
                </a:lnTo>
                <a:lnTo>
                  <a:pt x="1212429" y="119925"/>
                </a:lnTo>
                <a:lnTo>
                  <a:pt x="1249548" y="159582"/>
                </a:lnTo>
                <a:lnTo>
                  <a:pt x="1265966" y="202001"/>
                </a:lnTo>
                <a:lnTo>
                  <a:pt x="1265203" y="223390"/>
                </a:lnTo>
                <a:lnTo>
                  <a:pt x="1257813" y="244441"/>
                </a:lnTo>
                <a:lnTo>
                  <a:pt x="1243313" y="264812"/>
                </a:lnTo>
                <a:lnTo>
                  <a:pt x="1221218" y="284160"/>
                </a:lnTo>
                <a:lnTo>
                  <a:pt x="1191045" y="302143"/>
                </a:lnTo>
                <a:lnTo>
                  <a:pt x="1228216" y="312228"/>
                </a:lnTo>
                <a:lnTo>
                  <a:pt x="1279474" y="341589"/>
                </a:lnTo>
                <a:lnTo>
                  <a:pt x="1302982" y="380237"/>
                </a:lnTo>
                <a:lnTo>
                  <a:pt x="1305466" y="401931"/>
                </a:lnTo>
                <a:lnTo>
                  <a:pt x="1302377" y="424613"/>
                </a:lnTo>
                <a:lnTo>
                  <a:pt x="1281298" y="471161"/>
                </a:lnTo>
                <a:lnTo>
                  <a:pt x="1243380" y="516321"/>
                </a:lnTo>
                <a:lnTo>
                  <a:pt x="1192262" y="556536"/>
                </a:lnTo>
                <a:lnTo>
                  <a:pt x="1131580" y="588247"/>
                </a:lnTo>
                <a:lnTo>
                  <a:pt x="1064972" y="607898"/>
                </a:lnTo>
                <a:lnTo>
                  <a:pt x="1030582" y="612088"/>
                </a:lnTo>
                <a:lnTo>
                  <a:pt x="996074" y="611928"/>
                </a:lnTo>
                <a:lnTo>
                  <a:pt x="961904" y="606975"/>
                </a:lnTo>
                <a:lnTo>
                  <a:pt x="956398" y="619057"/>
                </a:lnTo>
                <a:lnTo>
                  <a:pt x="910850" y="649771"/>
                </a:lnTo>
                <a:lnTo>
                  <a:pt x="861940" y="664982"/>
                </a:lnTo>
                <a:lnTo>
                  <a:pt x="803470" y="675368"/>
                </a:lnTo>
                <a:lnTo>
                  <a:pt x="739958" y="680405"/>
                </a:lnTo>
                <a:lnTo>
                  <a:pt x="707725" y="680753"/>
                </a:lnTo>
                <a:lnTo>
                  <a:pt x="675926" y="679567"/>
                </a:lnTo>
                <a:lnTo>
                  <a:pt x="615894" y="672330"/>
                </a:lnTo>
                <a:lnTo>
                  <a:pt x="564382" y="658169"/>
                </a:lnTo>
                <a:lnTo>
                  <a:pt x="525911" y="636559"/>
                </a:lnTo>
                <a:lnTo>
                  <a:pt x="505001" y="606975"/>
                </a:lnTo>
                <a:lnTo>
                  <a:pt x="469006" y="622749"/>
                </a:lnTo>
                <a:lnTo>
                  <a:pt x="430080" y="634195"/>
                </a:lnTo>
                <a:lnTo>
                  <a:pt x="389009" y="641556"/>
                </a:lnTo>
                <a:lnTo>
                  <a:pt x="346580" y="645078"/>
                </a:lnTo>
                <a:lnTo>
                  <a:pt x="303580" y="645004"/>
                </a:lnTo>
                <a:lnTo>
                  <a:pt x="260797" y="641579"/>
                </a:lnTo>
                <a:lnTo>
                  <a:pt x="219016" y="635047"/>
                </a:lnTo>
                <a:lnTo>
                  <a:pt x="179025" y="625652"/>
                </a:lnTo>
                <a:lnTo>
                  <a:pt x="141611" y="613639"/>
                </a:lnTo>
                <a:lnTo>
                  <a:pt x="77661" y="582733"/>
                </a:lnTo>
                <a:lnTo>
                  <a:pt x="33460" y="544284"/>
                </a:lnTo>
                <a:lnTo>
                  <a:pt x="15305" y="500247"/>
                </a:lnTo>
                <a:lnTo>
                  <a:pt x="17961" y="476743"/>
                </a:lnTo>
                <a:lnTo>
                  <a:pt x="29489" y="452574"/>
                </a:lnTo>
                <a:lnTo>
                  <a:pt x="50676" y="427985"/>
                </a:lnTo>
                <a:lnTo>
                  <a:pt x="82309" y="403220"/>
                </a:lnTo>
                <a:lnTo>
                  <a:pt x="125175" y="378523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8587" y="2439150"/>
            <a:ext cx="81153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Environment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5460" y="1672099"/>
            <a:ext cx="903756" cy="608574"/>
          </a:xfrm>
          <a:custGeom>
            <a:avLst/>
            <a:gdLst/>
            <a:ahLst/>
            <a:cxnLst/>
            <a:rect l="l" t="t" r="r" b="b"/>
            <a:pathLst>
              <a:path w="903756" h="608574">
                <a:moveTo>
                  <a:pt x="903756" y="608574"/>
                </a:moveTo>
                <a:lnTo>
                  <a:pt x="856727" y="585985"/>
                </a:lnTo>
                <a:lnTo>
                  <a:pt x="806280" y="562848"/>
                </a:lnTo>
                <a:lnTo>
                  <a:pt x="753016" y="539261"/>
                </a:lnTo>
                <a:lnTo>
                  <a:pt x="697539" y="515321"/>
                </a:lnTo>
                <a:lnTo>
                  <a:pt x="640453" y="491123"/>
                </a:lnTo>
                <a:lnTo>
                  <a:pt x="582361" y="466764"/>
                </a:lnTo>
                <a:lnTo>
                  <a:pt x="523866" y="442340"/>
                </a:lnTo>
                <a:lnTo>
                  <a:pt x="465572" y="417949"/>
                </a:lnTo>
                <a:lnTo>
                  <a:pt x="408081" y="393685"/>
                </a:lnTo>
                <a:lnTo>
                  <a:pt x="351998" y="369647"/>
                </a:lnTo>
                <a:lnTo>
                  <a:pt x="297926" y="345930"/>
                </a:lnTo>
                <a:lnTo>
                  <a:pt x="246469" y="322630"/>
                </a:lnTo>
                <a:lnTo>
                  <a:pt x="198228" y="299845"/>
                </a:lnTo>
                <a:lnTo>
                  <a:pt x="153809" y="277670"/>
                </a:lnTo>
                <a:lnTo>
                  <a:pt x="113814" y="256202"/>
                </a:lnTo>
                <a:lnTo>
                  <a:pt x="78847" y="235538"/>
                </a:lnTo>
                <a:lnTo>
                  <a:pt x="26408" y="197005"/>
                </a:lnTo>
                <a:lnTo>
                  <a:pt x="1321" y="162844"/>
                </a:lnTo>
                <a:lnTo>
                  <a:pt x="0" y="149819"/>
                </a:lnTo>
                <a:lnTo>
                  <a:pt x="4118" y="137663"/>
                </a:lnTo>
                <a:lnTo>
                  <a:pt x="45410" y="105817"/>
                </a:lnTo>
                <a:lnTo>
                  <a:pt x="93349" y="87845"/>
                </a:lnTo>
                <a:lnTo>
                  <a:pt x="154159" y="71930"/>
                </a:lnTo>
                <a:lnTo>
                  <a:pt x="224877" y="57598"/>
                </a:lnTo>
                <a:lnTo>
                  <a:pt x="263025" y="50877"/>
                </a:lnTo>
                <a:lnTo>
                  <a:pt x="302540" y="44375"/>
                </a:lnTo>
                <a:lnTo>
                  <a:pt x="343049" y="38031"/>
                </a:lnTo>
                <a:lnTo>
                  <a:pt x="384184" y="31788"/>
                </a:lnTo>
                <a:lnTo>
                  <a:pt x="425574" y="25585"/>
                </a:lnTo>
                <a:lnTo>
                  <a:pt x="466847" y="19364"/>
                </a:lnTo>
                <a:lnTo>
                  <a:pt x="507635" y="13066"/>
                </a:lnTo>
                <a:lnTo>
                  <a:pt x="547566" y="6630"/>
                </a:lnTo>
                <a:lnTo>
                  <a:pt x="586270" y="0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3867" y="1635303"/>
            <a:ext cx="105973" cy="73600"/>
          </a:xfrm>
          <a:custGeom>
            <a:avLst/>
            <a:gdLst/>
            <a:ahLst/>
            <a:cxnLst/>
            <a:rect l="l" t="t" r="r" b="b"/>
            <a:pathLst>
              <a:path w="105973" h="73600">
                <a:moveTo>
                  <a:pt x="0" y="0"/>
                </a:moveTo>
                <a:lnTo>
                  <a:pt x="15677" y="73600"/>
                </a:lnTo>
                <a:lnTo>
                  <a:pt x="105973" y="158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3867" y="1635303"/>
            <a:ext cx="105973" cy="73600"/>
          </a:xfrm>
          <a:custGeom>
            <a:avLst/>
            <a:gdLst/>
            <a:ahLst/>
            <a:cxnLst/>
            <a:rect l="l" t="t" r="r" b="b"/>
            <a:pathLst>
              <a:path w="105973" h="73600">
                <a:moveTo>
                  <a:pt x="105973" y="15896"/>
                </a:moveTo>
                <a:lnTo>
                  <a:pt x="0" y="0"/>
                </a:lnTo>
                <a:lnTo>
                  <a:pt x="15677" y="73600"/>
                </a:lnTo>
                <a:lnTo>
                  <a:pt x="105973" y="15896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2293" y="1716359"/>
            <a:ext cx="469265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S</a:t>
            </a:r>
            <a:r>
              <a:rPr sz="1150" spc="5" dirty="0" smtClean="0">
                <a:latin typeface="Times New Roman"/>
                <a:cs typeface="Times New Roman"/>
              </a:rPr>
              <a:t>ti</a:t>
            </a:r>
            <a:r>
              <a:rPr sz="1150" spc="15" dirty="0" smtClean="0">
                <a:latin typeface="Times New Roman"/>
                <a:cs typeface="Times New Roman"/>
              </a:rPr>
              <a:t>mul</a:t>
            </a:r>
            <a:r>
              <a:rPr sz="1150" spc="5" dirty="0" smtClean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7473" y="1749241"/>
            <a:ext cx="711036" cy="532403"/>
          </a:xfrm>
          <a:custGeom>
            <a:avLst/>
            <a:gdLst/>
            <a:ahLst/>
            <a:cxnLst/>
            <a:rect l="l" t="t" r="r" b="b"/>
            <a:pathLst>
              <a:path w="711036" h="532403">
                <a:moveTo>
                  <a:pt x="0" y="0"/>
                </a:moveTo>
                <a:lnTo>
                  <a:pt x="37186" y="16127"/>
                </a:lnTo>
                <a:lnTo>
                  <a:pt x="77304" y="32405"/>
                </a:lnTo>
                <a:lnTo>
                  <a:pt x="119836" y="48809"/>
                </a:lnTo>
                <a:lnTo>
                  <a:pt x="164266" y="65311"/>
                </a:lnTo>
                <a:lnTo>
                  <a:pt x="210075" y="81885"/>
                </a:lnTo>
                <a:lnTo>
                  <a:pt x="256746" y="98503"/>
                </a:lnTo>
                <a:lnTo>
                  <a:pt x="303763" y="115139"/>
                </a:lnTo>
                <a:lnTo>
                  <a:pt x="350608" y="131767"/>
                </a:lnTo>
                <a:lnTo>
                  <a:pt x="396763" y="148359"/>
                </a:lnTo>
                <a:lnTo>
                  <a:pt x="441712" y="164889"/>
                </a:lnTo>
                <a:lnTo>
                  <a:pt x="484936" y="181330"/>
                </a:lnTo>
                <a:lnTo>
                  <a:pt x="525920" y="197655"/>
                </a:lnTo>
                <a:lnTo>
                  <a:pt x="564145" y="213837"/>
                </a:lnTo>
                <a:lnTo>
                  <a:pt x="599095" y="229850"/>
                </a:lnTo>
                <a:lnTo>
                  <a:pt x="657098" y="261262"/>
                </a:lnTo>
                <a:lnTo>
                  <a:pt x="695791" y="291675"/>
                </a:lnTo>
                <a:lnTo>
                  <a:pt x="711036" y="320877"/>
                </a:lnTo>
                <a:lnTo>
                  <a:pt x="709534" y="332795"/>
                </a:lnTo>
                <a:lnTo>
                  <a:pt x="678642" y="367187"/>
                </a:lnTo>
                <a:lnTo>
                  <a:pt x="639172" y="389142"/>
                </a:lnTo>
                <a:lnTo>
                  <a:pt x="587509" y="410467"/>
                </a:lnTo>
                <a:lnTo>
                  <a:pt x="526144" y="431292"/>
                </a:lnTo>
                <a:lnTo>
                  <a:pt x="457566" y="451745"/>
                </a:lnTo>
                <a:lnTo>
                  <a:pt x="384267" y="471954"/>
                </a:lnTo>
                <a:lnTo>
                  <a:pt x="346626" y="482008"/>
                </a:lnTo>
                <a:lnTo>
                  <a:pt x="308739" y="492048"/>
                </a:lnTo>
                <a:lnTo>
                  <a:pt x="270916" y="502092"/>
                </a:lnTo>
                <a:lnTo>
                  <a:pt x="233470" y="512155"/>
                </a:lnTo>
                <a:lnTo>
                  <a:pt x="196712" y="522253"/>
                </a:lnTo>
                <a:lnTo>
                  <a:pt x="160954" y="532403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2988" y="2245824"/>
            <a:ext cx="107043" cy="71612"/>
          </a:xfrm>
          <a:custGeom>
            <a:avLst/>
            <a:gdLst/>
            <a:ahLst/>
            <a:cxnLst/>
            <a:rect l="l" t="t" r="r" b="b"/>
            <a:pathLst>
              <a:path w="107043" h="71612">
                <a:moveTo>
                  <a:pt x="83924" y="0"/>
                </a:moveTo>
                <a:lnTo>
                  <a:pt x="0" y="66631"/>
                </a:lnTo>
                <a:lnTo>
                  <a:pt x="107043" y="71612"/>
                </a:lnTo>
                <a:lnTo>
                  <a:pt x="83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2988" y="2245824"/>
            <a:ext cx="107043" cy="71612"/>
          </a:xfrm>
          <a:custGeom>
            <a:avLst/>
            <a:gdLst/>
            <a:ahLst/>
            <a:cxnLst/>
            <a:rect l="l" t="t" r="r" b="b"/>
            <a:pathLst>
              <a:path w="107043" h="71612">
                <a:moveTo>
                  <a:pt x="0" y="66631"/>
                </a:moveTo>
                <a:lnTo>
                  <a:pt x="107043" y="71612"/>
                </a:lnTo>
                <a:lnTo>
                  <a:pt x="83924" y="0"/>
                </a:lnTo>
                <a:lnTo>
                  <a:pt x="0" y="66631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7028" y="1958114"/>
            <a:ext cx="49403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 smtClean="0">
                <a:latin typeface="Times New Roman"/>
                <a:cs typeface="Times New Roman"/>
              </a:rPr>
              <a:t>Ac</a:t>
            </a:r>
            <a:r>
              <a:rPr sz="1150" spc="5" dirty="0" smtClean="0">
                <a:latin typeface="Times New Roman"/>
                <a:cs typeface="Times New Roman"/>
              </a:rPr>
              <a:t>ti</a:t>
            </a:r>
            <a:r>
              <a:rPr sz="1150" spc="15" dirty="0" smtClean="0">
                <a:latin typeface="Times New Roman"/>
                <a:cs typeface="Times New Roman"/>
              </a:rPr>
              <a:t>ons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6782" y="1854464"/>
            <a:ext cx="781805" cy="519887"/>
          </a:xfrm>
          <a:custGeom>
            <a:avLst/>
            <a:gdLst/>
            <a:ahLst/>
            <a:cxnLst/>
            <a:rect l="l" t="t" r="r" b="b"/>
            <a:pathLst>
              <a:path w="781805" h="519887">
                <a:moveTo>
                  <a:pt x="781805" y="519887"/>
                </a:moveTo>
                <a:lnTo>
                  <a:pt x="740951" y="510219"/>
                </a:lnTo>
                <a:lnTo>
                  <a:pt x="696934" y="500930"/>
                </a:lnTo>
                <a:lnTo>
                  <a:pt x="650312" y="491954"/>
                </a:lnTo>
                <a:lnTo>
                  <a:pt x="601643" y="483224"/>
                </a:lnTo>
                <a:lnTo>
                  <a:pt x="551485" y="474672"/>
                </a:lnTo>
                <a:lnTo>
                  <a:pt x="500397" y="466233"/>
                </a:lnTo>
                <a:lnTo>
                  <a:pt x="448936" y="457838"/>
                </a:lnTo>
                <a:lnTo>
                  <a:pt x="397661" y="449420"/>
                </a:lnTo>
                <a:lnTo>
                  <a:pt x="347130" y="440913"/>
                </a:lnTo>
                <a:lnTo>
                  <a:pt x="297901" y="432249"/>
                </a:lnTo>
                <a:lnTo>
                  <a:pt x="250531" y="423362"/>
                </a:lnTo>
                <a:lnTo>
                  <a:pt x="205580" y="414184"/>
                </a:lnTo>
                <a:lnTo>
                  <a:pt x="163605" y="404648"/>
                </a:lnTo>
                <a:lnTo>
                  <a:pt x="125165" y="394688"/>
                </a:lnTo>
                <a:lnTo>
                  <a:pt x="61120" y="373224"/>
                </a:lnTo>
                <a:lnTo>
                  <a:pt x="17910" y="349256"/>
                </a:lnTo>
                <a:lnTo>
                  <a:pt x="0" y="322248"/>
                </a:lnTo>
                <a:lnTo>
                  <a:pt x="1069" y="309583"/>
                </a:lnTo>
                <a:lnTo>
                  <a:pt x="33735" y="268046"/>
                </a:lnTo>
                <a:lnTo>
                  <a:pt x="76511" y="237829"/>
                </a:lnTo>
                <a:lnTo>
                  <a:pt x="132777" y="205990"/>
                </a:lnTo>
                <a:lnTo>
                  <a:pt x="199694" y="172869"/>
                </a:lnTo>
                <a:lnTo>
                  <a:pt x="236260" y="155935"/>
                </a:lnTo>
                <a:lnTo>
                  <a:pt x="274425" y="138809"/>
                </a:lnTo>
                <a:lnTo>
                  <a:pt x="313834" y="121533"/>
                </a:lnTo>
                <a:lnTo>
                  <a:pt x="354132" y="104150"/>
                </a:lnTo>
                <a:lnTo>
                  <a:pt x="394965" y="86703"/>
                </a:lnTo>
                <a:lnTo>
                  <a:pt x="435978" y="69235"/>
                </a:lnTo>
                <a:lnTo>
                  <a:pt x="476816" y="51788"/>
                </a:lnTo>
                <a:lnTo>
                  <a:pt x="517125" y="34404"/>
                </a:lnTo>
                <a:lnTo>
                  <a:pt x="556550" y="17127"/>
                </a:lnTo>
                <a:lnTo>
                  <a:pt x="594735" y="0"/>
                </a:lnTo>
              </a:path>
            </a:pathLst>
          </a:custGeom>
          <a:ln w="1254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5035" y="1810574"/>
            <a:ext cx="106684" cy="77733"/>
          </a:xfrm>
          <a:custGeom>
            <a:avLst/>
            <a:gdLst/>
            <a:ahLst/>
            <a:cxnLst/>
            <a:rect l="l" t="t" r="r" b="b"/>
            <a:pathLst>
              <a:path w="106684" h="77733">
                <a:moveTo>
                  <a:pt x="106684" y="0"/>
                </a:moveTo>
                <a:lnTo>
                  <a:pt x="0" y="10066"/>
                </a:lnTo>
                <a:lnTo>
                  <a:pt x="32925" y="77733"/>
                </a:lnTo>
                <a:lnTo>
                  <a:pt x="10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5035" y="1810574"/>
            <a:ext cx="106684" cy="77732"/>
          </a:xfrm>
          <a:custGeom>
            <a:avLst/>
            <a:gdLst/>
            <a:ahLst/>
            <a:cxnLst/>
            <a:rect l="l" t="t" r="r" b="b"/>
            <a:pathLst>
              <a:path w="106684" h="77732">
                <a:moveTo>
                  <a:pt x="106684" y="0"/>
                </a:moveTo>
                <a:lnTo>
                  <a:pt x="0" y="10066"/>
                </a:lnTo>
                <a:lnTo>
                  <a:pt x="32925" y="77732"/>
                </a:lnTo>
                <a:lnTo>
                  <a:pt x="106684" y="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064" y="2080022"/>
            <a:ext cx="1049655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Pas</a:t>
            </a:r>
            <a:r>
              <a:rPr sz="1150" spc="5" dirty="0" smtClean="0">
                <a:latin typeface="Times New Roman"/>
                <a:cs typeface="Times New Roman"/>
              </a:rPr>
              <a:t>t </a:t>
            </a:r>
            <a:r>
              <a:rPr sz="1150" spc="15" dirty="0" smtClean="0">
                <a:latin typeface="Times New Roman"/>
                <a:cs typeface="Times New Roman"/>
              </a:rPr>
              <a:t>Experiences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49917" y="1116913"/>
            <a:ext cx="582691" cy="144004"/>
          </a:xfrm>
          <a:custGeom>
            <a:avLst/>
            <a:gdLst/>
            <a:ahLst/>
            <a:cxnLst/>
            <a:rect l="l" t="t" r="r" b="b"/>
            <a:pathLst>
              <a:path w="582691" h="144004">
                <a:moveTo>
                  <a:pt x="0" y="0"/>
                </a:moveTo>
                <a:lnTo>
                  <a:pt x="582691" y="144004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3581" y="1224390"/>
            <a:ext cx="106432" cy="73054"/>
          </a:xfrm>
          <a:custGeom>
            <a:avLst/>
            <a:gdLst/>
            <a:ahLst/>
            <a:cxnLst/>
            <a:rect l="l" t="t" r="r" b="b"/>
            <a:pathLst>
              <a:path w="106432" h="73054">
                <a:moveTo>
                  <a:pt x="18054" y="0"/>
                </a:moveTo>
                <a:lnTo>
                  <a:pt x="0" y="73054"/>
                </a:lnTo>
                <a:lnTo>
                  <a:pt x="106432" y="60600"/>
                </a:lnTo>
                <a:lnTo>
                  <a:pt x="18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3581" y="1224390"/>
            <a:ext cx="106432" cy="73054"/>
          </a:xfrm>
          <a:custGeom>
            <a:avLst/>
            <a:gdLst/>
            <a:ahLst/>
            <a:cxnLst/>
            <a:rect l="l" t="t" r="r" b="b"/>
            <a:pathLst>
              <a:path w="106432" h="73054">
                <a:moveTo>
                  <a:pt x="106432" y="60600"/>
                </a:moveTo>
                <a:lnTo>
                  <a:pt x="18054" y="0"/>
                </a:lnTo>
                <a:lnTo>
                  <a:pt x="0" y="73054"/>
                </a:lnTo>
                <a:lnTo>
                  <a:pt x="106432" y="6060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3646" y="1468089"/>
            <a:ext cx="585335" cy="168"/>
          </a:xfrm>
          <a:custGeom>
            <a:avLst/>
            <a:gdLst/>
            <a:ahLst/>
            <a:cxnLst/>
            <a:rect l="l" t="t" r="r" b="b"/>
            <a:pathLst>
              <a:path w="585335" h="168">
                <a:moveTo>
                  <a:pt x="0" y="0"/>
                </a:moveTo>
                <a:lnTo>
                  <a:pt x="585335" y="168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8971" y="1430631"/>
            <a:ext cx="100347" cy="75252"/>
          </a:xfrm>
          <a:custGeom>
            <a:avLst/>
            <a:gdLst/>
            <a:ahLst/>
            <a:cxnLst/>
            <a:rect l="l" t="t" r="r" b="b"/>
            <a:pathLst>
              <a:path w="100347" h="75252">
                <a:moveTo>
                  <a:pt x="22" y="0"/>
                </a:moveTo>
                <a:lnTo>
                  <a:pt x="0" y="75252"/>
                </a:lnTo>
                <a:lnTo>
                  <a:pt x="100347" y="37654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8970" y="1430631"/>
            <a:ext cx="100347" cy="75252"/>
          </a:xfrm>
          <a:custGeom>
            <a:avLst/>
            <a:gdLst/>
            <a:ahLst/>
            <a:cxnLst/>
            <a:rect l="l" t="t" r="r" b="b"/>
            <a:pathLst>
              <a:path w="100347" h="75252">
                <a:moveTo>
                  <a:pt x="100347" y="37654"/>
                </a:moveTo>
                <a:lnTo>
                  <a:pt x="22" y="0"/>
                </a:lnTo>
                <a:lnTo>
                  <a:pt x="0" y="75252"/>
                </a:lnTo>
                <a:lnTo>
                  <a:pt x="100347" y="37654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3148" y="1112949"/>
            <a:ext cx="1244325" cy="711043"/>
          </a:xfrm>
          <a:custGeom>
            <a:avLst/>
            <a:gdLst/>
            <a:ahLst/>
            <a:cxnLst/>
            <a:rect l="l" t="t" r="r" b="b"/>
            <a:pathLst>
              <a:path w="1244325" h="711043">
                <a:moveTo>
                  <a:pt x="0" y="0"/>
                </a:moveTo>
                <a:lnTo>
                  <a:pt x="1244325" y="0"/>
                </a:lnTo>
                <a:lnTo>
                  <a:pt x="1244325" y="711043"/>
                </a:lnTo>
                <a:lnTo>
                  <a:pt x="0" y="71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0278" y="526603"/>
            <a:ext cx="1120775" cy="671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76580">
              <a:lnSpc>
                <a:spcPts val="272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Abi</a:t>
            </a:r>
            <a:r>
              <a:rPr sz="1150" spc="5" dirty="0" smtClean="0">
                <a:latin typeface="Times New Roman"/>
                <a:cs typeface="Times New Roman"/>
              </a:rPr>
              <a:t>liti</a:t>
            </a:r>
            <a:r>
              <a:rPr sz="1150" spc="10" dirty="0" smtClean="0">
                <a:latin typeface="Times New Roman"/>
                <a:cs typeface="Times New Roman"/>
              </a:rPr>
              <a:t>es</a:t>
            </a:r>
            <a:r>
              <a:rPr sz="1150" spc="15" dirty="0" smtClean="0">
                <a:latin typeface="Times New Roman"/>
                <a:cs typeface="Times New Roman"/>
              </a:rPr>
              <a:t> Goa</a:t>
            </a:r>
            <a:r>
              <a:rPr sz="1150" spc="5" dirty="0" smtClean="0">
                <a:latin typeface="Times New Roman"/>
                <a:cs typeface="Times New Roman"/>
              </a:rPr>
              <a:t>l</a:t>
            </a:r>
            <a:r>
              <a:rPr sz="1150" spc="10" dirty="0" smtClean="0">
                <a:latin typeface="Times New Roman"/>
                <a:cs typeface="Times New Roman"/>
              </a:rPr>
              <a:t>s</a:t>
            </a:r>
            <a:r>
              <a:rPr sz="1150" spc="5" dirty="0" smtClean="0">
                <a:latin typeface="Times New Roman"/>
                <a:cs typeface="Times New Roman"/>
              </a:rPr>
              <a:t>/</a:t>
            </a:r>
            <a:r>
              <a:rPr sz="1150" spc="10" dirty="0" smtClean="0">
                <a:latin typeface="Times New Roman"/>
                <a:cs typeface="Times New Roman"/>
              </a:rPr>
              <a:t>Preferences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8706" y="1372590"/>
            <a:ext cx="39370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49917" y="762601"/>
            <a:ext cx="592093" cy="294980"/>
          </a:xfrm>
          <a:custGeom>
            <a:avLst/>
            <a:gdLst/>
            <a:ahLst/>
            <a:cxnLst/>
            <a:rect l="l" t="t" r="r" b="b"/>
            <a:pathLst>
              <a:path w="592093" h="294980">
                <a:moveTo>
                  <a:pt x="0" y="0"/>
                </a:moveTo>
                <a:lnTo>
                  <a:pt x="592093" y="294980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5232" y="1023902"/>
            <a:ext cx="106587" cy="78420"/>
          </a:xfrm>
          <a:custGeom>
            <a:avLst/>
            <a:gdLst/>
            <a:ahLst/>
            <a:cxnLst/>
            <a:rect l="l" t="t" r="r" b="b"/>
            <a:pathLst>
              <a:path w="106587" h="78420">
                <a:moveTo>
                  <a:pt x="33557" y="0"/>
                </a:moveTo>
                <a:lnTo>
                  <a:pt x="0" y="67356"/>
                </a:lnTo>
                <a:lnTo>
                  <a:pt x="106587" y="78420"/>
                </a:lnTo>
                <a:lnTo>
                  <a:pt x="33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5232" y="1023902"/>
            <a:ext cx="106587" cy="78420"/>
          </a:xfrm>
          <a:custGeom>
            <a:avLst/>
            <a:gdLst/>
            <a:ahLst/>
            <a:cxnLst/>
            <a:rect l="l" t="t" r="r" b="b"/>
            <a:pathLst>
              <a:path w="106587" h="78420">
                <a:moveTo>
                  <a:pt x="106587" y="78420"/>
                </a:moveTo>
                <a:lnTo>
                  <a:pt x="33557" y="0"/>
                </a:lnTo>
                <a:lnTo>
                  <a:pt x="0" y="67356"/>
                </a:lnTo>
                <a:lnTo>
                  <a:pt x="106587" y="7842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16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5140" y="361950"/>
            <a:ext cx="4341387" cy="2209800"/>
          </a:xfrm>
          <a:prstGeom prst="rect">
            <a:avLst/>
          </a:prstGeom>
        </p:spPr>
        <p:txBody>
          <a:bodyPr vert="horz" wrap="square" lIns="0" tIns="132478" rIns="0" bIns="0" rtlCol="0">
            <a:noAutofit/>
          </a:bodyPr>
          <a:lstStyle/>
          <a:p>
            <a:pPr marL="288925" marR="1675130">
              <a:lnSpc>
                <a:spcPct val="125299"/>
              </a:lnSpc>
            </a:pPr>
            <a:r>
              <a:rPr sz="1200" spc="-20" dirty="0" smtClean="0">
                <a:latin typeface="Arial"/>
                <a:cs typeface="Arial"/>
              </a:rPr>
              <a:t>What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60" dirty="0" smtClean="0">
                <a:latin typeface="Arial"/>
                <a:cs typeface="Arial"/>
              </a:rPr>
              <a:t>is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125" dirty="0" smtClean="0">
                <a:latin typeface="Arial"/>
                <a:cs typeface="Arial"/>
              </a:rPr>
              <a:t>a</a:t>
            </a:r>
            <a:r>
              <a:rPr sz="1200" spc="0" dirty="0" smtClean="0">
                <a:latin typeface="Arial"/>
                <a:cs typeface="Arial"/>
              </a:rPr>
              <a:t>rtificial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50" dirty="0" smtClean="0">
                <a:latin typeface="Arial"/>
                <a:cs typeface="Arial"/>
              </a:rPr>
              <a:t>intelligence?</a:t>
            </a:r>
            <a:endParaRPr lang="en-US" sz="1200" spc="-35" dirty="0">
              <a:latin typeface="Arial"/>
              <a:cs typeface="Arial"/>
            </a:endParaRPr>
          </a:p>
          <a:p>
            <a:pPr marL="288925" marR="1675130">
              <a:lnSpc>
                <a:spcPct val="125299"/>
              </a:lnSpc>
            </a:pPr>
            <a:r>
              <a:rPr sz="1200" spc="-55" dirty="0" smtClean="0">
                <a:latin typeface="Arial"/>
                <a:cs typeface="Arial"/>
              </a:rPr>
              <a:t>Agents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acting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20" dirty="0" smtClean="0">
                <a:latin typeface="Arial"/>
                <a:cs typeface="Arial"/>
              </a:rPr>
              <a:t>in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75" dirty="0" smtClean="0">
                <a:latin typeface="Arial"/>
                <a:cs typeface="Arial"/>
              </a:rPr>
              <a:t>an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45" dirty="0" smtClean="0">
                <a:latin typeface="Arial"/>
                <a:cs typeface="Arial"/>
              </a:rPr>
              <a:t>environment</a:t>
            </a:r>
            <a:endParaRPr sz="1200" dirty="0">
              <a:latin typeface="Arial"/>
              <a:cs typeface="Arial"/>
            </a:endParaRPr>
          </a:p>
          <a:p>
            <a:pPr marL="11430" marR="12700" indent="0">
              <a:lnSpc>
                <a:spcPct val="125299"/>
              </a:lnSpc>
              <a:buNone/>
            </a:pPr>
            <a:r>
              <a:rPr sz="1400" spc="-80" dirty="0" smtClean="0">
                <a:latin typeface="Arial"/>
                <a:cs typeface="Arial"/>
              </a:rPr>
              <a:t>Le</a:t>
            </a:r>
            <a:r>
              <a:rPr sz="1400" spc="-110" dirty="0" smtClean="0">
                <a:latin typeface="Arial"/>
                <a:cs typeface="Arial"/>
              </a:rPr>
              <a:t>a</a:t>
            </a:r>
            <a:r>
              <a:rPr sz="1400" spc="-30" dirty="0" smtClean="0">
                <a:latin typeface="Arial"/>
                <a:cs typeface="Arial"/>
              </a:rPr>
              <a:t>rning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40" dirty="0" smtClean="0">
                <a:latin typeface="Arial"/>
                <a:cs typeface="Arial"/>
              </a:rPr>
              <a:t>objectiv</a:t>
            </a:r>
            <a:r>
              <a:rPr sz="1400" spc="-45" dirty="0" smtClean="0">
                <a:latin typeface="Arial"/>
                <a:cs typeface="Arial"/>
              </a:rPr>
              <a:t>e</a:t>
            </a:r>
            <a:r>
              <a:rPr sz="1400" spc="-70" dirty="0" smtClean="0">
                <a:latin typeface="Arial"/>
                <a:cs typeface="Arial"/>
              </a:rPr>
              <a:t>s: </a:t>
            </a:r>
            <a:r>
              <a:rPr sz="1400" spc="-130" dirty="0" smtClean="0">
                <a:latin typeface="Arial"/>
                <a:cs typeface="Arial"/>
              </a:rPr>
              <a:t> </a:t>
            </a:r>
            <a:endParaRPr lang="en-US" sz="1400" spc="-130" dirty="0" smtClean="0">
              <a:latin typeface="Arial"/>
              <a:cs typeface="Arial"/>
            </a:endParaRPr>
          </a:p>
          <a:p>
            <a:pPr marL="11430" marR="12700" indent="0">
              <a:lnSpc>
                <a:spcPct val="125299"/>
              </a:lnSpc>
              <a:buNone/>
            </a:pPr>
            <a:r>
              <a:rPr lang="en-US" sz="1200" spc="-130" dirty="0">
                <a:latin typeface="Arial"/>
                <a:cs typeface="Arial"/>
              </a:rPr>
              <a:t>	</a:t>
            </a:r>
            <a:r>
              <a:rPr sz="1200" spc="0" dirty="0" smtClean="0">
                <a:latin typeface="Arial"/>
                <a:cs typeface="Arial"/>
              </a:rPr>
              <a:t>at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5" dirty="0" smtClean="0">
                <a:latin typeface="Arial"/>
                <a:cs typeface="Arial"/>
              </a:rPr>
              <a:t>the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80" dirty="0" smtClean="0">
                <a:latin typeface="Arial"/>
                <a:cs typeface="Arial"/>
              </a:rPr>
              <a:t>end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of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5" dirty="0" smtClean="0">
                <a:latin typeface="Arial"/>
                <a:cs typeface="Arial"/>
              </a:rPr>
              <a:t>the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75" dirty="0" smtClean="0">
                <a:latin typeface="Arial"/>
                <a:cs typeface="Arial"/>
              </a:rPr>
              <a:t>class,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85" dirty="0" smtClean="0">
                <a:latin typeface="Arial"/>
                <a:cs typeface="Arial"/>
              </a:rPr>
              <a:t>y</a:t>
            </a:r>
            <a:r>
              <a:rPr sz="1200" spc="-65" dirty="0" smtClean="0">
                <a:latin typeface="Arial"/>
                <a:cs typeface="Arial"/>
              </a:rPr>
              <a:t>ou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80" dirty="0" smtClean="0">
                <a:latin typeface="Arial"/>
                <a:cs typeface="Arial"/>
              </a:rPr>
              <a:t>shou</a:t>
            </a:r>
            <a:r>
              <a:rPr sz="1200" spc="-20" dirty="0" smtClean="0">
                <a:latin typeface="Arial"/>
                <a:cs typeface="Arial"/>
              </a:rPr>
              <a:t>ld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20" dirty="0" smtClean="0">
                <a:latin typeface="Arial"/>
                <a:cs typeface="Arial"/>
              </a:rPr>
              <a:t>b</a:t>
            </a:r>
            <a:r>
              <a:rPr sz="1200" spc="-130" dirty="0" smtClean="0">
                <a:latin typeface="Arial"/>
                <a:cs typeface="Arial"/>
              </a:rPr>
              <a:t>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65" dirty="0" smtClean="0">
                <a:latin typeface="Arial"/>
                <a:cs typeface="Arial"/>
              </a:rPr>
              <a:t>able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5" dirty="0" smtClean="0">
                <a:latin typeface="Arial"/>
                <a:cs typeface="Arial"/>
              </a:rPr>
              <a:t>to</a:t>
            </a:r>
            <a:r>
              <a:rPr lang="en-US" sz="1200" spc="5" dirty="0" smtClean="0">
                <a:latin typeface="Arial"/>
                <a:cs typeface="Arial"/>
              </a:rPr>
              <a:t> </a:t>
            </a:r>
          </a:p>
          <a:p>
            <a:pPr marL="182880" marR="12700" indent="-171450">
              <a:lnSpc>
                <a:spcPct val="125299"/>
              </a:lnSpc>
            </a:pPr>
            <a:r>
              <a:rPr sz="1200" spc="-60" dirty="0" smtClean="0">
                <a:latin typeface="Arial"/>
                <a:cs typeface="Arial"/>
              </a:rPr>
              <a:t>descri</a:t>
            </a:r>
            <a:r>
              <a:rPr sz="1200" spc="-40" dirty="0" smtClean="0">
                <a:latin typeface="Arial"/>
                <a:cs typeface="Arial"/>
              </a:rPr>
              <a:t>b</a:t>
            </a:r>
            <a:r>
              <a:rPr sz="1200" spc="-130" dirty="0" smtClean="0">
                <a:latin typeface="Arial"/>
                <a:cs typeface="Arial"/>
              </a:rPr>
              <a:t>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what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75" dirty="0" smtClean="0">
                <a:latin typeface="Arial"/>
                <a:cs typeface="Arial"/>
              </a:rPr>
              <a:t>an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20" dirty="0" smtClean="0">
                <a:latin typeface="Arial"/>
                <a:cs typeface="Arial"/>
              </a:rPr>
              <a:t>intelligent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50" dirty="0" smtClean="0">
                <a:latin typeface="Arial"/>
                <a:cs typeface="Arial"/>
              </a:rPr>
              <a:t>agent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60" dirty="0" smtClean="0">
                <a:latin typeface="Arial"/>
                <a:cs typeface="Arial"/>
              </a:rPr>
              <a:t>is</a:t>
            </a:r>
            <a:endParaRPr lang="en-US" sz="1200" dirty="0">
              <a:latin typeface="Arial"/>
              <a:cs typeface="Arial"/>
            </a:endParaRPr>
          </a:p>
          <a:p>
            <a:pPr marL="182880" marR="12700" indent="-171450">
              <a:lnSpc>
                <a:spcPct val="125299"/>
              </a:lnSpc>
            </a:pPr>
            <a:r>
              <a:rPr sz="1200" spc="-20" dirty="0" smtClean="0">
                <a:latin typeface="Arial"/>
                <a:cs typeface="Arial"/>
              </a:rPr>
              <a:t>identify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35" dirty="0" smtClean="0">
                <a:latin typeface="Arial"/>
                <a:cs typeface="Arial"/>
              </a:rPr>
              <a:t>the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70" dirty="0" smtClean="0">
                <a:latin typeface="Arial"/>
                <a:cs typeface="Arial"/>
              </a:rPr>
              <a:t>goals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of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0" dirty="0" smtClean="0">
                <a:latin typeface="Arial"/>
                <a:cs typeface="Arial"/>
              </a:rPr>
              <a:t>Artificial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45" dirty="0" smtClean="0">
                <a:latin typeface="Arial"/>
                <a:cs typeface="Arial"/>
              </a:rPr>
              <a:t>Intelligence</a:t>
            </a:r>
            <a:endParaRPr lang="en-US" sz="1200" dirty="0">
              <a:latin typeface="Arial"/>
              <a:cs typeface="Arial"/>
            </a:endParaRPr>
          </a:p>
          <a:p>
            <a:pPr marL="182880" marR="12700" indent="-171450">
              <a:lnSpc>
                <a:spcPct val="125299"/>
              </a:lnSpc>
            </a:pPr>
            <a:r>
              <a:rPr sz="1200" spc="-55" dirty="0" smtClean="0">
                <a:latin typeface="Arial"/>
                <a:cs typeface="Arial"/>
              </a:rPr>
              <a:t>classify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35" dirty="0" smtClean="0">
                <a:latin typeface="Arial"/>
                <a:cs typeface="Arial"/>
              </a:rPr>
              <a:t>the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0" dirty="0" smtClean="0">
                <a:latin typeface="Arial"/>
                <a:cs typeface="Arial"/>
              </a:rPr>
              <a:t>inputs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70" dirty="0" smtClean="0">
                <a:latin typeface="Arial"/>
                <a:cs typeface="Arial"/>
              </a:rPr>
              <a:t>and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35" dirty="0" smtClean="0">
                <a:latin typeface="Arial"/>
                <a:cs typeface="Arial"/>
              </a:rPr>
              <a:t>the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outp</a:t>
            </a:r>
            <a:r>
              <a:rPr sz="1200" spc="-35" dirty="0" smtClean="0">
                <a:latin typeface="Arial"/>
                <a:cs typeface="Arial"/>
              </a:rPr>
              <a:t>uts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25" dirty="0" smtClean="0">
                <a:latin typeface="Arial"/>
                <a:cs typeface="Arial"/>
              </a:rPr>
              <a:t>of</a:t>
            </a:r>
            <a:r>
              <a:rPr sz="1200" spc="55" dirty="0" smtClean="0">
                <a:latin typeface="Arial"/>
                <a:cs typeface="Arial"/>
              </a:rPr>
              <a:t> </a:t>
            </a:r>
            <a:r>
              <a:rPr sz="1200" spc="-70" dirty="0" smtClean="0">
                <a:latin typeface="Arial"/>
                <a:cs typeface="Arial"/>
              </a:rPr>
              <a:t>v</a:t>
            </a:r>
            <a:r>
              <a:rPr sz="1200" spc="-105" dirty="0" smtClean="0">
                <a:latin typeface="Arial"/>
                <a:cs typeface="Arial"/>
              </a:rPr>
              <a:t>a</a:t>
            </a:r>
            <a:r>
              <a:rPr sz="1200" spc="-50" dirty="0" smtClean="0">
                <a:latin typeface="Arial"/>
                <a:cs typeface="Arial"/>
              </a:rPr>
              <a:t>rious</a:t>
            </a:r>
            <a:r>
              <a:rPr sz="1200" spc="60" dirty="0" smtClean="0">
                <a:latin typeface="Arial"/>
                <a:cs typeface="Arial"/>
              </a:rPr>
              <a:t> </a:t>
            </a:r>
            <a:r>
              <a:rPr sz="1200" spc="-70" dirty="0" smtClean="0">
                <a:latin typeface="Arial"/>
                <a:cs typeface="Arial"/>
              </a:rPr>
              <a:t>agents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 smtClean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rtificial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5" dirty="0" smtClean="0">
                <a:solidFill>
                  <a:srgbClr val="FFFFFF"/>
                </a:solidFill>
                <a:latin typeface="Arial"/>
                <a:cs typeface="Arial"/>
              </a:rPr>
              <a:t>intelligence?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68" y="590550"/>
            <a:ext cx="4412131" cy="2438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28295">
              <a:lnSpc>
                <a:spcPct val="102600"/>
              </a:lnSpc>
            </a:pPr>
            <a:r>
              <a:rPr sz="1400" dirty="0" smtClean="0">
                <a:latin typeface="Arial"/>
                <a:cs typeface="Arial"/>
              </a:rPr>
              <a:t>Artificial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45" dirty="0" smtClean="0">
                <a:latin typeface="Arial"/>
                <a:cs typeface="Arial"/>
              </a:rPr>
              <a:t>intelligence</a:t>
            </a:r>
            <a:r>
              <a:rPr sz="1400" spc="65" dirty="0" smtClean="0">
                <a:latin typeface="Arial"/>
                <a:cs typeface="Arial"/>
              </a:rPr>
              <a:t> </a:t>
            </a:r>
            <a:r>
              <a:rPr sz="1400" spc="-60" dirty="0" smtClean="0">
                <a:latin typeface="Arial"/>
                <a:cs typeface="Arial"/>
              </a:rPr>
              <a:t>is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35" dirty="0" smtClean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4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0000"/>
                </a:solidFill>
                <a:latin typeface="Arial"/>
                <a:cs typeface="Arial"/>
              </a:rPr>
              <a:t>synthesis</a:t>
            </a:r>
            <a:r>
              <a:rPr sz="14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4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65" dirty="0" smtClean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14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400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35" dirty="0" smtClean="0">
                <a:solidFill>
                  <a:srgbClr val="FF0000"/>
                </a:solidFill>
                <a:latin typeface="Arial"/>
                <a:cs typeface="Arial"/>
              </a:rPr>
              <a:t>computational</a:t>
            </a:r>
            <a:r>
              <a:rPr sz="14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70" dirty="0" smtClean="0">
                <a:solidFill>
                  <a:srgbClr val="FF0000"/>
                </a:solidFill>
                <a:latin typeface="Arial"/>
                <a:cs typeface="Arial"/>
              </a:rPr>
              <a:t>agents</a:t>
            </a:r>
            <a:r>
              <a:rPr sz="14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14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act</a:t>
            </a:r>
            <a:r>
              <a:rPr sz="14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0" dirty="0" smtClean="0">
                <a:solidFill>
                  <a:srgbClr val="FF0000"/>
                </a:solidFill>
                <a:latin typeface="Arial"/>
                <a:cs typeface="Arial"/>
              </a:rPr>
              <a:t>intelligently</a:t>
            </a:r>
            <a:r>
              <a:rPr sz="1400" spc="-10" dirty="0" smtClean="0">
                <a:latin typeface="Arial"/>
                <a:cs typeface="Arial"/>
              </a:rPr>
              <a:t>.</a:t>
            </a:r>
            <a:endParaRPr lang="en-US" sz="1400" spc="-10" dirty="0" smtClean="0">
              <a:latin typeface="Arial"/>
              <a:cs typeface="Arial"/>
            </a:endParaRPr>
          </a:p>
          <a:p>
            <a:pPr marL="12700" marR="328295">
              <a:lnSpc>
                <a:spcPct val="102600"/>
              </a:lnSpc>
            </a:pPr>
            <a:endParaRPr sz="1400" dirty="0">
              <a:latin typeface="Arial"/>
              <a:cs typeface="Arial"/>
            </a:endParaRPr>
          </a:p>
          <a:p>
            <a:pPr marL="12700" marR="335915" indent="0">
              <a:lnSpc>
                <a:spcPct val="113199"/>
              </a:lnSpc>
              <a:spcBef>
                <a:spcPts val="160"/>
              </a:spcBef>
            </a:pPr>
            <a:r>
              <a:rPr sz="1400" spc="-35" dirty="0" smtClean="0">
                <a:latin typeface="Arial"/>
                <a:cs typeface="Arial"/>
              </a:rPr>
              <a:t>An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FF0000"/>
                </a:solidFill>
                <a:latin typeface="Arial"/>
                <a:cs typeface="Arial"/>
              </a:rPr>
              <a:t>agent</a:t>
            </a:r>
            <a:r>
              <a:rPr sz="14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60" dirty="0" smtClean="0">
                <a:latin typeface="Arial"/>
                <a:cs typeface="Arial"/>
              </a:rPr>
              <a:t>is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55" dirty="0" smtClean="0">
                <a:latin typeface="Arial"/>
                <a:cs typeface="Arial"/>
              </a:rPr>
              <a:t>something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5" dirty="0" smtClean="0">
                <a:latin typeface="Arial"/>
                <a:cs typeface="Arial"/>
              </a:rPr>
              <a:t>that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55" dirty="0" smtClean="0">
                <a:solidFill>
                  <a:srgbClr val="FF0000"/>
                </a:solidFill>
                <a:latin typeface="Arial"/>
                <a:cs typeface="Arial"/>
              </a:rPr>
              <a:t>acts</a:t>
            </a:r>
            <a:r>
              <a:rPr sz="14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20" dirty="0" smtClean="0">
                <a:latin typeface="Arial"/>
                <a:cs typeface="Arial"/>
              </a:rPr>
              <a:t>in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75" dirty="0" smtClean="0">
                <a:latin typeface="Arial"/>
                <a:cs typeface="Arial"/>
              </a:rPr>
              <a:t>an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45" dirty="0" smtClean="0">
                <a:latin typeface="Arial"/>
                <a:cs typeface="Arial"/>
              </a:rPr>
              <a:t>envir</a:t>
            </a:r>
            <a:r>
              <a:rPr sz="1400" spc="-60" dirty="0" smtClean="0">
                <a:latin typeface="Arial"/>
                <a:cs typeface="Arial"/>
              </a:rPr>
              <a:t>onm</a:t>
            </a:r>
            <a:r>
              <a:rPr sz="1400" spc="-25" dirty="0" smtClean="0">
                <a:latin typeface="Arial"/>
                <a:cs typeface="Arial"/>
              </a:rPr>
              <a:t>ent.</a:t>
            </a:r>
            <a:r>
              <a:rPr sz="1400" spc="-30" dirty="0" smtClean="0">
                <a:latin typeface="Arial"/>
                <a:cs typeface="Arial"/>
              </a:rPr>
              <a:t> An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50" dirty="0" smtClean="0">
                <a:latin typeface="Arial"/>
                <a:cs typeface="Arial"/>
              </a:rPr>
              <a:t>agent</a:t>
            </a:r>
            <a:r>
              <a:rPr sz="1400" spc="60" dirty="0" smtClean="0">
                <a:latin typeface="Arial"/>
                <a:cs typeface="Arial"/>
              </a:rPr>
              <a:t> </a:t>
            </a:r>
            <a:r>
              <a:rPr sz="1400" spc="-55" dirty="0" smtClean="0">
                <a:latin typeface="Arial"/>
                <a:cs typeface="Arial"/>
              </a:rPr>
              <a:t>acts</a:t>
            </a:r>
            <a:r>
              <a:rPr sz="1400" spc="55" dirty="0" smtClean="0">
                <a:latin typeface="Arial"/>
                <a:cs typeface="Arial"/>
              </a:rPr>
              <a:t> </a:t>
            </a:r>
            <a:r>
              <a:rPr sz="1400" spc="-20" dirty="0" smtClean="0">
                <a:solidFill>
                  <a:srgbClr val="FF0000"/>
                </a:solidFill>
                <a:latin typeface="Arial"/>
                <a:cs typeface="Arial"/>
              </a:rPr>
              <a:t>intelligently</a:t>
            </a:r>
            <a:r>
              <a:rPr sz="14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10" dirty="0" smtClean="0">
                <a:latin typeface="Arial"/>
                <a:cs typeface="Arial"/>
              </a:rPr>
              <a:t>if:</a:t>
            </a:r>
            <a:endParaRPr sz="1400" dirty="0">
              <a:latin typeface="Arial"/>
              <a:cs typeface="Arial"/>
            </a:endParaRPr>
          </a:p>
          <a:p>
            <a:pPr marL="407670" indent="-285750">
              <a:lnSpc>
                <a:spcPct val="10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1200" dirty="0" smtClean="0">
                <a:latin typeface="Arial"/>
                <a:cs typeface="Arial"/>
              </a:rPr>
              <a:t>its actions are appropriate for its goals and circumstances</a:t>
            </a:r>
            <a:endParaRPr sz="1200" dirty="0">
              <a:latin typeface="Arial"/>
              <a:cs typeface="Arial"/>
            </a:endParaRPr>
          </a:p>
          <a:p>
            <a:pPr marL="407670" indent="-285750">
              <a:lnSpc>
                <a:spcPts val="1195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latin typeface="Arial"/>
                <a:cs typeface="Arial"/>
              </a:rPr>
              <a:t>it is flexible to changing environments and goals</a:t>
            </a:r>
            <a:endParaRPr sz="1200" dirty="0">
              <a:latin typeface="Arial"/>
              <a:cs typeface="Arial"/>
            </a:endParaRPr>
          </a:p>
          <a:p>
            <a:pPr marL="407670" indent="-285750">
              <a:lnSpc>
                <a:spcPts val="1195"/>
              </a:lnSpc>
              <a:buFont typeface="Arial" panose="020B0604020202020204" pitchFamily="34" charset="0"/>
              <a:buChar char="•"/>
            </a:pPr>
            <a:r>
              <a:rPr sz="1200" dirty="0" smtClean="0">
                <a:latin typeface="Arial"/>
                <a:cs typeface="Arial"/>
              </a:rPr>
              <a:t>it learns from experience</a:t>
            </a:r>
            <a:endParaRPr sz="1200" dirty="0">
              <a:latin typeface="Arial"/>
              <a:cs typeface="Arial"/>
            </a:endParaRPr>
          </a:p>
          <a:p>
            <a:pPr marL="407035" marR="414655" indent="-285750">
              <a:lnSpc>
                <a:spcPts val="12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200" dirty="0" smtClean="0">
                <a:latin typeface="Arial"/>
                <a:cs typeface="Arial"/>
              </a:rPr>
              <a:t>it makes appropriate choices given perceptual and computational limitations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35" dirty="0" smtClean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4395" y="749526"/>
            <a:ext cx="3630295" cy="2063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4940">
              <a:lnSpc>
                <a:spcPct val="102600"/>
              </a:lnSpc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Organisations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Microsoft,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Government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lang="en-US" sz="1100" spc="-75" dirty="0" smtClean="0">
                <a:latin typeface="Arial"/>
                <a:cs typeface="Arial"/>
              </a:rPr>
              <a:t>country</a:t>
            </a:r>
            <a:r>
              <a:rPr sz="1100" spc="-75" dirty="0" smtClean="0">
                <a:latin typeface="Arial"/>
                <a:cs typeface="Arial"/>
              </a:rPr>
              <a:t>,</a:t>
            </a:r>
            <a:r>
              <a:rPr sz="1100" spc="-40" dirty="0" smtClean="0">
                <a:latin typeface="Arial"/>
                <a:cs typeface="Arial"/>
              </a:rPr>
              <a:t> </a:t>
            </a:r>
            <a:r>
              <a:rPr lang="en-US" sz="1100" spc="-40" dirty="0" smtClean="0">
                <a:latin typeface="Arial"/>
                <a:cs typeface="Arial"/>
              </a:rPr>
              <a:t>EPU</a:t>
            </a:r>
            <a:r>
              <a:rPr sz="1100" spc="-40" dirty="0" smtClean="0">
                <a:latin typeface="Arial"/>
                <a:cs typeface="Arial"/>
              </a:rPr>
              <a:t>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lang="en-US" sz="1100" spc="-114" dirty="0" smtClean="0">
                <a:latin typeface="Arial"/>
                <a:cs typeface="Arial"/>
              </a:rPr>
              <a:t>ISE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Dept,...</a:t>
            </a:r>
            <a:endParaRPr sz="1100" dirty="0">
              <a:latin typeface="Arial"/>
              <a:cs typeface="Arial"/>
            </a:endParaRPr>
          </a:p>
          <a:p>
            <a:pPr marL="12700" marR="116205">
              <a:lnSpc>
                <a:spcPct val="102699"/>
              </a:lnSpc>
              <a:spcBef>
                <a:spcPts val="295"/>
              </a:spcBef>
            </a:pPr>
            <a:r>
              <a:rPr sz="1100" spc="-7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eople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teacher,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physician,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st</a:t>
            </a:r>
            <a:r>
              <a:rPr sz="1100" spc="-20" dirty="0" smtClean="0">
                <a:latin typeface="Arial"/>
                <a:cs typeface="Arial"/>
              </a:rPr>
              <a:t>o</a:t>
            </a:r>
            <a:r>
              <a:rPr sz="1100" spc="-45" dirty="0" smtClean="0">
                <a:latin typeface="Arial"/>
                <a:cs typeface="Arial"/>
              </a:rPr>
              <a:t>ck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trader,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engineer,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0" dirty="0" smtClean="0">
                <a:latin typeface="Arial"/>
                <a:cs typeface="Arial"/>
              </a:rPr>
              <a:t>rese</a:t>
            </a:r>
            <a:r>
              <a:rPr sz="1100" spc="-140" dirty="0" smtClean="0">
                <a:latin typeface="Arial"/>
                <a:cs typeface="Arial"/>
              </a:rPr>
              <a:t>a</a:t>
            </a:r>
            <a:r>
              <a:rPr sz="1100" spc="-45" dirty="0" smtClean="0">
                <a:latin typeface="Arial"/>
                <a:cs typeface="Arial"/>
              </a:rPr>
              <a:t>rcher,</a:t>
            </a:r>
            <a:r>
              <a:rPr sz="1100" spc="-30" dirty="0" smtClean="0">
                <a:latin typeface="Arial"/>
                <a:cs typeface="Arial"/>
              </a:rPr>
              <a:t> travel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agent,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f</a:t>
            </a:r>
            <a:r>
              <a:rPr sz="1100" spc="-75" dirty="0" smtClean="0">
                <a:latin typeface="Arial"/>
                <a:cs typeface="Arial"/>
              </a:rPr>
              <a:t>a</a:t>
            </a:r>
            <a:r>
              <a:rPr sz="1100" spc="-40" dirty="0" smtClean="0">
                <a:latin typeface="Arial"/>
                <a:cs typeface="Arial"/>
              </a:rPr>
              <a:t>rmer,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w</a:t>
            </a:r>
            <a:r>
              <a:rPr sz="1100" spc="-20" dirty="0" smtClean="0">
                <a:latin typeface="Arial"/>
                <a:cs typeface="Arial"/>
              </a:rPr>
              <a:t>aiter...</a:t>
            </a:r>
            <a:endParaRPr sz="1100" dirty="0">
              <a:latin typeface="Arial"/>
              <a:cs typeface="Arial"/>
            </a:endParaRPr>
          </a:p>
          <a:p>
            <a:pPr marL="12700" marR="27305">
              <a:lnSpc>
                <a:spcPct val="102600"/>
              </a:lnSpc>
              <a:spcBef>
                <a:spcPts val="30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Computers/devices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thermostat,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5" dirty="0" smtClean="0">
                <a:latin typeface="Arial"/>
                <a:cs typeface="Arial"/>
              </a:rPr>
              <a:t>user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interface,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airplane</a:t>
            </a:r>
            <a:r>
              <a:rPr sz="1100" spc="-3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controller,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ne</a:t>
            </a:r>
            <a:r>
              <a:rPr sz="1100" spc="-50" dirty="0" smtClean="0">
                <a:latin typeface="Arial"/>
                <a:cs typeface="Arial"/>
              </a:rPr>
              <a:t>t</a:t>
            </a:r>
            <a:r>
              <a:rPr sz="1100" spc="-95" dirty="0" smtClean="0">
                <a:latin typeface="Arial"/>
                <a:cs typeface="Arial"/>
              </a:rPr>
              <a:t>w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-10" dirty="0" smtClean="0">
                <a:latin typeface="Arial"/>
                <a:cs typeface="Arial"/>
              </a:rPr>
              <a:t>rk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controller,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game,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advising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system,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10" dirty="0" smtClean="0">
                <a:latin typeface="Arial"/>
                <a:cs typeface="Arial"/>
              </a:rPr>
              <a:t>tut</a:t>
            </a:r>
            <a:r>
              <a:rPr sz="1100" spc="-15" dirty="0" smtClean="0">
                <a:latin typeface="Arial"/>
                <a:cs typeface="Arial"/>
              </a:rPr>
              <a:t>o</a:t>
            </a:r>
            <a:r>
              <a:rPr sz="1100" spc="-30" dirty="0" smtClean="0">
                <a:latin typeface="Arial"/>
                <a:cs typeface="Arial"/>
              </a:rPr>
              <a:t>ring</a:t>
            </a:r>
            <a:r>
              <a:rPr sz="1100" spc="-2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system,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diagnostic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assistant,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ro</a:t>
            </a:r>
            <a:r>
              <a:rPr sz="1100" spc="-15" dirty="0" smtClean="0">
                <a:latin typeface="Arial"/>
                <a:cs typeface="Arial"/>
              </a:rPr>
              <a:t>b</a:t>
            </a:r>
            <a:r>
              <a:rPr sz="1100" spc="0" dirty="0" smtClean="0">
                <a:latin typeface="Arial"/>
                <a:cs typeface="Arial"/>
              </a:rPr>
              <a:t>ot,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20" dirty="0" smtClean="0">
                <a:latin typeface="Arial"/>
                <a:cs typeface="Arial"/>
              </a:rPr>
              <a:t>G</a:t>
            </a:r>
            <a:r>
              <a:rPr sz="1100" spc="-60" dirty="0" smtClean="0">
                <a:latin typeface="Arial"/>
                <a:cs typeface="Arial"/>
              </a:rPr>
              <a:t>o</a:t>
            </a:r>
            <a:r>
              <a:rPr sz="1100" spc="-65" dirty="0" smtClean="0">
                <a:latin typeface="Arial"/>
                <a:cs typeface="Arial"/>
              </a:rPr>
              <a:t>ogle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c</a:t>
            </a:r>
            <a:r>
              <a:rPr sz="1100" spc="-120" dirty="0" smtClean="0">
                <a:latin typeface="Arial"/>
                <a:cs typeface="Arial"/>
              </a:rPr>
              <a:t>a</a:t>
            </a:r>
            <a:r>
              <a:rPr sz="1100" spc="0" dirty="0" smtClean="0">
                <a:latin typeface="Arial"/>
                <a:cs typeface="Arial"/>
              </a:rPr>
              <a:t>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M</a:t>
            </a:r>
            <a:r>
              <a:rPr sz="1100" spc="-55" dirty="0" smtClean="0">
                <a:latin typeface="Arial"/>
                <a:cs typeface="Arial"/>
              </a:rPr>
              <a:t>a</a:t>
            </a:r>
            <a:r>
              <a:rPr sz="1100" spc="-65" dirty="0" smtClean="0">
                <a:latin typeface="Arial"/>
                <a:cs typeface="Arial"/>
              </a:rPr>
              <a:t>rs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rover...</a:t>
            </a:r>
            <a:endParaRPr sz="1100" dirty="0">
              <a:latin typeface="Arial"/>
              <a:cs typeface="Arial"/>
            </a:endParaRPr>
          </a:p>
          <a:p>
            <a:pPr marL="12700" marR="12700">
              <a:lnSpc>
                <a:spcPct val="125299"/>
              </a:lnSpc>
            </a:pPr>
            <a:r>
              <a:rPr sz="1100" spc="-45" dirty="0" smtClean="0">
                <a:solidFill>
                  <a:srgbClr val="FF0000"/>
                </a:solidFill>
                <a:latin typeface="Arial"/>
                <a:cs typeface="Arial"/>
              </a:rPr>
              <a:t>Animals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dog,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mouse,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bird,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insect,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w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-25" dirty="0" smtClean="0">
                <a:latin typeface="Arial"/>
                <a:cs typeface="Arial"/>
              </a:rPr>
              <a:t>rm,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bacterium,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bacteria...</a:t>
            </a:r>
            <a:r>
              <a:rPr sz="1100" spc="-2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45" dirty="0" smtClean="0">
                <a:latin typeface="Arial"/>
                <a:cs typeface="Arial"/>
              </a:rPr>
              <a:t>o</a:t>
            </a:r>
            <a:r>
              <a:rPr sz="1100" spc="-35" dirty="0" smtClean="0">
                <a:latin typeface="Arial"/>
                <a:cs typeface="Arial"/>
              </a:rPr>
              <a:t>ok(?</a:t>
            </a:r>
            <a:r>
              <a:rPr sz="1100" spc="50" dirty="0" smtClean="0">
                <a:latin typeface="Arial"/>
                <a:cs typeface="Arial"/>
              </a:rPr>
              <a:t>)</a:t>
            </a:r>
            <a:r>
              <a:rPr sz="1100" spc="-10" dirty="0" smtClean="0">
                <a:latin typeface="Arial"/>
                <a:cs typeface="Arial"/>
              </a:rPr>
              <a:t>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sentence(?),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w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-10" dirty="0" smtClean="0">
                <a:latin typeface="Arial"/>
                <a:cs typeface="Arial"/>
              </a:rPr>
              <a:t>rd(?),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letter(?)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85" dirty="0" smtClean="0">
                <a:latin typeface="Arial"/>
                <a:cs typeface="Arial"/>
              </a:rPr>
              <a:t>Can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a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40" dirty="0" smtClean="0">
                <a:latin typeface="Arial"/>
                <a:cs typeface="Arial"/>
              </a:rPr>
              <a:t>o</a:t>
            </a:r>
            <a:r>
              <a:rPr sz="1100" spc="-50" dirty="0" smtClean="0">
                <a:latin typeface="Arial"/>
                <a:cs typeface="Arial"/>
              </a:rPr>
              <a:t>ok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00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25" dirty="0" smtClean="0">
                <a:latin typeface="Arial"/>
                <a:cs typeface="Arial"/>
              </a:rPr>
              <a:t>a</a:t>
            </a:r>
            <a:r>
              <a:rPr sz="1100" spc="-15" dirty="0" smtClean="0">
                <a:latin typeface="Arial"/>
                <a:cs typeface="Arial"/>
              </a:rPr>
              <a:t>rticle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i="1" spc="-65" dirty="0" smtClean="0">
                <a:latin typeface="Arial"/>
                <a:cs typeface="Arial"/>
              </a:rPr>
              <a:t>do</a:t>
            </a:r>
            <a:r>
              <a:rPr sz="1100" i="1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things?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70" dirty="0" smtClean="0">
                <a:latin typeface="Arial"/>
                <a:cs typeface="Arial"/>
              </a:rPr>
              <a:t>Convince? 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Argue? 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Inspire? 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5" dirty="0" smtClean="0">
                <a:latin typeface="Arial"/>
                <a:cs typeface="Arial"/>
              </a:rPr>
              <a:t>Cause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80" dirty="0" smtClean="0">
                <a:latin typeface="Arial"/>
                <a:cs typeface="Arial"/>
              </a:rPr>
              <a:t>eople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5" dirty="0" smtClean="0">
                <a:latin typeface="Arial"/>
                <a:cs typeface="Arial"/>
              </a:rPr>
              <a:t>to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act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differently?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5" dirty="0" smtClean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FFFFFF"/>
                </a:solidFill>
                <a:latin typeface="Arial"/>
                <a:cs typeface="Arial"/>
              </a:rPr>
              <a:t>rtificial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8925" marR="227329">
              <a:lnSpc>
                <a:spcPts val="1200"/>
              </a:lnSpc>
            </a:pP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Scientific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5" dirty="0" smtClean="0">
                <a:solidFill>
                  <a:srgbClr val="FF0000"/>
                </a:solidFill>
                <a:latin typeface="Arial"/>
                <a:cs typeface="Arial"/>
              </a:rPr>
              <a:t>goal: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5" dirty="0" smtClean="0">
                <a:latin typeface="Arial"/>
                <a:cs typeface="Arial"/>
              </a:rPr>
              <a:t>to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understand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the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p</a:t>
            </a:r>
            <a:r>
              <a:rPr sz="1100" spc="-45" dirty="0" smtClean="0">
                <a:latin typeface="Arial"/>
                <a:cs typeface="Arial"/>
              </a:rPr>
              <a:t>rinciples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5" dirty="0" smtClean="0">
                <a:latin typeface="Arial"/>
                <a:cs typeface="Arial"/>
              </a:rPr>
              <a:t>that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ma</a:t>
            </a:r>
            <a:r>
              <a:rPr sz="1100" spc="-75" dirty="0" smtClean="0">
                <a:latin typeface="Arial"/>
                <a:cs typeface="Arial"/>
              </a:rPr>
              <a:t>k</a:t>
            </a:r>
            <a:r>
              <a:rPr sz="1100" spc="-130" dirty="0" smtClean="0">
                <a:latin typeface="Arial"/>
                <a:cs typeface="Arial"/>
              </a:rPr>
              <a:t>e</a:t>
            </a:r>
            <a:r>
              <a:rPr sz="1100" spc="-6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intelligent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65" dirty="0" smtClean="0">
                <a:latin typeface="Arial"/>
                <a:cs typeface="Arial"/>
              </a:rPr>
              <a:t>ehavi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70" dirty="0" smtClean="0">
                <a:latin typeface="Arial"/>
                <a:cs typeface="Arial"/>
              </a:rPr>
              <a:t>ossible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in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natural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5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25" dirty="0" smtClean="0">
                <a:latin typeface="Arial"/>
                <a:cs typeface="Arial"/>
              </a:rPr>
              <a:t>a</a:t>
            </a:r>
            <a:r>
              <a:rPr sz="1100" spc="0" dirty="0" smtClean="0">
                <a:latin typeface="Arial"/>
                <a:cs typeface="Arial"/>
              </a:rPr>
              <a:t>rtificial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systems.</a:t>
            </a:r>
            <a:endParaRPr sz="1100" dirty="0">
              <a:latin typeface="Arial"/>
              <a:cs typeface="Arial"/>
            </a:endParaRPr>
          </a:p>
          <a:p>
            <a:pPr marL="398145">
              <a:lnSpc>
                <a:spcPct val="100000"/>
              </a:lnSpc>
              <a:spcBef>
                <a:spcPts val="155"/>
              </a:spcBef>
            </a:pPr>
            <a:r>
              <a:rPr sz="1500" spc="-37" baseline="8333" dirty="0" smtClean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sz="1500" spc="-15" baseline="8333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analyze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natural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and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110" dirty="0" smtClean="0">
                <a:latin typeface="Arial"/>
                <a:cs typeface="Arial"/>
              </a:rPr>
              <a:t>a</a:t>
            </a:r>
            <a:r>
              <a:rPr sz="1000" spc="0" dirty="0" smtClean="0">
                <a:latin typeface="Arial"/>
                <a:cs typeface="Arial"/>
              </a:rPr>
              <a:t>rtificial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agents</a:t>
            </a:r>
            <a:endParaRPr sz="1000" dirty="0">
              <a:latin typeface="Arial"/>
              <a:cs typeface="Arial"/>
            </a:endParaRPr>
          </a:p>
          <a:p>
            <a:pPr marL="565785" marR="12700" indent="-168275">
              <a:lnSpc>
                <a:spcPts val="1200"/>
              </a:lnSpc>
              <a:spcBef>
                <a:spcPts val="35"/>
              </a:spcBef>
            </a:pPr>
            <a:r>
              <a:rPr sz="1500" spc="-37" baseline="8333" dirty="0" smtClean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sz="1500" spc="-15" baseline="8333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f</a:t>
            </a:r>
            <a:r>
              <a:rPr sz="1000" spc="-55" dirty="0" smtClean="0">
                <a:latin typeface="Arial"/>
                <a:cs typeface="Arial"/>
              </a:rPr>
              <a:t>o</a:t>
            </a:r>
            <a:r>
              <a:rPr sz="1000" spc="-30" dirty="0" smtClean="0">
                <a:latin typeface="Arial"/>
                <a:cs typeface="Arial"/>
              </a:rPr>
              <a:t>rmulate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and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80" dirty="0" smtClean="0">
                <a:latin typeface="Arial"/>
                <a:cs typeface="Arial"/>
              </a:rPr>
              <a:t>t</a:t>
            </a:r>
            <a:r>
              <a:rPr sz="1000" spc="-55" dirty="0" smtClean="0">
                <a:latin typeface="Arial"/>
                <a:cs typeface="Arial"/>
              </a:rPr>
              <a:t>est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hy</a:t>
            </a:r>
            <a:r>
              <a:rPr sz="1000" spc="-20" dirty="0" smtClean="0">
                <a:latin typeface="Arial"/>
                <a:cs typeface="Arial"/>
              </a:rPr>
              <a:t>p</a:t>
            </a:r>
            <a:r>
              <a:rPr sz="1000" spc="-70" dirty="0" smtClean="0">
                <a:latin typeface="Arial"/>
                <a:cs typeface="Arial"/>
              </a:rPr>
              <a:t>otheses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-65" dirty="0" smtClean="0">
                <a:latin typeface="Arial"/>
                <a:cs typeface="Arial"/>
              </a:rPr>
              <a:t>a</a:t>
            </a:r>
            <a:r>
              <a:rPr sz="1000" spc="-40" dirty="0" smtClean="0">
                <a:latin typeface="Arial"/>
                <a:cs typeface="Arial"/>
              </a:rPr>
              <a:t>b</a:t>
            </a:r>
            <a:r>
              <a:rPr sz="1000" spc="-10" dirty="0" smtClean="0">
                <a:latin typeface="Arial"/>
                <a:cs typeface="Arial"/>
              </a:rPr>
              <a:t>out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what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45" dirty="0" smtClean="0">
                <a:latin typeface="Arial"/>
                <a:cs typeface="Arial"/>
              </a:rPr>
              <a:t>it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-5" dirty="0" smtClean="0">
                <a:latin typeface="Arial"/>
                <a:cs typeface="Arial"/>
              </a:rPr>
              <a:t>ta</a:t>
            </a:r>
            <a:r>
              <a:rPr sz="1000" spc="-35" dirty="0" smtClean="0">
                <a:latin typeface="Arial"/>
                <a:cs typeface="Arial"/>
              </a:rPr>
              <a:t>k</a:t>
            </a:r>
            <a:r>
              <a:rPr sz="1000" spc="-120" dirty="0" smtClean="0">
                <a:latin typeface="Arial"/>
                <a:cs typeface="Arial"/>
              </a:rPr>
              <a:t>es</a:t>
            </a:r>
            <a:r>
              <a:rPr sz="1000" spc="40" dirty="0" smtClean="0">
                <a:latin typeface="Arial"/>
                <a:cs typeface="Arial"/>
              </a:rPr>
              <a:t> </a:t>
            </a:r>
            <a:r>
              <a:rPr sz="1000" spc="5" dirty="0" smtClean="0">
                <a:latin typeface="Arial"/>
                <a:cs typeface="Arial"/>
              </a:rPr>
              <a:t>to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30" dirty="0" smtClean="0">
                <a:latin typeface="Arial"/>
                <a:cs typeface="Arial"/>
              </a:rPr>
              <a:t>construct</a:t>
            </a:r>
            <a:r>
              <a:rPr sz="1000" spc="-20" dirty="0" smtClean="0">
                <a:latin typeface="Arial"/>
                <a:cs typeface="Arial"/>
              </a:rPr>
              <a:t> intelligent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agents</a:t>
            </a:r>
            <a:endParaRPr sz="1000" dirty="0">
              <a:latin typeface="Arial"/>
              <a:cs typeface="Arial"/>
            </a:endParaRPr>
          </a:p>
          <a:p>
            <a:pPr marL="565785" marR="17780" indent="-168275">
              <a:lnSpc>
                <a:spcPts val="1200"/>
              </a:lnSpc>
            </a:pPr>
            <a:r>
              <a:rPr sz="1500" spc="-37" baseline="8333" dirty="0" smtClean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sz="1500" spc="-15" baseline="8333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60" dirty="0" smtClean="0">
                <a:latin typeface="Arial"/>
                <a:cs typeface="Arial"/>
              </a:rPr>
              <a:t>design,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build,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85" dirty="0" smtClean="0">
                <a:latin typeface="Arial"/>
                <a:cs typeface="Arial"/>
              </a:rPr>
              <a:t>a</a:t>
            </a:r>
            <a:r>
              <a:rPr sz="1000" spc="-45" dirty="0" smtClean="0">
                <a:latin typeface="Arial"/>
                <a:cs typeface="Arial"/>
              </a:rPr>
              <a:t>nd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70" dirty="0" smtClean="0">
                <a:latin typeface="Arial"/>
                <a:cs typeface="Arial"/>
              </a:rPr>
              <a:t>ex</a:t>
            </a:r>
            <a:r>
              <a:rPr sz="1000" spc="-50" dirty="0" smtClean="0">
                <a:latin typeface="Arial"/>
                <a:cs typeface="Arial"/>
              </a:rPr>
              <a:t>p</a:t>
            </a:r>
            <a:r>
              <a:rPr sz="1000" spc="-35" dirty="0" smtClean="0">
                <a:latin typeface="Arial"/>
                <a:cs typeface="Arial"/>
              </a:rPr>
              <a:t>eriment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0" dirty="0" smtClean="0">
                <a:latin typeface="Arial"/>
                <a:cs typeface="Arial"/>
              </a:rPr>
              <a:t>with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computational</a:t>
            </a:r>
            <a:r>
              <a:rPr sz="1000" spc="60" dirty="0" smtClean="0">
                <a:latin typeface="Arial"/>
                <a:cs typeface="Arial"/>
              </a:rPr>
              <a:t> </a:t>
            </a:r>
            <a:r>
              <a:rPr sz="1000" spc="-70" dirty="0" smtClean="0">
                <a:latin typeface="Arial"/>
                <a:cs typeface="Arial"/>
              </a:rPr>
              <a:t>systems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5" dirty="0" smtClean="0">
                <a:latin typeface="Arial"/>
                <a:cs typeface="Arial"/>
              </a:rPr>
              <a:t>that </a:t>
            </a:r>
            <a:r>
              <a:rPr sz="1000" spc="-20" dirty="0" smtClean="0">
                <a:latin typeface="Arial"/>
                <a:cs typeface="Arial"/>
              </a:rPr>
              <a:t>p</a:t>
            </a:r>
            <a:r>
              <a:rPr sz="1000" spc="-35" dirty="0" smtClean="0">
                <a:latin typeface="Arial"/>
                <a:cs typeface="Arial"/>
              </a:rPr>
              <a:t>erf</a:t>
            </a:r>
            <a:r>
              <a:rPr sz="1000" spc="-80" dirty="0" smtClean="0">
                <a:latin typeface="Arial"/>
                <a:cs typeface="Arial"/>
              </a:rPr>
              <a:t>o</a:t>
            </a:r>
            <a:r>
              <a:rPr sz="1000" spc="-25" dirty="0" smtClean="0">
                <a:latin typeface="Arial"/>
                <a:cs typeface="Arial"/>
              </a:rPr>
              <a:t>rm</a:t>
            </a:r>
            <a:r>
              <a:rPr sz="1000" spc="50" dirty="0" smtClean="0">
                <a:latin typeface="Arial"/>
                <a:cs typeface="Arial"/>
              </a:rPr>
              <a:t> </a:t>
            </a:r>
            <a:r>
              <a:rPr sz="1000" spc="-55" dirty="0" smtClean="0">
                <a:latin typeface="Arial"/>
                <a:cs typeface="Arial"/>
              </a:rPr>
              <a:t>tasks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5" dirty="0" smtClean="0">
                <a:latin typeface="Arial"/>
                <a:cs typeface="Arial"/>
              </a:rPr>
              <a:t>that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require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35" dirty="0" smtClean="0">
                <a:latin typeface="Arial"/>
                <a:cs typeface="Arial"/>
              </a:rPr>
              <a:t>intelligence</a:t>
            </a:r>
            <a:endParaRPr sz="1000" dirty="0">
              <a:latin typeface="Arial"/>
              <a:cs typeface="Arial"/>
            </a:endParaRPr>
          </a:p>
          <a:p>
            <a:pPr marL="288925" marR="408305">
              <a:lnSpc>
                <a:spcPts val="1650"/>
              </a:lnSpc>
              <a:spcBef>
                <a:spcPts val="90"/>
              </a:spcBef>
            </a:pP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Engineering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5" dirty="0" smtClean="0">
                <a:solidFill>
                  <a:srgbClr val="FF0000"/>
                </a:solidFill>
                <a:latin typeface="Arial"/>
                <a:cs typeface="Arial"/>
              </a:rPr>
              <a:t>goal: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design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useful,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intelligent</a:t>
            </a:r>
            <a:r>
              <a:rPr sz="1100" spc="65" dirty="0" smtClean="0">
                <a:latin typeface="Arial"/>
                <a:cs typeface="Arial"/>
              </a:rPr>
              <a:t> </a:t>
            </a:r>
            <a:r>
              <a:rPr sz="1100" spc="-125" dirty="0" smtClean="0">
                <a:latin typeface="Arial"/>
                <a:cs typeface="Arial"/>
              </a:rPr>
              <a:t>a</a:t>
            </a:r>
            <a:r>
              <a:rPr sz="1100" spc="-10" dirty="0" smtClean="0">
                <a:latin typeface="Arial"/>
                <a:cs typeface="Arial"/>
              </a:rPr>
              <a:t>rtifacts. </a:t>
            </a:r>
            <a:r>
              <a:rPr sz="1100" spc="-50" dirty="0" smtClean="0">
                <a:latin typeface="Arial"/>
                <a:cs typeface="Arial"/>
              </a:rPr>
              <a:t>Analogy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35" dirty="0" smtClean="0">
                <a:latin typeface="Arial"/>
                <a:cs typeface="Arial"/>
              </a:rPr>
              <a:t>e</a:t>
            </a:r>
            <a:r>
              <a:rPr sz="1100" spc="-50" dirty="0" smtClean="0">
                <a:latin typeface="Arial"/>
                <a:cs typeface="Arial"/>
              </a:rPr>
              <a:t>t</a:t>
            </a:r>
            <a:r>
              <a:rPr sz="1100" spc="-95" dirty="0" smtClean="0">
                <a:latin typeface="Arial"/>
                <a:cs typeface="Arial"/>
              </a:rPr>
              <a:t>w</a:t>
            </a:r>
            <a:r>
              <a:rPr sz="1100" spc="-130" dirty="0" smtClean="0">
                <a:latin typeface="Arial"/>
                <a:cs typeface="Arial"/>
              </a:rPr>
              <a:t>e</a:t>
            </a:r>
            <a:r>
              <a:rPr sz="1100" spc="-95" dirty="0" smtClean="0">
                <a:latin typeface="Arial"/>
                <a:cs typeface="Arial"/>
              </a:rPr>
              <a:t>en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studying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flying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m</a:t>
            </a:r>
            <a:r>
              <a:rPr sz="1100" spc="-100" dirty="0" smtClean="0">
                <a:latin typeface="Arial"/>
                <a:cs typeface="Arial"/>
              </a:rPr>
              <a:t>a</a:t>
            </a:r>
            <a:r>
              <a:rPr sz="1100" spc="-70" dirty="0" smtClean="0">
                <a:latin typeface="Arial"/>
                <a:cs typeface="Arial"/>
              </a:rPr>
              <a:t>c</a:t>
            </a:r>
            <a:r>
              <a:rPr sz="1100" spc="-55" dirty="0" smtClean="0">
                <a:latin typeface="Arial"/>
                <a:cs typeface="Arial"/>
              </a:rPr>
              <a:t>h</a:t>
            </a:r>
            <a:r>
              <a:rPr sz="1100" spc="-80" dirty="0" smtClean="0">
                <a:latin typeface="Arial"/>
                <a:cs typeface="Arial"/>
              </a:rPr>
              <a:t>ines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and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thinking</a:t>
            </a:r>
            <a:endParaRPr sz="1100" dirty="0">
              <a:latin typeface="Arial"/>
              <a:cs typeface="Arial"/>
            </a:endParaRPr>
          </a:p>
          <a:p>
            <a:pPr marL="288925">
              <a:lnSpc>
                <a:spcPts val="1245"/>
              </a:lnSpc>
            </a:pPr>
            <a:r>
              <a:rPr sz="1100" spc="-65" dirty="0" smtClean="0">
                <a:latin typeface="Arial"/>
                <a:cs typeface="Arial"/>
              </a:rPr>
              <a:t>machines.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 smtClean="0">
                <a:solidFill>
                  <a:srgbClr val="FFFFFF"/>
                </a:solidFill>
                <a:latin typeface="Arial"/>
                <a:cs typeface="Arial"/>
              </a:rPr>
              <a:t>acting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7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Arial"/>
                <a:cs typeface="Arial"/>
              </a:rPr>
              <a:t>environment: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 smtClean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 smtClean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557" y="1367948"/>
            <a:ext cx="105791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 smtClean="0">
                <a:latin typeface="Times New Roman"/>
                <a:cs typeface="Times New Roman"/>
              </a:rPr>
              <a:t>Prior</a:t>
            </a:r>
            <a:r>
              <a:rPr sz="1150" spc="5" dirty="0" smtClean="0">
                <a:latin typeface="Times New Roman"/>
                <a:cs typeface="Times New Roman"/>
              </a:rPr>
              <a:t> </a:t>
            </a:r>
            <a:r>
              <a:rPr sz="1150" spc="20" dirty="0" smtClean="0">
                <a:latin typeface="Times New Roman"/>
                <a:cs typeface="Times New Roman"/>
              </a:rPr>
              <a:t>Know</a:t>
            </a:r>
            <a:r>
              <a:rPr sz="1150" spc="5" dirty="0" smtClean="0">
                <a:latin typeface="Times New Roman"/>
                <a:cs typeface="Times New Roman"/>
              </a:rPr>
              <a:t>l</a:t>
            </a:r>
            <a:r>
              <a:rPr sz="1150" spc="15" dirty="0" smtClean="0">
                <a:latin typeface="Times New Roman"/>
                <a:cs typeface="Times New Roman"/>
              </a:rPr>
              <a:t>edge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370" y="2194698"/>
            <a:ext cx="1305466" cy="680753"/>
          </a:xfrm>
          <a:custGeom>
            <a:avLst/>
            <a:gdLst/>
            <a:ahLst/>
            <a:cxnLst/>
            <a:rect l="l" t="t" r="r" b="b"/>
            <a:pathLst>
              <a:path w="1305466" h="680753">
                <a:moveTo>
                  <a:pt x="125175" y="378523"/>
                </a:moveTo>
                <a:lnTo>
                  <a:pt x="65822" y="359227"/>
                </a:lnTo>
                <a:lnTo>
                  <a:pt x="25479" y="326889"/>
                </a:lnTo>
                <a:lnTo>
                  <a:pt x="3868" y="285470"/>
                </a:lnTo>
                <a:lnTo>
                  <a:pt x="0" y="262591"/>
                </a:lnTo>
                <a:lnTo>
                  <a:pt x="709" y="238926"/>
                </a:lnTo>
                <a:lnTo>
                  <a:pt x="15724" y="191215"/>
                </a:lnTo>
                <a:lnTo>
                  <a:pt x="48633" y="146295"/>
                </a:lnTo>
                <a:lnTo>
                  <a:pt x="99158" y="108125"/>
                </a:lnTo>
                <a:lnTo>
                  <a:pt x="167019" y="80663"/>
                </a:lnTo>
                <a:lnTo>
                  <a:pt x="207363" y="72183"/>
                </a:lnTo>
                <a:lnTo>
                  <a:pt x="251937" y="67865"/>
                </a:lnTo>
                <a:lnTo>
                  <a:pt x="300705" y="68203"/>
                </a:lnTo>
                <a:lnTo>
                  <a:pt x="353634" y="73691"/>
                </a:lnTo>
                <a:lnTo>
                  <a:pt x="361576" y="58577"/>
                </a:lnTo>
                <a:lnTo>
                  <a:pt x="392651" y="33785"/>
                </a:lnTo>
                <a:lnTo>
                  <a:pt x="439874" y="15982"/>
                </a:lnTo>
                <a:lnTo>
                  <a:pt x="498315" y="4855"/>
                </a:lnTo>
                <a:lnTo>
                  <a:pt x="563044" y="92"/>
                </a:lnTo>
                <a:lnTo>
                  <a:pt x="596228" y="0"/>
                </a:lnTo>
                <a:lnTo>
                  <a:pt x="629135" y="1381"/>
                </a:lnTo>
                <a:lnTo>
                  <a:pt x="691656" y="8409"/>
                </a:lnTo>
                <a:lnTo>
                  <a:pt x="745680" y="20863"/>
                </a:lnTo>
                <a:lnTo>
                  <a:pt x="786278" y="38432"/>
                </a:lnTo>
                <a:lnTo>
                  <a:pt x="811219" y="73691"/>
                </a:lnTo>
                <a:lnTo>
                  <a:pt x="851796" y="59021"/>
                </a:lnTo>
                <a:lnTo>
                  <a:pt x="893004" y="49154"/>
                </a:lnTo>
                <a:lnTo>
                  <a:pt x="934359" y="43746"/>
                </a:lnTo>
                <a:lnTo>
                  <a:pt x="975378" y="42456"/>
                </a:lnTo>
                <a:lnTo>
                  <a:pt x="1015575" y="44941"/>
                </a:lnTo>
                <a:lnTo>
                  <a:pt x="1054468" y="50857"/>
                </a:lnTo>
                <a:lnTo>
                  <a:pt x="1091572" y="59863"/>
                </a:lnTo>
                <a:lnTo>
                  <a:pt x="1158481" y="85772"/>
                </a:lnTo>
                <a:lnTo>
                  <a:pt x="1212429" y="119925"/>
                </a:lnTo>
                <a:lnTo>
                  <a:pt x="1249548" y="159582"/>
                </a:lnTo>
                <a:lnTo>
                  <a:pt x="1265966" y="202001"/>
                </a:lnTo>
                <a:lnTo>
                  <a:pt x="1265203" y="223390"/>
                </a:lnTo>
                <a:lnTo>
                  <a:pt x="1257813" y="244441"/>
                </a:lnTo>
                <a:lnTo>
                  <a:pt x="1243313" y="264812"/>
                </a:lnTo>
                <a:lnTo>
                  <a:pt x="1221218" y="284160"/>
                </a:lnTo>
                <a:lnTo>
                  <a:pt x="1191045" y="302143"/>
                </a:lnTo>
                <a:lnTo>
                  <a:pt x="1228216" y="312228"/>
                </a:lnTo>
                <a:lnTo>
                  <a:pt x="1279474" y="341589"/>
                </a:lnTo>
                <a:lnTo>
                  <a:pt x="1302982" y="380237"/>
                </a:lnTo>
                <a:lnTo>
                  <a:pt x="1305466" y="401931"/>
                </a:lnTo>
                <a:lnTo>
                  <a:pt x="1302377" y="424613"/>
                </a:lnTo>
                <a:lnTo>
                  <a:pt x="1281298" y="471161"/>
                </a:lnTo>
                <a:lnTo>
                  <a:pt x="1243380" y="516321"/>
                </a:lnTo>
                <a:lnTo>
                  <a:pt x="1192262" y="556536"/>
                </a:lnTo>
                <a:lnTo>
                  <a:pt x="1131580" y="588247"/>
                </a:lnTo>
                <a:lnTo>
                  <a:pt x="1064972" y="607898"/>
                </a:lnTo>
                <a:lnTo>
                  <a:pt x="1030582" y="612088"/>
                </a:lnTo>
                <a:lnTo>
                  <a:pt x="996074" y="611928"/>
                </a:lnTo>
                <a:lnTo>
                  <a:pt x="961904" y="606975"/>
                </a:lnTo>
                <a:lnTo>
                  <a:pt x="956398" y="619057"/>
                </a:lnTo>
                <a:lnTo>
                  <a:pt x="910850" y="649771"/>
                </a:lnTo>
                <a:lnTo>
                  <a:pt x="861940" y="664982"/>
                </a:lnTo>
                <a:lnTo>
                  <a:pt x="803470" y="675368"/>
                </a:lnTo>
                <a:lnTo>
                  <a:pt x="739958" y="680405"/>
                </a:lnTo>
                <a:lnTo>
                  <a:pt x="707725" y="680753"/>
                </a:lnTo>
                <a:lnTo>
                  <a:pt x="675926" y="679567"/>
                </a:lnTo>
                <a:lnTo>
                  <a:pt x="615894" y="672330"/>
                </a:lnTo>
                <a:lnTo>
                  <a:pt x="564382" y="658169"/>
                </a:lnTo>
                <a:lnTo>
                  <a:pt x="525911" y="636559"/>
                </a:lnTo>
                <a:lnTo>
                  <a:pt x="505001" y="606975"/>
                </a:lnTo>
                <a:lnTo>
                  <a:pt x="469006" y="622749"/>
                </a:lnTo>
                <a:lnTo>
                  <a:pt x="430080" y="634195"/>
                </a:lnTo>
                <a:lnTo>
                  <a:pt x="389009" y="641556"/>
                </a:lnTo>
                <a:lnTo>
                  <a:pt x="346580" y="645078"/>
                </a:lnTo>
                <a:lnTo>
                  <a:pt x="303580" y="645004"/>
                </a:lnTo>
                <a:lnTo>
                  <a:pt x="260797" y="641579"/>
                </a:lnTo>
                <a:lnTo>
                  <a:pt x="219016" y="635047"/>
                </a:lnTo>
                <a:lnTo>
                  <a:pt x="179025" y="625652"/>
                </a:lnTo>
                <a:lnTo>
                  <a:pt x="141611" y="613639"/>
                </a:lnTo>
                <a:lnTo>
                  <a:pt x="77661" y="582733"/>
                </a:lnTo>
                <a:lnTo>
                  <a:pt x="33460" y="544284"/>
                </a:lnTo>
                <a:lnTo>
                  <a:pt x="15305" y="500247"/>
                </a:lnTo>
                <a:lnTo>
                  <a:pt x="17961" y="476743"/>
                </a:lnTo>
                <a:lnTo>
                  <a:pt x="29489" y="452574"/>
                </a:lnTo>
                <a:lnTo>
                  <a:pt x="50676" y="427985"/>
                </a:lnTo>
                <a:lnTo>
                  <a:pt x="82309" y="403220"/>
                </a:lnTo>
                <a:lnTo>
                  <a:pt x="125175" y="378523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8587" y="2439150"/>
            <a:ext cx="81153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Environment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5460" y="1672099"/>
            <a:ext cx="903756" cy="608574"/>
          </a:xfrm>
          <a:custGeom>
            <a:avLst/>
            <a:gdLst/>
            <a:ahLst/>
            <a:cxnLst/>
            <a:rect l="l" t="t" r="r" b="b"/>
            <a:pathLst>
              <a:path w="903756" h="608574">
                <a:moveTo>
                  <a:pt x="903756" y="608574"/>
                </a:moveTo>
                <a:lnTo>
                  <a:pt x="856727" y="585985"/>
                </a:lnTo>
                <a:lnTo>
                  <a:pt x="806280" y="562848"/>
                </a:lnTo>
                <a:lnTo>
                  <a:pt x="753016" y="539261"/>
                </a:lnTo>
                <a:lnTo>
                  <a:pt x="697539" y="515321"/>
                </a:lnTo>
                <a:lnTo>
                  <a:pt x="640453" y="491123"/>
                </a:lnTo>
                <a:lnTo>
                  <a:pt x="582361" y="466764"/>
                </a:lnTo>
                <a:lnTo>
                  <a:pt x="523866" y="442340"/>
                </a:lnTo>
                <a:lnTo>
                  <a:pt x="465572" y="417949"/>
                </a:lnTo>
                <a:lnTo>
                  <a:pt x="408081" y="393685"/>
                </a:lnTo>
                <a:lnTo>
                  <a:pt x="351998" y="369647"/>
                </a:lnTo>
                <a:lnTo>
                  <a:pt x="297926" y="345930"/>
                </a:lnTo>
                <a:lnTo>
                  <a:pt x="246469" y="322630"/>
                </a:lnTo>
                <a:lnTo>
                  <a:pt x="198228" y="299845"/>
                </a:lnTo>
                <a:lnTo>
                  <a:pt x="153809" y="277670"/>
                </a:lnTo>
                <a:lnTo>
                  <a:pt x="113814" y="256202"/>
                </a:lnTo>
                <a:lnTo>
                  <a:pt x="78847" y="235538"/>
                </a:lnTo>
                <a:lnTo>
                  <a:pt x="26408" y="197005"/>
                </a:lnTo>
                <a:lnTo>
                  <a:pt x="1321" y="162844"/>
                </a:lnTo>
                <a:lnTo>
                  <a:pt x="0" y="149819"/>
                </a:lnTo>
                <a:lnTo>
                  <a:pt x="4118" y="137663"/>
                </a:lnTo>
                <a:lnTo>
                  <a:pt x="45410" y="105817"/>
                </a:lnTo>
                <a:lnTo>
                  <a:pt x="93349" y="87845"/>
                </a:lnTo>
                <a:lnTo>
                  <a:pt x="154159" y="71930"/>
                </a:lnTo>
                <a:lnTo>
                  <a:pt x="224877" y="57598"/>
                </a:lnTo>
                <a:lnTo>
                  <a:pt x="263025" y="50877"/>
                </a:lnTo>
                <a:lnTo>
                  <a:pt x="302540" y="44375"/>
                </a:lnTo>
                <a:lnTo>
                  <a:pt x="343049" y="38031"/>
                </a:lnTo>
                <a:lnTo>
                  <a:pt x="384184" y="31788"/>
                </a:lnTo>
                <a:lnTo>
                  <a:pt x="425574" y="25585"/>
                </a:lnTo>
                <a:lnTo>
                  <a:pt x="466847" y="19364"/>
                </a:lnTo>
                <a:lnTo>
                  <a:pt x="507635" y="13066"/>
                </a:lnTo>
                <a:lnTo>
                  <a:pt x="547566" y="6630"/>
                </a:lnTo>
                <a:lnTo>
                  <a:pt x="586270" y="0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3867" y="1635303"/>
            <a:ext cx="105973" cy="73600"/>
          </a:xfrm>
          <a:custGeom>
            <a:avLst/>
            <a:gdLst/>
            <a:ahLst/>
            <a:cxnLst/>
            <a:rect l="l" t="t" r="r" b="b"/>
            <a:pathLst>
              <a:path w="105973" h="73600">
                <a:moveTo>
                  <a:pt x="0" y="0"/>
                </a:moveTo>
                <a:lnTo>
                  <a:pt x="15677" y="73600"/>
                </a:lnTo>
                <a:lnTo>
                  <a:pt x="105973" y="158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3867" y="1635303"/>
            <a:ext cx="105973" cy="73600"/>
          </a:xfrm>
          <a:custGeom>
            <a:avLst/>
            <a:gdLst/>
            <a:ahLst/>
            <a:cxnLst/>
            <a:rect l="l" t="t" r="r" b="b"/>
            <a:pathLst>
              <a:path w="105973" h="73600">
                <a:moveTo>
                  <a:pt x="105973" y="15896"/>
                </a:moveTo>
                <a:lnTo>
                  <a:pt x="0" y="0"/>
                </a:lnTo>
                <a:lnTo>
                  <a:pt x="15677" y="73600"/>
                </a:lnTo>
                <a:lnTo>
                  <a:pt x="105973" y="15896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2293" y="1716359"/>
            <a:ext cx="469265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S</a:t>
            </a:r>
            <a:r>
              <a:rPr sz="1150" spc="5" dirty="0" smtClean="0">
                <a:latin typeface="Times New Roman"/>
                <a:cs typeface="Times New Roman"/>
              </a:rPr>
              <a:t>ti</a:t>
            </a:r>
            <a:r>
              <a:rPr sz="1150" spc="15" dirty="0" smtClean="0">
                <a:latin typeface="Times New Roman"/>
                <a:cs typeface="Times New Roman"/>
              </a:rPr>
              <a:t>mul</a:t>
            </a:r>
            <a:r>
              <a:rPr sz="1150" spc="5" dirty="0" smtClean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7473" y="1749241"/>
            <a:ext cx="711036" cy="532403"/>
          </a:xfrm>
          <a:custGeom>
            <a:avLst/>
            <a:gdLst/>
            <a:ahLst/>
            <a:cxnLst/>
            <a:rect l="l" t="t" r="r" b="b"/>
            <a:pathLst>
              <a:path w="711036" h="532403">
                <a:moveTo>
                  <a:pt x="0" y="0"/>
                </a:moveTo>
                <a:lnTo>
                  <a:pt x="37186" y="16127"/>
                </a:lnTo>
                <a:lnTo>
                  <a:pt x="77304" y="32405"/>
                </a:lnTo>
                <a:lnTo>
                  <a:pt x="119836" y="48809"/>
                </a:lnTo>
                <a:lnTo>
                  <a:pt x="164266" y="65311"/>
                </a:lnTo>
                <a:lnTo>
                  <a:pt x="210075" y="81885"/>
                </a:lnTo>
                <a:lnTo>
                  <a:pt x="256746" y="98503"/>
                </a:lnTo>
                <a:lnTo>
                  <a:pt x="303763" y="115139"/>
                </a:lnTo>
                <a:lnTo>
                  <a:pt x="350608" y="131767"/>
                </a:lnTo>
                <a:lnTo>
                  <a:pt x="396763" y="148359"/>
                </a:lnTo>
                <a:lnTo>
                  <a:pt x="441712" y="164889"/>
                </a:lnTo>
                <a:lnTo>
                  <a:pt x="484936" y="181330"/>
                </a:lnTo>
                <a:lnTo>
                  <a:pt x="525920" y="197655"/>
                </a:lnTo>
                <a:lnTo>
                  <a:pt x="564145" y="213837"/>
                </a:lnTo>
                <a:lnTo>
                  <a:pt x="599095" y="229850"/>
                </a:lnTo>
                <a:lnTo>
                  <a:pt x="657098" y="261262"/>
                </a:lnTo>
                <a:lnTo>
                  <a:pt x="695791" y="291675"/>
                </a:lnTo>
                <a:lnTo>
                  <a:pt x="711036" y="320877"/>
                </a:lnTo>
                <a:lnTo>
                  <a:pt x="709534" y="332795"/>
                </a:lnTo>
                <a:lnTo>
                  <a:pt x="678642" y="367187"/>
                </a:lnTo>
                <a:lnTo>
                  <a:pt x="639172" y="389142"/>
                </a:lnTo>
                <a:lnTo>
                  <a:pt x="587509" y="410467"/>
                </a:lnTo>
                <a:lnTo>
                  <a:pt x="526144" y="431292"/>
                </a:lnTo>
                <a:lnTo>
                  <a:pt x="457566" y="451745"/>
                </a:lnTo>
                <a:lnTo>
                  <a:pt x="384267" y="471954"/>
                </a:lnTo>
                <a:lnTo>
                  <a:pt x="346626" y="482008"/>
                </a:lnTo>
                <a:lnTo>
                  <a:pt x="308739" y="492048"/>
                </a:lnTo>
                <a:lnTo>
                  <a:pt x="270916" y="502092"/>
                </a:lnTo>
                <a:lnTo>
                  <a:pt x="233470" y="512155"/>
                </a:lnTo>
                <a:lnTo>
                  <a:pt x="196712" y="522253"/>
                </a:lnTo>
                <a:lnTo>
                  <a:pt x="160954" y="532403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2988" y="2245824"/>
            <a:ext cx="107043" cy="71612"/>
          </a:xfrm>
          <a:custGeom>
            <a:avLst/>
            <a:gdLst/>
            <a:ahLst/>
            <a:cxnLst/>
            <a:rect l="l" t="t" r="r" b="b"/>
            <a:pathLst>
              <a:path w="107043" h="71612">
                <a:moveTo>
                  <a:pt x="83924" y="0"/>
                </a:moveTo>
                <a:lnTo>
                  <a:pt x="0" y="66631"/>
                </a:lnTo>
                <a:lnTo>
                  <a:pt x="107043" y="71612"/>
                </a:lnTo>
                <a:lnTo>
                  <a:pt x="83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2988" y="2245824"/>
            <a:ext cx="107043" cy="71612"/>
          </a:xfrm>
          <a:custGeom>
            <a:avLst/>
            <a:gdLst/>
            <a:ahLst/>
            <a:cxnLst/>
            <a:rect l="l" t="t" r="r" b="b"/>
            <a:pathLst>
              <a:path w="107043" h="71612">
                <a:moveTo>
                  <a:pt x="0" y="66631"/>
                </a:moveTo>
                <a:lnTo>
                  <a:pt x="107043" y="71612"/>
                </a:lnTo>
                <a:lnTo>
                  <a:pt x="83924" y="0"/>
                </a:lnTo>
                <a:lnTo>
                  <a:pt x="0" y="66631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7028" y="1958114"/>
            <a:ext cx="49403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20" dirty="0" smtClean="0">
                <a:latin typeface="Times New Roman"/>
                <a:cs typeface="Times New Roman"/>
              </a:rPr>
              <a:t>Ac</a:t>
            </a:r>
            <a:r>
              <a:rPr sz="1150" spc="5" dirty="0" smtClean="0">
                <a:latin typeface="Times New Roman"/>
                <a:cs typeface="Times New Roman"/>
              </a:rPr>
              <a:t>ti</a:t>
            </a:r>
            <a:r>
              <a:rPr sz="1150" spc="15" dirty="0" smtClean="0">
                <a:latin typeface="Times New Roman"/>
                <a:cs typeface="Times New Roman"/>
              </a:rPr>
              <a:t>ons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6782" y="1854464"/>
            <a:ext cx="781805" cy="519887"/>
          </a:xfrm>
          <a:custGeom>
            <a:avLst/>
            <a:gdLst/>
            <a:ahLst/>
            <a:cxnLst/>
            <a:rect l="l" t="t" r="r" b="b"/>
            <a:pathLst>
              <a:path w="781805" h="519887">
                <a:moveTo>
                  <a:pt x="781805" y="519887"/>
                </a:moveTo>
                <a:lnTo>
                  <a:pt x="740951" y="510219"/>
                </a:lnTo>
                <a:lnTo>
                  <a:pt x="696934" y="500930"/>
                </a:lnTo>
                <a:lnTo>
                  <a:pt x="650312" y="491954"/>
                </a:lnTo>
                <a:lnTo>
                  <a:pt x="601643" y="483224"/>
                </a:lnTo>
                <a:lnTo>
                  <a:pt x="551485" y="474672"/>
                </a:lnTo>
                <a:lnTo>
                  <a:pt x="500397" y="466233"/>
                </a:lnTo>
                <a:lnTo>
                  <a:pt x="448936" y="457838"/>
                </a:lnTo>
                <a:lnTo>
                  <a:pt x="397661" y="449420"/>
                </a:lnTo>
                <a:lnTo>
                  <a:pt x="347130" y="440913"/>
                </a:lnTo>
                <a:lnTo>
                  <a:pt x="297901" y="432249"/>
                </a:lnTo>
                <a:lnTo>
                  <a:pt x="250531" y="423362"/>
                </a:lnTo>
                <a:lnTo>
                  <a:pt x="205580" y="414184"/>
                </a:lnTo>
                <a:lnTo>
                  <a:pt x="163605" y="404648"/>
                </a:lnTo>
                <a:lnTo>
                  <a:pt x="125165" y="394688"/>
                </a:lnTo>
                <a:lnTo>
                  <a:pt x="61120" y="373224"/>
                </a:lnTo>
                <a:lnTo>
                  <a:pt x="17910" y="349256"/>
                </a:lnTo>
                <a:lnTo>
                  <a:pt x="0" y="322248"/>
                </a:lnTo>
                <a:lnTo>
                  <a:pt x="1069" y="309583"/>
                </a:lnTo>
                <a:lnTo>
                  <a:pt x="33735" y="268046"/>
                </a:lnTo>
                <a:lnTo>
                  <a:pt x="76511" y="237829"/>
                </a:lnTo>
                <a:lnTo>
                  <a:pt x="132777" y="205990"/>
                </a:lnTo>
                <a:lnTo>
                  <a:pt x="199694" y="172869"/>
                </a:lnTo>
                <a:lnTo>
                  <a:pt x="236260" y="155935"/>
                </a:lnTo>
                <a:lnTo>
                  <a:pt x="274425" y="138809"/>
                </a:lnTo>
                <a:lnTo>
                  <a:pt x="313834" y="121533"/>
                </a:lnTo>
                <a:lnTo>
                  <a:pt x="354132" y="104150"/>
                </a:lnTo>
                <a:lnTo>
                  <a:pt x="394965" y="86703"/>
                </a:lnTo>
                <a:lnTo>
                  <a:pt x="435978" y="69235"/>
                </a:lnTo>
                <a:lnTo>
                  <a:pt x="476816" y="51788"/>
                </a:lnTo>
                <a:lnTo>
                  <a:pt x="517125" y="34404"/>
                </a:lnTo>
                <a:lnTo>
                  <a:pt x="556550" y="17127"/>
                </a:lnTo>
                <a:lnTo>
                  <a:pt x="594735" y="0"/>
                </a:lnTo>
              </a:path>
            </a:pathLst>
          </a:custGeom>
          <a:ln w="12542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5035" y="1810574"/>
            <a:ext cx="106684" cy="77733"/>
          </a:xfrm>
          <a:custGeom>
            <a:avLst/>
            <a:gdLst/>
            <a:ahLst/>
            <a:cxnLst/>
            <a:rect l="l" t="t" r="r" b="b"/>
            <a:pathLst>
              <a:path w="106684" h="77733">
                <a:moveTo>
                  <a:pt x="106684" y="0"/>
                </a:moveTo>
                <a:lnTo>
                  <a:pt x="0" y="10066"/>
                </a:lnTo>
                <a:lnTo>
                  <a:pt x="32925" y="77733"/>
                </a:lnTo>
                <a:lnTo>
                  <a:pt x="10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5035" y="1810574"/>
            <a:ext cx="106684" cy="77732"/>
          </a:xfrm>
          <a:custGeom>
            <a:avLst/>
            <a:gdLst/>
            <a:ahLst/>
            <a:cxnLst/>
            <a:rect l="l" t="t" r="r" b="b"/>
            <a:pathLst>
              <a:path w="106684" h="77732">
                <a:moveTo>
                  <a:pt x="106684" y="0"/>
                </a:moveTo>
                <a:lnTo>
                  <a:pt x="0" y="10066"/>
                </a:lnTo>
                <a:lnTo>
                  <a:pt x="32925" y="77732"/>
                </a:lnTo>
                <a:lnTo>
                  <a:pt x="106684" y="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5064" y="2080022"/>
            <a:ext cx="1049655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Pas</a:t>
            </a:r>
            <a:r>
              <a:rPr sz="1150" spc="5" dirty="0" smtClean="0">
                <a:latin typeface="Times New Roman"/>
                <a:cs typeface="Times New Roman"/>
              </a:rPr>
              <a:t>t </a:t>
            </a:r>
            <a:r>
              <a:rPr sz="1150" spc="15" dirty="0" smtClean="0">
                <a:latin typeface="Times New Roman"/>
                <a:cs typeface="Times New Roman"/>
              </a:rPr>
              <a:t>Experiences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49917" y="1116913"/>
            <a:ext cx="582691" cy="144004"/>
          </a:xfrm>
          <a:custGeom>
            <a:avLst/>
            <a:gdLst/>
            <a:ahLst/>
            <a:cxnLst/>
            <a:rect l="l" t="t" r="r" b="b"/>
            <a:pathLst>
              <a:path w="582691" h="144004">
                <a:moveTo>
                  <a:pt x="0" y="0"/>
                </a:moveTo>
                <a:lnTo>
                  <a:pt x="582691" y="144004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3581" y="1224390"/>
            <a:ext cx="106432" cy="73054"/>
          </a:xfrm>
          <a:custGeom>
            <a:avLst/>
            <a:gdLst/>
            <a:ahLst/>
            <a:cxnLst/>
            <a:rect l="l" t="t" r="r" b="b"/>
            <a:pathLst>
              <a:path w="106432" h="73054">
                <a:moveTo>
                  <a:pt x="18054" y="0"/>
                </a:moveTo>
                <a:lnTo>
                  <a:pt x="0" y="73054"/>
                </a:lnTo>
                <a:lnTo>
                  <a:pt x="106432" y="60600"/>
                </a:lnTo>
                <a:lnTo>
                  <a:pt x="18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23581" y="1224390"/>
            <a:ext cx="106432" cy="73054"/>
          </a:xfrm>
          <a:custGeom>
            <a:avLst/>
            <a:gdLst/>
            <a:ahLst/>
            <a:cxnLst/>
            <a:rect l="l" t="t" r="r" b="b"/>
            <a:pathLst>
              <a:path w="106432" h="73054">
                <a:moveTo>
                  <a:pt x="106432" y="60600"/>
                </a:moveTo>
                <a:lnTo>
                  <a:pt x="18054" y="0"/>
                </a:lnTo>
                <a:lnTo>
                  <a:pt x="0" y="73054"/>
                </a:lnTo>
                <a:lnTo>
                  <a:pt x="106432" y="6060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43646" y="1468089"/>
            <a:ext cx="585335" cy="168"/>
          </a:xfrm>
          <a:custGeom>
            <a:avLst/>
            <a:gdLst/>
            <a:ahLst/>
            <a:cxnLst/>
            <a:rect l="l" t="t" r="r" b="b"/>
            <a:pathLst>
              <a:path w="585335" h="168">
                <a:moveTo>
                  <a:pt x="0" y="0"/>
                </a:moveTo>
                <a:lnTo>
                  <a:pt x="585335" y="168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8971" y="1430631"/>
            <a:ext cx="100347" cy="75252"/>
          </a:xfrm>
          <a:custGeom>
            <a:avLst/>
            <a:gdLst/>
            <a:ahLst/>
            <a:cxnLst/>
            <a:rect l="l" t="t" r="r" b="b"/>
            <a:pathLst>
              <a:path w="100347" h="75252">
                <a:moveTo>
                  <a:pt x="22" y="0"/>
                </a:moveTo>
                <a:lnTo>
                  <a:pt x="0" y="75252"/>
                </a:lnTo>
                <a:lnTo>
                  <a:pt x="100347" y="37654"/>
                </a:lnTo>
                <a:lnTo>
                  <a:pt x="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8970" y="1430631"/>
            <a:ext cx="100347" cy="75252"/>
          </a:xfrm>
          <a:custGeom>
            <a:avLst/>
            <a:gdLst/>
            <a:ahLst/>
            <a:cxnLst/>
            <a:rect l="l" t="t" r="r" b="b"/>
            <a:pathLst>
              <a:path w="100347" h="75252">
                <a:moveTo>
                  <a:pt x="100347" y="37654"/>
                </a:moveTo>
                <a:lnTo>
                  <a:pt x="22" y="0"/>
                </a:lnTo>
                <a:lnTo>
                  <a:pt x="0" y="75252"/>
                </a:lnTo>
                <a:lnTo>
                  <a:pt x="100347" y="37654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53148" y="1112949"/>
            <a:ext cx="1244325" cy="711043"/>
          </a:xfrm>
          <a:custGeom>
            <a:avLst/>
            <a:gdLst/>
            <a:ahLst/>
            <a:cxnLst/>
            <a:rect l="l" t="t" r="r" b="b"/>
            <a:pathLst>
              <a:path w="1244325" h="711043">
                <a:moveTo>
                  <a:pt x="0" y="0"/>
                </a:moveTo>
                <a:lnTo>
                  <a:pt x="1244325" y="0"/>
                </a:lnTo>
                <a:lnTo>
                  <a:pt x="1244325" y="711043"/>
                </a:lnTo>
                <a:lnTo>
                  <a:pt x="0" y="71104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0278" y="526603"/>
            <a:ext cx="1120775" cy="671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576580">
              <a:lnSpc>
                <a:spcPts val="2720"/>
              </a:lnSpc>
            </a:pPr>
            <a:r>
              <a:rPr sz="1150" spc="15" dirty="0" smtClean="0">
                <a:latin typeface="Times New Roman"/>
                <a:cs typeface="Times New Roman"/>
              </a:rPr>
              <a:t>Abi</a:t>
            </a:r>
            <a:r>
              <a:rPr sz="1150" spc="5" dirty="0" smtClean="0">
                <a:latin typeface="Times New Roman"/>
                <a:cs typeface="Times New Roman"/>
              </a:rPr>
              <a:t>liti</a:t>
            </a:r>
            <a:r>
              <a:rPr sz="1150" spc="10" dirty="0" smtClean="0">
                <a:latin typeface="Times New Roman"/>
                <a:cs typeface="Times New Roman"/>
              </a:rPr>
              <a:t>es</a:t>
            </a:r>
            <a:r>
              <a:rPr sz="1150" spc="15" dirty="0" smtClean="0">
                <a:latin typeface="Times New Roman"/>
                <a:cs typeface="Times New Roman"/>
              </a:rPr>
              <a:t> Goa</a:t>
            </a:r>
            <a:r>
              <a:rPr sz="1150" spc="5" dirty="0" smtClean="0">
                <a:latin typeface="Times New Roman"/>
                <a:cs typeface="Times New Roman"/>
              </a:rPr>
              <a:t>l</a:t>
            </a:r>
            <a:r>
              <a:rPr sz="1150" spc="10" dirty="0" smtClean="0">
                <a:latin typeface="Times New Roman"/>
                <a:cs typeface="Times New Roman"/>
              </a:rPr>
              <a:t>s</a:t>
            </a:r>
            <a:r>
              <a:rPr sz="1150" spc="5" dirty="0" smtClean="0">
                <a:latin typeface="Times New Roman"/>
                <a:cs typeface="Times New Roman"/>
              </a:rPr>
              <a:t>/</a:t>
            </a:r>
            <a:r>
              <a:rPr sz="1150" spc="10" dirty="0" smtClean="0">
                <a:latin typeface="Times New Roman"/>
                <a:cs typeface="Times New Roman"/>
              </a:rPr>
              <a:t>Preferences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8706" y="1372590"/>
            <a:ext cx="39370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Agent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49917" y="762601"/>
            <a:ext cx="592093" cy="294980"/>
          </a:xfrm>
          <a:custGeom>
            <a:avLst/>
            <a:gdLst/>
            <a:ahLst/>
            <a:cxnLst/>
            <a:rect l="l" t="t" r="r" b="b"/>
            <a:pathLst>
              <a:path w="592093" h="294980">
                <a:moveTo>
                  <a:pt x="0" y="0"/>
                </a:moveTo>
                <a:lnTo>
                  <a:pt x="592093" y="294980"/>
                </a:lnTo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5232" y="1023902"/>
            <a:ext cx="106587" cy="78420"/>
          </a:xfrm>
          <a:custGeom>
            <a:avLst/>
            <a:gdLst/>
            <a:ahLst/>
            <a:cxnLst/>
            <a:rect l="l" t="t" r="r" b="b"/>
            <a:pathLst>
              <a:path w="106587" h="78420">
                <a:moveTo>
                  <a:pt x="33557" y="0"/>
                </a:moveTo>
                <a:lnTo>
                  <a:pt x="0" y="67356"/>
                </a:lnTo>
                <a:lnTo>
                  <a:pt x="106587" y="78420"/>
                </a:lnTo>
                <a:lnTo>
                  <a:pt x="33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5232" y="1023902"/>
            <a:ext cx="106587" cy="78420"/>
          </a:xfrm>
          <a:custGeom>
            <a:avLst/>
            <a:gdLst/>
            <a:ahLst/>
            <a:cxnLst/>
            <a:rect l="l" t="t" r="r" b="b"/>
            <a:pathLst>
              <a:path w="106587" h="78420">
                <a:moveTo>
                  <a:pt x="106587" y="78420"/>
                </a:moveTo>
                <a:lnTo>
                  <a:pt x="33557" y="0"/>
                </a:lnTo>
                <a:lnTo>
                  <a:pt x="0" y="67356"/>
                </a:lnTo>
                <a:lnTo>
                  <a:pt x="106587" y="78420"/>
                </a:lnTo>
                <a:close/>
              </a:path>
            </a:pathLst>
          </a:custGeom>
          <a:ln w="1254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 smtClean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0" dirty="0" smtClean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0" dirty="0" smtClean="0">
                <a:solidFill>
                  <a:srgbClr val="FFFFFF"/>
                </a:solidFill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392" rIns="0" bIns="0" rtlCol="0">
            <a:noAutofit/>
          </a:bodyPr>
          <a:lstStyle/>
          <a:p>
            <a:pPr marL="288925" marR="12700">
              <a:lnSpc>
                <a:spcPct val="125299"/>
              </a:lnSpc>
            </a:pP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Abilities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—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the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set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70" dirty="0" smtClean="0">
                <a:latin typeface="Arial"/>
                <a:cs typeface="Arial"/>
              </a:rPr>
              <a:t>ossible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actions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45" dirty="0" smtClean="0">
                <a:latin typeface="Arial"/>
                <a:cs typeface="Arial"/>
              </a:rPr>
              <a:t>it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c</a:t>
            </a:r>
            <a:r>
              <a:rPr sz="1100" spc="-100" dirty="0" smtClean="0">
                <a:latin typeface="Arial"/>
                <a:cs typeface="Arial"/>
              </a:rPr>
              <a:t>a</a:t>
            </a:r>
            <a:r>
              <a:rPr sz="1100" spc="-50" dirty="0" smtClean="0">
                <a:latin typeface="Arial"/>
                <a:cs typeface="Arial"/>
              </a:rPr>
              <a:t>n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40" dirty="0" smtClean="0">
                <a:latin typeface="Arial"/>
                <a:cs typeface="Arial"/>
              </a:rPr>
              <a:t>erf</a:t>
            </a:r>
            <a:r>
              <a:rPr sz="1100" spc="-85" dirty="0" smtClean="0">
                <a:latin typeface="Arial"/>
                <a:cs typeface="Arial"/>
              </a:rPr>
              <a:t>o</a:t>
            </a:r>
            <a:r>
              <a:rPr sz="1100" spc="-30" dirty="0" smtClean="0">
                <a:latin typeface="Arial"/>
                <a:cs typeface="Arial"/>
              </a:rPr>
              <a:t>rm</a:t>
            </a:r>
            <a:r>
              <a:rPr sz="1100" spc="-1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Goals/Preferences</a:t>
            </a:r>
            <a:r>
              <a:rPr sz="1100" spc="6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—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45" dirty="0" smtClean="0">
                <a:latin typeface="Arial"/>
                <a:cs typeface="Arial"/>
              </a:rPr>
              <a:t>it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w</a:t>
            </a:r>
            <a:r>
              <a:rPr sz="1100" spc="-40" dirty="0" smtClean="0">
                <a:latin typeface="Arial"/>
                <a:cs typeface="Arial"/>
              </a:rPr>
              <a:t>ants,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its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desires,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its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values,...</a:t>
            </a:r>
            <a:r>
              <a:rPr sz="1100" spc="-3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Pri</a:t>
            </a:r>
            <a:r>
              <a:rPr sz="1100" spc="-6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5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6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wledge</a:t>
            </a:r>
            <a:r>
              <a:rPr sz="1100" spc="6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5" dirty="0" smtClean="0">
                <a:latin typeface="Arial"/>
                <a:cs typeface="Arial"/>
              </a:rPr>
              <a:t>—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45" dirty="0" smtClean="0">
                <a:latin typeface="Arial"/>
                <a:cs typeface="Arial"/>
              </a:rPr>
              <a:t>it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comes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into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b</a:t>
            </a:r>
            <a:r>
              <a:rPr sz="1100" spc="-60" dirty="0" smtClean="0">
                <a:latin typeface="Arial"/>
                <a:cs typeface="Arial"/>
              </a:rPr>
              <a:t>eing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kn</a:t>
            </a:r>
            <a:r>
              <a:rPr sz="1100" spc="-80" dirty="0" smtClean="0">
                <a:latin typeface="Arial"/>
                <a:cs typeface="Arial"/>
              </a:rPr>
              <a:t>o</a:t>
            </a:r>
            <a:r>
              <a:rPr sz="1100" spc="-35" dirty="0" smtClean="0">
                <a:latin typeface="Arial"/>
                <a:cs typeface="Arial"/>
              </a:rPr>
              <a:t>wing,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endParaRPr sz="1100" dirty="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5"/>
              </a:spcBef>
            </a:pPr>
            <a:r>
              <a:rPr sz="1100" spc="45" dirty="0" smtClean="0">
                <a:latin typeface="Arial"/>
                <a:cs typeface="Arial"/>
              </a:rPr>
              <a:t>it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d</a:t>
            </a:r>
            <a:r>
              <a:rPr sz="1100" spc="-35" dirty="0" smtClean="0">
                <a:latin typeface="Arial"/>
                <a:cs typeface="Arial"/>
              </a:rPr>
              <a:t>oesn’t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get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from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ex</a:t>
            </a:r>
            <a:r>
              <a:rPr sz="1100" spc="-50" dirty="0" smtClean="0">
                <a:latin typeface="Arial"/>
                <a:cs typeface="Arial"/>
              </a:rPr>
              <a:t>perience,...</a:t>
            </a:r>
            <a:endParaRPr sz="1100" dirty="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75"/>
              </a:spcBef>
            </a:pP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Hist</a:t>
            </a:r>
            <a:r>
              <a:rPr sz="1100" spc="-6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25" dirty="0" smtClean="0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stimuli</a:t>
            </a:r>
            <a:endParaRPr sz="1100" dirty="0">
              <a:latin typeface="Arial"/>
              <a:cs typeface="Arial"/>
            </a:endParaRPr>
          </a:p>
          <a:p>
            <a:pPr marL="565785" marR="112395" indent="-168275">
              <a:lnSpc>
                <a:spcPts val="1200"/>
              </a:lnSpc>
              <a:spcBef>
                <a:spcPts val="215"/>
              </a:spcBef>
            </a:pPr>
            <a:r>
              <a:rPr sz="1500" spc="-37" baseline="8333" dirty="0" smtClean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sz="1500" spc="-15" baseline="8333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latin typeface="Arial"/>
                <a:cs typeface="Arial"/>
              </a:rPr>
              <a:t>(current)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solidFill>
                  <a:srgbClr val="FF0000"/>
                </a:solidFill>
                <a:latin typeface="Arial"/>
                <a:cs typeface="Arial"/>
              </a:rPr>
              <a:t>stimuli</a:t>
            </a:r>
            <a:r>
              <a:rPr sz="10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latin typeface="Arial"/>
                <a:cs typeface="Arial"/>
              </a:rPr>
              <a:t>—</a:t>
            </a:r>
            <a:r>
              <a:rPr sz="1000" spc="50" dirty="0" smtClean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what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45" dirty="0" smtClean="0">
                <a:latin typeface="Arial"/>
                <a:cs typeface="Arial"/>
              </a:rPr>
              <a:t>it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70" dirty="0" smtClean="0">
                <a:latin typeface="Arial"/>
                <a:cs typeface="Arial"/>
              </a:rPr>
              <a:t>receives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from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120" dirty="0" smtClean="0">
                <a:latin typeface="Arial"/>
                <a:cs typeface="Arial"/>
              </a:rPr>
              <a:t>e</a:t>
            </a:r>
            <a:r>
              <a:rPr sz="1000" spc="-50" dirty="0" smtClean="0">
                <a:latin typeface="Arial"/>
                <a:cs typeface="Arial"/>
              </a:rPr>
              <a:t>n</a:t>
            </a:r>
            <a:r>
              <a:rPr sz="1000" spc="-45" dirty="0" smtClean="0">
                <a:latin typeface="Arial"/>
                <a:cs typeface="Arial"/>
              </a:rPr>
              <a:t>v</a:t>
            </a:r>
            <a:r>
              <a:rPr sz="1000" spc="10" dirty="0" smtClean="0">
                <a:latin typeface="Arial"/>
                <a:cs typeface="Arial"/>
              </a:rPr>
              <a:t>i</a:t>
            </a:r>
            <a:r>
              <a:rPr sz="1000" spc="-55" dirty="0" smtClean="0">
                <a:latin typeface="Arial"/>
                <a:cs typeface="Arial"/>
              </a:rPr>
              <a:t>ronme</a:t>
            </a:r>
            <a:r>
              <a:rPr sz="1000" spc="-50" dirty="0" smtClean="0">
                <a:latin typeface="Arial"/>
                <a:cs typeface="Arial"/>
              </a:rPr>
              <a:t>n</a:t>
            </a:r>
            <a:r>
              <a:rPr sz="1000" spc="80" dirty="0" smtClean="0">
                <a:latin typeface="Arial"/>
                <a:cs typeface="Arial"/>
              </a:rPr>
              <a:t>t</a:t>
            </a:r>
            <a:r>
              <a:rPr sz="1000" spc="50" dirty="0" smtClean="0">
                <a:latin typeface="Arial"/>
                <a:cs typeface="Arial"/>
              </a:rPr>
              <a:t> </a:t>
            </a:r>
            <a:r>
              <a:rPr sz="1000" spc="-50" dirty="0" smtClean="0">
                <a:latin typeface="Arial"/>
                <a:cs typeface="Arial"/>
              </a:rPr>
              <a:t>n</a:t>
            </a:r>
            <a:r>
              <a:rPr sz="1000" spc="-80" dirty="0" smtClean="0">
                <a:latin typeface="Arial"/>
                <a:cs typeface="Arial"/>
              </a:rPr>
              <a:t>o</a:t>
            </a:r>
            <a:r>
              <a:rPr sz="1000" spc="-45" dirty="0" smtClean="0">
                <a:latin typeface="Arial"/>
                <a:cs typeface="Arial"/>
              </a:rPr>
              <a:t>w</a:t>
            </a:r>
            <a:r>
              <a:rPr sz="1000" spc="-20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(observations,</a:t>
            </a:r>
            <a:r>
              <a:rPr sz="1000" spc="60" dirty="0" smtClean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p</a:t>
            </a:r>
            <a:r>
              <a:rPr sz="1000" spc="-45" dirty="0" smtClean="0">
                <a:latin typeface="Arial"/>
                <a:cs typeface="Arial"/>
              </a:rPr>
              <a:t>ercepts)</a:t>
            </a:r>
            <a:endParaRPr sz="1000" dirty="0">
              <a:latin typeface="Arial"/>
              <a:cs typeface="Arial"/>
            </a:endParaRPr>
          </a:p>
          <a:p>
            <a:pPr marL="398145">
              <a:lnSpc>
                <a:spcPts val="1155"/>
              </a:lnSpc>
            </a:pPr>
            <a:r>
              <a:rPr sz="1500" spc="-37" baseline="8333" dirty="0" smtClean="0">
                <a:solidFill>
                  <a:srgbClr val="3333B2"/>
                </a:solidFill>
                <a:latin typeface="Arial"/>
                <a:cs typeface="Arial"/>
              </a:rPr>
              <a:t>.., </a:t>
            </a:r>
            <a:r>
              <a:rPr sz="1500" spc="-15" baseline="8333" dirty="0" smtClean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45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0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7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0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spc="-75" dirty="0" smtClean="0">
                <a:solidFill>
                  <a:srgbClr val="FF0000"/>
                </a:solidFill>
                <a:latin typeface="Arial"/>
                <a:cs typeface="Arial"/>
              </a:rPr>
              <a:t>eriences</a:t>
            </a:r>
            <a:r>
              <a:rPr sz="10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 smtClean="0">
                <a:latin typeface="Arial"/>
                <a:cs typeface="Arial"/>
              </a:rPr>
              <a:t>—</a:t>
            </a:r>
            <a:r>
              <a:rPr sz="1000" spc="50" dirty="0" smtClean="0">
                <a:latin typeface="Arial"/>
                <a:cs typeface="Arial"/>
              </a:rPr>
              <a:t> </a:t>
            </a:r>
            <a:r>
              <a:rPr sz="1000" spc="-25" dirty="0" smtClean="0">
                <a:latin typeface="Arial"/>
                <a:cs typeface="Arial"/>
              </a:rPr>
              <a:t>what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45" dirty="0" smtClean="0">
                <a:latin typeface="Arial"/>
                <a:cs typeface="Arial"/>
              </a:rPr>
              <a:t>it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65" dirty="0" smtClean="0">
                <a:latin typeface="Arial"/>
                <a:cs typeface="Arial"/>
              </a:rPr>
              <a:t>ha</a:t>
            </a:r>
            <a:r>
              <a:rPr sz="1000" spc="-120" dirty="0" smtClean="0">
                <a:latin typeface="Arial"/>
                <a:cs typeface="Arial"/>
              </a:rPr>
              <a:t>s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65" dirty="0" smtClean="0">
                <a:latin typeface="Arial"/>
                <a:cs typeface="Arial"/>
              </a:rPr>
              <a:t>received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20" dirty="0" smtClean="0">
                <a:latin typeface="Arial"/>
                <a:cs typeface="Arial"/>
              </a:rPr>
              <a:t>in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30" dirty="0" smtClean="0">
                <a:latin typeface="Arial"/>
                <a:cs typeface="Arial"/>
              </a:rPr>
              <a:t>the</a:t>
            </a:r>
            <a:r>
              <a:rPr sz="1000" spc="55" dirty="0" smtClean="0">
                <a:latin typeface="Arial"/>
                <a:cs typeface="Arial"/>
              </a:rPr>
              <a:t> </a:t>
            </a:r>
            <a:r>
              <a:rPr sz="1000" spc="-45" dirty="0" smtClean="0">
                <a:latin typeface="Arial"/>
                <a:cs typeface="Arial"/>
              </a:rPr>
              <a:t>past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5" dirty="0" smtClean="0">
                <a:solidFill>
                  <a:srgbClr val="FFFFFF"/>
                </a:solidFill>
                <a:latin typeface="Arial"/>
                <a:cs typeface="Arial"/>
              </a:rPr>
              <a:t>autonomous</a:t>
            </a:r>
            <a:r>
              <a:rPr sz="1400" spc="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 smtClean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145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5" dirty="0" smtClean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246" rIns="0" bIns="0" rtlCol="0">
            <a:noAutofit/>
          </a:bodyPr>
          <a:lstStyle/>
          <a:p>
            <a:pPr marL="288925">
              <a:lnSpc>
                <a:spcPct val="100000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 </a:t>
            </a:r>
            <a:r>
              <a:rPr sz="11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steer,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acce</a:t>
            </a:r>
            <a:r>
              <a:rPr sz="1100" spc="-55" dirty="0" smtClean="0">
                <a:latin typeface="Arial"/>
                <a:cs typeface="Arial"/>
              </a:rPr>
              <a:t>lera</a:t>
            </a:r>
            <a:r>
              <a:rPr sz="1100" spc="-25" dirty="0" smtClean="0">
                <a:latin typeface="Arial"/>
                <a:cs typeface="Arial"/>
              </a:rPr>
              <a:t>te</a:t>
            </a:r>
            <a:r>
              <a:rPr sz="1100" spc="-10" dirty="0" smtClean="0">
                <a:latin typeface="Arial"/>
                <a:cs typeface="Arial"/>
              </a:rPr>
              <a:t>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b</a:t>
            </a:r>
            <a:r>
              <a:rPr sz="1100" spc="-35" dirty="0" smtClean="0">
                <a:latin typeface="Arial"/>
                <a:cs typeface="Arial"/>
              </a:rPr>
              <a:t>ra</a:t>
            </a:r>
            <a:r>
              <a:rPr sz="1100" spc="-70" dirty="0" smtClean="0">
                <a:latin typeface="Arial"/>
                <a:cs typeface="Arial"/>
              </a:rPr>
              <a:t>k</a:t>
            </a:r>
            <a:r>
              <a:rPr sz="1100" spc="-130" dirty="0" smtClean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30"/>
              </a:spcBef>
            </a:pP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safe</a:t>
            </a:r>
            <a:r>
              <a:rPr sz="1100" spc="-65" dirty="0" smtClean="0">
                <a:latin typeface="Arial"/>
                <a:cs typeface="Arial"/>
              </a:rPr>
              <a:t>t</a:t>
            </a:r>
            <a:r>
              <a:rPr sz="1100" spc="-145" dirty="0" smtClean="0">
                <a:latin typeface="Arial"/>
                <a:cs typeface="Arial"/>
              </a:rPr>
              <a:t>y</a:t>
            </a:r>
            <a:r>
              <a:rPr sz="1100" spc="-10" dirty="0" smtClean="0">
                <a:latin typeface="Arial"/>
                <a:cs typeface="Arial"/>
              </a:rPr>
              <a:t>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get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5" dirty="0" smtClean="0">
                <a:latin typeface="Arial"/>
                <a:cs typeface="Arial"/>
              </a:rPr>
              <a:t>to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destination,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timeliness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25" marR="12700" indent="0">
              <a:lnSpc>
                <a:spcPct val="102600"/>
              </a:lnSpc>
              <a:spcBef>
                <a:spcPts val="300"/>
              </a:spcBef>
            </a:pP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street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maps,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signs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me</a:t>
            </a:r>
            <a:r>
              <a:rPr sz="1100" spc="-100" dirty="0" smtClean="0">
                <a:latin typeface="Arial"/>
                <a:cs typeface="Arial"/>
              </a:rPr>
              <a:t>a</a:t>
            </a:r>
            <a:r>
              <a:rPr sz="1100" spc="-30" dirty="0" smtClean="0">
                <a:latin typeface="Arial"/>
                <a:cs typeface="Arial"/>
              </a:rPr>
              <a:t>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5" dirty="0" smtClean="0">
                <a:latin typeface="Arial"/>
                <a:cs typeface="Arial"/>
              </a:rPr>
              <a:t>to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stop</a:t>
            </a:r>
            <a:r>
              <a:rPr sz="1100" spc="-2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f</a:t>
            </a:r>
            <a:r>
              <a:rPr sz="1100" spc="-65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30"/>
              </a:spcBef>
            </a:pP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vision,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laser,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GPS,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voice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75" dirty="0" smtClean="0">
                <a:latin typeface="Arial"/>
                <a:cs typeface="Arial"/>
              </a:rPr>
              <a:t>commands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25" marR="43180" indent="0">
              <a:lnSpc>
                <a:spcPct val="102600"/>
              </a:lnSpc>
              <a:spcBef>
                <a:spcPts val="30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h</a:t>
            </a:r>
            <a:r>
              <a:rPr sz="1100" spc="-95" dirty="0" smtClean="0">
                <a:latin typeface="Arial"/>
                <a:cs typeface="Arial"/>
              </a:rPr>
              <a:t>o</a:t>
            </a:r>
            <a:r>
              <a:rPr sz="1100" spc="-60" dirty="0" smtClean="0">
                <a:latin typeface="Arial"/>
                <a:cs typeface="Arial"/>
              </a:rPr>
              <a:t>w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b</a:t>
            </a:r>
            <a:r>
              <a:rPr sz="1100" spc="-55" dirty="0" smtClean="0">
                <a:latin typeface="Arial"/>
                <a:cs typeface="Arial"/>
              </a:rPr>
              <a:t>reaking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and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steering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affects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direction</a:t>
            </a:r>
            <a:r>
              <a:rPr sz="1100" spc="-20" dirty="0" smtClean="0">
                <a:latin typeface="Arial"/>
                <a:cs typeface="Arial"/>
              </a:rPr>
              <a:t> </a:t>
            </a:r>
            <a:r>
              <a:rPr sz="1100" spc="-70" dirty="0" smtClean="0">
                <a:latin typeface="Arial"/>
                <a:cs typeface="Arial"/>
              </a:rPr>
              <a:t>and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s</a:t>
            </a:r>
            <a:r>
              <a:rPr sz="1100" spc="-70" dirty="0" smtClean="0">
                <a:latin typeface="Arial"/>
                <a:cs typeface="Arial"/>
              </a:rPr>
              <a:t>p</a:t>
            </a:r>
            <a:r>
              <a:rPr sz="1100" spc="-85" dirty="0" smtClean="0">
                <a:latin typeface="Arial"/>
                <a:cs typeface="Arial"/>
              </a:rPr>
              <a:t>eed.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80" dirty="0" smtClean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8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1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85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-30" dirty="0" smtClean="0">
                <a:solidFill>
                  <a:srgbClr val="FFFFFF"/>
                </a:solidFill>
                <a:latin typeface="Arial"/>
                <a:cs typeface="Arial"/>
              </a:rPr>
              <a:t>ent: </a:t>
            </a:r>
            <a:r>
              <a:rPr sz="1400" spc="-1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5" dirty="0" smtClean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400" spc="-15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spc="15" dirty="0" smtClean="0">
                <a:solidFill>
                  <a:srgbClr val="FFFFFF"/>
                </a:solidFill>
                <a:latin typeface="Arial"/>
                <a:cs typeface="Arial"/>
              </a:rPr>
              <a:t>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8925" marR="70485" indent="0">
              <a:lnSpc>
                <a:spcPct val="125299"/>
              </a:lnSpc>
            </a:pPr>
            <a:r>
              <a:rPr sz="1100" spc="-30" dirty="0" smtClean="0">
                <a:solidFill>
                  <a:srgbClr val="FF0000"/>
                </a:solidFill>
                <a:latin typeface="Arial"/>
                <a:cs typeface="Arial"/>
              </a:rPr>
              <a:t>abilities: </a:t>
            </a:r>
            <a:r>
              <a:rPr sz="1100" spc="-1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movement,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5" dirty="0" smtClean="0">
                <a:latin typeface="Arial"/>
                <a:cs typeface="Arial"/>
              </a:rPr>
              <a:t>g</a:t>
            </a:r>
            <a:r>
              <a:rPr sz="1100" spc="-35" dirty="0" smtClean="0">
                <a:latin typeface="Arial"/>
                <a:cs typeface="Arial"/>
              </a:rPr>
              <a:t>r</a:t>
            </a:r>
            <a:r>
              <a:rPr sz="1100" spc="-30" dirty="0" smtClean="0">
                <a:latin typeface="Arial"/>
                <a:cs typeface="Arial"/>
              </a:rPr>
              <a:t>ip</a:t>
            </a:r>
            <a:r>
              <a:rPr sz="1100" spc="-10" dirty="0" smtClean="0">
                <a:latin typeface="Arial"/>
                <a:cs typeface="Arial"/>
              </a:rPr>
              <a:t>p</a:t>
            </a:r>
            <a:r>
              <a:rPr sz="1100" spc="-70" dirty="0" smtClean="0">
                <a:latin typeface="Arial"/>
                <a:cs typeface="Arial"/>
              </a:rPr>
              <a:t>ers,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s</a:t>
            </a:r>
            <a:r>
              <a:rPr sz="1100" spc="-70" dirty="0" smtClean="0">
                <a:latin typeface="Arial"/>
                <a:cs typeface="Arial"/>
              </a:rPr>
              <a:t>p</a:t>
            </a:r>
            <a:r>
              <a:rPr sz="1100" spc="-80" dirty="0" smtClean="0">
                <a:latin typeface="Arial"/>
                <a:cs typeface="Arial"/>
              </a:rPr>
              <a:t>eech,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facial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80" dirty="0" smtClean="0">
                <a:latin typeface="Arial"/>
                <a:cs typeface="Arial"/>
              </a:rPr>
              <a:t>ex</a:t>
            </a:r>
            <a:r>
              <a:rPr sz="1100" spc="-110" dirty="0" smtClean="0">
                <a:latin typeface="Arial"/>
                <a:cs typeface="Arial"/>
              </a:rPr>
              <a:t>p</a:t>
            </a:r>
            <a:r>
              <a:rPr sz="1100" spc="-70" dirty="0" smtClean="0">
                <a:latin typeface="Arial"/>
                <a:cs typeface="Arial"/>
              </a:rPr>
              <a:t>ressions,.</a:t>
            </a:r>
            <a:r>
              <a:rPr sz="1100" spc="-12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goals: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deliver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f</a:t>
            </a:r>
            <a:r>
              <a:rPr sz="1100" spc="-5" dirty="0" smtClean="0">
                <a:latin typeface="Arial"/>
                <a:cs typeface="Arial"/>
              </a:rPr>
              <a:t>o</a:t>
            </a:r>
            <a:r>
              <a:rPr sz="1100" spc="-40" dirty="0" smtClean="0">
                <a:latin typeface="Arial"/>
                <a:cs typeface="Arial"/>
              </a:rPr>
              <a:t>o</a:t>
            </a:r>
            <a:r>
              <a:rPr sz="1100" spc="-30" dirty="0" smtClean="0">
                <a:latin typeface="Arial"/>
                <a:cs typeface="Arial"/>
              </a:rPr>
              <a:t>d,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rescue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60" dirty="0" smtClean="0">
                <a:latin typeface="Arial"/>
                <a:cs typeface="Arial"/>
              </a:rPr>
              <a:t>eople,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sc</a:t>
            </a:r>
            <a:r>
              <a:rPr sz="1100" spc="-130" dirty="0" smtClean="0">
                <a:latin typeface="Arial"/>
                <a:cs typeface="Arial"/>
              </a:rPr>
              <a:t>o</a:t>
            </a:r>
            <a:r>
              <a:rPr sz="1100" spc="-65" dirty="0" smtClean="0">
                <a:latin typeface="Arial"/>
                <a:cs typeface="Arial"/>
              </a:rPr>
              <a:t>re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goals,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expl</a:t>
            </a:r>
            <a:r>
              <a:rPr sz="1100" spc="-100" dirty="0" smtClean="0">
                <a:latin typeface="Arial"/>
                <a:cs typeface="Arial"/>
              </a:rPr>
              <a:t>o</a:t>
            </a:r>
            <a:r>
              <a:rPr sz="1100" spc="-40" dirty="0" smtClean="0">
                <a:latin typeface="Arial"/>
                <a:cs typeface="Arial"/>
              </a:rPr>
              <a:t>re,.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ri</a:t>
            </a:r>
            <a:r>
              <a:rPr sz="1100" spc="-5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kn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100" spc="-60" dirty="0" smtClean="0">
                <a:solidFill>
                  <a:srgbClr val="FF0000"/>
                </a:solidFill>
                <a:latin typeface="Arial"/>
                <a:cs typeface="Arial"/>
              </a:rPr>
              <a:t>wledge: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60" dirty="0" smtClean="0">
                <a:latin typeface="Arial"/>
                <a:cs typeface="Arial"/>
              </a:rPr>
              <a:t>is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im</a:t>
            </a:r>
            <a:r>
              <a:rPr sz="1100" spc="-5" dirty="0" smtClean="0">
                <a:latin typeface="Arial"/>
                <a:cs typeface="Arial"/>
              </a:rPr>
              <a:t>p</a:t>
            </a:r>
            <a:r>
              <a:rPr sz="1100" spc="-100" dirty="0" smtClean="0">
                <a:latin typeface="Arial"/>
                <a:cs typeface="Arial"/>
              </a:rPr>
              <a:t>o</a:t>
            </a:r>
            <a:r>
              <a:rPr sz="1100" spc="5" dirty="0" smtClean="0">
                <a:latin typeface="Arial"/>
                <a:cs typeface="Arial"/>
              </a:rPr>
              <a:t>rtant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feature,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categ</a:t>
            </a:r>
            <a:r>
              <a:rPr sz="1100" spc="-95" dirty="0" smtClean="0">
                <a:latin typeface="Arial"/>
                <a:cs typeface="Arial"/>
              </a:rPr>
              <a:t>o</a:t>
            </a:r>
            <a:r>
              <a:rPr sz="1100" spc="-65" dirty="0" smtClean="0">
                <a:latin typeface="Arial"/>
                <a:cs typeface="Arial"/>
              </a:rPr>
              <a:t>ries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35"/>
              </a:spcBef>
            </a:pPr>
            <a:r>
              <a:rPr sz="1100" spc="-45" dirty="0" smtClean="0">
                <a:latin typeface="Arial"/>
                <a:cs typeface="Arial"/>
              </a:rPr>
              <a:t>objects,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30" dirty="0" smtClean="0">
                <a:latin typeface="Arial"/>
                <a:cs typeface="Arial"/>
              </a:rPr>
              <a:t>what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5" dirty="0" smtClean="0">
                <a:latin typeface="Arial"/>
                <a:cs typeface="Arial"/>
              </a:rPr>
              <a:t>a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105" dirty="0" smtClean="0">
                <a:latin typeface="Arial"/>
                <a:cs typeface="Arial"/>
              </a:rPr>
              <a:t>sens</a:t>
            </a:r>
            <a:r>
              <a:rPr sz="1100" spc="-140" dirty="0" smtClean="0">
                <a:latin typeface="Arial"/>
                <a:cs typeface="Arial"/>
              </a:rPr>
              <a:t>o</a:t>
            </a:r>
            <a:r>
              <a:rPr sz="1100" spc="0" dirty="0" smtClean="0">
                <a:latin typeface="Arial"/>
                <a:cs typeface="Arial"/>
              </a:rPr>
              <a:t>r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" dirty="0" smtClean="0">
                <a:latin typeface="Arial"/>
                <a:cs typeface="Arial"/>
              </a:rPr>
              <a:t>tell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us,.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25" marR="215900" indent="0">
              <a:lnSpc>
                <a:spcPct val="102699"/>
              </a:lnSpc>
              <a:spcBef>
                <a:spcPts val="295"/>
              </a:spcBef>
            </a:pPr>
            <a:r>
              <a:rPr sz="1100" spc="-15" dirty="0" smtClean="0">
                <a:solidFill>
                  <a:srgbClr val="FF0000"/>
                </a:solidFill>
                <a:latin typeface="Arial"/>
                <a:cs typeface="Arial"/>
              </a:rPr>
              <a:t>stimuli: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vision,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son</a:t>
            </a:r>
            <a:r>
              <a:rPr sz="1100" spc="-125" dirty="0" smtClean="0">
                <a:latin typeface="Arial"/>
                <a:cs typeface="Arial"/>
              </a:rPr>
              <a:t>a</a:t>
            </a:r>
            <a:r>
              <a:rPr sz="1100" spc="0" dirty="0" smtClean="0">
                <a:latin typeface="Arial"/>
                <a:cs typeface="Arial"/>
              </a:rPr>
              <a:t>r,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sound,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90" dirty="0" smtClean="0">
                <a:latin typeface="Arial"/>
                <a:cs typeface="Arial"/>
              </a:rPr>
              <a:t>s</a:t>
            </a:r>
            <a:r>
              <a:rPr sz="1100" spc="-70" dirty="0" smtClean="0">
                <a:latin typeface="Arial"/>
                <a:cs typeface="Arial"/>
              </a:rPr>
              <a:t>p</a:t>
            </a:r>
            <a:r>
              <a:rPr sz="1100" spc="-100" dirty="0" smtClean="0">
                <a:latin typeface="Arial"/>
                <a:cs typeface="Arial"/>
              </a:rPr>
              <a:t>eech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recognition,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gesture</a:t>
            </a:r>
            <a:r>
              <a:rPr sz="1100" spc="-40" dirty="0" smtClean="0">
                <a:latin typeface="Arial"/>
                <a:cs typeface="Arial"/>
              </a:rPr>
              <a:t> </a:t>
            </a:r>
            <a:r>
              <a:rPr sz="1100" spc="-35" dirty="0" smtClean="0">
                <a:latin typeface="Arial"/>
                <a:cs typeface="Arial"/>
              </a:rPr>
              <a:t>recognition,.</a:t>
            </a:r>
            <a:r>
              <a:rPr sz="1100" spc="-120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8925" marR="12700" indent="0">
              <a:lnSpc>
                <a:spcPct val="102600"/>
              </a:lnSpc>
              <a:spcBef>
                <a:spcPts val="300"/>
              </a:spcBef>
            </a:pP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past</a:t>
            </a:r>
            <a:r>
              <a:rPr sz="1100" spc="5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8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1100" spc="-5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spc="-70" dirty="0" smtClean="0">
                <a:solidFill>
                  <a:srgbClr val="FF0000"/>
                </a:solidFill>
                <a:latin typeface="Arial"/>
                <a:cs typeface="Arial"/>
              </a:rPr>
              <a:t>eriences: </a:t>
            </a:r>
            <a:r>
              <a:rPr sz="1100" spc="-1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effect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5" dirty="0" smtClean="0">
                <a:latin typeface="Arial"/>
                <a:cs typeface="Arial"/>
              </a:rPr>
              <a:t>of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50" dirty="0" smtClean="0">
                <a:latin typeface="Arial"/>
                <a:cs typeface="Arial"/>
              </a:rPr>
              <a:t>steering,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40" dirty="0" smtClean="0">
                <a:latin typeface="Arial"/>
                <a:cs typeface="Arial"/>
              </a:rPr>
              <a:t>slip</a:t>
            </a:r>
            <a:r>
              <a:rPr sz="1100" spc="-25" dirty="0" smtClean="0">
                <a:latin typeface="Arial"/>
                <a:cs typeface="Arial"/>
              </a:rPr>
              <a:t>p</a:t>
            </a:r>
            <a:r>
              <a:rPr sz="1100" spc="-75" dirty="0" smtClean="0">
                <a:latin typeface="Arial"/>
                <a:cs typeface="Arial"/>
              </a:rPr>
              <a:t>eriness,</a:t>
            </a:r>
            <a:r>
              <a:rPr sz="1100" spc="60" dirty="0" smtClean="0">
                <a:latin typeface="Arial"/>
                <a:cs typeface="Arial"/>
              </a:rPr>
              <a:t> </a:t>
            </a:r>
            <a:r>
              <a:rPr sz="1100" spc="-65" dirty="0" smtClean="0">
                <a:latin typeface="Arial"/>
                <a:cs typeface="Arial"/>
              </a:rPr>
              <a:t>h</a:t>
            </a:r>
            <a:r>
              <a:rPr sz="1100" spc="-95" dirty="0" smtClean="0">
                <a:latin typeface="Arial"/>
                <a:cs typeface="Arial"/>
              </a:rPr>
              <a:t>o</a:t>
            </a:r>
            <a:r>
              <a:rPr sz="1100" spc="-60" dirty="0" smtClean="0">
                <a:latin typeface="Arial"/>
                <a:cs typeface="Arial"/>
              </a:rPr>
              <a:t>w</a:t>
            </a:r>
            <a:r>
              <a:rPr sz="1100" spc="55" dirty="0" smtClean="0">
                <a:latin typeface="Arial"/>
                <a:cs typeface="Arial"/>
              </a:rPr>
              <a:t> </a:t>
            </a:r>
            <a:r>
              <a:rPr sz="1100" spc="-20" dirty="0" smtClean="0">
                <a:latin typeface="Arial"/>
                <a:cs typeface="Arial"/>
              </a:rPr>
              <a:t>p</a:t>
            </a:r>
            <a:r>
              <a:rPr sz="1100" spc="-80" dirty="0" smtClean="0">
                <a:latin typeface="Arial"/>
                <a:cs typeface="Arial"/>
              </a:rPr>
              <a:t>eople</a:t>
            </a:r>
            <a:r>
              <a:rPr sz="1100" spc="-45" dirty="0" smtClean="0">
                <a:latin typeface="Arial"/>
                <a:cs typeface="Arial"/>
              </a:rPr>
              <a:t> </a:t>
            </a:r>
            <a:r>
              <a:rPr sz="1100" spc="-55" dirty="0" smtClean="0">
                <a:latin typeface="Arial"/>
                <a:cs typeface="Arial"/>
              </a:rPr>
              <a:t>move,.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r>
              <a:rPr sz="1100" spc="-125" dirty="0" smtClean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3995" cy="126123"/>
          </a:xfrm>
          <a:custGeom>
            <a:avLst/>
            <a:gdLst/>
            <a:ahLst/>
            <a:cxnLst/>
            <a:rect l="l" t="t" r="r" b="b"/>
            <a:pathLst>
              <a:path w="2303995" h="126123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315" dirty="0" smtClean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D.L.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oole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0" dirty="0" smtClean="0">
                <a:solidFill>
                  <a:srgbClr val="FFFFFF"/>
                </a:solidFill>
                <a:latin typeface="Arial"/>
                <a:cs typeface="Arial"/>
              </a:rPr>
              <a:t>A.K.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-45" dirty="0" smtClean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600" b="1" spc="-65" dirty="0" smtClean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rth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2010-2020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 smtClean="0">
                <a:solidFill>
                  <a:srgbClr val="FFFFFF"/>
                </a:solidFill>
                <a:latin typeface="Arial"/>
                <a:cs typeface="Arial"/>
              </a:rPr>
              <a:t>Intell</a:t>
            </a:r>
            <a:r>
              <a:rPr sz="600" b="1" spc="-30" dirty="0" smtClean="0">
                <a:solidFill>
                  <a:srgbClr val="FFFFFF"/>
                </a:solidFill>
                <a:latin typeface="Arial"/>
                <a:cs typeface="Arial"/>
              </a:rPr>
              <a:t>igence,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 smtClean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600" b="1" spc="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0" dirty="0" smtClean="0">
                <a:solidFill>
                  <a:srgbClr val="FFFFFF"/>
                </a:solidFill>
                <a:latin typeface="Arial"/>
                <a:cs typeface="Arial"/>
              </a:rPr>
              <a:t>1.1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10" dirty="0" smtClean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959</Words>
  <Application>Microsoft Office PowerPoint</Application>
  <PresentationFormat>Custom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artificial intelligence</vt:lpstr>
      <vt:lpstr>Lecture overview</vt:lpstr>
      <vt:lpstr>What is artificial intelligence?</vt:lpstr>
      <vt:lpstr>Examples of agents</vt:lpstr>
      <vt:lpstr>Goals of artificial intelligence</vt:lpstr>
      <vt:lpstr>Agents acting in an environment:  inputs and output</vt:lpstr>
      <vt:lpstr>Inputs to an agent</vt:lpstr>
      <vt:lpstr>Example agent:  autonomous car</vt:lpstr>
      <vt:lpstr>Example agent:  robot</vt:lpstr>
      <vt:lpstr>Example agent:  teacher</vt:lpstr>
      <vt:lpstr>Example agent:  thermostat for heater</vt:lpstr>
      <vt:lpstr>Example agent:  medical doctor</vt:lpstr>
      <vt:lpstr>Example agent:  Apple Inc.</vt:lpstr>
      <vt:lpstr>Other Agents</vt:lpstr>
      <vt:lpstr>Example agent:</vt:lpstr>
      <vt:lpstr>Agents acting in an environment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Intelligence, Lecture 1.1</dc:title>
  <dc:creator>©D.L. Poole and A.K. Mackworth 2010-2020</dc:creator>
  <cp:lastModifiedBy>High Tech</cp:lastModifiedBy>
  <cp:revision>8</cp:revision>
  <dcterms:created xsi:type="dcterms:W3CDTF">2022-09-10T22:46:24Z</dcterms:created>
  <dcterms:modified xsi:type="dcterms:W3CDTF">2022-10-09T17:29:43Z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LastSaved">
    <vt:filetime>2022-09-10T00:00:00Z</vt:filetime>
  </property>
</Properties>
</file>