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58" d="100"/>
          <a:sy n="58" d="100"/>
        </p:scale>
        <p:origin x="98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1CC0CA8-5A23-4C20-8FAD-F40E81113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016965-0373-426C-B32B-EDF177779E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A4529-6528-4D65-9D3B-CA863617BD51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FAC4C2-B947-43C9-9383-974AFD5FB1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4CC672-F631-44ED-8984-E0886D239F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DA44-7D9A-41B6-B2EC-714DA34F9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432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C978-906F-4275-9E60-6C71472EE8DF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80689-9FA7-46E3-8A0F-4CCEA73F0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701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somme, cette data nécessite d’être nettoyée en raison des maints défauts qu’elle présente : </a:t>
            </a: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colonnes décalées, défauts textuels</a:t>
            </a:r>
            <a:r>
              <a:rPr lang="fr-FR" sz="1800" b="1" dirty="0">
                <a:solidFill>
                  <a:srgbClr val="21212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présence de valeurs aberrantes et de </a:t>
            </a:r>
            <a:r>
              <a:rPr lang="fr-FR" sz="1800" b="1" dirty="0" err="1">
                <a:solidFill>
                  <a:srgbClr val="21212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fr-FR" sz="1800" b="1" dirty="0">
                <a:solidFill>
                  <a:srgbClr val="21212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fr-FR" sz="1800" dirty="0">
                <a:solidFill>
                  <a:srgbClr val="212121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Nous allons dans la partie suivante nous intéresser au traitement de chacun des défauts présentés.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80689-9FA7-46E3-8A0F-4CCEA73F0894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A215EE-DC35-4349-99CA-DEFB7A828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61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C1B83-CDF9-4F32-9411-348BB3BAE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E6F4FD-9AA1-4CB7-8C65-530CF2A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2B5E0-7829-437B-8212-9652C098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A336-CC66-44E0-9279-B84B4A132A84}" type="datetime1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D5DD2-85EF-42BF-BF4D-B6B160F5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52CA2-3E9E-4297-9E94-0782D984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0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86BF-DC25-42E7-9B56-81A088E0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10335F-E917-4306-B0E2-CE109754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C68EE5-C7F8-4B60-865E-71856056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E06-4078-4899-9216-78192BFF90CD}" type="datetime1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00C3C-D7CB-46C3-856F-45D184B4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990F6-7F5E-46BB-BD53-3ECBF85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99A4D1-E111-4C78-AD37-A1E89109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668A5-2B28-4632-9A7C-7C6DBFCAF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2F024-7CDB-48C0-B54F-5CE9A7E3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EA80-AAAB-4034-A7F5-BF72EFF1E5A8}" type="datetime1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9926E-19D9-473A-8849-D4945E60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E96A9-D6C4-4401-B89C-991D9134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1C961-70B3-48BB-8974-73513299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7141D-364D-462F-942B-0B0A6745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7CA54-BBD6-489B-AEF6-9E1F5677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2679-3E8D-4333-B377-DE66453A8FF5}" type="datetime1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01E87B-86EA-456C-8F42-B4F988BE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E46A0-2696-49C0-A592-21EF5304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4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58E0B-F94A-445B-9B04-7F5DC8CD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D56F4C-0B04-4219-A36E-A2CD370C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B4399-0BED-4233-80E5-94C49BF2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10A-3834-4D96-8C1C-FDE5396C7402}" type="datetime1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A1674-2B15-4BC5-9BAC-58691153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CB0AA-2A21-4AE4-B7C7-4A170DF1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3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EA39-6027-46B4-8C9E-05AC7A56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6D012-E798-4FE3-B99D-533E65A20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069786-B7C5-44A8-A1BC-A2EC1254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BBBD9-9BEA-44AC-AA26-6CDF29E5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1594-0B76-4D54-88E0-8FC7D57F4339}" type="datetime1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136A4-41C8-4B3A-B751-38681389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F1F6B1-9247-467F-986F-C96B13A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9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90629-F4D5-4F77-B821-AF39E00F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4244C-0C92-4B00-BA15-625CD069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80EE2-A4CC-4E1F-AF9C-6CCF312B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7089C-8B00-408B-A791-3D4366EF7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4C7BD-D6C4-4362-907E-A8A8E2298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265AC4-2902-40F3-AF8A-F37C92B6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4032-2798-49D0-9A8A-3FBC89805AEB}" type="datetime1">
              <a:rPr lang="fr-FR" smtClean="0"/>
              <a:t>23/06/2022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AFCE02-8438-4797-9BD5-5AB0B69F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D2FA15-7C35-4951-8E60-F9AB0E0B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3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F682B-4DE2-4F40-99AE-29E15939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1CA43-CA43-411A-9B8D-07F11D27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628-A20F-4A50-AD42-602314DAEB94}" type="datetime1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76E6B-4FBD-4210-8E78-29885884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4417D4-FF81-4181-96A6-B62A3F7A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77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1C19A3-4850-490E-BB41-EE25A04F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DE36-5D76-4B7B-A15C-2F3448A94F99}" type="datetime1">
              <a:rPr lang="fr-FR" smtClean="0"/>
              <a:t>23/06/2022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A8B158-1095-4662-A78B-D1A95DB1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41E47F-50A9-4523-BB04-84E15E38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1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995A6-0138-4B44-BAE4-C15C0C41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89114-3432-4873-907D-ABD4A215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0F12B-8F29-4EDF-800C-831EBC1F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B6B6CD-5D98-4FF2-AC4D-7E8949BE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AE78-FC40-4475-B02C-4AFE52597237}" type="datetime1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5FFC4-4FAF-4A2E-82FB-81AE9E0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81D7A-2096-4F6D-A591-5FB8AC1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2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C12F1-3CAE-48A5-A13E-CB1E58E9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E1217-010B-4AFF-A13D-1232D5FC8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0A0117-3910-4D9A-931F-28403EA02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6D0689-BCA1-4ADD-B201-02DD302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2203-D4CA-4380-BE3A-827E563242BD}" type="datetime1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19BEA-9C20-40CA-B671-B2D58FE8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AE73A-1AD6-4E53-9BC3-7ADDFB74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1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14D3D9-A546-448D-96B4-F59422D5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2D99FF-674A-4F7A-B78B-68CBB18C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02047-3702-412E-B55B-CFB034C4C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DF4A-4BFC-4C97-935B-FE611843AEE7}" type="datetime1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B49CC6-4E34-4554-8F5D-8D87FFD07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3E193-E448-4487-AE8C-C1486969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F857-272E-4CCA-9252-9A90F262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3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.sv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D1C561-79CF-448A-B2EB-A28712F0C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fr-FR" sz="8000" dirty="0">
                <a:latin typeface="Gill Sans MT" panose="020B0502020104020203" pitchFamily="34" charset="0"/>
              </a:rPr>
              <a:t>Casablanca House Price modeling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F14CFB-BE0D-47E8-AE5A-774EBBB97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latin typeface="Gill Sans MT" panose="020B0502020104020203" pitchFamily="34" charset="0"/>
              </a:rPr>
              <a:t>Projet statistique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 descr="EMINES - Université Mohammed VI Polytechnique - MBA.ma">
            <a:extLst>
              <a:ext uri="{FF2B5EF4-FFF2-40B4-BE49-F238E27FC236}">
                <a16:creationId xmlns:a16="http://schemas.microsoft.com/office/drawing/2014/main" id="{8FDB3240-9A2A-460B-9324-31F3768E6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1" b="30023"/>
          <a:stretch/>
        </p:blipFill>
        <p:spPr bwMode="auto">
          <a:xfrm>
            <a:off x="9691576" y="-106363"/>
            <a:ext cx="2500424" cy="10300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2D3820-A850-436F-8A6B-8055F86CBE29}"/>
              </a:ext>
            </a:extLst>
          </p:cNvPr>
          <p:cNvSpPr txBox="1"/>
          <p:nvPr/>
        </p:nvSpPr>
        <p:spPr>
          <a:xfrm>
            <a:off x="402264" y="5138736"/>
            <a:ext cx="25004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Réalisé par:</a:t>
            </a:r>
            <a:endParaRPr lang="fr-FR" b="1" dirty="0"/>
          </a:p>
          <a:p>
            <a:r>
              <a:rPr lang="fr-FR" b="1" dirty="0"/>
              <a:t>Walid CHOUKRI</a:t>
            </a:r>
          </a:p>
        </p:txBody>
      </p:sp>
    </p:spTree>
    <p:extLst>
      <p:ext uri="{BB962C8B-B14F-4D97-AF65-F5344CB8AC3E}">
        <p14:creationId xmlns:p14="http://schemas.microsoft.com/office/powerpoint/2010/main" val="116015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Initialement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0DD195-84C4-4FAF-B72B-6C1550CDA79F}"/>
              </a:ext>
            </a:extLst>
          </p:cNvPr>
          <p:cNvSpPr/>
          <p:nvPr/>
        </p:nvSpPr>
        <p:spPr>
          <a:xfrm>
            <a:off x="2815925" y="2974583"/>
            <a:ext cx="6562725" cy="25997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la division de notre data set, le training set est de 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fr-FR" sz="1800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0%</a:t>
            </a: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et le </a:t>
            </a:r>
            <a:r>
              <a:rPr lang="fr-FR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</a:t>
            </a: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set 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fr-FR" sz="1800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0%</a:t>
            </a: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variable dépendante est : </a:t>
            </a:r>
            <a:r>
              <a:rPr lang="fr-FR" sz="18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variables indépendantes sont : 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F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ocalisation, superficie, nb pièces, nb chambres, nb de salles de bains et le rating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5749D4E-B737-44C8-A5F7-29AC3CF96DCC}"/>
              </a:ext>
            </a:extLst>
          </p:cNvPr>
          <p:cNvSpPr txBox="1"/>
          <p:nvPr/>
        </p:nvSpPr>
        <p:spPr>
          <a:xfrm>
            <a:off x="5093381" y="2227724"/>
            <a:ext cx="2005238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Bef>
                <a:spcPts val="200"/>
              </a:spcBef>
            </a:pPr>
            <a:r>
              <a:rPr lang="fr-FR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DataSet</a:t>
            </a:r>
            <a:endParaRPr lang="fr-FR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D41272-E3AC-4805-9718-0F54B7D3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D3A7B9B-9C7F-4B85-983A-8F03B67E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2953-C393-4C6E-836B-B054EC707896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2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La régression linéaire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7BFA8F-4137-47AB-9CDE-EBEAA2C10A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5"/>
          <a:stretch/>
        </p:blipFill>
        <p:spPr>
          <a:xfrm>
            <a:off x="698847" y="1828130"/>
            <a:ext cx="7555159" cy="19435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5AA4544-25EF-4182-9750-2948548C31ED}"/>
              </a:ext>
            </a:extLst>
          </p:cNvPr>
          <p:cNvSpPr txBox="1"/>
          <p:nvPr/>
        </p:nvSpPr>
        <p:spPr>
          <a:xfrm>
            <a:off x="724229" y="1403161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effectLst/>
                <a:latin typeface="Gill Sans MT" panose="020B0502020104020203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Résultats du modèle :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B5ECB6-22CF-44B2-8CB8-EDD54FE9104F}"/>
              </a:ext>
            </a:extLst>
          </p:cNvPr>
          <p:cNvSpPr txBox="1"/>
          <p:nvPr/>
        </p:nvSpPr>
        <p:spPr>
          <a:xfrm>
            <a:off x="7990289" y="1929551"/>
            <a:ext cx="3943730" cy="1235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:</a:t>
            </a:r>
            <a:r>
              <a:rPr lang="fr-FR" sz="16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variables indépendantes influent fortement le prix, de plus les p-value associées sont nulles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51013B-FF8F-4667-B32A-A2C71569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9" y="4370139"/>
            <a:ext cx="4196118" cy="11461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Zone de texte 121">
            <a:extLst>
              <a:ext uri="{FF2B5EF4-FFF2-40B4-BE49-F238E27FC236}">
                <a16:creationId xmlns:a16="http://schemas.microsoft.com/office/drawing/2014/main" id="{52753734-EF03-4167-98CA-82D8A2513A29}"/>
              </a:ext>
            </a:extLst>
          </p:cNvPr>
          <p:cNvSpPr txBox="1"/>
          <p:nvPr/>
        </p:nvSpPr>
        <p:spPr>
          <a:xfrm>
            <a:off x="724229" y="3873667"/>
            <a:ext cx="4654066" cy="246221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Indicateurs de performance du modèle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DC243FC-6386-4623-B47B-808B0A0C6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922546" y="4886918"/>
            <a:ext cx="346908" cy="43684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E61F8545-0A42-4173-8872-B2B0A5BCE825}"/>
              </a:ext>
            </a:extLst>
          </p:cNvPr>
          <p:cNvSpPr txBox="1"/>
          <p:nvPr/>
        </p:nvSpPr>
        <p:spPr>
          <a:xfrm>
            <a:off x="6213139" y="4772386"/>
            <a:ext cx="4081734" cy="77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lang="fr-FR" sz="18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Risque d’</a:t>
            </a:r>
            <a:r>
              <a:rPr lang="fr-FR" sz="1800" dirty="0" err="1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Overfitting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BF806F-74B7-4156-AC80-AE1F7FAF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9A26298-03B4-4971-A0E6-737BCD2D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F66A-4775-4622-8324-34510EA2E615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7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Régression Ridge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350201-2AB2-4BC3-9DE2-8A017448AD7C}"/>
              </a:ext>
            </a:extLst>
          </p:cNvPr>
          <p:cNvSpPr txBox="1"/>
          <p:nvPr/>
        </p:nvSpPr>
        <p:spPr>
          <a:xfrm>
            <a:off x="864372" y="1177151"/>
            <a:ext cx="10486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régression </a:t>
            </a:r>
            <a:r>
              <a:rPr lang="fr-FR" sz="16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ridge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une version améliorée de la régression linéaire. Ce type de régression pallie l’</a:t>
            </a:r>
            <a:r>
              <a:rPr lang="fr-FR" sz="16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overfitting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essayant de trouver un compromis entre le </a:t>
            </a:r>
            <a:r>
              <a:rPr lang="fr-FR" sz="16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biais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la </a:t>
            </a:r>
            <a:r>
              <a:rPr lang="fr-FR" sz="16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variance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A9A90F3-9FF2-484C-B402-19FC3A7BB4C3}"/>
                  </a:ext>
                </a:extLst>
              </p:cNvPr>
              <p:cNvSpPr txBox="1"/>
              <p:nvPr/>
            </p:nvSpPr>
            <p:spPr>
              <a:xfrm>
                <a:off x="8446576" y="1590806"/>
                <a:ext cx="2235630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FR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A9A90F3-9FF2-484C-B402-19FC3A7B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576" y="1590806"/>
                <a:ext cx="2235630" cy="84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1B2406DC-0C86-4223-9A4E-7ADAAADC6F5D}"/>
              </a:ext>
            </a:extLst>
          </p:cNvPr>
          <p:cNvSpPr txBox="1"/>
          <p:nvPr/>
        </p:nvSpPr>
        <p:spPr>
          <a:xfrm>
            <a:off x="841483" y="1842927"/>
            <a:ext cx="10286299" cy="34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termes quantitatif, ceci se traduit par l’ajout d’un terme de régularisation au RMSE :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EE3C684-214E-4649-8504-B2D125ED5869}"/>
              </a:ext>
            </a:extLst>
          </p:cNvPr>
          <p:cNvGrpSpPr/>
          <p:nvPr/>
        </p:nvGrpSpPr>
        <p:grpSpPr>
          <a:xfrm>
            <a:off x="724229" y="2931844"/>
            <a:ext cx="6486787" cy="1740251"/>
            <a:chOff x="-28936" y="0"/>
            <a:chExt cx="2528570" cy="678393"/>
          </a:xfrm>
        </p:grpSpPr>
        <p:sp>
          <p:nvSpPr>
            <p:cNvPr id="19" name="Zone de texte 128">
              <a:extLst>
                <a:ext uri="{FF2B5EF4-FFF2-40B4-BE49-F238E27FC236}">
                  <a16:creationId xmlns:a16="http://schemas.microsoft.com/office/drawing/2014/main" id="{4280F64B-F181-44AD-A929-1F5C8E0D9459}"/>
                </a:ext>
              </a:extLst>
            </p:cNvPr>
            <p:cNvSpPr txBox="1"/>
            <p:nvPr/>
          </p:nvSpPr>
          <p:spPr>
            <a:xfrm>
              <a:off x="-28936" y="594408"/>
              <a:ext cx="2528570" cy="8398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Résultats obtenus de la régression Lasso</a:t>
              </a:r>
            </a:p>
          </p:txBody>
        </p:sp>
        <p:pic>
          <p:nvPicPr>
            <p:cNvPr id="20" name="Image 1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E9500748-F434-4189-9210-33E5D8C8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3" y="0"/>
              <a:ext cx="1996440" cy="53276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7E8A35C0-C06B-466A-99D3-44F60B47F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248330" y="4856929"/>
            <a:ext cx="435389" cy="54826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66EAC71-1B82-4E2E-A51F-55E2C45B434B}"/>
              </a:ext>
            </a:extLst>
          </p:cNvPr>
          <p:cNvSpPr txBox="1"/>
          <p:nvPr/>
        </p:nvSpPr>
        <p:spPr>
          <a:xfrm>
            <a:off x="7067740" y="4503984"/>
            <a:ext cx="4081734" cy="106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lang="fr-FR" sz="18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D0D0D"/>
                </a:solidFill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ous avons pu remédier à l’</a:t>
            </a:r>
            <a:r>
              <a:rPr lang="fr-FR" sz="1800" dirty="0" err="1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overfitting</a:t>
            </a:r>
            <a:r>
              <a:rPr lang="fr-FR" sz="1800" dirty="0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à un certain niveau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510E174-EFBF-4AC4-A18D-C9EF9FE17BFF}"/>
              </a:ext>
            </a:extLst>
          </p:cNvPr>
          <p:cNvSpPr txBox="1"/>
          <p:nvPr/>
        </p:nvSpPr>
        <p:spPr>
          <a:xfrm>
            <a:off x="995799" y="246801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α=40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A18EB3-AD7D-41B3-A6B7-2BE596B29254}"/>
              </a:ext>
            </a:extLst>
          </p:cNvPr>
          <p:cNvSpPr txBox="1"/>
          <p:nvPr/>
        </p:nvSpPr>
        <p:spPr>
          <a:xfrm>
            <a:off x="2716078" y="3355522"/>
            <a:ext cx="6098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Limitations de la régression Ridge : </a:t>
            </a: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régression Ridge ne peut pas diminuer le nombre de variables vu qu’elle ne fait que diminuer les coefficients sans pour autant les annuler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6D1368-8418-4C2A-9D66-ED37BD3B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AB913F25-AD44-46E2-89A3-0353CF2F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5ED2-8514-401A-8C0D-9CFA38031CBA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Régression Lasso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B2AAC-E268-4739-8FED-44D338E940AC}"/>
              </a:ext>
            </a:extLst>
          </p:cNvPr>
          <p:cNvSpPr txBox="1"/>
          <p:nvPr/>
        </p:nvSpPr>
        <p:spPr>
          <a:xfrm>
            <a:off x="841483" y="1136835"/>
            <a:ext cx="105090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régression Lasso est une version améliorée de la régression Ridge. La régression Lasso pallie aux limitations de la régression Ridge qui se rapportent à la réduction des </a:t>
            </a:r>
            <a:r>
              <a:rPr lang="fr-FR" sz="16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fr-FR" sz="1600" dirty="0"/>
          </a:p>
        </p:txBody>
      </p:sp>
      <p:pic>
        <p:nvPicPr>
          <p:cNvPr id="5122" name="Image 13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A62A4B-0AF6-4556-84E5-42C874BB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2" y="3278714"/>
            <a:ext cx="5371560" cy="1630453"/>
          </a:xfrm>
          <a:prstGeom prst="rect">
            <a:avLst/>
          </a:prstGeom>
          <a:noFill/>
          <a:ln w="9525">
            <a:solidFill>
              <a:srgbClr val="4454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138">
            <a:extLst>
              <a:ext uri="{FF2B5EF4-FFF2-40B4-BE49-F238E27FC236}">
                <a16:creationId xmlns:a16="http://schemas.microsoft.com/office/drawing/2014/main" id="{6BB390F5-B4B3-41B7-9618-409B5014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498" y="5023147"/>
            <a:ext cx="21526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Résulats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la régression Lasso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D6F5E-CF2F-4069-8D5D-34EB5951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83" y="1786293"/>
            <a:ext cx="10060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outre, il est à noter qu’il y’a une différence dans le terme de régularisation 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27DC56-6B0C-4089-9C3A-97AA9D8A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43" y="2425506"/>
            <a:ext cx="53715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sultats obtenus de cette 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gression sont les suivants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0845397-EC23-4B15-835D-78BDEC8021E3}"/>
                  </a:ext>
                </a:extLst>
              </p:cNvPr>
              <p:cNvSpPr txBox="1"/>
              <p:nvPr/>
            </p:nvSpPr>
            <p:spPr>
              <a:xfrm>
                <a:off x="7404209" y="1578286"/>
                <a:ext cx="2561094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fr-FR" b="0" i="0">
                              <a:latin typeface="Cambria Math" panose="02040503050406030204" pitchFamily="18" charset="0"/>
                            </a:rPr>
                            <m:t>│</m:t>
                          </m:r>
                          <m:sSub>
                            <m:sSubPr>
                              <m:ctrlPr>
                                <a:rPr lang="fr-F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b="0" i="0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0845397-EC23-4B15-835D-78BDEC80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09" y="1578286"/>
                <a:ext cx="2561094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077D2B81-92B5-4970-A658-54AC7D88A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506790" y="5333981"/>
            <a:ext cx="386209" cy="48633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C68D7C4-9CBE-49D8-9BAC-0647E90407C2}"/>
              </a:ext>
            </a:extLst>
          </p:cNvPr>
          <p:cNvSpPr txBox="1"/>
          <p:nvPr/>
        </p:nvSpPr>
        <p:spPr>
          <a:xfrm>
            <a:off x="7268781" y="4958470"/>
            <a:ext cx="4081734" cy="106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lang="fr-FR" sz="18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D0D0D"/>
                </a:solidFill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ous avons pu remédier à l’</a:t>
            </a:r>
            <a:r>
              <a:rPr lang="fr-FR" sz="1800" dirty="0" err="1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overfitting</a:t>
            </a:r>
            <a:r>
              <a:rPr lang="fr-FR" sz="1800" dirty="0"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d’avantage à un certain niveau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722339-5408-4E09-94DA-A40F761CEAFC}"/>
              </a:ext>
            </a:extLst>
          </p:cNvPr>
          <p:cNvSpPr txBox="1"/>
          <p:nvPr/>
        </p:nvSpPr>
        <p:spPr>
          <a:xfrm>
            <a:off x="2779654" y="2725959"/>
            <a:ext cx="6098582" cy="235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Limitations de la régression Lasso :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-	Si deux variables sont fortement corrélées, la régression Lasso sélectionne l’une d’elle aléatoirement ce qui pourrait entraver l’interprétation du modèle.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-	Si le nombre de variables indépendantes est supérieure au nombre d’observations, Lasso limitera le nombre de variables indépendantes à n variables et annulera les autres.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D73FB1B3-E3D2-4F97-B12D-17775E10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C5EC1AA5-85CC-4DB7-BD68-99392ABE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1854-5B08-408F-A0B4-8DF6A611BDFD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2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9" grpId="0"/>
      <p:bldP spid="19" grpId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D570B6F-3BCD-4AF9-90B5-84A271BA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84" y="3505440"/>
            <a:ext cx="82250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paramètres de la régression </a:t>
            </a:r>
            <a:r>
              <a:rPr lang="fr-FR" altLang="fr-FR" sz="1600" dirty="0" err="1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elestique</a:t>
            </a:r>
            <a:r>
              <a:rPr lang="fr-FR" altLang="fr-FR" sz="16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Gill Sans MT" panose="020B05020201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Gill Sans MT" panose="020B05020201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squared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 training set et du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set sont proches.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Elastic Net Regression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9BBDC-D944-410A-9BD8-44CC0F48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40" y="3965664"/>
            <a:ext cx="4418057" cy="567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45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248EE6-8138-44FA-A6BD-5386F0EA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0" y="1867724"/>
            <a:ext cx="4209920" cy="10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1DCA3CD-6853-4B87-8AAE-14EBEB0A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6" y="16093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DF9999-E432-4F10-AD58-E71B6827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84" y="1404941"/>
            <a:ext cx="5739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squared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obtenus sont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è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 la CV sont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3205F9E-A042-4892-AEE0-7969F7D53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9985" y="5358332"/>
            <a:ext cx="457295" cy="57585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B63D12-2AD8-4943-9341-5CCC99ADCE64}"/>
              </a:ext>
            </a:extLst>
          </p:cNvPr>
          <p:cNvSpPr txBox="1"/>
          <p:nvPr/>
        </p:nvSpPr>
        <p:spPr>
          <a:xfrm>
            <a:off x="7268782" y="5101681"/>
            <a:ext cx="4081734" cy="77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lang="fr-FR" sz="18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altLang="fr-FR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n'y a pas de surajustement</a:t>
            </a:r>
            <a:endParaRPr lang="fr-FR" dirty="0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3D6D3E0E-231B-4A94-9026-76A13F86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88F0E545-98A6-4446-A0FC-A1E62B13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BE31-C176-4726-8F35-1EA5E2532447}" type="datetime1">
              <a:rPr lang="fr-FR" smtClean="0"/>
              <a:t>23/06/2022</a:t>
            </a:fld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906FE65-7F46-4B40-9655-4B8BE9CE0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508" y="1739563"/>
            <a:ext cx="4530000" cy="7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Random Forest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FF0896-9E50-4AB4-8AB2-C6DACB7A0643}"/>
              </a:ext>
            </a:extLst>
          </p:cNvPr>
          <p:cNvSpPr txBox="1"/>
          <p:nvPr/>
        </p:nvSpPr>
        <p:spPr>
          <a:xfrm>
            <a:off x="864372" y="1325467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Avant : </a:t>
            </a:r>
            <a:r>
              <a:rPr lang="fr-FR" sz="16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Tuning 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meilleurs paramètres</a:t>
            </a:r>
            <a:endParaRPr lang="fr-FR" sz="1400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FBE7F45-50F7-470E-9EF1-DEED39676C3C}"/>
              </a:ext>
            </a:extLst>
          </p:cNvPr>
          <p:cNvGrpSpPr/>
          <p:nvPr/>
        </p:nvGrpSpPr>
        <p:grpSpPr>
          <a:xfrm>
            <a:off x="472089" y="2058059"/>
            <a:ext cx="8838226" cy="1917490"/>
            <a:chOff x="11575" y="0"/>
            <a:chExt cx="5008944" cy="1086895"/>
          </a:xfrm>
        </p:grpSpPr>
        <p:sp>
          <p:nvSpPr>
            <p:cNvPr id="14" name="Zone de texte 36">
              <a:extLst>
                <a:ext uri="{FF2B5EF4-FFF2-40B4-BE49-F238E27FC236}">
                  <a16:creationId xmlns:a16="http://schemas.microsoft.com/office/drawing/2014/main" id="{00A7F395-1D3A-4CAD-AA9E-3089B8B09109}"/>
                </a:ext>
              </a:extLst>
            </p:cNvPr>
            <p:cNvSpPr txBox="1"/>
            <p:nvPr/>
          </p:nvSpPr>
          <p:spPr>
            <a:xfrm>
              <a:off x="11575" y="964774"/>
              <a:ext cx="4501865" cy="12212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R-</a:t>
              </a:r>
              <a:r>
                <a:rPr lang="fr-FR" sz="14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squared</a:t>
              </a: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fr-FR" sz="14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Random</a:t>
              </a: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fr-FR" sz="14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forest</a:t>
              </a:r>
              <a:endParaRPr lang="fr-FR" sz="14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911E9AD-D308-4A69-9C61-AB6F2112C1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5114" b="6458"/>
            <a:stretch/>
          </p:blipFill>
          <p:spPr bwMode="auto">
            <a:xfrm>
              <a:off x="238969" y="0"/>
              <a:ext cx="4781550" cy="838200"/>
            </a:xfrm>
            <a:prstGeom prst="rect">
              <a:avLst/>
            </a:prstGeom>
            <a:ln>
              <a:solidFill>
                <a:schemeClr val="tx2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77010CE-4D57-4334-A0F9-94236CF8E3C9}"/>
                </a:ext>
              </a:extLst>
            </p:cNvPr>
            <p:cNvSpPr/>
            <p:nvPr/>
          </p:nvSpPr>
          <p:spPr>
            <a:xfrm>
              <a:off x="190982" y="594408"/>
              <a:ext cx="2621666" cy="25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12FF050A-D30A-45A6-8C06-C6FBA233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753878" y="5299979"/>
            <a:ext cx="492857" cy="620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0C02089-5BF2-461A-98BA-4FB39B421141}"/>
              </a:ext>
            </a:extLst>
          </p:cNvPr>
          <p:cNvSpPr txBox="1"/>
          <p:nvPr/>
        </p:nvSpPr>
        <p:spPr>
          <a:xfrm>
            <a:off x="7150065" y="4792839"/>
            <a:ext cx="4081734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lang="fr-FR" sz="18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Gill Sans MT" panose="020B0502020104020203" pitchFamily="34" charset="0"/>
              </a:rPr>
              <a:t>Le modèle de </a:t>
            </a:r>
            <a:r>
              <a:rPr lang="fr-FR" dirty="0" err="1">
                <a:latin typeface="Gill Sans MT" panose="020B0502020104020203" pitchFamily="34" charset="0"/>
              </a:rPr>
              <a:t>Random</a:t>
            </a:r>
            <a:r>
              <a:rPr lang="fr-FR" dirty="0">
                <a:latin typeface="Gill Sans MT" panose="020B0502020104020203" pitchFamily="34" charset="0"/>
              </a:rPr>
              <a:t> Forest est légèrement meilleur que celui de la régression linéaire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5C5277-A3AA-4E81-ABF2-81AD91E65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51" y="4997499"/>
            <a:ext cx="4421756" cy="1162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940AAAC-B258-45EB-86BD-F705A644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23" name="Espace réservé de la date 22">
            <a:extLst>
              <a:ext uri="{FF2B5EF4-FFF2-40B4-BE49-F238E27FC236}">
                <a16:creationId xmlns:a16="http://schemas.microsoft.com/office/drawing/2014/main" id="{F5AF9072-B843-4115-8040-2F7BE6BA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94BF-C0E5-4C55-B4F9-19E92769B213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0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DE2A687-27AA-43CC-A9BC-4D2E431C7540}"/>
              </a:ext>
            </a:extLst>
          </p:cNvPr>
          <p:cNvGrpSpPr/>
          <p:nvPr/>
        </p:nvGrpSpPr>
        <p:grpSpPr>
          <a:xfrm>
            <a:off x="1225175" y="2116588"/>
            <a:ext cx="9445109" cy="3322710"/>
            <a:chOff x="1225175" y="2116588"/>
            <a:chExt cx="9445109" cy="3322710"/>
          </a:xfrm>
        </p:grpSpPr>
        <p:sp>
          <p:nvSpPr>
            <p:cNvPr id="39" name="Rounded Rectangle 58">
              <a:extLst>
                <a:ext uri="{FF2B5EF4-FFF2-40B4-BE49-F238E27FC236}">
                  <a16:creationId xmlns:a16="http://schemas.microsoft.com/office/drawing/2014/main" id="{F5C425F4-98E9-4E59-AA7D-9E0E5B6F4608}"/>
                </a:ext>
              </a:extLst>
            </p:cNvPr>
            <p:cNvSpPr/>
            <p:nvPr/>
          </p:nvSpPr>
          <p:spPr>
            <a:xfrm>
              <a:off x="1225175" y="2116588"/>
              <a:ext cx="3399150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altLang="ko-KR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Multi Colinéarité</a:t>
              </a:r>
              <a:endParaRPr lang="ko-KR" altLang="en-US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0" name="Rounded Rectangle 64">
              <a:extLst>
                <a:ext uri="{FF2B5EF4-FFF2-40B4-BE49-F238E27FC236}">
                  <a16:creationId xmlns:a16="http://schemas.microsoft.com/office/drawing/2014/main" id="{A5E71A81-0245-44BF-AF4C-FA2B312E177C}"/>
                </a:ext>
              </a:extLst>
            </p:cNvPr>
            <p:cNvSpPr/>
            <p:nvPr/>
          </p:nvSpPr>
          <p:spPr>
            <a:xfrm>
              <a:off x="7113906" y="2130670"/>
              <a:ext cx="3399150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altLang="ko-KR" dirty="0">
                  <a:latin typeface="Gill Sans MT" panose="020B0502020104020203" pitchFamily="34" charset="0"/>
                </a:rPr>
                <a:t>Homoscédasticité</a:t>
              </a:r>
              <a:endParaRPr lang="ko-KR" altLang="en-US" dirty="0">
                <a:latin typeface="Gill Sans MT" panose="020B0502020104020203" pitchFamily="34" charset="0"/>
              </a:endParaRPr>
            </a:p>
          </p:txBody>
        </p:sp>
        <p:pic>
          <p:nvPicPr>
            <p:cNvPr id="41" name="Image 40" descr="Une image contenant carré&#10;&#10;Description générée automatiquement">
              <a:extLst>
                <a:ext uri="{FF2B5EF4-FFF2-40B4-BE49-F238E27FC236}">
                  <a16:creationId xmlns:a16="http://schemas.microsoft.com/office/drawing/2014/main" id="{E3454D26-75F6-47BB-A70D-5529364B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67" y="2885323"/>
              <a:ext cx="2992966" cy="236866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13A7640B-B2C4-4452-8EF1-32C5BB120728}"/>
                </a:ext>
              </a:extLst>
            </p:cNvPr>
            <p:cNvGrpSpPr/>
            <p:nvPr/>
          </p:nvGrpSpPr>
          <p:grpSpPr>
            <a:xfrm>
              <a:off x="6956679" y="3239477"/>
              <a:ext cx="3713605" cy="2199821"/>
              <a:chOff x="0" y="-36847"/>
              <a:chExt cx="2921000" cy="1730308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9CD84328-E069-46E8-806D-4516D9806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-36847"/>
                <a:ext cx="2921000" cy="14655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4" name="Zone de texte 199">
                <a:extLst>
                  <a:ext uri="{FF2B5EF4-FFF2-40B4-BE49-F238E27FC236}">
                    <a16:creationId xmlns:a16="http://schemas.microsoft.com/office/drawing/2014/main" id="{9EB07BB7-9FE7-447C-A696-B31C0A2D17DD}"/>
                  </a:ext>
                </a:extLst>
              </p:cNvPr>
              <p:cNvSpPr txBox="1"/>
              <p:nvPr/>
            </p:nvSpPr>
            <p:spPr>
              <a:xfrm>
                <a:off x="0" y="1524000"/>
                <a:ext cx="2921000" cy="169461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fr-FR" sz="1400" i="1" dirty="0">
                    <a:solidFill>
                      <a:srgbClr val="44546A"/>
                    </a:solidFill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Homoscédasticité</a:t>
                </a:r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0D8BF99-A1E7-4DFC-B1F0-FA4F3428C016}"/>
                </a:ext>
              </a:extLst>
            </p:cNvPr>
            <p:cNvSpPr txBox="1"/>
            <p:nvPr/>
          </p:nvSpPr>
          <p:spPr>
            <a:xfrm>
              <a:off x="7457338" y="2628427"/>
              <a:ext cx="2712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Test de Durbin-Watson </a:t>
              </a:r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5404333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Régression multilinéaire avec deux paramètres </a:t>
            </a: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855254" y="151799"/>
            <a:ext cx="304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 MODELING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3C3D573-AA61-4FF3-9F2E-D9204464A13D}"/>
              </a:ext>
            </a:extLst>
          </p:cNvPr>
          <p:cNvGrpSpPr/>
          <p:nvPr/>
        </p:nvGrpSpPr>
        <p:grpSpPr>
          <a:xfrm>
            <a:off x="756621" y="2110740"/>
            <a:ext cx="8056861" cy="3908412"/>
            <a:chOff x="0" y="0"/>
            <a:chExt cx="5930900" cy="310515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3C00A01-2665-4F7F-88FC-75623334B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30900" cy="27813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14" name="Zone de texte 177">
              <a:extLst>
                <a:ext uri="{FF2B5EF4-FFF2-40B4-BE49-F238E27FC236}">
                  <a16:creationId xmlns:a16="http://schemas.microsoft.com/office/drawing/2014/main" id="{5C3D7DA3-FD53-40C9-9A06-F2138D48050A}"/>
                </a:ext>
              </a:extLst>
            </p:cNvPr>
            <p:cNvSpPr txBox="1"/>
            <p:nvPr/>
          </p:nvSpPr>
          <p:spPr>
            <a:xfrm>
              <a:off x="0" y="2838450"/>
              <a:ext cx="593090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Représentation 3D (Localisation-Superficie-Prix)</a:t>
              </a:r>
            </a:p>
          </p:txBody>
        </p:sp>
        <p:sp>
          <p:nvSpPr>
            <p:cNvPr id="17" name="Zone de texte 178">
              <a:extLst>
                <a:ext uri="{FF2B5EF4-FFF2-40B4-BE49-F238E27FC236}">
                  <a16:creationId xmlns:a16="http://schemas.microsoft.com/office/drawing/2014/main" id="{5FB73415-4839-471C-B054-17DCBC9C7FE2}"/>
                </a:ext>
              </a:extLst>
            </p:cNvPr>
            <p:cNvSpPr txBox="1"/>
            <p:nvPr/>
          </p:nvSpPr>
          <p:spPr>
            <a:xfrm>
              <a:off x="4729740" y="2304762"/>
              <a:ext cx="680605" cy="26663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Superficie</a:t>
              </a:r>
              <a:endPara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 de texte 179">
              <a:extLst>
                <a:ext uri="{FF2B5EF4-FFF2-40B4-BE49-F238E27FC236}">
                  <a16:creationId xmlns:a16="http://schemas.microsoft.com/office/drawing/2014/main" id="{187191E8-24D7-48DD-86DA-7E9C6D9361EC}"/>
                </a:ext>
              </a:extLst>
            </p:cNvPr>
            <p:cNvSpPr txBox="1"/>
            <p:nvPr/>
          </p:nvSpPr>
          <p:spPr>
            <a:xfrm>
              <a:off x="890186" y="2444595"/>
              <a:ext cx="868576" cy="28599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Localisation</a:t>
              </a:r>
            </a:p>
          </p:txBody>
        </p:sp>
        <p:sp>
          <p:nvSpPr>
            <p:cNvPr id="19" name="Zone de texte 180">
              <a:extLst>
                <a:ext uri="{FF2B5EF4-FFF2-40B4-BE49-F238E27FC236}">
                  <a16:creationId xmlns:a16="http://schemas.microsoft.com/office/drawing/2014/main" id="{19AE4F96-BD31-463A-BE12-B4037FEA609D}"/>
                </a:ext>
              </a:extLst>
            </p:cNvPr>
            <p:cNvSpPr txBox="1"/>
            <p:nvPr/>
          </p:nvSpPr>
          <p:spPr>
            <a:xfrm>
              <a:off x="5422322" y="838145"/>
              <a:ext cx="393700" cy="30055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Prix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45D1E301-9C0F-4486-86B5-D3227E87E780}"/>
              </a:ext>
            </a:extLst>
          </p:cNvPr>
          <p:cNvSpPr txBox="1"/>
          <p:nvPr/>
        </p:nvSpPr>
        <p:spPr>
          <a:xfrm>
            <a:off x="864371" y="1279028"/>
            <a:ext cx="8056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ne visualisation 3D qui représente les graphes que nous obtenons grâce à cette modélisation : </a:t>
            </a:r>
            <a:endParaRPr lang="fr-FR" sz="16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436EE40-952F-4706-9E84-11ADBD5BE378}"/>
              </a:ext>
            </a:extLst>
          </p:cNvPr>
          <p:cNvGrpSpPr/>
          <p:nvPr/>
        </p:nvGrpSpPr>
        <p:grpSpPr>
          <a:xfrm>
            <a:off x="592739" y="2109196"/>
            <a:ext cx="8384624" cy="4099443"/>
            <a:chOff x="0" y="79371"/>
            <a:chExt cx="6145528" cy="3051179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7BF28EF-91E2-49C1-AB4A-E7FDC1A9A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98" y="79371"/>
              <a:ext cx="6005830" cy="28067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23" name="Zone de texte 183">
              <a:extLst>
                <a:ext uri="{FF2B5EF4-FFF2-40B4-BE49-F238E27FC236}">
                  <a16:creationId xmlns:a16="http://schemas.microsoft.com/office/drawing/2014/main" id="{A2487DDD-6B97-4C20-9F37-237A53351895}"/>
                </a:ext>
              </a:extLst>
            </p:cNvPr>
            <p:cNvSpPr txBox="1"/>
            <p:nvPr/>
          </p:nvSpPr>
          <p:spPr>
            <a:xfrm>
              <a:off x="1492235" y="2503731"/>
              <a:ext cx="698500" cy="26445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Superficie</a:t>
              </a:r>
            </a:p>
          </p:txBody>
        </p:sp>
        <p:sp>
          <p:nvSpPr>
            <p:cNvPr id="24" name="Zone de texte 184">
              <a:extLst>
                <a:ext uri="{FF2B5EF4-FFF2-40B4-BE49-F238E27FC236}">
                  <a16:creationId xmlns:a16="http://schemas.microsoft.com/office/drawing/2014/main" id="{699BCD88-A01B-4D7D-ADF1-DA5E0A1FAD14}"/>
                </a:ext>
              </a:extLst>
            </p:cNvPr>
            <p:cNvSpPr txBox="1"/>
            <p:nvPr/>
          </p:nvSpPr>
          <p:spPr>
            <a:xfrm>
              <a:off x="139698" y="1853924"/>
              <a:ext cx="606456" cy="25580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Prix</a:t>
              </a:r>
            </a:p>
          </p:txBody>
        </p:sp>
        <p:sp>
          <p:nvSpPr>
            <p:cNvPr id="25" name="Zone de texte 185">
              <a:extLst>
                <a:ext uri="{FF2B5EF4-FFF2-40B4-BE49-F238E27FC236}">
                  <a16:creationId xmlns:a16="http://schemas.microsoft.com/office/drawing/2014/main" id="{6050742F-F310-4687-A472-9B1EFA3F8A82}"/>
                </a:ext>
              </a:extLst>
            </p:cNvPr>
            <p:cNvSpPr txBox="1"/>
            <p:nvPr/>
          </p:nvSpPr>
          <p:spPr>
            <a:xfrm>
              <a:off x="5140758" y="2190423"/>
              <a:ext cx="802789" cy="2774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Localisation</a:t>
              </a:r>
            </a:p>
          </p:txBody>
        </p:sp>
        <p:sp>
          <p:nvSpPr>
            <p:cNvPr id="26" name="Zone de texte 186">
              <a:extLst>
                <a:ext uri="{FF2B5EF4-FFF2-40B4-BE49-F238E27FC236}">
                  <a16:creationId xmlns:a16="http://schemas.microsoft.com/office/drawing/2014/main" id="{F8A99101-CD20-4365-9880-2C152E8E8308}"/>
                </a:ext>
              </a:extLst>
            </p:cNvPr>
            <p:cNvSpPr txBox="1"/>
            <p:nvPr/>
          </p:nvSpPr>
          <p:spPr>
            <a:xfrm>
              <a:off x="0" y="2863850"/>
              <a:ext cx="600583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Représentation 3D (Localisation-Superficie-Prix)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4C73036-506A-473A-86A1-016C0A237B3E}"/>
              </a:ext>
            </a:extLst>
          </p:cNvPr>
          <p:cNvGrpSpPr/>
          <p:nvPr/>
        </p:nvGrpSpPr>
        <p:grpSpPr>
          <a:xfrm>
            <a:off x="783335" y="2082690"/>
            <a:ext cx="8505687" cy="3823981"/>
            <a:chOff x="0" y="0"/>
            <a:chExt cx="6102350" cy="2628900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97B6A0C3-D779-494D-92A9-23D20922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" y="0"/>
              <a:ext cx="6026150" cy="229235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29" name="Zone de texte 189">
              <a:extLst>
                <a:ext uri="{FF2B5EF4-FFF2-40B4-BE49-F238E27FC236}">
                  <a16:creationId xmlns:a16="http://schemas.microsoft.com/office/drawing/2014/main" id="{E1645748-0C86-4B9D-A986-5B348F9812CA}"/>
                </a:ext>
              </a:extLst>
            </p:cNvPr>
            <p:cNvSpPr txBox="1"/>
            <p:nvPr/>
          </p:nvSpPr>
          <p:spPr>
            <a:xfrm>
              <a:off x="0" y="2362200"/>
              <a:ext cx="610235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Représentation 3D (Localisation-Superficie-Prix)</a:t>
              </a:r>
            </a:p>
          </p:txBody>
        </p:sp>
        <p:sp>
          <p:nvSpPr>
            <p:cNvPr id="30" name="Zone de texte 191">
              <a:extLst>
                <a:ext uri="{FF2B5EF4-FFF2-40B4-BE49-F238E27FC236}">
                  <a16:creationId xmlns:a16="http://schemas.microsoft.com/office/drawing/2014/main" id="{A3BBF698-FDB1-459E-A25F-1DE82AA790C3}"/>
                </a:ext>
              </a:extLst>
            </p:cNvPr>
            <p:cNvSpPr txBox="1"/>
            <p:nvPr/>
          </p:nvSpPr>
          <p:spPr>
            <a:xfrm>
              <a:off x="380952" y="1923236"/>
              <a:ext cx="754960" cy="28383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Superficie</a:t>
              </a:r>
            </a:p>
          </p:txBody>
        </p:sp>
        <p:sp>
          <p:nvSpPr>
            <p:cNvPr id="31" name="Zone de texte 192">
              <a:extLst>
                <a:ext uri="{FF2B5EF4-FFF2-40B4-BE49-F238E27FC236}">
                  <a16:creationId xmlns:a16="http://schemas.microsoft.com/office/drawing/2014/main" id="{D545177F-101A-4CF2-BF78-B14379AFDA8D}"/>
                </a:ext>
              </a:extLst>
            </p:cNvPr>
            <p:cNvSpPr txBox="1"/>
            <p:nvPr/>
          </p:nvSpPr>
          <p:spPr>
            <a:xfrm>
              <a:off x="4552950" y="2006600"/>
              <a:ext cx="793750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Localisation</a:t>
              </a:r>
            </a:p>
          </p:txBody>
        </p:sp>
        <p:sp>
          <p:nvSpPr>
            <p:cNvPr id="32" name="Zone de texte 193">
              <a:extLst>
                <a:ext uri="{FF2B5EF4-FFF2-40B4-BE49-F238E27FC236}">
                  <a16:creationId xmlns:a16="http://schemas.microsoft.com/office/drawing/2014/main" id="{C464CE34-DC00-4F73-91F5-BED0A0EEFEE9}"/>
                </a:ext>
              </a:extLst>
            </p:cNvPr>
            <p:cNvSpPr txBox="1"/>
            <p:nvPr/>
          </p:nvSpPr>
          <p:spPr>
            <a:xfrm>
              <a:off x="463550" y="412750"/>
              <a:ext cx="425450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alibri" panose="020F0502020204030204" pitchFamily="34" charset="0"/>
                  <a:cs typeface="Arial" panose="020B0604020202020204" pitchFamily="34" charset="0"/>
                </a:rPr>
                <a:t>Prix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E004E53-B95E-4C60-928F-07BAC613A591}"/>
              </a:ext>
            </a:extLst>
          </p:cNvPr>
          <p:cNvGrpSpPr/>
          <p:nvPr/>
        </p:nvGrpSpPr>
        <p:grpSpPr>
          <a:xfrm>
            <a:off x="1077154" y="1856367"/>
            <a:ext cx="5582715" cy="4142686"/>
            <a:chOff x="0" y="0"/>
            <a:chExt cx="3577373" cy="2654702"/>
          </a:xfrm>
        </p:grpSpPr>
        <p:pic>
          <p:nvPicPr>
            <p:cNvPr id="34" name="Image 33" descr="Une image contenant texte, reçu, capture d’écran, document&#10;&#10;Description générée automatiquement">
              <a:extLst>
                <a:ext uri="{FF2B5EF4-FFF2-40B4-BE49-F238E27FC236}">
                  <a16:creationId xmlns:a16="http://schemas.microsoft.com/office/drawing/2014/main" id="{C319AAAE-AF4E-4F26-94C3-587A5939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" y="0"/>
              <a:ext cx="3575685" cy="23355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5" name="Zone de texte 155">
              <a:extLst>
                <a:ext uri="{FF2B5EF4-FFF2-40B4-BE49-F238E27FC236}">
                  <a16:creationId xmlns:a16="http://schemas.microsoft.com/office/drawing/2014/main" id="{0E59F6A7-5168-4C50-83E7-FBCF7407DEAD}"/>
                </a:ext>
              </a:extLst>
            </p:cNvPr>
            <p:cNvSpPr txBox="1"/>
            <p:nvPr/>
          </p:nvSpPr>
          <p:spPr>
            <a:xfrm>
              <a:off x="0" y="2434783"/>
              <a:ext cx="3575685" cy="21991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Résultats issus de la régression bilinéaire</a:t>
              </a:r>
            </a:p>
          </p:txBody>
        </p:sp>
      </p:grpSp>
      <p:pic>
        <p:nvPicPr>
          <p:cNvPr id="36" name="Image 35">
            <a:extLst>
              <a:ext uri="{FF2B5EF4-FFF2-40B4-BE49-F238E27FC236}">
                <a16:creationId xmlns:a16="http://schemas.microsoft.com/office/drawing/2014/main" id="{970F1F74-DB69-4250-9AB1-438CA0F85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7018140" y="4207756"/>
            <a:ext cx="404135" cy="50891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81852AB-23C2-4CED-B0A9-D9E125F9F7EE}"/>
              </a:ext>
            </a:extLst>
          </p:cNvPr>
          <p:cNvSpPr txBox="1"/>
          <p:nvPr/>
        </p:nvSpPr>
        <p:spPr>
          <a:xfrm>
            <a:off x="7755444" y="3458450"/>
            <a:ext cx="4081734" cy="195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lang="fr-FR" sz="1800" b="1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altLang="fr-FR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R-</a:t>
            </a:r>
            <a:r>
              <a:rPr lang="fr-FR" altLang="fr-FR" dirty="0" err="1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squared</a:t>
            </a:r>
            <a:r>
              <a:rPr lang="fr-FR" altLang="fr-FR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trouvé est proche de celui que nous avons trouvé précédemment, ceci se justifie par le fait que nous avons utilisé les deux variables les plus corrélées avec notre </a:t>
            </a:r>
            <a:r>
              <a:rPr lang="fr-FR" altLang="fr-FR" dirty="0" err="1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fr-FR" altLang="fr-FR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15811B-2125-400E-A87F-98C5B7B07C71}"/>
              </a:ext>
            </a:extLst>
          </p:cNvPr>
          <p:cNvSpPr txBox="1"/>
          <p:nvPr/>
        </p:nvSpPr>
        <p:spPr>
          <a:xfrm>
            <a:off x="841484" y="1123116"/>
            <a:ext cx="106272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Réalisation de quelques test (Fischer, </a:t>
            </a:r>
            <a:r>
              <a:rPr lang="fr-FR" sz="1600" dirty="0" err="1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</a:t>
            </a:r>
            <a:r>
              <a:rPr lang="fr-FR" sz="16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)et vérification de quelques propriétés (multi colinéarité, autocorrélation)</a:t>
            </a:r>
            <a:endParaRPr lang="fr-FR" sz="1600" dirty="0"/>
          </a:p>
        </p:txBody>
      </p:sp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7CB0FF70-B023-4B35-B063-48AAD78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47" name="Espace réservé de la date 46">
            <a:extLst>
              <a:ext uri="{FF2B5EF4-FFF2-40B4-BE49-F238E27FC236}">
                <a16:creationId xmlns:a16="http://schemas.microsoft.com/office/drawing/2014/main" id="{4C4969E0-BAC4-40A9-9BAC-D5380086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18FC-390A-4953-8570-B740DE3E12A6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3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7" grpId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404209" y="151799"/>
            <a:ext cx="439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INTERFACE GRAPHIQUE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CC13DE-E57B-41E4-9167-610123C18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6" y="833167"/>
            <a:ext cx="2793974" cy="5180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A5FA4E0-3D86-4207-8BE6-BE1D266DF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9" y="887620"/>
            <a:ext cx="4201451" cy="29467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7E4B7A-3886-4F0E-A57C-EDC844FDD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65" y="3962913"/>
            <a:ext cx="5816828" cy="1027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FB98D65-7A42-43A4-9F4F-F76C4890A9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49" y="998398"/>
            <a:ext cx="3943731" cy="27252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438B14-5F39-4BBF-9E59-A20F9E7F3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22" y="4587349"/>
            <a:ext cx="4539788" cy="14259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2A0188-ACBC-46DA-B87D-A26DBC0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7F9E665-A79E-41B1-8E70-36F6E426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AD48-2C89-4216-9DDF-BD875D7EA05D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D1C561-79CF-448A-B2EB-A28712F0C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86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D1C561-79CF-448A-B2EB-A28712F0C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fr-FR" sz="8000" dirty="0">
                <a:latin typeface="Gill Sans MT" panose="020B0502020104020203" pitchFamily="34" charset="0"/>
              </a:rPr>
              <a:t>Casablanca House Price modeling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F14CFB-BE0D-47E8-AE5A-774EBBB97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latin typeface="Gill Sans MT" panose="020B0502020104020203" pitchFamily="34" charset="0"/>
              </a:rPr>
              <a:t>Projet statistique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1460E0E-EEE4-4C25-9632-9A1FC28F3AE3}"/>
              </a:ext>
            </a:extLst>
          </p:cNvPr>
          <p:cNvSpPr txBox="1">
            <a:spLocks/>
          </p:cNvSpPr>
          <p:nvPr/>
        </p:nvSpPr>
        <p:spPr>
          <a:xfrm>
            <a:off x="838199" y="5362415"/>
            <a:ext cx="3946779" cy="133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latin typeface="Gill Sans MT" panose="020B0502020104020203" pitchFamily="34" charset="0"/>
              </a:rPr>
              <a:t>Réalisé par :</a:t>
            </a:r>
          </a:p>
          <a:p>
            <a:pPr algn="l">
              <a:spcBef>
                <a:spcPts val="0"/>
              </a:spcBef>
            </a:pPr>
            <a:r>
              <a:rPr lang="fr-FR" sz="1400" i="1" dirty="0">
                <a:latin typeface="Gill Sans MT" panose="020B0502020104020203" pitchFamily="34" charset="0"/>
              </a:rPr>
              <a:t>Walid Choukri</a:t>
            </a:r>
          </a:p>
          <a:p>
            <a:pPr algn="l">
              <a:spcBef>
                <a:spcPts val="0"/>
              </a:spcBef>
            </a:pPr>
            <a:r>
              <a:rPr lang="fr-FR" sz="1400" i="1" dirty="0" err="1">
                <a:latin typeface="Gill Sans MT" panose="020B0502020104020203" pitchFamily="34" charset="0"/>
              </a:rPr>
              <a:t>Mouna</a:t>
            </a:r>
            <a:r>
              <a:rPr lang="fr-FR" sz="1400" i="1" dirty="0">
                <a:latin typeface="Gill Sans MT" panose="020B0502020104020203" pitchFamily="34" charset="0"/>
              </a:rPr>
              <a:t> </a:t>
            </a:r>
            <a:r>
              <a:rPr lang="fr-FR" sz="1400" i="1" dirty="0" err="1">
                <a:latin typeface="Gill Sans MT" panose="020B0502020104020203" pitchFamily="34" charset="0"/>
              </a:rPr>
              <a:t>Araqi</a:t>
            </a:r>
            <a:r>
              <a:rPr lang="fr-FR" sz="1400" i="1" dirty="0">
                <a:latin typeface="Gill Sans MT" panose="020B0502020104020203" pitchFamily="34" charset="0"/>
              </a:rPr>
              <a:t> Houssaini</a:t>
            </a:r>
          </a:p>
          <a:p>
            <a:pPr algn="l">
              <a:spcBef>
                <a:spcPts val="0"/>
              </a:spcBef>
            </a:pPr>
            <a:r>
              <a:rPr lang="fr-FR" sz="1400" i="1" dirty="0">
                <a:latin typeface="Gill Sans MT" panose="020B0502020104020203" pitchFamily="34" charset="0"/>
              </a:rPr>
              <a:t>Mohamed </a:t>
            </a:r>
            <a:r>
              <a:rPr lang="fr-FR" sz="1400" i="1" dirty="0" err="1">
                <a:latin typeface="Gill Sans MT" panose="020B0502020104020203" pitchFamily="34" charset="0"/>
              </a:rPr>
              <a:t>Admou</a:t>
            </a:r>
            <a:endParaRPr lang="fr-FR" sz="1400" i="1" dirty="0">
              <a:latin typeface="Gill Sans MT" panose="020B05020201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fr-FR" sz="1400" i="1" dirty="0">
                <a:latin typeface="Gill Sans MT" panose="020B0502020104020203" pitchFamily="34" charset="0"/>
              </a:rPr>
              <a:t>Majda Kossi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259F3006-6D9F-4B8F-89BA-BF86C5785E6F}"/>
              </a:ext>
            </a:extLst>
          </p:cNvPr>
          <p:cNvSpPr txBox="1">
            <a:spLocks/>
          </p:cNvSpPr>
          <p:nvPr/>
        </p:nvSpPr>
        <p:spPr>
          <a:xfrm>
            <a:off x="7823072" y="5362415"/>
            <a:ext cx="3946779" cy="133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latin typeface="Gill Sans MT" panose="020B0502020104020203" pitchFamily="34" charset="0"/>
              </a:rPr>
              <a:t>Encadré par :</a:t>
            </a:r>
          </a:p>
          <a:p>
            <a:pPr algn="l">
              <a:spcBef>
                <a:spcPts val="0"/>
              </a:spcBef>
            </a:pPr>
            <a:r>
              <a:rPr lang="fr-FR" sz="1400" i="1" dirty="0">
                <a:latin typeface="Gill Sans MT" panose="020B0502020104020203" pitchFamily="34" charset="0"/>
              </a:rPr>
              <a:t>Saas Benjelloun</a:t>
            </a:r>
          </a:p>
        </p:txBody>
      </p:sp>
      <p:pic>
        <p:nvPicPr>
          <p:cNvPr id="14" name="Image 13" descr="EMINES - Université Mohammed VI Polytechnique - MBA.ma">
            <a:extLst>
              <a:ext uri="{FF2B5EF4-FFF2-40B4-BE49-F238E27FC236}">
                <a16:creationId xmlns:a16="http://schemas.microsoft.com/office/drawing/2014/main" id="{EE6FF5D3-6A21-427A-A0A9-F40065FF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1" b="30023"/>
          <a:stretch/>
        </p:blipFill>
        <p:spPr bwMode="auto">
          <a:xfrm>
            <a:off x="8422237" y="-106363"/>
            <a:ext cx="3769763" cy="15530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78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F86DAD-513A-4049-9127-6204B57F6EC5}"/>
              </a:ext>
            </a:extLst>
          </p:cNvPr>
          <p:cNvGrpSpPr/>
          <p:nvPr/>
        </p:nvGrpSpPr>
        <p:grpSpPr>
          <a:xfrm>
            <a:off x="841484" y="741800"/>
            <a:ext cx="10509031" cy="54452"/>
            <a:chOff x="835623" y="5486235"/>
            <a:chExt cx="10509031" cy="544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BE8964-5FCC-407E-B55D-5E02CD4CC21F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CD66C6D-DFC6-4D73-B354-5151F18BF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ACC4AEC-53CE-4EBF-A814-66436CAE98BF}"/>
              </a:ext>
            </a:extLst>
          </p:cNvPr>
          <p:cNvSpPr txBox="1"/>
          <p:nvPr/>
        </p:nvSpPr>
        <p:spPr>
          <a:xfrm>
            <a:off x="8186963" y="243962"/>
            <a:ext cx="2820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0021E7-2022-4C59-90A7-B28F280C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4" y="1656330"/>
            <a:ext cx="3694415" cy="3694415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74DA8916-4A6F-4BE2-9C5C-D265017731C1}"/>
              </a:ext>
            </a:extLst>
          </p:cNvPr>
          <p:cNvGrpSpPr/>
          <p:nvPr/>
        </p:nvGrpSpPr>
        <p:grpSpPr>
          <a:xfrm>
            <a:off x="5981673" y="1806900"/>
            <a:ext cx="5425773" cy="3628879"/>
            <a:chOff x="6324664" y="2641091"/>
            <a:chExt cx="4228470" cy="2828096"/>
          </a:xfrm>
        </p:grpSpPr>
        <p:sp>
          <p:nvSpPr>
            <p:cNvPr id="10" name="Freeform: Shape 243">
              <a:extLst>
                <a:ext uri="{FF2B5EF4-FFF2-40B4-BE49-F238E27FC236}">
                  <a16:creationId xmlns:a16="http://schemas.microsoft.com/office/drawing/2014/main" id="{8657D119-6CE7-42CB-946B-78B9007ECC7E}"/>
                </a:ext>
              </a:extLst>
            </p:cNvPr>
            <p:cNvSpPr/>
            <p:nvPr/>
          </p:nvSpPr>
          <p:spPr>
            <a:xfrm flipH="1">
              <a:off x="6438071" y="4905376"/>
              <a:ext cx="4115063" cy="519082"/>
            </a:xfrm>
            <a:custGeom>
              <a:avLst/>
              <a:gdLst>
                <a:gd name="connsiteX0" fmla="*/ 333320 w 4514132"/>
                <a:gd name="connsiteY0" fmla="*/ 0 h 566928"/>
                <a:gd name="connsiteX1" fmla="*/ 4514132 w 4514132"/>
                <a:gd name="connsiteY1" fmla="*/ 0 h 566928"/>
                <a:gd name="connsiteX2" fmla="*/ 4514132 w 4514132"/>
                <a:gd name="connsiteY2" fmla="*/ 566928 h 566928"/>
                <a:gd name="connsiteX3" fmla="*/ 0 w 4514132"/>
                <a:gd name="connsiteY3" fmla="*/ 566928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4132" h="566928">
                  <a:moveTo>
                    <a:pt x="333320" y="0"/>
                  </a:moveTo>
                  <a:lnTo>
                    <a:pt x="4514132" y="0"/>
                  </a:lnTo>
                  <a:lnTo>
                    <a:pt x="4514132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Freeform: Shape 244">
              <a:extLst>
                <a:ext uri="{FF2B5EF4-FFF2-40B4-BE49-F238E27FC236}">
                  <a16:creationId xmlns:a16="http://schemas.microsoft.com/office/drawing/2014/main" id="{8FC50796-7480-41CA-9AA3-7AB06132B40F}"/>
                </a:ext>
              </a:extLst>
            </p:cNvPr>
            <p:cNvSpPr/>
            <p:nvPr/>
          </p:nvSpPr>
          <p:spPr>
            <a:xfrm flipH="1">
              <a:off x="6438071" y="4162255"/>
              <a:ext cx="3728888" cy="519082"/>
            </a:xfrm>
            <a:custGeom>
              <a:avLst/>
              <a:gdLst>
                <a:gd name="connsiteX0" fmla="*/ 315904 w 4090506"/>
                <a:gd name="connsiteY0" fmla="*/ 0 h 566928"/>
                <a:gd name="connsiteX1" fmla="*/ 4090506 w 4090506"/>
                <a:gd name="connsiteY1" fmla="*/ 0 h 566928"/>
                <a:gd name="connsiteX2" fmla="*/ 4090506 w 4090506"/>
                <a:gd name="connsiteY2" fmla="*/ 566928 h 566928"/>
                <a:gd name="connsiteX3" fmla="*/ 0 w 4090506"/>
                <a:gd name="connsiteY3" fmla="*/ 566928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0506" h="566928">
                  <a:moveTo>
                    <a:pt x="315904" y="0"/>
                  </a:moveTo>
                  <a:lnTo>
                    <a:pt x="4090506" y="0"/>
                  </a:lnTo>
                  <a:lnTo>
                    <a:pt x="4090506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Freeform: Shape 245">
              <a:extLst>
                <a:ext uri="{FF2B5EF4-FFF2-40B4-BE49-F238E27FC236}">
                  <a16:creationId xmlns:a16="http://schemas.microsoft.com/office/drawing/2014/main" id="{887E6A0C-957C-4F5E-955C-7D4D9F7055D7}"/>
                </a:ext>
              </a:extLst>
            </p:cNvPr>
            <p:cNvSpPr/>
            <p:nvPr/>
          </p:nvSpPr>
          <p:spPr>
            <a:xfrm flipH="1">
              <a:off x="6438071" y="3419135"/>
              <a:ext cx="3342712" cy="519082"/>
            </a:xfrm>
            <a:custGeom>
              <a:avLst/>
              <a:gdLst>
                <a:gd name="connsiteX0" fmla="*/ 333320 w 3666880"/>
                <a:gd name="connsiteY0" fmla="*/ 0 h 566928"/>
                <a:gd name="connsiteX1" fmla="*/ 3666880 w 3666880"/>
                <a:gd name="connsiteY1" fmla="*/ 0 h 566928"/>
                <a:gd name="connsiteX2" fmla="*/ 3666880 w 3666880"/>
                <a:gd name="connsiteY2" fmla="*/ 566928 h 566928"/>
                <a:gd name="connsiteX3" fmla="*/ 0 w 3666880"/>
                <a:gd name="connsiteY3" fmla="*/ 566928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880" h="566928">
                  <a:moveTo>
                    <a:pt x="333320" y="0"/>
                  </a:moveTo>
                  <a:lnTo>
                    <a:pt x="3666880" y="0"/>
                  </a:lnTo>
                  <a:lnTo>
                    <a:pt x="3666880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: Shape 246">
              <a:extLst>
                <a:ext uri="{FF2B5EF4-FFF2-40B4-BE49-F238E27FC236}">
                  <a16:creationId xmlns:a16="http://schemas.microsoft.com/office/drawing/2014/main" id="{CCFF19AD-DFBF-4C02-8FE3-A5DB43622FE7}"/>
                </a:ext>
              </a:extLst>
            </p:cNvPr>
            <p:cNvSpPr/>
            <p:nvPr/>
          </p:nvSpPr>
          <p:spPr>
            <a:xfrm flipH="1">
              <a:off x="6438071" y="2676015"/>
              <a:ext cx="2956537" cy="519082"/>
            </a:xfrm>
            <a:custGeom>
              <a:avLst/>
              <a:gdLst>
                <a:gd name="connsiteX0" fmla="*/ 333320 w 3243255"/>
                <a:gd name="connsiteY0" fmla="*/ 0 h 566928"/>
                <a:gd name="connsiteX1" fmla="*/ 3243255 w 3243255"/>
                <a:gd name="connsiteY1" fmla="*/ 0 h 566928"/>
                <a:gd name="connsiteX2" fmla="*/ 3243255 w 3243255"/>
                <a:gd name="connsiteY2" fmla="*/ 566928 h 566928"/>
                <a:gd name="connsiteX3" fmla="*/ 0 w 3243255"/>
                <a:gd name="connsiteY3" fmla="*/ 566928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3255" h="566928">
                  <a:moveTo>
                    <a:pt x="333320" y="0"/>
                  </a:moveTo>
                  <a:lnTo>
                    <a:pt x="3243255" y="0"/>
                  </a:lnTo>
                  <a:lnTo>
                    <a:pt x="3243255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Hexagon 247">
              <a:extLst>
                <a:ext uri="{FF2B5EF4-FFF2-40B4-BE49-F238E27FC236}">
                  <a16:creationId xmlns:a16="http://schemas.microsoft.com/office/drawing/2014/main" id="{D3C26BFE-AC66-4365-B94B-AD40E86078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24664" y="2641091"/>
              <a:ext cx="657515" cy="569315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Hexagon 248">
              <a:extLst>
                <a:ext uri="{FF2B5EF4-FFF2-40B4-BE49-F238E27FC236}">
                  <a16:creationId xmlns:a16="http://schemas.microsoft.com/office/drawing/2014/main" id="{898E3DE5-27A1-4B0D-8CCD-59938B59BE7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24664" y="3394018"/>
              <a:ext cx="657515" cy="569315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Hexagon 249">
              <a:extLst>
                <a:ext uri="{FF2B5EF4-FFF2-40B4-BE49-F238E27FC236}">
                  <a16:creationId xmlns:a16="http://schemas.microsoft.com/office/drawing/2014/main" id="{2044A3D9-8988-4417-89DE-D97C601BDD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24664" y="4146945"/>
              <a:ext cx="657515" cy="569315"/>
            </a:xfrm>
            <a:prstGeom prst="hexagon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Hexagon 250">
              <a:extLst>
                <a:ext uri="{FF2B5EF4-FFF2-40B4-BE49-F238E27FC236}">
                  <a16:creationId xmlns:a16="http://schemas.microsoft.com/office/drawing/2014/main" id="{446D2852-5603-4E11-8065-26701769C5E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24664" y="4899872"/>
              <a:ext cx="657515" cy="569315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ounded Rectangle 5">
              <a:extLst>
                <a:ext uri="{FF2B5EF4-FFF2-40B4-BE49-F238E27FC236}">
                  <a16:creationId xmlns:a16="http://schemas.microsoft.com/office/drawing/2014/main" id="{CB9FC3E8-FA1E-46AE-A2D5-F439069A6177}"/>
                </a:ext>
              </a:extLst>
            </p:cNvPr>
            <p:cNvSpPr/>
            <p:nvPr/>
          </p:nvSpPr>
          <p:spPr>
            <a:xfrm>
              <a:off x="6506868" y="4304556"/>
              <a:ext cx="312166" cy="258650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ound Same Side Corner Rectangle 11">
              <a:extLst>
                <a:ext uri="{FF2B5EF4-FFF2-40B4-BE49-F238E27FC236}">
                  <a16:creationId xmlns:a16="http://schemas.microsoft.com/office/drawing/2014/main" id="{2995E9C0-0CF4-4854-823E-3EFCC8380A50}"/>
                </a:ext>
              </a:extLst>
            </p:cNvPr>
            <p:cNvSpPr>
              <a:spLocks noChangeAspect="1"/>
            </p:cNvSpPr>
            <p:nvPr/>
          </p:nvSpPr>
          <p:spPr>
            <a:xfrm rot="11700000" flipH="1">
              <a:off x="6484522" y="3564776"/>
              <a:ext cx="306085" cy="261104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6E73BDC7-13AE-45EB-835B-BBA5657D4B28}"/>
                </a:ext>
              </a:extLst>
            </p:cNvPr>
            <p:cNvSpPr/>
            <p:nvPr/>
          </p:nvSpPr>
          <p:spPr>
            <a:xfrm flipH="1">
              <a:off x="6530722" y="5071912"/>
              <a:ext cx="276072" cy="212992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Donut 24">
              <a:extLst>
                <a:ext uri="{FF2B5EF4-FFF2-40B4-BE49-F238E27FC236}">
                  <a16:creationId xmlns:a16="http://schemas.microsoft.com/office/drawing/2014/main" id="{3EA40A99-FB13-4261-8766-E69940877586}"/>
                </a:ext>
              </a:extLst>
            </p:cNvPr>
            <p:cNvSpPr/>
            <p:nvPr/>
          </p:nvSpPr>
          <p:spPr>
            <a:xfrm flipH="1">
              <a:off x="6485439" y="2745512"/>
              <a:ext cx="333595" cy="337789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TextBox 258">
              <a:extLst>
                <a:ext uri="{FF2B5EF4-FFF2-40B4-BE49-F238E27FC236}">
                  <a16:creationId xmlns:a16="http://schemas.microsoft.com/office/drawing/2014/main" id="{8B8CFC9E-C116-4D31-84CB-0E9AB7336C77}"/>
                </a:ext>
              </a:extLst>
            </p:cNvPr>
            <p:cNvSpPr txBox="1"/>
            <p:nvPr/>
          </p:nvSpPr>
          <p:spPr>
            <a:xfrm flipH="1">
              <a:off x="7151410" y="5021355"/>
              <a:ext cx="257479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Interface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Graphique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9">
              <a:extLst>
                <a:ext uri="{FF2B5EF4-FFF2-40B4-BE49-F238E27FC236}">
                  <a16:creationId xmlns:a16="http://schemas.microsoft.com/office/drawing/2014/main" id="{44A9E029-A2FD-4DA9-BAD7-00C65A2353C1}"/>
                </a:ext>
              </a:extLst>
            </p:cNvPr>
            <p:cNvSpPr txBox="1"/>
            <p:nvPr/>
          </p:nvSpPr>
          <p:spPr>
            <a:xfrm flipH="1">
              <a:off x="7151410" y="4281403"/>
              <a:ext cx="1991087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Modeling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0">
              <a:extLst>
                <a:ext uri="{FF2B5EF4-FFF2-40B4-BE49-F238E27FC236}">
                  <a16:creationId xmlns:a16="http://schemas.microsoft.com/office/drawing/2014/main" id="{C1C8EEFD-6045-4DDF-8DF9-EDDB99080EE9}"/>
                </a:ext>
              </a:extLst>
            </p:cNvPr>
            <p:cNvSpPr txBox="1"/>
            <p:nvPr/>
          </p:nvSpPr>
          <p:spPr>
            <a:xfrm flipH="1">
              <a:off x="7151410" y="3537775"/>
              <a:ext cx="1770357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Tests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Statistiques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61">
              <a:extLst>
                <a:ext uri="{FF2B5EF4-FFF2-40B4-BE49-F238E27FC236}">
                  <a16:creationId xmlns:a16="http://schemas.microsoft.com/office/drawing/2014/main" id="{F05FA1A8-AD87-49CD-80F6-ECAC81419BCA}"/>
                </a:ext>
              </a:extLst>
            </p:cNvPr>
            <p:cNvSpPr txBox="1"/>
            <p:nvPr/>
          </p:nvSpPr>
          <p:spPr>
            <a:xfrm flipH="1">
              <a:off x="7151408" y="2801499"/>
              <a:ext cx="1693255" cy="30777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Treatment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0BDCB2E2-A0F2-48B3-B39C-CA6BFE7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883DFD49-0296-4E40-9ABC-DA0EAFA7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46CC-3872-4CAA-8561-B4BBEE2000A3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5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5900DAAD-98A1-4B68-A46D-0566F3AE03F6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EFB23-B7D3-408A-8E50-A331F36672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561003B-6236-45BD-9B04-005D11A0E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63EA997D-193D-4CDA-8A35-7879176A3E25}"/>
              </a:ext>
            </a:extLst>
          </p:cNvPr>
          <p:cNvSpPr txBox="1"/>
          <p:nvPr/>
        </p:nvSpPr>
        <p:spPr>
          <a:xfrm>
            <a:off x="7904438" y="151799"/>
            <a:ext cx="318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TREATMENT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2828CDF-0764-40B7-8AA2-1AA644E7CB9F}"/>
              </a:ext>
            </a:extLst>
          </p:cNvPr>
          <p:cNvSpPr txBox="1">
            <a:spLocks/>
          </p:cNvSpPr>
          <p:nvPr/>
        </p:nvSpPr>
        <p:spPr>
          <a:xfrm>
            <a:off x="841484" y="807029"/>
            <a:ext cx="2636840" cy="41141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Data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Scrapping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7" name="Graphique 16" descr="Flèches de chevron avec un remplissage uni">
            <a:extLst>
              <a:ext uri="{FF2B5EF4-FFF2-40B4-BE49-F238E27FC236}">
                <a16:creationId xmlns:a16="http://schemas.microsoft.com/office/drawing/2014/main" id="{678A6C46-E9C1-4CC8-8A1D-C8DB3B49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8F690EE-90D6-478E-89AA-55C2353D5C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2"/>
          <a:stretch/>
        </p:blipFill>
        <p:spPr bwMode="auto">
          <a:xfrm>
            <a:off x="7125901" y="3649750"/>
            <a:ext cx="5699923" cy="19266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1014">
            <a:extLst>
              <a:ext uri="{FF2B5EF4-FFF2-40B4-BE49-F238E27FC236}">
                <a16:creationId xmlns:a16="http://schemas.microsoft.com/office/drawing/2014/main" id="{01933D3D-FD49-4D4D-A2D3-6DA40900C4AA}"/>
              </a:ext>
            </a:extLst>
          </p:cNvPr>
          <p:cNvSpPr txBox="1"/>
          <p:nvPr/>
        </p:nvSpPr>
        <p:spPr>
          <a:xfrm>
            <a:off x="2675513" y="5453648"/>
            <a:ext cx="213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Précision des </a:t>
            </a:r>
            <a:r>
              <a:rPr lang="fr-FR" sz="14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1023">
            <a:extLst>
              <a:ext uri="{FF2B5EF4-FFF2-40B4-BE49-F238E27FC236}">
                <a16:creationId xmlns:a16="http://schemas.microsoft.com/office/drawing/2014/main" id="{669ABED3-9C2E-4989-9EFA-451D041DE3BA}"/>
              </a:ext>
            </a:extLst>
          </p:cNvPr>
          <p:cNvSpPr txBox="1"/>
          <p:nvPr/>
        </p:nvSpPr>
        <p:spPr>
          <a:xfrm>
            <a:off x="6072714" y="3742579"/>
            <a:ext cx="243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Automatisation de l’opération 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1024">
            <a:extLst>
              <a:ext uri="{FF2B5EF4-FFF2-40B4-BE49-F238E27FC236}">
                <a16:creationId xmlns:a16="http://schemas.microsoft.com/office/drawing/2014/main" id="{AC6A9FC5-578D-4EEF-94AF-251C989000E7}"/>
              </a:ext>
            </a:extLst>
          </p:cNvPr>
          <p:cNvGrpSpPr/>
          <p:nvPr/>
        </p:nvGrpSpPr>
        <p:grpSpPr>
          <a:xfrm>
            <a:off x="114105" y="3037424"/>
            <a:ext cx="7479610" cy="3207112"/>
            <a:chOff x="100645" y="2203665"/>
            <a:chExt cx="8007998" cy="3433678"/>
          </a:xfrm>
        </p:grpSpPr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E5ACB068-671F-450C-8B28-CDC9D5BA620A}"/>
                </a:ext>
              </a:extLst>
            </p:cNvPr>
            <p:cNvSpPr/>
            <p:nvPr/>
          </p:nvSpPr>
          <p:spPr>
            <a:xfrm>
              <a:off x="940303" y="3423025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Chevron 3">
              <a:extLst>
                <a:ext uri="{FF2B5EF4-FFF2-40B4-BE49-F238E27FC236}">
                  <a16:creationId xmlns:a16="http://schemas.microsoft.com/office/drawing/2014/main" id="{72D6AAFA-9F5C-4FF3-AA2B-ACB1F0497A11}"/>
                </a:ext>
              </a:extLst>
            </p:cNvPr>
            <p:cNvSpPr/>
            <p:nvPr/>
          </p:nvSpPr>
          <p:spPr>
            <a:xfrm>
              <a:off x="1801153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Chevron 4">
              <a:extLst>
                <a:ext uri="{FF2B5EF4-FFF2-40B4-BE49-F238E27FC236}">
                  <a16:creationId xmlns:a16="http://schemas.microsoft.com/office/drawing/2014/main" id="{28EAFCE9-6938-4F16-8702-243A942973AF}"/>
                </a:ext>
              </a:extLst>
            </p:cNvPr>
            <p:cNvSpPr/>
            <p:nvPr/>
          </p:nvSpPr>
          <p:spPr>
            <a:xfrm>
              <a:off x="2373971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Chevron 5">
              <a:extLst>
                <a:ext uri="{FF2B5EF4-FFF2-40B4-BE49-F238E27FC236}">
                  <a16:creationId xmlns:a16="http://schemas.microsoft.com/office/drawing/2014/main" id="{7B765BE0-C754-4C34-BD97-73A638BE2B81}"/>
                </a:ext>
              </a:extLst>
            </p:cNvPr>
            <p:cNvSpPr/>
            <p:nvPr/>
          </p:nvSpPr>
          <p:spPr>
            <a:xfrm>
              <a:off x="2946789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Chevron 6">
              <a:extLst>
                <a:ext uri="{FF2B5EF4-FFF2-40B4-BE49-F238E27FC236}">
                  <a16:creationId xmlns:a16="http://schemas.microsoft.com/office/drawing/2014/main" id="{77ADC4C5-92E2-428A-8534-CF95416567AF}"/>
                </a:ext>
              </a:extLst>
            </p:cNvPr>
            <p:cNvSpPr/>
            <p:nvPr/>
          </p:nvSpPr>
          <p:spPr>
            <a:xfrm>
              <a:off x="4092425" y="3418339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7" name="Chevron 7">
              <a:extLst>
                <a:ext uri="{FF2B5EF4-FFF2-40B4-BE49-F238E27FC236}">
                  <a16:creationId xmlns:a16="http://schemas.microsoft.com/office/drawing/2014/main" id="{60B47FE7-4B73-4171-BDA9-40C50C19BF98}"/>
                </a:ext>
              </a:extLst>
            </p:cNvPr>
            <p:cNvSpPr/>
            <p:nvPr/>
          </p:nvSpPr>
          <p:spPr>
            <a:xfrm>
              <a:off x="4953275" y="3591044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C13DD03C-5D59-4E27-A5EE-DE07AFCF87D8}"/>
                </a:ext>
              </a:extLst>
            </p:cNvPr>
            <p:cNvSpPr/>
            <p:nvPr/>
          </p:nvSpPr>
          <p:spPr>
            <a:xfrm>
              <a:off x="5526093" y="3591044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9" name="Chevron 9">
              <a:extLst>
                <a:ext uri="{FF2B5EF4-FFF2-40B4-BE49-F238E27FC236}">
                  <a16:creationId xmlns:a16="http://schemas.microsoft.com/office/drawing/2014/main" id="{B0B0ECD2-2DD9-4F13-9033-1840464C874A}"/>
                </a:ext>
              </a:extLst>
            </p:cNvPr>
            <p:cNvSpPr/>
            <p:nvPr/>
          </p:nvSpPr>
          <p:spPr>
            <a:xfrm>
              <a:off x="6098911" y="3591044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Chevron 10">
              <a:extLst>
                <a:ext uri="{FF2B5EF4-FFF2-40B4-BE49-F238E27FC236}">
                  <a16:creationId xmlns:a16="http://schemas.microsoft.com/office/drawing/2014/main" id="{1FB02C60-4D0B-4CA6-AA97-40442C10FBCC}"/>
                </a:ext>
              </a:extLst>
            </p:cNvPr>
            <p:cNvSpPr/>
            <p:nvPr/>
          </p:nvSpPr>
          <p:spPr>
            <a:xfrm>
              <a:off x="7244547" y="3423025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5">
              <a:extLst>
                <a:ext uri="{FF2B5EF4-FFF2-40B4-BE49-F238E27FC236}">
                  <a16:creationId xmlns:a16="http://schemas.microsoft.com/office/drawing/2014/main" id="{E2E22DF9-A737-4B7C-A687-4E70E499322C}"/>
                </a:ext>
              </a:extLst>
            </p:cNvPr>
            <p:cNvSpPr/>
            <p:nvPr/>
          </p:nvSpPr>
          <p:spPr>
            <a:xfrm>
              <a:off x="3519607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2" name="Chevron 9">
              <a:extLst>
                <a:ext uri="{FF2B5EF4-FFF2-40B4-BE49-F238E27FC236}">
                  <a16:creationId xmlns:a16="http://schemas.microsoft.com/office/drawing/2014/main" id="{1D04F9B6-D79F-44BA-B81D-4162AD43E548}"/>
                </a:ext>
              </a:extLst>
            </p:cNvPr>
            <p:cNvSpPr/>
            <p:nvPr/>
          </p:nvSpPr>
          <p:spPr>
            <a:xfrm>
              <a:off x="6671729" y="3586358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1042">
              <a:extLst>
                <a:ext uri="{FF2B5EF4-FFF2-40B4-BE49-F238E27FC236}">
                  <a16:creationId xmlns:a16="http://schemas.microsoft.com/office/drawing/2014/main" id="{02A914A9-884E-4C20-8BD7-3C63B454049A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4198572" y="2667489"/>
              <a:ext cx="1" cy="8891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043">
              <a:extLst>
                <a:ext uri="{FF2B5EF4-FFF2-40B4-BE49-F238E27FC236}">
                  <a16:creationId xmlns:a16="http://schemas.microsoft.com/office/drawing/2014/main" id="{CB1E8FDA-9109-43D2-B9B2-53755CD6085E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7360123" y="4278097"/>
              <a:ext cx="1" cy="8891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F1559F19-282F-470A-90C8-D8AC031937AE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1038563" y="4304387"/>
              <a:ext cx="1" cy="889199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045">
              <a:extLst>
                <a:ext uri="{FF2B5EF4-FFF2-40B4-BE49-F238E27FC236}">
                  <a16:creationId xmlns:a16="http://schemas.microsoft.com/office/drawing/2014/main" id="{4603E939-30E9-4E76-B82E-3EFBB91826A7}"/>
                </a:ext>
              </a:extLst>
            </p:cNvPr>
            <p:cNvSpPr/>
            <p:nvPr/>
          </p:nvSpPr>
          <p:spPr>
            <a:xfrm flipV="1">
              <a:off x="100645" y="4948302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Oval 1046">
              <a:extLst>
                <a:ext uri="{FF2B5EF4-FFF2-40B4-BE49-F238E27FC236}">
                  <a16:creationId xmlns:a16="http://schemas.microsoft.com/office/drawing/2014/main" id="{A3ED3E86-D718-483D-A3DE-E80513E24A73}"/>
                </a:ext>
              </a:extLst>
            </p:cNvPr>
            <p:cNvSpPr/>
            <p:nvPr/>
          </p:nvSpPr>
          <p:spPr>
            <a:xfrm>
              <a:off x="3264736" y="2203665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Oval 1047">
              <a:extLst>
                <a:ext uri="{FF2B5EF4-FFF2-40B4-BE49-F238E27FC236}">
                  <a16:creationId xmlns:a16="http://schemas.microsoft.com/office/drawing/2014/main" id="{09DF309D-8DF0-4038-9190-A11B0F3C4B6C}"/>
                </a:ext>
              </a:extLst>
            </p:cNvPr>
            <p:cNvSpPr/>
            <p:nvPr/>
          </p:nvSpPr>
          <p:spPr>
            <a:xfrm flipV="1">
              <a:off x="6420845" y="4922012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Isosceles Triangle 51">
              <a:extLst>
                <a:ext uri="{FF2B5EF4-FFF2-40B4-BE49-F238E27FC236}">
                  <a16:creationId xmlns:a16="http://schemas.microsoft.com/office/drawing/2014/main" id="{87AE6899-4FE7-4879-BE43-B4598F1F29BB}"/>
                </a:ext>
              </a:extLst>
            </p:cNvPr>
            <p:cNvSpPr/>
            <p:nvPr/>
          </p:nvSpPr>
          <p:spPr>
            <a:xfrm>
              <a:off x="3481696" y="2452553"/>
              <a:ext cx="304917" cy="223597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ounded Rectangle 27">
              <a:extLst>
                <a:ext uri="{FF2B5EF4-FFF2-40B4-BE49-F238E27FC236}">
                  <a16:creationId xmlns:a16="http://schemas.microsoft.com/office/drawing/2014/main" id="{12613CF5-3029-4795-B6BB-2B833F594E5C}"/>
                </a:ext>
              </a:extLst>
            </p:cNvPr>
            <p:cNvSpPr/>
            <p:nvPr/>
          </p:nvSpPr>
          <p:spPr>
            <a:xfrm>
              <a:off x="304176" y="5173795"/>
              <a:ext cx="317145" cy="243610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ound Same Side Corner Rectangle 36">
              <a:extLst>
                <a:ext uri="{FF2B5EF4-FFF2-40B4-BE49-F238E27FC236}">
                  <a16:creationId xmlns:a16="http://schemas.microsoft.com/office/drawing/2014/main" id="{67898374-865B-45F0-9792-4965C3D11661}"/>
                </a:ext>
              </a:extLst>
            </p:cNvPr>
            <p:cNvSpPr/>
            <p:nvPr/>
          </p:nvSpPr>
          <p:spPr>
            <a:xfrm>
              <a:off x="6596509" y="5132007"/>
              <a:ext cx="327620" cy="259022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2" name="Image 51">
            <a:extLst>
              <a:ext uri="{FF2B5EF4-FFF2-40B4-BE49-F238E27FC236}">
                <a16:creationId xmlns:a16="http://schemas.microsoft.com/office/drawing/2014/main" id="{CDBB0FD8-1E9B-49AA-83AE-F2E9C852B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8" r="25649"/>
          <a:stretch/>
        </p:blipFill>
        <p:spPr>
          <a:xfrm>
            <a:off x="199631" y="2118098"/>
            <a:ext cx="2092034" cy="1935312"/>
          </a:xfrm>
          <a:prstGeom prst="rect">
            <a:avLst/>
          </a:prstGeom>
          <a:ln>
            <a:noFill/>
          </a:ln>
        </p:spPr>
      </p:pic>
      <p:sp>
        <p:nvSpPr>
          <p:cNvPr id="53" name="TextBox 1020">
            <a:extLst>
              <a:ext uri="{FF2B5EF4-FFF2-40B4-BE49-F238E27FC236}">
                <a16:creationId xmlns:a16="http://schemas.microsoft.com/office/drawing/2014/main" id="{47C81CAC-C33B-4AEE-91AF-4AECBBC15F6A}"/>
              </a:ext>
            </a:extLst>
          </p:cNvPr>
          <p:cNvSpPr txBox="1"/>
          <p:nvPr/>
        </p:nvSpPr>
        <p:spPr>
          <a:xfrm>
            <a:off x="137639" y="1816918"/>
            <a:ext cx="240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Accéder au site : Mubawab.</a:t>
            </a:r>
            <a:r>
              <a:rPr lang="fr-FR" sz="14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7266915-9D6D-4E96-A8EE-5A14709CB950}"/>
              </a:ext>
            </a:extLst>
          </p:cNvPr>
          <p:cNvSpPr txBox="1"/>
          <p:nvPr/>
        </p:nvSpPr>
        <p:spPr>
          <a:xfrm>
            <a:off x="8039726" y="5488642"/>
            <a:ext cx="3744668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Enregistrement de la data sous forme d’un Csv.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6" name="Image 55" descr="Une image contenant texte, capture d’écran, rempli, groupe&#10;&#10;Description générée automatiquement">
            <a:extLst>
              <a:ext uri="{FF2B5EF4-FFF2-40B4-BE49-F238E27FC236}">
                <a16:creationId xmlns:a16="http://schemas.microsoft.com/office/drawing/2014/main" id="{B9C75E68-071E-4384-BE85-7FAF1BE234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88" y="1896575"/>
            <a:ext cx="9904424" cy="3670463"/>
          </a:xfrm>
          <a:prstGeom prst="rect">
            <a:avLst/>
          </a:prstGeom>
          <a:ln w="3175">
            <a:solidFill>
              <a:schemeClr val="tx2"/>
            </a:solidFill>
          </a:ln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0D67C8BD-5BC0-4826-84D2-F597696212FB}"/>
              </a:ext>
            </a:extLst>
          </p:cNvPr>
          <p:cNvSpPr txBox="1"/>
          <p:nvPr/>
        </p:nvSpPr>
        <p:spPr>
          <a:xfrm>
            <a:off x="2787316" y="5638938"/>
            <a:ext cx="6617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non traitée du </a:t>
            </a:r>
            <a:r>
              <a:rPr lang="fr-FR" sz="14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scrappé de taille (2067,19).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866B5B9-7114-4593-9033-D50366DC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17BF3D99-CF0A-4C82-9CFE-7B710BBF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0FDF-A143-40EF-8210-0D862E4417E3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3" grpId="0"/>
      <p:bldP spid="55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>
            <a:extLst>
              <a:ext uri="{FF2B5EF4-FFF2-40B4-BE49-F238E27FC236}">
                <a16:creationId xmlns:a16="http://schemas.microsoft.com/office/drawing/2014/main" id="{1739ACE0-1105-4C5B-8BEA-E60370BF2AFC}"/>
              </a:ext>
            </a:extLst>
          </p:cNvPr>
          <p:cNvGrpSpPr/>
          <p:nvPr/>
        </p:nvGrpSpPr>
        <p:grpSpPr>
          <a:xfrm>
            <a:off x="1292328" y="1400123"/>
            <a:ext cx="6319085" cy="5297065"/>
            <a:chOff x="0" y="0"/>
            <a:chExt cx="4603750" cy="4548976"/>
          </a:xfrm>
        </p:grpSpPr>
        <p:pic>
          <p:nvPicPr>
            <p:cNvPr id="68" name="Image 67" descr="Une image contenant texte, tableau blanc&#10;&#10;Description générée automatiquement">
              <a:extLst>
                <a:ext uri="{FF2B5EF4-FFF2-40B4-BE49-F238E27FC236}">
                  <a16:creationId xmlns:a16="http://schemas.microsoft.com/office/drawing/2014/main" id="{3C9FD0F3-2B4C-4E23-8006-91CE481F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03750" cy="43300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9" name="Zone de texte 169">
              <a:extLst>
                <a:ext uri="{FF2B5EF4-FFF2-40B4-BE49-F238E27FC236}">
                  <a16:creationId xmlns:a16="http://schemas.microsoft.com/office/drawing/2014/main" id="{3B565327-6A99-49AB-B1A2-97AE406A4180}"/>
                </a:ext>
              </a:extLst>
            </p:cNvPr>
            <p:cNvSpPr txBox="1"/>
            <p:nvPr/>
          </p:nvSpPr>
          <p:spPr>
            <a:xfrm>
              <a:off x="0" y="4390390"/>
              <a:ext cx="4603750" cy="15858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Scatter</a:t>
              </a:r>
              <a:r>
                <a:rPr lang="fr-FR" sz="12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plots (avant le traitement des valeurs aberrantes)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72AB8E6-F5AB-410D-B7B8-625267FC8F2C}"/>
              </a:ext>
            </a:extLst>
          </p:cNvPr>
          <p:cNvSpPr/>
          <p:nvPr/>
        </p:nvSpPr>
        <p:spPr>
          <a:xfrm>
            <a:off x="8556303" y="1674822"/>
            <a:ext cx="3393632" cy="46084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Prix :</a:t>
            </a:r>
            <a:r>
              <a:rPr lang="fr-FR" sz="14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prix du bien, le </a:t>
            </a:r>
            <a:r>
              <a:rPr lang="fr-FR" sz="14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Localisation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 lieu d’implantation du bien.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Superficie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surface du bien (m</a:t>
            </a:r>
            <a:r>
              <a:rPr lang="fr-FR" sz="1400" baseline="300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Nb pièces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nombre de pièces du bien.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Nb chambres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nombre de chambres du bien.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Nb salles de bain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nombre de salles de bain du bien.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Etat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l’état du bien (nouveau, bon état, à rénover).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l’ancienneté du bien.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Etage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l’étage s’il s’agit d’un appartement.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Cai (1≤i≤10) :</a:t>
            </a:r>
            <a:r>
              <a:rPr lang="fr-FR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caractéristiques qui distinguent le bien immobilier.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3E9695-1ADB-4C13-80FB-75BB86E57B8C}"/>
              </a:ext>
            </a:extLst>
          </p:cNvPr>
          <p:cNvSpPr txBox="1"/>
          <p:nvPr/>
        </p:nvSpPr>
        <p:spPr>
          <a:xfrm>
            <a:off x="9250500" y="1270048"/>
            <a:ext cx="2005238" cy="34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</a:pPr>
            <a:r>
              <a:rPr lang="fr-FR" sz="16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Features</a:t>
            </a:r>
            <a:r>
              <a:rPr lang="fr-FR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Description 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5BBC1CD-EE78-4F8C-ADE6-29FEC1CFBD97}"/>
              </a:ext>
            </a:extLst>
          </p:cNvPr>
          <p:cNvGrpSpPr/>
          <p:nvPr/>
        </p:nvGrpSpPr>
        <p:grpSpPr>
          <a:xfrm>
            <a:off x="270799" y="1608150"/>
            <a:ext cx="7071086" cy="4139509"/>
            <a:chOff x="0" y="0"/>
            <a:chExt cx="6163312" cy="3958590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6570B32-4A4C-4DB8-838E-9D9C9CD02E4B}"/>
                </a:ext>
              </a:extLst>
            </p:cNvPr>
            <p:cNvGrpSpPr/>
            <p:nvPr/>
          </p:nvGrpSpPr>
          <p:grpSpPr>
            <a:xfrm>
              <a:off x="0" y="0"/>
              <a:ext cx="6163312" cy="3638549"/>
              <a:chOff x="0" y="0"/>
              <a:chExt cx="6880860" cy="4099560"/>
            </a:xfrm>
          </p:grpSpPr>
          <p:pic>
            <p:nvPicPr>
              <p:cNvPr id="58" name="Image 57">
                <a:extLst>
                  <a:ext uri="{FF2B5EF4-FFF2-40B4-BE49-F238E27FC236}">
                    <a16:creationId xmlns:a16="http://schemas.microsoft.com/office/drawing/2014/main" id="{BAF19AC1-0EEE-4DC7-AD99-5B85AE00B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270760" cy="1981200"/>
              </a:xfrm>
              <a:prstGeom prst="rect">
                <a:avLst/>
              </a:prstGeom>
            </p:spPr>
          </p:pic>
          <p:pic>
            <p:nvPicPr>
              <p:cNvPr id="59" name="Image 58">
                <a:extLst>
                  <a:ext uri="{FF2B5EF4-FFF2-40B4-BE49-F238E27FC236}">
                    <a16:creationId xmlns:a16="http://schemas.microsoft.com/office/drawing/2014/main" id="{CD1DAA8F-42D4-4202-B7D6-F0308EA8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6950" y="2241550"/>
                <a:ext cx="2197735" cy="1847850"/>
              </a:xfrm>
              <a:prstGeom prst="rect">
                <a:avLst/>
              </a:prstGeom>
            </p:spPr>
          </p:pic>
          <p:pic>
            <p:nvPicPr>
              <p:cNvPr id="60" name="Image 59">
                <a:extLst>
                  <a:ext uri="{FF2B5EF4-FFF2-40B4-BE49-F238E27FC236}">
                    <a16:creationId xmlns:a16="http://schemas.microsoft.com/office/drawing/2014/main" id="{725DABF4-3E53-488D-9BC8-558E450B6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400" y="101600"/>
                <a:ext cx="2108200" cy="1851660"/>
              </a:xfrm>
              <a:prstGeom prst="rect">
                <a:avLst/>
              </a:prstGeom>
            </p:spPr>
          </p:pic>
          <p:pic>
            <p:nvPicPr>
              <p:cNvPr id="61" name="Image 60">
                <a:extLst>
                  <a:ext uri="{FF2B5EF4-FFF2-40B4-BE49-F238E27FC236}">
                    <a16:creationId xmlns:a16="http://schemas.microsoft.com/office/drawing/2014/main" id="{9DBFDE14-93EA-436D-98D0-EB1F63CFA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400" y="2247900"/>
                <a:ext cx="2006600" cy="1851660"/>
              </a:xfrm>
              <a:prstGeom prst="rect">
                <a:avLst/>
              </a:prstGeom>
            </p:spPr>
          </p:pic>
          <p:pic>
            <p:nvPicPr>
              <p:cNvPr id="62" name="Image 61">
                <a:extLst>
                  <a:ext uri="{FF2B5EF4-FFF2-40B4-BE49-F238E27FC236}">
                    <a16:creationId xmlns:a16="http://schemas.microsoft.com/office/drawing/2014/main" id="{71EF40B9-2217-409D-9B30-C02CBB372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350" y="95250"/>
                <a:ext cx="2175510" cy="1885950"/>
              </a:xfrm>
              <a:prstGeom prst="rect">
                <a:avLst/>
              </a:prstGeom>
            </p:spPr>
          </p:pic>
        </p:grpSp>
        <p:sp>
          <p:nvSpPr>
            <p:cNvPr id="57" name="Zone de texte 24">
              <a:extLst>
                <a:ext uri="{FF2B5EF4-FFF2-40B4-BE49-F238E27FC236}">
                  <a16:creationId xmlns:a16="http://schemas.microsoft.com/office/drawing/2014/main" id="{D4746B3B-E449-44A0-A101-540C186D97BB}"/>
                </a:ext>
              </a:extLst>
            </p:cNvPr>
            <p:cNvSpPr txBox="1"/>
            <p:nvPr/>
          </p:nvSpPr>
          <p:spPr>
            <a:xfrm>
              <a:off x="0" y="3691890"/>
              <a:ext cx="616331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Les box plots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6036BD8D-38E9-4269-940F-1BC17844EA2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/>
          <a:stretch/>
        </p:blipFill>
        <p:spPr bwMode="auto">
          <a:xfrm>
            <a:off x="0" y="2065867"/>
            <a:ext cx="4126988" cy="3435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Zone de texte 31">
            <a:extLst>
              <a:ext uri="{FF2B5EF4-FFF2-40B4-BE49-F238E27FC236}">
                <a16:creationId xmlns:a16="http://schemas.microsoft.com/office/drawing/2014/main" id="{8FBD25CC-59BD-4E60-A66C-CCB19EEDC198}"/>
              </a:ext>
            </a:extLst>
          </p:cNvPr>
          <p:cNvSpPr txBox="1"/>
          <p:nvPr/>
        </p:nvSpPr>
        <p:spPr>
          <a:xfrm>
            <a:off x="1269" y="5472204"/>
            <a:ext cx="4268461" cy="21544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400" i="1" dirty="0" err="1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Bivariate</a:t>
            </a:r>
            <a:r>
              <a:rPr lang="fr-FR" sz="14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</a:t>
            </a:r>
            <a:r>
              <a:rPr lang="fr-FR" sz="14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la superficie</a:t>
            </a:r>
          </a:p>
        </p:txBody>
      </p:sp>
      <p:sp>
        <p:nvSpPr>
          <p:cNvPr id="66" name="Zone de texte 77317856">
            <a:extLst>
              <a:ext uri="{FF2B5EF4-FFF2-40B4-BE49-F238E27FC236}">
                <a16:creationId xmlns:a16="http://schemas.microsoft.com/office/drawing/2014/main" id="{1E2DE530-39F9-4BFA-917E-95269037C9EB}"/>
              </a:ext>
            </a:extLst>
          </p:cNvPr>
          <p:cNvSpPr txBox="1"/>
          <p:nvPr/>
        </p:nvSpPr>
        <p:spPr>
          <a:xfrm>
            <a:off x="4123752" y="5463486"/>
            <a:ext cx="4378609" cy="21544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400" i="1" dirty="0" err="1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Bivariate</a:t>
            </a:r>
            <a:r>
              <a:rPr lang="fr-FR" sz="14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</a:t>
            </a:r>
            <a:r>
              <a:rPr lang="fr-FR" sz="14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 nb de pièces</a:t>
            </a: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574EB87E-80C5-469B-B15B-C16B3E4898ED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77DE18-8480-4A5A-BEC4-45A501F807C2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5797228D-5D85-42A0-9583-DE0B28091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ADDB7D26-E2C0-4F0F-B4EB-C96701068702}"/>
              </a:ext>
            </a:extLst>
          </p:cNvPr>
          <p:cNvSpPr txBox="1"/>
          <p:nvPr/>
        </p:nvSpPr>
        <p:spPr>
          <a:xfrm>
            <a:off x="7904438" y="151799"/>
            <a:ext cx="318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TREATMENT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Sous-titre 2">
            <a:extLst>
              <a:ext uri="{FF2B5EF4-FFF2-40B4-BE49-F238E27FC236}">
                <a16:creationId xmlns:a16="http://schemas.microsoft.com/office/drawing/2014/main" id="{8B42E591-2C17-47F2-B399-CDFC8367CA58}"/>
              </a:ext>
            </a:extLst>
          </p:cNvPr>
          <p:cNvSpPr txBox="1">
            <a:spLocks/>
          </p:cNvSpPr>
          <p:nvPr/>
        </p:nvSpPr>
        <p:spPr>
          <a:xfrm>
            <a:off x="841484" y="807029"/>
            <a:ext cx="2636840" cy="411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Data Visualisation</a:t>
            </a:r>
          </a:p>
        </p:txBody>
      </p:sp>
      <p:pic>
        <p:nvPicPr>
          <p:cNvPr id="80" name="Graphique 79" descr="Flèches de chevron avec un remplissage uni">
            <a:extLst>
              <a:ext uri="{FF2B5EF4-FFF2-40B4-BE49-F238E27FC236}">
                <a16:creationId xmlns:a16="http://schemas.microsoft.com/office/drawing/2014/main" id="{4C2F19AC-77C1-465E-9C22-956F5F505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05C6BDA-CFE3-4E4F-B634-EC26EB6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DE7BB2C-38E2-48EF-BEE6-37A72F43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43A-73B1-48E5-9126-48E60FC872D4}" type="datetime1">
              <a:rPr lang="fr-FR" smtClean="0"/>
              <a:t>23/06/2022</a:t>
            </a:fld>
            <a:endParaRPr lang="fr-FR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507607F3-2516-4598-A747-62AB2E3B03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10" y="2065318"/>
            <a:ext cx="4194693" cy="3403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27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13E8AE8-543F-42AD-839D-570D9991E562}"/>
              </a:ext>
            </a:extLst>
          </p:cNvPr>
          <p:cNvSpPr txBox="1"/>
          <p:nvPr/>
        </p:nvSpPr>
        <p:spPr>
          <a:xfrm>
            <a:off x="7904438" y="151799"/>
            <a:ext cx="318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TREATMENT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807029"/>
            <a:ext cx="2636840" cy="411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Data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Cleaning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D033FCCA-43B7-4E9F-B143-DD8E9980F63C}"/>
              </a:ext>
            </a:extLst>
          </p:cNvPr>
          <p:cNvSpPr/>
          <p:nvPr/>
        </p:nvSpPr>
        <p:spPr>
          <a:xfrm>
            <a:off x="584086" y="1777172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3348">
            <a:extLst>
              <a:ext uri="{FF2B5EF4-FFF2-40B4-BE49-F238E27FC236}">
                <a16:creationId xmlns:a16="http://schemas.microsoft.com/office/drawing/2014/main" id="{2F7BA96B-D169-4409-A648-CC86B8D12F64}"/>
              </a:ext>
            </a:extLst>
          </p:cNvPr>
          <p:cNvSpPr txBox="1"/>
          <p:nvPr/>
        </p:nvSpPr>
        <p:spPr>
          <a:xfrm>
            <a:off x="688181" y="2276146"/>
            <a:ext cx="32950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Colonnes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:</a:t>
            </a:r>
          </a:p>
          <a:p>
            <a:r>
              <a:rPr lang="en-US" altLang="ko-KR" sz="1600" dirty="0">
                <a:latin typeface="Gill Sans MT" panose="020B0502020104020203" pitchFamily="34" charset="0"/>
                <a:cs typeface="Arial" pitchFamily="34" charset="0"/>
              </a:rPr>
              <a:t>Non </a:t>
            </a:r>
            <a:r>
              <a:rPr lang="en-US" altLang="ko-KR" sz="1600" dirty="0" err="1">
                <a:latin typeface="Gill Sans MT" panose="020B0502020104020203" pitchFamily="34" charset="0"/>
                <a:cs typeface="Arial" pitchFamily="34" charset="0"/>
              </a:rPr>
              <a:t>participantes</a:t>
            </a:r>
            <a:r>
              <a:rPr lang="en-US" altLang="ko-KR" sz="1600" dirty="0">
                <a:latin typeface="Gill Sans MT" panose="020B0502020104020203" pitchFamily="34" charset="0"/>
                <a:cs typeface="Arial" pitchFamily="34" charset="0"/>
              </a:rPr>
              <a:t> dans la prediction du target : </a:t>
            </a:r>
            <a:r>
              <a:rPr lang="fr-FR" sz="1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page de l’annonce, son lien et autres.</a:t>
            </a:r>
            <a:r>
              <a:rPr lang="fr-FR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29" name="TextBox 3349">
            <a:extLst>
              <a:ext uri="{FF2B5EF4-FFF2-40B4-BE49-F238E27FC236}">
                <a16:creationId xmlns:a16="http://schemas.microsoft.com/office/drawing/2014/main" id="{3F1440EA-55C8-42A2-9FBC-7375B6C8D9A5}"/>
              </a:ext>
            </a:extLst>
          </p:cNvPr>
          <p:cNvSpPr txBox="1"/>
          <p:nvPr/>
        </p:nvSpPr>
        <p:spPr>
          <a:xfrm>
            <a:off x="688181" y="1750314"/>
            <a:ext cx="28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Supression</a:t>
            </a:r>
            <a:endParaRPr lang="ko-KR" altLang="en-US" b="1" dirty="0">
              <a:solidFill>
                <a:schemeClr val="bg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24" name="Rounded Rectangle 64">
            <a:extLst>
              <a:ext uri="{FF2B5EF4-FFF2-40B4-BE49-F238E27FC236}">
                <a16:creationId xmlns:a16="http://schemas.microsoft.com/office/drawing/2014/main" id="{BF1A68C1-809C-4F9E-BEE6-DCCD4601A46F}"/>
              </a:ext>
            </a:extLst>
          </p:cNvPr>
          <p:cNvSpPr/>
          <p:nvPr/>
        </p:nvSpPr>
        <p:spPr>
          <a:xfrm>
            <a:off x="6373076" y="1791254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dirty="0">
              <a:latin typeface="Gill Sans MT" panose="020B0502020104020203" pitchFamily="34" charset="0"/>
            </a:endParaRPr>
          </a:p>
        </p:txBody>
      </p:sp>
      <p:sp>
        <p:nvSpPr>
          <p:cNvPr id="26" name="TextBox 3353">
            <a:extLst>
              <a:ext uri="{FF2B5EF4-FFF2-40B4-BE49-F238E27FC236}">
                <a16:creationId xmlns:a16="http://schemas.microsoft.com/office/drawing/2014/main" id="{9E3DC009-1D6B-49FB-83C2-861C5D169A55}"/>
              </a:ext>
            </a:extLst>
          </p:cNvPr>
          <p:cNvSpPr txBox="1"/>
          <p:nvPr/>
        </p:nvSpPr>
        <p:spPr>
          <a:xfrm>
            <a:off x="6477171" y="1779131"/>
            <a:ext cx="28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Ajustement</a:t>
            </a:r>
            <a:endParaRPr lang="ko-KR" altLang="en-US" b="1" dirty="0">
              <a:solidFill>
                <a:schemeClr val="bg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30" name="TextBox 3348">
            <a:extLst>
              <a:ext uri="{FF2B5EF4-FFF2-40B4-BE49-F238E27FC236}">
                <a16:creationId xmlns:a16="http://schemas.microsoft.com/office/drawing/2014/main" id="{E2BEB6C3-56F5-4B05-A5E4-244E13288EC5}"/>
              </a:ext>
            </a:extLst>
          </p:cNvPr>
          <p:cNvSpPr txBox="1"/>
          <p:nvPr/>
        </p:nvSpPr>
        <p:spPr>
          <a:xfrm>
            <a:off x="724229" y="3465813"/>
            <a:ext cx="3259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Lignes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: </a:t>
            </a:r>
          </a:p>
          <a:p>
            <a:r>
              <a:rPr lang="fr-FR" altLang="ko-KR" sz="1600" dirty="0">
                <a:latin typeface="Gill Sans MT" panose="020B0502020104020203" pitchFamily="34" charset="0"/>
                <a:cs typeface="Arial" pitchFamily="34" charset="0"/>
              </a:rPr>
              <a:t>les lignes dupliquées (426 lignes) et traité les défauts textuels et ceux relatifs aux chevauchements de colonnes </a:t>
            </a:r>
            <a:endParaRPr lang="ko-KR" altLang="en-US" sz="1600" dirty="0">
              <a:latin typeface="Gill Sans MT" panose="020B0502020104020203" pitchFamily="34" charset="0"/>
              <a:cs typeface="Arial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8AF7D8A-F6C9-496A-9CD4-B2C6C82A3916}"/>
              </a:ext>
            </a:extLst>
          </p:cNvPr>
          <p:cNvCxnSpPr>
            <a:cxnSpLocks/>
          </p:cNvCxnSpPr>
          <p:nvPr/>
        </p:nvCxnSpPr>
        <p:spPr>
          <a:xfrm>
            <a:off x="688181" y="2094131"/>
            <a:ext cx="0" cy="2648627"/>
          </a:xfrm>
          <a:prstGeom prst="line">
            <a:avLst/>
          </a:prstGeom>
          <a:ln w="28575">
            <a:solidFill>
              <a:srgbClr val="A5A5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348">
            <a:extLst>
              <a:ext uri="{FF2B5EF4-FFF2-40B4-BE49-F238E27FC236}">
                <a16:creationId xmlns:a16="http://schemas.microsoft.com/office/drawing/2014/main" id="{EA864342-6341-4BEE-A668-3359479B06B5}"/>
              </a:ext>
            </a:extLst>
          </p:cNvPr>
          <p:cNvSpPr txBox="1"/>
          <p:nvPr/>
        </p:nvSpPr>
        <p:spPr>
          <a:xfrm>
            <a:off x="6561241" y="2276146"/>
            <a:ext cx="3295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La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Localisation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:</a:t>
            </a:r>
          </a:p>
          <a:p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Standardisation des noms des quartiers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	</a:t>
            </a:r>
          </a:p>
        </p:txBody>
      </p:sp>
      <p:sp>
        <p:nvSpPr>
          <p:cNvPr id="32" name="TextBox 3348">
            <a:extLst>
              <a:ext uri="{FF2B5EF4-FFF2-40B4-BE49-F238E27FC236}">
                <a16:creationId xmlns:a16="http://schemas.microsoft.com/office/drawing/2014/main" id="{6D52BB74-C1BB-486E-BEB7-9FBAED26C984}"/>
              </a:ext>
            </a:extLst>
          </p:cNvPr>
          <p:cNvSpPr txBox="1"/>
          <p:nvPr/>
        </p:nvSpPr>
        <p:spPr>
          <a:xfrm>
            <a:off x="6561240" y="3212093"/>
            <a:ext cx="3259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Etat et Age :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 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Etats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: </a:t>
            </a:r>
            <a:r>
              <a:rPr lang="fr-FR" altLang="ko-KR" sz="1600" dirty="0">
                <a:latin typeface="Gill Sans MT" panose="020B0502020104020203" pitchFamily="34" charset="0"/>
                <a:cs typeface="Arial" pitchFamily="34" charset="0"/>
              </a:rPr>
              <a:t>se méfier de la crédibilité de l’information donnée.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  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Age :  </a:t>
            </a:r>
            <a:r>
              <a:rPr lang="fr-FR" sz="1600" dirty="0">
                <a:effectLst/>
                <a:latin typeface="Gill Sans MT" panose="020B0502020104020203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presque 38% de la data est manquante </a:t>
            </a:r>
            <a:r>
              <a:rPr lang="fr-FR" sz="1600" dirty="0">
                <a:effectLst/>
                <a:latin typeface="Gill Sans MT" panose="020B0502020104020203" pitchFamily="34" charset="0"/>
                <a:ea typeface="Yu Mincho" panose="02020400000000000000" pitchFamily="18" charset="-128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fr-FR" sz="1600" dirty="0">
                <a:effectLst/>
                <a:latin typeface="Gill Sans MT" panose="020B0502020104020203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supprimer la colonne.</a:t>
            </a:r>
            <a:endParaRPr lang="en-US" altLang="ko-KR" sz="1600" b="1" dirty="0">
              <a:latin typeface="Gill Sans MT" panose="020B0502020104020203" pitchFamily="34" charset="0"/>
              <a:cs typeface="Arial" pitchFamily="34" charset="0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3534D7E-F445-4E22-B45C-F692561B5276}"/>
              </a:ext>
            </a:extLst>
          </p:cNvPr>
          <p:cNvCxnSpPr>
            <a:cxnSpLocks/>
          </p:cNvCxnSpPr>
          <p:nvPr/>
        </p:nvCxnSpPr>
        <p:spPr>
          <a:xfrm>
            <a:off x="6561241" y="2140625"/>
            <a:ext cx="0" cy="3330854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48">
            <a:extLst>
              <a:ext uri="{FF2B5EF4-FFF2-40B4-BE49-F238E27FC236}">
                <a16:creationId xmlns:a16="http://schemas.microsoft.com/office/drawing/2014/main" id="{AE1195C1-306E-4451-B4C8-D900B93C5C55}"/>
              </a:ext>
            </a:extLst>
          </p:cNvPr>
          <p:cNvSpPr txBox="1"/>
          <p:nvPr/>
        </p:nvSpPr>
        <p:spPr>
          <a:xfrm>
            <a:off x="6597288" y="4640482"/>
            <a:ext cx="325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Nombre de salles de bain, de chambres et de pièces :</a:t>
            </a:r>
          </a:p>
          <a:p>
            <a:r>
              <a:rPr lang="en-US" altLang="ko-KR" sz="1600" dirty="0">
                <a:latin typeface="Gill Sans MT" panose="020B0502020104020203" pitchFamily="34" charset="0"/>
                <a:cs typeface="Arial" pitchFamily="34" charset="0"/>
              </a:rPr>
              <a:t>Un </a:t>
            </a:r>
            <a:r>
              <a:rPr lang="en-US" altLang="ko-KR" sz="1600" dirty="0" err="1">
                <a:latin typeface="Gill Sans MT" panose="020B0502020104020203" pitchFamily="34" charset="0"/>
                <a:cs typeface="Arial" pitchFamily="34" charset="0"/>
              </a:rPr>
              <a:t>traitement</a:t>
            </a:r>
            <a:r>
              <a:rPr lang="en-US" altLang="ko-KR" sz="1600" dirty="0">
                <a:latin typeface="Gill Sans MT" panose="020B0502020104020203" pitchFamily="34" charset="0"/>
                <a:cs typeface="Arial" pitchFamily="34" charset="0"/>
              </a:rPr>
              <a:t> de </a:t>
            </a:r>
            <a:r>
              <a:rPr lang="en-US" altLang="ko-KR" sz="1600" dirty="0" err="1">
                <a:latin typeface="Gill Sans MT" panose="020B0502020104020203" pitchFamily="34" charset="0"/>
                <a:cs typeface="Arial" pitchFamily="34" charset="0"/>
              </a:rPr>
              <a:t>texte</a:t>
            </a:r>
            <a:endParaRPr lang="en-US" altLang="ko-KR" sz="1600" dirty="0"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30FD6DB-E4DA-43EB-82EA-A8809FB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58F6640-AE7C-4DD3-9DEA-3D5E9D71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2F3-15F0-41D7-8A0C-6A79E6F17B99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9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AA4F1008-239B-4425-B3A0-6DCB782DDB1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87284" y="747620"/>
            <a:ext cx="8359152" cy="4737647"/>
            <a:chOff x="2103165" y="831273"/>
            <a:chExt cx="8359152" cy="4786094"/>
          </a:xfrm>
        </p:grpSpPr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EC567AB9-9A53-426F-8F28-050E6C8BD4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1"/>
            <a:stretch/>
          </p:blipFill>
          <p:spPr bwMode="auto">
            <a:xfrm>
              <a:off x="2186054" y="831273"/>
              <a:ext cx="8276263" cy="473292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4" name="Zone de texte 77317859">
              <a:extLst>
                <a:ext uri="{FF2B5EF4-FFF2-40B4-BE49-F238E27FC236}">
                  <a16:creationId xmlns:a16="http://schemas.microsoft.com/office/drawing/2014/main" id="{978D4339-75C9-44A9-8A7C-7137C4E0ADD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03165" y="5432701"/>
              <a:ext cx="8276284" cy="18466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Représentation des différents </a:t>
              </a:r>
              <a:r>
                <a:rPr lang="fr-FR" sz="12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missing</a:t>
              </a:r>
              <a:r>
                <a:rPr lang="fr-FR" sz="12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values dans notre </a:t>
              </a:r>
              <a:r>
                <a:rPr lang="fr-FR" sz="12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Dataset</a:t>
              </a:r>
              <a:endParaRPr lang="fr-FR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Gill Sans MT" panose="020B0502020104020203" pitchFamily="34" charset="0"/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13E8AE8-543F-42AD-839D-570D9991E562}"/>
              </a:ext>
            </a:extLst>
          </p:cNvPr>
          <p:cNvSpPr txBox="1"/>
          <p:nvPr/>
        </p:nvSpPr>
        <p:spPr>
          <a:xfrm>
            <a:off x="7904438" y="151799"/>
            <a:ext cx="318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TREATMENT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807029"/>
            <a:ext cx="2636840" cy="411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Data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Processing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4B6804E1-3302-4478-B442-8E083E71BCB1}"/>
              </a:ext>
            </a:extLst>
          </p:cNvPr>
          <p:cNvGrpSpPr/>
          <p:nvPr/>
        </p:nvGrpSpPr>
        <p:grpSpPr>
          <a:xfrm>
            <a:off x="841484" y="1801833"/>
            <a:ext cx="2859398" cy="483989"/>
            <a:chOff x="841484" y="1801833"/>
            <a:chExt cx="2859398" cy="483989"/>
          </a:xfrm>
        </p:grpSpPr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613014C3-9B13-45B0-8306-4270FEFC9BF1}"/>
                </a:ext>
              </a:extLst>
            </p:cNvPr>
            <p:cNvSpPr/>
            <p:nvPr/>
          </p:nvSpPr>
          <p:spPr>
            <a:xfrm>
              <a:off x="952763" y="1801833"/>
              <a:ext cx="2572517" cy="483989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  <a:ln w="635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25" name="TextBox 1350">
              <a:extLst>
                <a:ext uri="{FF2B5EF4-FFF2-40B4-BE49-F238E27FC236}">
                  <a16:creationId xmlns:a16="http://schemas.microsoft.com/office/drawing/2014/main" id="{C9502444-974C-40E9-AE6A-6F33D3FDAC66}"/>
                </a:ext>
              </a:extLst>
            </p:cNvPr>
            <p:cNvSpPr txBox="1"/>
            <p:nvPr/>
          </p:nvSpPr>
          <p:spPr>
            <a:xfrm>
              <a:off x="841484" y="1850244"/>
              <a:ext cx="285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Rating des caractéristiques </a:t>
              </a:r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345215-CF72-44D9-BE33-8E0CFC7B4F8A}"/>
              </a:ext>
            </a:extLst>
          </p:cNvPr>
          <p:cNvGrpSpPr/>
          <p:nvPr/>
        </p:nvGrpSpPr>
        <p:grpSpPr>
          <a:xfrm>
            <a:off x="952763" y="2458494"/>
            <a:ext cx="2572517" cy="2769238"/>
            <a:chOff x="952763" y="2458494"/>
            <a:chExt cx="2572517" cy="276923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53C927-6183-461A-813F-1D0938725736}"/>
                </a:ext>
              </a:extLst>
            </p:cNvPr>
            <p:cNvSpPr/>
            <p:nvPr/>
          </p:nvSpPr>
          <p:spPr>
            <a:xfrm>
              <a:off x="952763" y="2458494"/>
              <a:ext cx="2572517" cy="276923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latin typeface="Gill Sans MT" panose="020B0502020104020203" pitchFamily="34" charset="0"/>
              </a:endParaRPr>
            </a:p>
          </p:txBody>
        </p:sp>
        <p:sp>
          <p:nvSpPr>
            <p:cNvPr id="42" name="TextBox 1349">
              <a:extLst>
                <a:ext uri="{FF2B5EF4-FFF2-40B4-BE49-F238E27FC236}">
                  <a16:creationId xmlns:a16="http://schemas.microsoft.com/office/drawing/2014/main" id="{D07C123E-B287-48F0-8ECA-5939739FE289}"/>
                </a:ext>
              </a:extLst>
            </p:cNvPr>
            <p:cNvSpPr txBox="1"/>
            <p:nvPr/>
          </p:nvSpPr>
          <p:spPr>
            <a:xfrm>
              <a:off x="952767" y="2585488"/>
              <a:ext cx="2572513" cy="250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fr-FR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A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ttribuer un score pour chaque maison/appartement</a:t>
              </a:r>
            </a:p>
            <a:p>
              <a:pPr marL="285750" indent="-285750">
                <a:buFontTx/>
                <a:buChar char="-"/>
              </a:pP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 MT" panose="020B0502020104020203" pitchFamily="34" charset="0"/>
                <a:ea typeface="Yu Mincho Light" panose="02020300000000000000" pitchFamily="18" charset="-128"/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S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upprimer toutes les colonnes Ca(i)</a:t>
              </a:r>
            </a:p>
            <a:p>
              <a:pPr marL="285750" indent="-285750">
                <a:buFontTx/>
                <a:buChar char="-"/>
              </a:pPr>
              <a:endParaRPr lang="fr-FR" sz="1600" dirty="0">
                <a:solidFill>
                  <a:srgbClr val="000000"/>
                </a:solidFill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  <a:p>
              <a:pPr marL="285750" indent="-285750">
                <a:buFontTx/>
                <a:buChar char="-"/>
              </a:pPr>
              <a:endParaRPr lang="fr-FR" sz="1600" dirty="0">
                <a:solidFill>
                  <a:srgbClr val="000000"/>
                </a:solidFill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  <a:p>
              <a:pPr algn="ctr"/>
              <a:r>
                <a:rPr lang="fr-FR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A</a:t>
              </a:r>
              <a:r>
                <a:rPr lang="fr-FR" sz="18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jouter une colonne </a:t>
              </a:r>
              <a:r>
                <a:rPr lang="fr-FR" sz="16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du « Rating »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2B8033FF-631F-4AE9-B2F0-381919BC676E}"/>
                </a:ext>
              </a:extLst>
            </p:cNvPr>
            <p:cNvSpPr txBox="1"/>
            <p:nvPr/>
          </p:nvSpPr>
          <p:spPr>
            <a:xfrm>
              <a:off x="2008188" y="4158734"/>
              <a:ext cx="461665" cy="3693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r>
                <a:rPr lang="fr-FR" sz="18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  <a:sym typeface="Wingdings" panose="05000000000000000000" pitchFamily="2" charset="2"/>
                </a:rPr>
                <a:t></a:t>
              </a:r>
              <a:endParaRPr lang="fr-FR" dirty="0"/>
            </a:p>
          </p:txBody>
        </p:sp>
      </p:grpSp>
      <p:pic>
        <p:nvPicPr>
          <p:cNvPr id="45" name="Image 4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DC2629-09DA-46CE-B138-3721F6AA8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01" y="2225341"/>
            <a:ext cx="6965990" cy="25661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370A1C68-CAF1-4D97-8954-EAEF584EB8FF}"/>
              </a:ext>
            </a:extLst>
          </p:cNvPr>
          <p:cNvGrpSpPr/>
          <p:nvPr/>
        </p:nvGrpSpPr>
        <p:grpSpPr>
          <a:xfrm>
            <a:off x="841484" y="1383090"/>
            <a:ext cx="2859398" cy="483989"/>
            <a:chOff x="841484" y="1801833"/>
            <a:chExt cx="2859398" cy="483989"/>
          </a:xfrm>
        </p:grpSpPr>
        <p:sp>
          <p:nvSpPr>
            <p:cNvPr id="48" name="Round Same Side Corner Rectangle 21">
              <a:extLst>
                <a:ext uri="{FF2B5EF4-FFF2-40B4-BE49-F238E27FC236}">
                  <a16:creationId xmlns:a16="http://schemas.microsoft.com/office/drawing/2014/main" id="{19A08E71-F9C9-4663-8BC8-3A5571ADCBC3}"/>
                </a:ext>
              </a:extLst>
            </p:cNvPr>
            <p:cNvSpPr/>
            <p:nvPr/>
          </p:nvSpPr>
          <p:spPr>
            <a:xfrm>
              <a:off x="952763" y="1801833"/>
              <a:ext cx="2572517" cy="483989"/>
            </a:xfrm>
            <a:prstGeom prst="round2SameRect">
              <a:avLst/>
            </a:prstGeom>
            <a:solidFill>
              <a:srgbClr val="ED7D31"/>
            </a:solidFill>
            <a:ln w="635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49" name="TextBox 1350">
              <a:extLst>
                <a:ext uri="{FF2B5EF4-FFF2-40B4-BE49-F238E27FC236}">
                  <a16:creationId xmlns:a16="http://schemas.microsoft.com/office/drawing/2014/main" id="{3285D156-F854-408F-AE6C-06396495F6DB}"/>
                </a:ext>
              </a:extLst>
            </p:cNvPr>
            <p:cNvSpPr txBox="1"/>
            <p:nvPr/>
          </p:nvSpPr>
          <p:spPr>
            <a:xfrm>
              <a:off x="841484" y="1850244"/>
              <a:ext cx="285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clustering </a:t>
              </a:r>
              <a:endParaRPr lang="fr-FR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E5DCA478-8651-4DDC-A835-DC58BF1E5D50}"/>
              </a:ext>
            </a:extLst>
          </p:cNvPr>
          <p:cNvGrpSpPr/>
          <p:nvPr/>
        </p:nvGrpSpPr>
        <p:grpSpPr>
          <a:xfrm>
            <a:off x="952763" y="2039751"/>
            <a:ext cx="2572517" cy="2769238"/>
            <a:chOff x="952763" y="2458494"/>
            <a:chExt cx="2572517" cy="276923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20BD50-29AA-4867-8F08-D0AFCDFA3A6F}"/>
                </a:ext>
              </a:extLst>
            </p:cNvPr>
            <p:cNvSpPr/>
            <p:nvPr/>
          </p:nvSpPr>
          <p:spPr>
            <a:xfrm>
              <a:off x="952763" y="2458494"/>
              <a:ext cx="2572517" cy="276923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latin typeface="Gill Sans MT" panose="020B0502020104020203" pitchFamily="34" charset="0"/>
              </a:endParaRPr>
            </a:p>
          </p:txBody>
        </p:sp>
        <p:sp>
          <p:nvSpPr>
            <p:cNvPr id="52" name="TextBox 1349">
              <a:extLst>
                <a:ext uri="{FF2B5EF4-FFF2-40B4-BE49-F238E27FC236}">
                  <a16:creationId xmlns:a16="http://schemas.microsoft.com/office/drawing/2014/main" id="{F1E604DC-45B4-468C-A8EB-8456A50D06ED}"/>
                </a:ext>
              </a:extLst>
            </p:cNvPr>
            <p:cNvSpPr txBox="1"/>
            <p:nvPr/>
          </p:nvSpPr>
          <p:spPr>
            <a:xfrm>
              <a:off x="952767" y="2585488"/>
              <a:ext cx="257251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fr-FR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Des gammes différentes selon la localisation de la propriété</a:t>
              </a:r>
            </a:p>
            <a:p>
              <a:endParaRPr lang="fr-FR" sz="1600" dirty="0">
                <a:solidFill>
                  <a:srgbClr val="000000"/>
                </a:solidFill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Adopter un système de clustering par le biais du K-</a:t>
              </a:r>
              <a:r>
                <a:rPr lang="fr-FR" sz="1600" dirty="0" err="1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means</a:t>
              </a:r>
              <a:r>
                <a:rPr lang="fr-FR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fr-FR" sz="1600" dirty="0">
                <a:solidFill>
                  <a:srgbClr val="000000"/>
                </a:solidFill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  <a:p>
              <a:pPr algn="ctr"/>
              <a:r>
                <a:rPr lang="fr-FR" dirty="0" err="1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Elbow</a:t>
              </a:r>
              <a:r>
                <a:rPr lang="fr-FR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 Method </a:t>
              </a:r>
              <a:endParaRPr lang="fr-FR" sz="16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845CD82A-1997-4FEF-892A-A9D54DAAA0FF}"/>
                </a:ext>
              </a:extLst>
            </p:cNvPr>
            <p:cNvSpPr txBox="1"/>
            <p:nvPr/>
          </p:nvSpPr>
          <p:spPr>
            <a:xfrm>
              <a:off x="2008187" y="4243373"/>
              <a:ext cx="461665" cy="3693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r>
                <a:rPr lang="fr-FR" sz="18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  <a:sym typeface="Wingdings" panose="05000000000000000000" pitchFamily="2" charset="2"/>
                </a:rPr>
                <a:t></a:t>
              </a:r>
              <a:endParaRPr lang="fr-FR" dirty="0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ABD34A31-7BD4-494A-B640-618CB5AB52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44" y="891627"/>
            <a:ext cx="7256110" cy="3560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B688357E-FECC-4DF5-9CC2-C897D405F68A}"/>
              </a:ext>
            </a:extLst>
          </p:cNvPr>
          <p:cNvSpPr txBox="1"/>
          <p:nvPr/>
        </p:nvSpPr>
        <p:spPr>
          <a:xfrm>
            <a:off x="10884350" y="3409954"/>
            <a:ext cx="952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rPr>
              <a:t>K=2 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B0964D1-22CC-47C5-AFA4-CAA5956BCAC8}"/>
              </a:ext>
            </a:extLst>
          </p:cNvPr>
          <p:cNvSpPr txBox="1"/>
          <p:nvPr/>
        </p:nvSpPr>
        <p:spPr>
          <a:xfrm>
            <a:off x="7832863" y="4617504"/>
            <a:ext cx="461665" cy="369332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BA1271A-284E-4C1E-98A2-407F1383DCCE}"/>
              </a:ext>
            </a:extLst>
          </p:cNvPr>
          <p:cNvGrpSpPr/>
          <p:nvPr/>
        </p:nvGrpSpPr>
        <p:grpSpPr>
          <a:xfrm>
            <a:off x="841484" y="1681117"/>
            <a:ext cx="2859398" cy="584775"/>
            <a:chOff x="824493" y="1744934"/>
            <a:chExt cx="2859398" cy="584775"/>
          </a:xfrm>
        </p:grpSpPr>
        <p:sp>
          <p:nvSpPr>
            <p:cNvPr id="62" name="Round Same Side Corner Rectangle 21">
              <a:extLst>
                <a:ext uri="{FF2B5EF4-FFF2-40B4-BE49-F238E27FC236}">
                  <a16:creationId xmlns:a16="http://schemas.microsoft.com/office/drawing/2014/main" id="{F64A59E2-456A-4133-957D-2A1DCAFADBE9}"/>
                </a:ext>
              </a:extLst>
            </p:cNvPr>
            <p:cNvSpPr/>
            <p:nvPr/>
          </p:nvSpPr>
          <p:spPr>
            <a:xfrm>
              <a:off x="952763" y="1801833"/>
              <a:ext cx="2572517" cy="48398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63" name="TextBox 1350">
              <a:extLst>
                <a:ext uri="{FF2B5EF4-FFF2-40B4-BE49-F238E27FC236}">
                  <a16:creationId xmlns:a16="http://schemas.microsoft.com/office/drawing/2014/main" id="{D964F67D-B7C7-46F3-B684-115638F0FF53}"/>
                </a:ext>
              </a:extLst>
            </p:cNvPr>
            <p:cNvSpPr txBox="1"/>
            <p:nvPr/>
          </p:nvSpPr>
          <p:spPr>
            <a:xfrm>
              <a:off x="824493" y="1744934"/>
              <a:ext cx="2859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Traitement des valeurs aberrantes</a:t>
              </a:r>
              <a:endParaRPr lang="fr-FR" sz="1600" dirty="0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CDFAA13-DC8A-4E89-A452-4F13ADD78C6C}"/>
              </a:ext>
            </a:extLst>
          </p:cNvPr>
          <p:cNvGrpSpPr/>
          <p:nvPr/>
        </p:nvGrpSpPr>
        <p:grpSpPr>
          <a:xfrm>
            <a:off x="969754" y="2394677"/>
            <a:ext cx="2572517" cy="2769238"/>
            <a:chOff x="952763" y="2458494"/>
            <a:chExt cx="2572517" cy="276923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47B066-1DF0-4774-B68A-636D28B1DBA6}"/>
                </a:ext>
              </a:extLst>
            </p:cNvPr>
            <p:cNvSpPr/>
            <p:nvPr/>
          </p:nvSpPr>
          <p:spPr>
            <a:xfrm>
              <a:off x="952763" y="2458494"/>
              <a:ext cx="2572517" cy="276923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latin typeface="Gill Sans MT" panose="020B0502020104020203" pitchFamily="34" charset="0"/>
              </a:endParaRPr>
            </a:p>
          </p:txBody>
        </p:sp>
        <p:sp>
          <p:nvSpPr>
            <p:cNvPr id="66" name="TextBox 1349">
              <a:extLst>
                <a:ext uri="{FF2B5EF4-FFF2-40B4-BE49-F238E27FC236}">
                  <a16:creationId xmlns:a16="http://schemas.microsoft.com/office/drawing/2014/main" id="{5DBE5864-8122-44AD-BA1C-23DA92FE8D5E}"/>
                </a:ext>
              </a:extLst>
            </p:cNvPr>
            <p:cNvSpPr txBox="1"/>
            <p:nvPr/>
          </p:nvSpPr>
          <p:spPr>
            <a:xfrm>
              <a:off x="952767" y="2585488"/>
              <a:ext cx="257251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fr-FR" sz="16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la présence de fausses annonces, annonces hors sujet, annonces liés à la location</a:t>
              </a:r>
            </a:p>
            <a:p>
              <a:pPr marL="285750" indent="-285750">
                <a:buFontTx/>
                <a:buChar char="-"/>
              </a:pPr>
              <a:endParaRPr lang="fr-FR" sz="1600" dirty="0">
                <a:solidFill>
                  <a:srgbClr val="000000"/>
                </a:solidFill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r>
                <a:rPr lang="fr-FR" sz="16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upprimer au lieu de remplacer </a:t>
              </a:r>
              <a:r>
                <a:rPr lang="fr-FR" sz="1400" dirty="0">
                  <a:solidFill>
                    <a:srgbClr val="000000"/>
                  </a:solidFill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fr-FR" sz="1600" dirty="0">
                <a:solidFill>
                  <a:srgbClr val="000000"/>
                </a:solidFill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  <a:p>
              <a:pPr algn="ctr"/>
              <a:r>
                <a:rPr lang="fr-FR" sz="16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 méthode de l’IQR (interquartile range </a:t>
              </a:r>
              <a:r>
                <a:rPr lang="fr-FR" sz="1600" dirty="0" err="1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method</a:t>
              </a:r>
              <a:r>
                <a:rPr lang="fr-FR" sz="1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fr-FR" sz="16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Yu Mincho Light" panose="02020300000000000000" pitchFamily="18" charset="-128"/>
                <a:cs typeface="Yu Mincho Light" panose="02020300000000000000" pitchFamily="18" charset="-128"/>
              </a:endParaRP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BC758362-E3B5-4D13-A950-5E46680CA872}"/>
                </a:ext>
              </a:extLst>
            </p:cNvPr>
            <p:cNvSpPr txBox="1"/>
            <p:nvPr/>
          </p:nvSpPr>
          <p:spPr>
            <a:xfrm>
              <a:off x="2008187" y="4243373"/>
              <a:ext cx="461665" cy="3693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r>
                <a:rPr lang="fr-FR" sz="18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Yu Mincho Light" panose="02020300000000000000" pitchFamily="18" charset="-128"/>
                  <a:cs typeface="Yu Mincho Light" panose="02020300000000000000" pitchFamily="18" charset="-128"/>
                  <a:sym typeface="Wingdings" panose="05000000000000000000" pitchFamily="2" charset="2"/>
                </a:rPr>
                <a:t></a:t>
              </a:r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E84045D4-9DD3-47D5-9FA4-CDC4BBB04F26}"/>
                  </a:ext>
                </a:extLst>
              </p:cNvPr>
              <p:cNvSpPr txBox="1"/>
              <p:nvPr/>
            </p:nvSpPr>
            <p:spPr>
              <a:xfrm>
                <a:off x="3542267" y="2333549"/>
                <a:ext cx="300104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𝑪𝒆𝒊𝒍𝒊𝒏𝒈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𝑸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fr-FR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𝑰𝑸𝑹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𝑭𝒍𝒐𝒐𝒓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𝑸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𝑰𝑸𝑹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E84045D4-9DD3-47D5-9FA4-CDC4BBB04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67" y="2333549"/>
                <a:ext cx="3001044" cy="890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Image 6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545D833-9168-4E0F-A774-AC63B07827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51" y="747620"/>
            <a:ext cx="5247797" cy="4970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0" name="Groupe 69">
            <a:extLst>
              <a:ext uri="{FF2B5EF4-FFF2-40B4-BE49-F238E27FC236}">
                <a16:creationId xmlns:a16="http://schemas.microsoft.com/office/drawing/2014/main" id="{6CC86CD2-E17C-4109-A388-6D71B6B99029}"/>
              </a:ext>
            </a:extLst>
          </p:cNvPr>
          <p:cNvGrpSpPr/>
          <p:nvPr/>
        </p:nvGrpSpPr>
        <p:grpSpPr>
          <a:xfrm>
            <a:off x="7656933" y="5972176"/>
            <a:ext cx="1933465" cy="397847"/>
            <a:chOff x="809322" y="1801833"/>
            <a:chExt cx="2859398" cy="483989"/>
          </a:xfrm>
        </p:grpSpPr>
        <p:sp>
          <p:nvSpPr>
            <p:cNvPr id="71" name="Round Same Side Corner Rectangle 21">
              <a:extLst>
                <a:ext uri="{FF2B5EF4-FFF2-40B4-BE49-F238E27FC236}">
                  <a16:creationId xmlns:a16="http://schemas.microsoft.com/office/drawing/2014/main" id="{FC7E86A8-7C8D-4A0F-976A-DBA04151D778}"/>
                </a:ext>
              </a:extLst>
            </p:cNvPr>
            <p:cNvSpPr/>
            <p:nvPr/>
          </p:nvSpPr>
          <p:spPr>
            <a:xfrm>
              <a:off x="952763" y="1801833"/>
              <a:ext cx="2572517" cy="48398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635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72" name="TextBox 1350">
              <a:extLst>
                <a:ext uri="{FF2B5EF4-FFF2-40B4-BE49-F238E27FC236}">
                  <a16:creationId xmlns:a16="http://schemas.microsoft.com/office/drawing/2014/main" id="{4C08C45A-2C01-428C-8B9D-EB7E53B5F47B}"/>
                </a:ext>
              </a:extLst>
            </p:cNvPr>
            <p:cNvSpPr txBox="1"/>
            <p:nvPr/>
          </p:nvSpPr>
          <p:spPr>
            <a:xfrm>
              <a:off x="809322" y="1813627"/>
              <a:ext cx="285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 err="1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Missing</a:t>
              </a:r>
              <a:r>
                <a:rPr lang="fr-FR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Values</a:t>
              </a:r>
              <a:endParaRPr lang="fr-FR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1AA2FF6-4B62-4E65-A2BD-5A0F8FF39561}"/>
              </a:ext>
            </a:extLst>
          </p:cNvPr>
          <p:cNvGrpSpPr/>
          <p:nvPr/>
        </p:nvGrpSpPr>
        <p:grpSpPr>
          <a:xfrm>
            <a:off x="9768677" y="5992567"/>
            <a:ext cx="1933465" cy="397847"/>
            <a:chOff x="809322" y="1801833"/>
            <a:chExt cx="2859398" cy="483989"/>
          </a:xfrm>
        </p:grpSpPr>
        <p:sp>
          <p:nvSpPr>
            <p:cNvPr id="76" name="Round Same Side Corner Rectangle 21">
              <a:extLst>
                <a:ext uri="{FF2B5EF4-FFF2-40B4-BE49-F238E27FC236}">
                  <a16:creationId xmlns:a16="http://schemas.microsoft.com/office/drawing/2014/main" id="{0A2E9725-7AD4-4B4A-BB5C-29FD4E0C3EC3}"/>
                </a:ext>
              </a:extLst>
            </p:cNvPr>
            <p:cNvSpPr/>
            <p:nvPr/>
          </p:nvSpPr>
          <p:spPr>
            <a:xfrm>
              <a:off x="952763" y="1801833"/>
              <a:ext cx="2572517" cy="48398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endParaRPr>
            </a:p>
          </p:txBody>
        </p:sp>
        <p:sp>
          <p:nvSpPr>
            <p:cNvPr id="77" name="TextBox 1350">
              <a:extLst>
                <a:ext uri="{FF2B5EF4-FFF2-40B4-BE49-F238E27FC236}">
                  <a16:creationId xmlns:a16="http://schemas.microsoft.com/office/drawing/2014/main" id="{4D878E47-55AD-44B3-9116-5545DB6EECA7}"/>
                </a:ext>
              </a:extLst>
            </p:cNvPr>
            <p:cNvSpPr txBox="1"/>
            <p:nvPr/>
          </p:nvSpPr>
          <p:spPr>
            <a:xfrm>
              <a:off x="809322" y="1813627"/>
              <a:ext cx="2859398" cy="44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Corrélation</a:t>
              </a:r>
              <a:endParaRPr lang="fr-FR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6A1A1CB4-646F-4589-97D1-3081E830956D}"/>
              </a:ext>
            </a:extLst>
          </p:cNvPr>
          <p:cNvGrpSpPr/>
          <p:nvPr/>
        </p:nvGrpSpPr>
        <p:grpSpPr>
          <a:xfrm>
            <a:off x="201278" y="1132705"/>
            <a:ext cx="11368915" cy="4796520"/>
            <a:chOff x="152291" y="1214350"/>
            <a:chExt cx="11368915" cy="4796520"/>
          </a:xfrm>
        </p:grpSpPr>
        <p:pic>
          <p:nvPicPr>
            <p:cNvPr id="87" name="Image 86" descr="Une image contenant texte, armoire, capture d’écran&#10;&#10;Description générée automatiquement">
              <a:extLst>
                <a:ext uri="{FF2B5EF4-FFF2-40B4-BE49-F238E27FC236}">
                  <a16:creationId xmlns:a16="http://schemas.microsoft.com/office/drawing/2014/main" id="{755B7A29-0741-4421-A147-4F5718D2A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8054" y="3668122"/>
              <a:ext cx="6413152" cy="2342748"/>
            </a:xfrm>
            <a:prstGeom prst="rect">
              <a:avLst/>
            </a:prstGeom>
          </p:spPr>
        </p:pic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70A722A2-C586-4C97-9F93-3DE55F079339}"/>
                </a:ext>
              </a:extLst>
            </p:cNvPr>
            <p:cNvGrpSpPr/>
            <p:nvPr/>
          </p:nvGrpSpPr>
          <p:grpSpPr>
            <a:xfrm>
              <a:off x="152291" y="1450254"/>
              <a:ext cx="6071818" cy="2217868"/>
              <a:chOff x="86810" y="335563"/>
              <a:chExt cx="3402825" cy="1499323"/>
            </a:xfrm>
          </p:grpSpPr>
          <p:pic>
            <p:nvPicPr>
              <p:cNvPr id="90" name="Image 89" descr="Une image contenant table&#10;&#10;Description générée automatiquement">
                <a:extLst>
                  <a:ext uri="{FF2B5EF4-FFF2-40B4-BE49-F238E27FC236}">
                    <a16:creationId xmlns:a16="http://schemas.microsoft.com/office/drawing/2014/main" id="{07082FB4-5F04-43A7-8D82-E55939A22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10" y="335563"/>
                <a:ext cx="3402825" cy="1266711"/>
              </a:xfrm>
              <a:prstGeom prst="rect">
                <a:avLst/>
              </a:prstGeom>
            </p:spPr>
          </p:pic>
          <p:sp>
            <p:nvSpPr>
              <p:cNvPr id="91" name="Flèche : bas 90">
                <a:extLst>
                  <a:ext uri="{FF2B5EF4-FFF2-40B4-BE49-F238E27FC236}">
                    <a16:creationId xmlns:a16="http://schemas.microsoft.com/office/drawing/2014/main" id="{7FFD8340-999B-4D0D-934B-7085141BFEDF}"/>
                  </a:ext>
                </a:extLst>
              </p:cNvPr>
              <p:cNvSpPr/>
              <p:nvPr/>
            </p:nvSpPr>
            <p:spPr>
              <a:xfrm>
                <a:off x="2909257" y="1645710"/>
                <a:ext cx="98385" cy="189176"/>
              </a:xfrm>
              <a:prstGeom prst="downArrow">
                <a:avLst/>
              </a:prstGeom>
              <a:noFill/>
              <a:ln w="28575">
                <a:prstDash val="soli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</p:grpSp>
        <p:sp>
          <p:nvSpPr>
            <p:cNvPr id="88" name="Zone de texte 87">
              <a:extLst>
                <a:ext uri="{FF2B5EF4-FFF2-40B4-BE49-F238E27FC236}">
                  <a16:creationId xmlns:a16="http://schemas.microsoft.com/office/drawing/2014/main" id="{23B21ADE-3A0B-4C42-8B35-11D96B288BA8}"/>
                </a:ext>
              </a:extLst>
            </p:cNvPr>
            <p:cNvSpPr txBox="1"/>
            <p:nvPr/>
          </p:nvSpPr>
          <p:spPr>
            <a:xfrm>
              <a:off x="1191344" y="1214350"/>
              <a:ext cx="4844786" cy="43835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b="1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Version préliminaire de la matrice de corrélation</a:t>
              </a:r>
              <a:endParaRPr lang="fr-FR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Zone de texte 94">
              <a:extLst>
                <a:ext uri="{FF2B5EF4-FFF2-40B4-BE49-F238E27FC236}">
                  <a16:creationId xmlns:a16="http://schemas.microsoft.com/office/drawing/2014/main" id="{443C3747-6407-45FA-BC3A-4E7BBB874AD6}"/>
                </a:ext>
              </a:extLst>
            </p:cNvPr>
            <p:cNvSpPr txBox="1"/>
            <p:nvPr/>
          </p:nvSpPr>
          <p:spPr>
            <a:xfrm>
              <a:off x="6799981" y="3399303"/>
              <a:ext cx="4285113" cy="33322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b="1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Version améliorée de la matrice de corrélation</a:t>
              </a:r>
              <a:endParaRPr lang="fr-FR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8EDAAC-2872-403E-90A3-7FCE87B4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18528F39-E450-4CF8-8AA2-88C0117C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C1A7-1F76-4A8E-8E61-EA587B908DDD}" type="datetime1">
              <a:rPr lang="fr-FR" smtClean="0"/>
              <a:t>23/06/2022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7C041-28DB-4533-9830-924C98C0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24" y="4960053"/>
            <a:ext cx="8550255" cy="9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3.33333E-6 L -0.07878 0.6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30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76 4.44444E-6 L 0.12252 0.6666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333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-1.48148E-6 L 0.33476 0.6111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16" y="3055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7" grpId="0"/>
      <p:bldP spid="5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13E8AE8-543F-42AD-839D-570D9991E562}"/>
              </a:ext>
            </a:extLst>
          </p:cNvPr>
          <p:cNvSpPr txBox="1"/>
          <p:nvPr/>
        </p:nvSpPr>
        <p:spPr>
          <a:xfrm>
            <a:off x="7904438" y="151799"/>
            <a:ext cx="318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DATA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TREATMENT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807029"/>
            <a:ext cx="2636840" cy="411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Feature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selection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Rounded Rectangle 58">
            <a:extLst>
              <a:ext uri="{FF2B5EF4-FFF2-40B4-BE49-F238E27FC236}">
                <a16:creationId xmlns:a16="http://schemas.microsoft.com/office/drawing/2014/main" id="{C8745881-0A53-4242-91CF-67F5C3701156}"/>
              </a:ext>
            </a:extLst>
          </p:cNvPr>
          <p:cNvSpPr/>
          <p:nvPr/>
        </p:nvSpPr>
        <p:spPr>
          <a:xfrm>
            <a:off x="584086" y="1777172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348">
                <a:extLst>
                  <a:ext uri="{FF2B5EF4-FFF2-40B4-BE49-F238E27FC236}">
                    <a16:creationId xmlns:a16="http://schemas.microsoft.com/office/drawing/2014/main" id="{007E81C7-DF31-4CBC-8331-2298732034D6}"/>
                  </a:ext>
                </a:extLst>
              </p:cNvPr>
              <p:cNvSpPr txBox="1"/>
              <p:nvPr/>
            </p:nvSpPr>
            <p:spPr>
              <a:xfrm>
                <a:off x="688181" y="2276146"/>
                <a:ext cx="3295053" cy="1911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 err="1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PPScore</a:t>
                </a:r>
                <a:r>
                  <a:rPr lang="fr-FR" sz="16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 </a:t>
                </a:r>
                <a:r>
                  <a:rPr lang="fr-FR" sz="1600" dirty="0" err="1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Predictive</a:t>
                </a:r>
                <a:r>
                  <a:rPr lang="fr-FR" sz="16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Power Score) est un coefficient qui donne une idée sur la capacité d’une variable à prédire la variable cible, le prix en l’occurrence.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𝒑𝒑𝒔𝒄𝒐𝒓𝒆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3348">
                <a:extLst>
                  <a:ext uri="{FF2B5EF4-FFF2-40B4-BE49-F238E27FC236}">
                    <a16:creationId xmlns:a16="http://schemas.microsoft.com/office/drawing/2014/main" id="{007E81C7-DF31-4CBC-8331-22987320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1" y="2276146"/>
                <a:ext cx="3295053" cy="1911229"/>
              </a:xfrm>
              <a:prstGeom prst="rect">
                <a:avLst/>
              </a:prstGeom>
              <a:blipFill>
                <a:blip r:embed="rId4"/>
                <a:stretch>
                  <a:fillRect l="-1111" t="-955" r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3349">
            <a:extLst>
              <a:ext uri="{FF2B5EF4-FFF2-40B4-BE49-F238E27FC236}">
                <a16:creationId xmlns:a16="http://schemas.microsoft.com/office/drawing/2014/main" id="{1167D3F5-C8EB-4620-A5F0-C09D8DC83AEF}"/>
              </a:ext>
            </a:extLst>
          </p:cNvPr>
          <p:cNvSpPr txBox="1"/>
          <p:nvPr/>
        </p:nvSpPr>
        <p:spPr>
          <a:xfrm>
            <a:off x="688181" y="1750314"/>
            <a:ext cx="28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PPScore</a:t>
            </a:r>
            <a:r>
              <a:rPr lang="en-US" altLang="ko-KR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C26238D-9C81-4F88-9503-079F562F0037}"/>
              </a:ext>
            </a:extLst>
          </p:cNvPr>
          <p:cNvCxnSpPr>
            <a:cxnSpLocks/>
          </p:cNvCxnSpPr>
          <p:nvPr/>
        </p:nvCxnSpPr>
        <p:spPr>
          <a:xfrm>
            <a:off x="688181" y="2094131"/>
            <a:ext cx="0" cy="229188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0FD1EBA-1C9B-4BEF-B33D-528682D6F920}"/>
              </a:ext>
            </a:extLst>
          </p:cNvPr>
          <p:cNvGrpSpPr/>
          <p:nvPr/>
        </p:nvGrpSpPr>
        <p:grpSpPr>
          <a:xfrm>
            <a:off x="3926800" y="2276146"/>
            <a:ext cx="8234204" cy="3931453"/>
            <a:chOff x="0" y="0"/>
            <a:chExt cx="5760720" cy="2750879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AE8BE5F7-4501-448B-BAAF-E170DF2E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26492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1" name="Zone de texte 109">
              <a:extLst>
                <a:ext uri="{FF2B5EF4-FFF2-40B4-BE49-F238E27FC236}">
                  <a16:creationId xmlns:a16="http://schemas.microsoft.com/office/drawing/2014/main" id="{68FFB197-96E2-4F2B-900E-933CCD9906AD}"/>
                </a:ext>
              </a:extLst>
            </p:cNvPr>
            <p:cNvSpPr txBox="1"/>
            <p:nvPr/>
          </p:nvSpPr>
          <p:spPr>
            <a:xfrm>
              <a:off x="0" y="2621666"/>
              <a:ext cx="5760720" cy="1292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Degré de participation des </a:t>
              </a:r>
              <a:r>
                <a:rPr lang="fr-FR" sz="12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features</a:t>
              </a:r>
              <a:r>
                <a:rPr lang="fr-FR" sz="12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dans la prédiction du prix</a:t>
              </a:r>
            </a:p>
          </p:txBody>
        </p:sp>
      </p:grpSp>
      <p:sp>
        <p:nvSpPr>
          <p:cNvPr id="22" name="Rounded Rectangle 58">
            <a:extLst>
              <a:ext uri="{FF2B5EF4-FFF2-40B4-BE49-F238E27FC236}">
                <a16:creationId xmlns:a16="http://schemas.microsoft.com/office/drawing/2014/main" id="{2E59797F-8591-49A9-A942-E95B4874F401}"/>
              </a:ext>
            </a:extLst>
          </p:cNvPr>
          <p:cNvSpPr/>
          <p:nvPr/>
        </p:nvSpPr>
        <p:spPr>
          <a:xfrm>
            <a:off x="584086" y="1777172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TextBox 3348">
            <a:extLst>
              <a:ext uri="{FF2B5EF4-FFF2-40B4-BE49-F238E27FC236}">
                <a16:creationId xmlns:a16="http://schemas.microsoft.com/office/drawing/2014/main" id="{E93AF9FB-242D-44BA-8928-35EA8E1DC733}"/>
              </a:ext>
            </a:extLst>
          </p:cNvPr>
          <p:cNvSpPr txBox="1"/>
          <p:nvPr/>
        </p:nvSpPr>
        <p:spPr>
          <a:xfrm>
            <a:off x="688182" y="2276146"/>
            <a:ext cx="2879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La régression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Stepwise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est une méthode qui permet de faire des régressions par phase afin de ne laisser que les variables qui contribuent le plus à la prédiction de notre variable dépendante prix.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24" name="TextBox 3349">
            <a:extLst>
              <a:ext uri="{FF2B5EF4-FFF2-40B4-BE49-F238E27FC236}">
                <a16:creationId xmlns:a16="http://schemas.microsoft.com/office/drawing/2014/main" id="{647E1B31-9329-49DD-811C-6E52BDC541EF}"/>
              </a:ext>
            </a:extLst>
          </p:cNvPr>
          <p:cNvSpPr txBox="1"/>
          <p:nvPr/>
        </p:nvSpPr>
        <p:spPr>
          <a:xfrm>
            <a:off x="688181" y="1750314"/>
            <a:ext cx="28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La </a:t>
            </a:r>
            <a:r>
              <a:rPr lang="en-US" altLang="ko-KR" b="1" dirty="0" err="1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régression</a:t>
            </a:r>
            <a:r>
              <a:rPr lang="en-US" altLang="ko-KR" b="1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 Stepwise</a:t>
            </a:r>
            <a:endParaRPr lang="ko-KR" altLang="en-US" b="1" dirty="0">
              <a:solidFill>
                <a:schemeClr val="bg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CB5F352-A463-4732-AF6F-866699728233}"/>
              </a:ext>
            </a:extLst>
          </p:cNvPr>
          <p:cNvCxnSpPr>
            <a:cxnSpLocks/>
          </p:cNvCxnSpPr>
          <p:nvPr/>
        </p:nvCxnSpPr>
        <p:spPr>
          <a:xfrm>
            <a:off x="688181" y="2094131"/>
            <a:ext cx="0" cy="199789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BB563A2-5FF7-4B12-AADC-4FEDF91A4820}"/>
              </a:ext>
            </a:extLst>
          </p:cNvPr>
          <p:cNvGrpSpPr/>
          <p:nvPr/>
        </p:nvGrpSpPr>
        <p:grpSpPr>
          <a:xfrm>
            <a:off x="3478324" y="3907774"/>
            <a:ext cx="8287025" cy="1968313"/>
            <a:chOff x="0" y="0"/>
            <a:chExt cx="4402238" cy="1045509"/>
          </a:xfrm>
        </p:grpSpPr>
        <p:pic>
          <p:nvPicPr>
            <p:cNvPr id="27" name="Image 2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D1E8AC5B-CB0B-4A6F-91AC-9436885A5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4" b="4692"/>
            <a:stretch/>
          </p:blipFill>
          <p:spPr bwMode="auto">
            <a:xfrm>
              <a:off x="1688" y="0"/>
              <a:ext cx="4400550" cy="890905"/>
            </a:xfrm>
            <a:prstGeom prst="rect">
              <a:avLst/>
            </a:prstGeom>
            <a:ln>
              <a:solidFill>
                <a:schemeClr val="tx2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Zone de texte 112">
              <a:extLst>
                <a:ext uri="{FF2B5EF4-FFF2-40B4-BE49-F238E27FC236}">
                  <a16:creationId xmlns:a16="http://schemas.microsoft.com/office/drawing/2014/main" id="{A59D5611-4EB2-4DC9-A3AE-8D05A15BBA32}"/>
                </a:ext>
              </a:extLst>
            </p:cNvPr>
            <p:cNvSpPr txBox="1"/>
            <p:nvPr/>
          </p:nvSpPr>
          <p:spPr>
            <a:xfrm>
              <a:off x="0" y="947420"/>
              <a:ext cx="4399915" cy="9808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Features</a:t>
              </a:r>
              <a:r>
                <a:rPr lang="fr-FR" sz="12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sélectionnés lors de la régression </a:t>
              </a:r>
              <a:r>
                <a:rPr lang="fr-FR" sz="1200" i="1" dirty="0" err="1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stepwise</a:t>
              </a:r>
              <a:endParaRPr lang="fr-FR" sz="12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3C99BD-9049-4190-830A-6F7DABBE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04B02599-73CE-4F47-9F6C-BC6E9644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8818-8BB4-4B15-B13C-4A6EE0594D0A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13E8AE8-543F-42AD-839D-570D9991E562}"/>
              </a:ext>
            </a:extLst>
          </p:cNvPr>
          <p:cNvSpPr txBox="1"/>
          <p:nvPr/>
        </p:nvSpPr>
        <p:spPr>
          <a:xfrm>
            <a:off x="7647039" y="116439"/>
            <a:ext cx="370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TESTS STATISTIQUES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807029"/>
            <a:ext cx="2636840" cy="411410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Test d’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Anova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à un facteur </a:t>
            </a: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47" name="TextBox 3348">
            <a:extLst>
              <a:ext uri="{FF2B5EF4-FFF2-40B4-BE49-F238E27FC236}">
                <a16:creationId xmlns:a16="http://schemas.microsoft.com/office/drawing/2014/main" id="{83D55C01-6667-404F-85DE-A2CA6E6E373B}"/>
              </a:ext>
            </a:extLst>
          </p:cNvPr>
          <p:cNvSpPr txBox="1"/>
          <p:nvPr/>
        </p:nvSpPr>
        <p:spPr>
          <a:xfrm>
            <a:off x="971544" y="1218439"/>
            <a:ext cx="98196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Objectif : </a:t>
            </a:r>
            <a:r>
              <a:rPr lang="fr-FR" altLang="ko-KR" sz="1600" dirty="0">
                <a:latin typeface="Gill Sans MT" panose="020B0502020104020203" pitchFamily="34" charset="0"/>
                <a:cs typeface="Arial" pitchFamily="34" charset="0"/>
              </a:rPr>
              <a:t>Déterminer si la dépendance de la variable prix/m² est significative ou non au facteur considéré.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6A63FBB-9105-45FC-962F-079D7FE4E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90200"/>
              </p:ext>
            </p:extLst>
          </p:nvPr>
        </p:nvGraphicFramePr>
        <p:xfrm>
          <a:off x="492387" y="2184749"/>
          <a:ext cx="8347604" cy="197654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26394">
                  <a:extLst>
                    <a:ext uri="{9D8B030D-6E8A-4147-A177-3AD203B41FA5}">
                      <a16:colId xmlns:a16="http://schemas.microsoft.com/office/drawing/2014/main" val="3631227941"/>
                    </a:ext>
                  </a:extLst>
                </a:gridCol>
                <a:gridCol w="1804202">
                  <a:extLst>
                    <a:ext uri="{9D8B030D-6E8A-4147-A177-3AD203B41FA5}">
                      <a16:colId xmlns:a16="http://schemas.microsoft.com/office/drawing/2014/main" val="169781061"/>
                    </a:ext>
                  </a:extLst>
                </a:gridCol>
                <a:gridCol w="1804202">
                  <a:extLst>
                    <a:ext uri="{9D8B030D-6E8A-4147-A177-3AD203B41FA5}">
                      <a16:colId xmlns:a16="http://schemas.microsoft.com/office/drawing/2014/main" val="2310496534"/>
                    </a:ext>
                  </a:extLst>
                </a:gridCol>
                <a:gridCol w="1656403">
                  <a:extLst>
                    <a:ext uri="{9D8B030D-6E8A-4147-A177-3AD203B41FA5}">
                      <a16:colId xmlns:a16="http://schemas.microsoft.com/office/drawing/2014/main" val="1129930715"/>
                    </a:ext>
                  </a:extLst>
                </a:gridCol>
                <a:gridCol w="1656403">
                  <a:extLst>
                    <a:ext uri="{9D8B030D-6E8A-4147-A177-3AD203B41FA5}">
                      <a16:colId xmlns:a16="http://schemas.microsoft.com/office/drawing/2014/main" val="2687871629"/>
                    </a:ext>
                  </a:extLst>
                </a:gridCol>
              </a:tblGrid>
              <a:tr h="412366"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Maarif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Ain Diab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Californie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Roches Noires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3595006693"/>
                  </a:ext>
                </a:extLst>
              </a:tr>
              <a:tr h="253043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Prix/m² des maisons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4956" marR="134956" marT="67478" marB="674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13000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19166,66667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16298,85057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8076,923077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3712622110"/>
                  </a:ext>
                </a:extLst>
              </a:tr>
              <a:tr h="2530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11678,83212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14655,17241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14923,80952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8804,347826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2540787016"/>
                  </a:ext>
                </a:extLst>
              </a:tr>
              <a:tr h="2530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16170,21277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22727,27273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17451,32743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10000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3631313503"/>
                  </a:ext>
                </a:extLst>
              </a:tr>
              <a:tr h="2530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18500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17580,64516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14000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13200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3275243332"/>
                  </a:ext>
                </a:extLst>
              </a:tr>
              <a:tr h="2530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17393,61702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17500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13269,23077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8333,333333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2580292336"/>
                  </a:ext>
                </a:extLst>
              </a:tr>
              <a:tr h="298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Moyenne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15348,53238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18325,95139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15188,64366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9682,920847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217" marR="101217" marT="0" marB="0"/>
                </a:tc>
                <a:extLst>
                  <a:ext uri="{0D108BD9-81ED-4DB2-BD59-A6C34878D82A}">
                    <a16:rowId xmlns:a16="http://schemas.microsoft.com/office/drawing/2014/main" val="1192590453"/>
                  </a:ext>
                </a:extLst>
              </a:tr>
            </a:tbl>
          </a:graphicData>
        </a:graphic>
      </p:graphicFrame>
      <p:sp>
        <p:nvSpPr>
          <p:cNvPr id="48" name="ZoneTexte 47">
            <a:extLst>
              <a:ext uri="{FF2B5EF4-FFF2-40B4-BE49-F238E27FC236}">
                <a16:creationId xmlns:a16="http://schemas.microsoft.com/office/drawing/2014/main" id="{BC917AF5-139E-4FD8-ADDC-D141EA66FFDF}"/>
              </a:ext>
            </a:extLst>
          </p:cNvPr>
          <p:cNvSpPr txBox="1"/>
          <p:nvPr/>
        </p:nvSpPr>
        <p:spPr>
          <a:xfrm>
            <a:off x="1805856" y="4270295"/>
            <a:ext cx="6098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2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Moyenne des prix/m² des maisons par quartier</a:t>
            </a:r>
          </a:p>
        </p:txBody>
      </p:sp>
      <p:sp>
        <p:nvSpPr>
          <p:cNvPr id="49" name="Zone de texte 2">
            <a:extLst>
              <a:ext uri="{FF2B5EF4-FFF2-40B4-BE49-F238E27FC236}">
                <a16:creationId xmlns:a16="http://schemas.microsoft.com/office/drawing/2014/main" id="{D18702E9-0AA3-4C15-A0C1-7F459C62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80" y="4813486"/>
            <a:ext cx="6989735" cy="4303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1F3864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F= (Variance inter-échantillon) / (Variance intra-échantillon)</a:t>
            </a:r>
            <a:endParaRPr lang="fr-FR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DBA95CC-09FC-4271-B1FB-102301528C14}"/>
                  </a:ext>
                </a:extLst>
              </p:cNvPr>
              <p:cNvSpPr txBox="1"/>
              <p:nvPr/>
            </p:nvSpPr>
            <p:spPr>
              <a:xfrm>
                <a:off x="492387" y="5299499"/>
                <a:ext cx="6098582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Nous obtenons :</a:t>
                </a:r>
                <a:r>
                  <a:rPr lang="fr-FR" sz="1800" b="1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b="1" dirty="0">
                    <a:solidFill>
                      <a:srgbClr val="1F3864"/>
                    </a:solidFill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 = </a:t>
                </a:r>
                <a:r>
                  <a:rPr lang="fr-FR" sz="1800" b="1" dirty="0">
                    <a:solidFill>
                      <a:srgbClr val="1F3864"/>
                    </a:solidFill>
                    <a:effectLst/>
                    <a:latin typeface="Gill Sans MT" panose="020B0502020104020203" pitchFamily="34" charset="0"/>
                    <a:ea typeface="Times New Roman" panose="02020603050405020304" pitchFamily="18" charset="0"/>
                    <a:cs typeface="Yu Mincho Light" panose="02020300000000000000" pitchFamily="18" charset="-128"/>
                  </a:rPr>
                  <a:t>10,63</a:t>
                </a:r>
                <a:r>
                  <a:rPr lang="fr-FR" sz="1800" dirty="0">
                    <a:solidFill>
                      <a:srgbClr val="1F3864"/>
                    </a:solidFill>
                    <a:effectLst/>
                    <a:latin typeface="Gill Sans MT" panose="020B0502020104020203" pitchFamily="34" charset="0"/>
                    <a:ea typeface="Times New Roman" panose="02020603050405020304" pitchFamily="18" charset="0"/>
                    <a:cs typeface="Yu Mincho Light" panose="02020300000000000000" pitchFamily="18" charset="-128"/>
                  </a:rPr>
                  <a:t> </a:t>
                </a:r>
                <a:r>
                  <a:rPr lang="fr-FR" sz="18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Times New Roman" panose="02020603050405020304" pitchFamily="18" charset="0"/>
                    <a:cs typeface="Yu Mincho Light" panose="02020300000000000000" pitchFamily="18" charset="-128"/>
                  </a:rPr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800" b="1" i="1">
                                <a:solidFill>
                                  <a:srgbClr val="1F386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Yu Mincho Light" panose="02020300000000000000" pitchFamily="18" charset="-128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rgbClr val="1F386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Yu Mincho Light" panose="02020300000000000000" pitchFamily="18" charset="-128"/>
                              </a:rPr>
                              <m:t>𝒑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rgbClr val="1F386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Yu Mincho Light" panose="02020300000000000000" pitchFamily="18" charset="-128"/>
                              </a:rPr>
                              <m:t>𝒗𝒂𝒍𝒖𝒆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=</m:t>
                        </m:r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𝟒</m:t>
                        </m:r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,</m:t>
                        </m:r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𝟑</m:t>
                        </m:r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×</m:t>
                        </m:r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𝟏𝟎</m:t>
                        </m:r>
                      </m:e>
                      <m:sup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−</m:t>
                        </m:r>
                        <m:r>
                          <a:rPr lang="fr-FR" sz="1800" b="1" i="1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fr-FR" sz="1800" b="1" dirty="0">
                    <a:solidFill>
                      <a:srgbClr val="1F3864"/>
                    </a:solidFill>
                    <a:effectLst/>
                    <a:latin typeface="Gill Sans MT" panose="020B0502020104020203" pitchFamily="34" charset="0"/>
                    <a:ea typeface="Times New Roman" panose="02020603050405020304" pitchFamily="18" charset="0"/>
                    <a:cs typeface="Yu Mincho Light" panose="02020300000000000000" pitchFamily="18" charset="-128"/>
                  </a:rPr>
                  <a:t>.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DBA95CC-09FC-4271-B1FB-10230152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7" y="5299499"/>
                <a:ext cx="6098582" cy="377989"/>
              </a:xfrm>
              <a:prstGeom prst="rect">
                <a:avLst/>
              </a:prstGeom>
              <a:blipFill>
                <a:blip r:embed="rId4"/>
                <a:stretch>
                  <a:fillRect l="-900"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957A95A-6571-4E96-AE85-28BDD67B227E}"/>
                  </a:ext>
                </a:extLst>
              </p:cNvPr>
              <p:cNvSpPr txBox="1"/>
              <p:nvPr/>
            </p:nvSpPr>
            <p:spPr>
              <a:xfrm>
                <a:off x="6590969" y="5393701"/>
                <a:ext cx="5403040" cy="12003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𝒑</m:t>
                        </m:r>
                      </m:e>
                      <m:sub>
                        <m:r>
                          <a:rPr lang="fr-FR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Yu Mincho Light" panose="02020300000000000000" pitchFamily="18" charset="-128"/>
                          </a:rPr>
                          <m:t>𝒗𝒂𝒍𝒖𝒆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&lt;&lt;0,05</a:t>
                </a:r>
              </a:p>
              <a:p>
                <a:pPr algn="ctr"/>
                <a:endParaRPr lang="fr-FR" sz="1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fr-FR" sz="18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rejette l’hypothèse H0 d’égalité des moyennes. </a:t>
                </a:r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957A95A-6571-4E96-AE85-28BDD67B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69" y="5393701"/>
                <a:ext cx="5403040" cy="1200329"/>
              </a:xfrm>
              <a:prstGeom prst="rect">
                <a:avLst/>
              </a:prstGeom>
              <a:blipFill>
                <a:blip r:embed="rId5"/>
                <a:stretch>
                  <a:fillRect t="-2513" b="-6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6978A436-0501-4639-BA9A-A052E049A9E6}"/>
              </a:ext>
            </a:extLst>
          </p:cNvPr>
          <p:cNvSpPr/>
          <p:nvPr/>
        </p:nvSpPr>
        <p:spPr>
          <a:xfrm>
            <a:off x="9290873" y="5853947"/>
            <a:ext cx="175553" cy="279838"/>
          </a:xfrm>
          <a:prstGeom prst="downArrow">
            <a:avLst/>
          </a:prstGeom>
          <a:noFill/>
          <a:ln w="28575"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7BA4171-78E3-472C-9744-8CE40A6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A398AF69-710A-4050-8829-9FE6282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74D3-BF38-4CF8-9213-8F53F50634D8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0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B3A39A16-7F20-401B-80D5-681CBCF089C0}"/>
              </a:ext>
            </a:extLst>
          </p:cNvPr>
          <p:cNvGrpSpPr/>
          <p:nvPr/>
        </p:nvGrpSpPr>
        <p:grpSpPr>
          <a:xfrm>
            <a:off x="1749099" y="3402747"/>
            <a:ext cx="8693801" cy="1079831"/>
            <a:chOff x="0" y="0"/>
            <a:chExt cx="3164205" cy="472618"/>
          </a:xfrm>
        </p:grpSpPr>
        <p:sp>
          <p:nvSpPr>
            <p:cNvPr id="31" name="Zone de texte 161">
              <a:extLst>
                <a:ext uri="{FF2B5EF4-FFF2-40B4-BE49-F238E27FC236}">
                  <a16:creationId xmlns:a16="http://schemas.microsoft.com/office/drawing/2014/main" id="{8BDD1BCD-9C24-4852-9123-2B3572B2970A}"/>
                </a:ext>
              </a:extLst>
            </p:cNvPr>
            <p:cNvSpPr txBox="1"/>
            <p:nvPr/>
          </p:nvSpPr>
          <p:spPr>
            <a:xfrm>
              <a:off x="224018" y="310828"/>
              <a:ext cx="2609432" cy="16179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1200" i="1" dirty="0">
                  <a:solidFill>
                    <a:srgbClr val="44546A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Résultats du K-S test</a:t>
              </a: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EFC4BD6-E88D-4C09-88A0-B4BC7847E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4205" cy="25463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53C2AD1-4FAD-4FB4-AB86-35333987A53B}"/>
              </a:ext>
            </a:extLst>
          </p:cNvPr>
          <p:cNvGrpSpPr/>
          <p:nvPr/>
        </p:nvGrpSpPr>
        <p:grpSpPr>
          <a:xfrm>
            <a:off x="841484" y="613464"/>
            <a:ext cx="10509031" cy="54452"/>
            <a:chOff x="835623" y="5486235"/>
            <a:chExt cx="10509031" cy="544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B8231F-E9AD-4BE0-BF5F-D3CFB6D4DE00}"/>
                </a:ext>
              </a:extLst>
            </p:cNvPr>
            <p:cNvSpPr/>
            <p:nvPr/>
          </p:nvSpPr>
          <p:spPr>
            <a:xfrm>
              <a:off x="7400924" y="5486235"/>
              <a:ext cx="3943730" cy="544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0973B3-8E0E-41AE-BE63-4391D6D04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3" y="5535146"/>
              <a:ext cx="6562725" cy="55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ous-titre 2">
            <a:extLst>
              <a:ext uri="{FF2B5EF4-FFF2-40B4-BE49-F238E27FC236}">
                <a16:creationId xmlns:a16="http://schemas.microsoft.com/office/drawing/2014/main" id="{52283F78-4F14-4AE1-B2F7-3C54E9F56E93}"/>
              </a:ext>
            </a:extLst>
          </p:cNvPr>
          <p:cNvSpPr txBox="1">
            <a:spLocks/>
          </p:cNvSpPr>
          <p:nvPr/>
        </p:nvSpPr>
        <p:spPr>
          <a:xfrm>
            <a:off x="841484" y="778855"/>
            <a:ext cx="4923885" cy="4356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Test d’ajustement de Kolmogorov-Smirnov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AE6B526-FA84-4BB6-A8AC-831F8C83C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086" y="856549"/>
            <a:ext cx="280286" cy="28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11A48B-A812-42B9-9C32-195641A131BD}"/>
              </a:ext>
            </a:extLst>
          </p:cNvPr>
          <p:cNvSpPr txBox="1"/>
          <p:nvPr/>
        </p:nvSpPr>
        <p:spPr>
          <a:xfrm>
            <a:off x="7647039" y="116439"/>
            <a:ext cx="370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TESTS STATISTIQUES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3348">
            <a:extLst>
              <a:ext uri="{FF2B5EF4-FFF2-40B4-BE49-F238E27FC236}">
                <a16:creationId xmlns:a16="http://schemas.microsoft.com/office/drawing/2014/main" id="{B58CA9FA-EC4B-4997-B426-CDBE482EC9AE}"/>
              </a:ext>
            </a:extLst>
          </p:cNvPr>
          <p:cNvSpPr txBox="1"/>
          <p:nvPr/>
        </p:nvSpPr>
        <p:spPr>
          <a:xfrm>
            <a:off x="971544" y="1218439"/>
            <a:ext cx="98196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Objectif : 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Co</a:t>
            </a:r>
            <a:r>
              <a:rPr lang="fr-FR" altLang="ko-KR" sz="1600" dirty="0">
                <a:latin typeface="Gill Sans MT" panose="020B0502020104020203" pitchFamily="34" charset="0"/>
                <a:cs typeface="Arial" pitchFamily="34" charset="0"/>
              </a:rPr>
              <a:t>mparer la distribution des prix des maisons à une distribution théorique.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39AF614-75F9-4DAC-A981-36362F3C3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0" y="1765051"/>
            <a:ext cx="5642408" cy="3896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38F143-0B58-4D11-A087-2256D74D6078}"/>
              </a:ext>
            </a:extLst>
          </p:cNvPr>
          <p:cNvSpPr txBox="1"/>
          <p:nvPr/>
        </p:nvSpPr>
        <p:spPr>
          <a:xfrm>
            <a:off x="318436" y="5802146"/>
            <a:ext cx="6098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200" i="1" dirty="0" err="1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Invweibull</a:t>
            </a:r>
            <a:r>
              <a:rPr lang="fr-FR" sz="1200" i="1" dirty="0">
                <a:solidFill>
                  <a:srgbClr val="44546A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distribution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45A096F-CE6D-42D3-8350-0D38E868D1BD}"/>
              </a:ext>
            </a:extLst>
          </p:cNvPr>
          <p:cNvGrpSpPr/>
          <p:nvPr/>
        </p:nvGrpSpPr>
        <p:grpSpPr>
          <a:xfrm>
            <a:off x="6746658" y="2488070"/>
            <a:ext cx="5605491" cy="2187017"/>
            <a:chOff x="6746658" y="1765051"/>
            <a:chExt cx="5605491" cy="218701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D5FF8733-2D5A-46C1-B4EA-AE89333CC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658" y="2207761"/>
              <a:ext cx="4329341" cy="985838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5744CF6-AC7A-418A-ACC7-6E0E79D76CF6}"/>
                </a:ext>
              </a:extLst>
            </p:cNvPr>
            <p:cNvSpPr txBox="1"/>
            <p:nvPr/>
          </p:nvSpPr>
          <p:spPr>
            <a:xfrm>
              <a:off x="6892872" y="1899984"/>
              <a:ext cx="2762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u="sng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Inverse </a:t>
              </a:r>
              <a:r>
                <a:rPr lang="fr-FR" sz="1400" u="sng" dirty="0" err="1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Weibull</a:t>
              </a:r>
              <a:r>
                <a:rPr lang="fr-FR" sz="1400" u="sng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Distribution </a:t>
              </a:r>
              <a:endParaRPr lang="fr-FR" sz="1400" u="sng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2A9C7A2-8053-41B0-BDE6-A5D95DB50AA8}"/>
                </a:ext>
              </a:extLst>
            </p:cNvPr>
            <p:cNvSpPr txBox="1"/>
            <p:nvPr/>
          </p:nvSpPr>
          <p:spPr>
            <a:xfrm>
              <a:off x="6892872" y="3012540"/>
              <a:ext cx="5459277" cy="548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i="1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Tel que : </a:t>
              </a:r>
              <a:endParaRPr lang="fr-F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i="1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k&gt;0 : le paramètre de forme de la distribution. Et </a:t>
              </a:r>
              <a:r>
                <a:rPr lang="fr-FR" sz="11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λ : le paramètre d’échelle de la distribution.</a:t>
              </a:r>
              <a:endParaRPr lang="fr-F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EE492F-37B8-4D10-9678-B471E46CB295}"/>
                </a:ext>
              </a:extLst>
            </p:cNvPr>
            <p:cNvSpPr/>
            <p:nvPr/>
          </p:nvSpPr>
          <p:spPr>
            <a:xfrm>
              <a:off x="6746658" y="1765051"/>
              <a:ext cx="5367852" cy="2187017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Rectangle 4">
            <a:extLst>
              <a:ext uri="{FF2B5EF4-FFF2-40B4-BE49-F238E27FC236}">
                <a16:creationId xmlns:a16="http://schemas.microsoft.com/office/drawing/2014/main" id="{261943A5-409F-46C7-997D-622015BE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130" y="1814445"/>
            <a:ext cx="3228497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H0 :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« Les fonctions de répartition du prix et de la distribution inverse de 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Weibull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sont égales avec un risque d’erreur α=0,05 »</a:t>
            </a: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7526715-A26C-4872-B309-FE2403018E0E}"/>
              </a:ext>
            </a:extLst>
          </p:cNvPr>
          <p:cNvSpPr txBox="1"/>
          <p:nvPr/>
        </p:nvSpPr>
        <p:spPr>
          <a:xfrm>
            <a:off x="3777331" y="4888098"/>
            <a:ext cx="4652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altLang="fr-FR" dirty="0">
                <a:solidFill>
                  <a:srgbClr val="0D0D0D"/>
                </a:solidFill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distribution du prix suit bien une loi 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weibull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inverse.</a:t>
            </a:r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9AB5D1D-F744-4670-B1A8-5481880C5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057" y="4549613"/>
            <a:ext cx="257175" cy="323850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E601367-E59B-4464-8926-0425E304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1</a:t>
            </a:r>
          </a:p>
          <a:p>
            <a:endParaRPr lang="fr-FR" dirty="0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0D80BF73-2ABD-4C9A-8240-5368BBB9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9A6-4D6E-4862-93BE-3B3E79E7434D}" type="datetime1">
              <a:rPr lang="fr-FR" smtClean="0"/>
              <a:t>23/06/2022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1355</Words>
  <Application>Microsoft Office PowerPoint</Application>
  <PresentationFormat>Grand écran</PresentationFormat>
  <Paragraphs>263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Gill Sans MT</vt:lpstr>
      <vt:lpstr>Thème Office</vt:lpstr>
      <vt:lpstr>Casablanca House Price modeling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Casablanca House Price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Casablanca House Price modeling</dc:title>
  <dc:creator>Majda KOSSI</dc:creator>
  <cp:lastModifiedBy>Walid CHOUKRI</cp:lastModifiedBy>
  <cp:revision>16</cp:revision>
  <dcterms:created xsi:type="dcterms:W3CDTF">2022-04-17T13:18:18Z</dcterms:created>
  <dcterms:modified xsi:type="dcterms:W3CDTF">2022-06-23T17:35:12Z</dcterms:modified>
</cp:coreProperties>
</file>