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025E880-00D7-4068-8478-8879FAD8C09C}" type="datetimeFigureOut">
              <a:rPr lang="en-US" smtClean="0"/>
              <a:pPr/>
              <a:t>1/18/2020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3FAA419-F19B-4358-8B6A-7A3BB27C101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25E880-00D7-4068-8478-8879FAD8C09C}"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A419-F19B-4358-8B6A-7A3BB27C10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2025E880-00D7-4068-8478-8879FAD8C09C}" type="datetimeFigureOut">
              <a:rPr lang="en-US" smtClean="0"/>
              <a:pPr/>
              <a:t>1/18/2020</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3FAA419-F19B-4358-8B6A-7A3BB27C10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25E880-00D7-4068-8478-8879FAD8C09C}"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A419-F19B-4358-8B6A-7A3BB27C10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025E880-00D7-4068-8478-8879FAD8C09C}" type="datetimeFigureOut">
              <a:rPr lang="en-US" smtClean="0"/>
              <a:pPr/>
              <a:t>1/18/2020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E3FAA419-F19B-4358-8B6A-7A3BB27C101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25E880-00D7-4068-8478-8879FAD8C09C}"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AA419-F19B-4358-8B6A-7A3BB27C10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25E880-00D7-4068-8478-8879FAD8C09C}"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AA419-F19B-4358-8B6A-7A3BB27C10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025E880-00D7-4068-8478-8879FAD8C09C}"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AA419-F19B-4358-8B6A-7A3BB27C10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025E880-00D7-4068-8478-8879FAD8C09C}" type="datetimeFigureOut">
              <a:rPr lang="en-US" smtClean="0"/>
              <a:pPr/>
              <a:t>1/18/2020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E3FAA419-F19B-4358-8B6A-7A3BB27C10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25E880-00D7-4068-8478-8879FAD8C09C}"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AA419-F19B-4358-8B6A-7A3BB27C10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2025E880-00D7-4068-8478-8879FAD8C09C}"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AA419-F19B-4358-8B6A-7A3BB27C1018}"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025E880-00D7-4068-8478-8879FAD8C09C}" type="datetimeFigureOut">
              <a:rPr lang="en-US" smtClean="0"/>
              <a:pPr/>
              <a:t>1/18/2020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3FAA419-F19B-4358-8B6A-7A3BB27C10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33400"/>
            <a:ext cx="6324600" cy="2868168"/>
          </a:xfrm>
        </p:spPr>
        <p:txBody>
          <a:bodyPr/>
          <a:lstStyle/>
          <a:p>
            <a:pPr algn="ctr"/>
            <a:r>
              <a:rPr lang="en-US" dirty="0"/>
              <a:t>Final year project management </a:t>
            </a:r>
            <a:br>
              <a:rPr lang="en-US" dirty="0"/>
            </a:br>
            <a:r>
              <a:rPr lang="en-US" dirty="0"/>
              <a:t>system</a:t>
            </a:r>
          </a:p>
        </p:txBody>
      </p:sp>
      <p:sp>
        <p:nvSpPr>
          <p:cNvPr id="3" name="Subtitle 2"/>
          <p:cNvSpPr>
            <a:spLocks noGrp="1"/>
          </p:cNvSpPr>
          <p:nvPr>
            <p:ph type="subTitle" idx="1"/>
          </p:nvPr>
        </p:nvSpPr>
        <p:spPr>
          <a:xfrm>
            <a:off x="3352800" y="3810000"/>
            <a:ext cx="5114778" cy="2819400"/>
          </a:xfrm>
        </p:spPr>
        <p:txBody>
          <a:bodyPr>
            <a:normAutofit/>
          </a:bodyPr>
          <a:lstStyle/>
          <a:p>
            <a:r>
              <a:rPr lang="en-US" dirty="0"/>
              <a:t>Supervisor: </a:t>
            </a:r>
            <a:r>
              <a:rPr lang="en-US" b="1" cap="small" dirty="0"/>
              <a:t>Ridah Fatima Mudassir</a:t>
            </a:r>
            <a:endParaRPr lang="en-US" dirty="0"/>
          </a:p>
          <a:p>
            <a:endParaRPr lang="en-US" dirty="0"/>
          </a:p>
          <a:p>
            <a:pPr algn="ctr"/>
            <a:r>
              <a:rPr lang="en-US" dirty="0"/>
              <a:t>Group members:</a:t>
            </a:r>
          </a:p>
          <a:p>
            <a:pPr algn="ctr"/>
            <a:r>
              <a:rPr lang="en-US" b="1" cap="small" dirty="0"/>
              <a:t>Walid Ahmed(12422)</a:t>
            </a:r>
            <a:endParaRPr lang="en-US" dirty="0"/>
          </a:p>
          <a:p>
            <a:pPr algn="ctr"/>
            <a:r>
              <a:rPr lang="en-US" b="1" cap="small" dirty="0"/>
              <a:t>Muhammad Sami Ullah Qureshi(12520)</a:t>
            </a:r>
            <a:endParaRPr lang="en-US" dirty="0"/>
          </a:p>
          <a:p>
            <a:pPr algn="ctr"/>
            <a:r>
              <a:rPr lang="en-US" b="1" cap="small" dirty="0"/>
              <a:t>Alizain Aziz(12253)</a:t>
            </a:r>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90800"/>
            <a:ext cx="7239000" cy="1143000"/>
          </a:xfrm>
        </p:spPr>
        <p:txBody>
          <a:bodyPr>
            <a:normAutofit/>
          </a:bodyPr>
          <a:lstStyle/>
          <a:p>
            <a:pPr algn="ctr"/>
            <a:r>
              <a:rPr lang="en-US" sz="6600" dirty="0" smtClean="0"/>
              <a:t>Thank you</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Final Year Project Managements system follows complete final year project’s life cycle.</a:t>
            </a:r>
          </a:p>
          <a:p>
            <a:r>
              <a:rPr lang="en-US" dirty="0"/>
              <a:t>It is automation of manual tasks in FYP. It maintains Project repository and their documents. It handles Notifications and deadlines. It is fully automated system with online availability. It will also maintain student and supervisor meeting logs.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To develop management software that keeps track and repository of all projects and manages all the processes involved in projects.</a:t>
            </a:r>
          </a:p>
          <a:p>
            <a:pPr lvl="0"/>
            <a:r>
              <a:rPr lang="en-US" dirty="0"/>
              <a:t>To manages current and previous final year projects. </a:t>
            </a:r>
          </a:p>
          <a:p>
            <a:pPr lvl="0"/>
            <a:r>
              <a:rPr lang="en-US" dirty="0"/>
              <a:t>To handle the communication gap between the student groups and supervisor.</a:t>
            </a:r>
          </a:p>
          <a:p>
            <a:pPr lvl="0"/>
            <a:r>
              <a:rPr lang="en-US" dirty="0"/>
              <a:t>To provide the platform for the coordinator so all the activities can be handle on the same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Content Placeholder 2"/>
          <p:cNvSpPr>
            <a:spLocks noGrp="1"/>
          </p:cNvSpPr>
          <p:nvPr>
            <p:ph idx="1"/>
          </p:nvPr>
        </p:nvSpPr>
        <p:spPr>
          <a:xfrm>
            <a:off x="457200" y="1609416"/>
            <a:ext cx="7239000" cy="5019984"/>
          </a:xfrm>
        </p:spPr>
        <p:txBody>
          <a:bodyPr>
            <a:normAutofit fontScale="32500" lnSpcReduction="20000"/>
          </a:bodyPr>
          <a:lstStyle/>
          <a:p>
            <a:pPr fontAlgn="base"/>
            <a:r>
              <a:rPr lang="en-US" sz="4000" dirty="0"/>
              <a:t>Repository will contain all project.</a:t>
            </a:r>
          </a:p>
          <a:p>
            <a:pPr fontAlgn="base"/>
            <a:r>
              <a:rPr lang="en-US" sz="4000" dirty="0"/>
              <a:t>Student can make a new group or join an existing group.</a:t>
            </a:r>
          </a:p>
          <a:p>
            <a:pPr fontAlgn="base"/>
            <a:r>
              <a:rPr lang="en-US" sz="4000" dirty="0"/>
              <a:t>Student will be able to choose from available list of supervisors.</a:t>
            </a:r>
          </a:p>
          <a:p>
            <a:pPr fontAlgn="base"/>
            <a:r>
              <a:rPr lang="en-US" sz="4000" dirty="0"/>
              <a:t>Student will be able to upload different artifacts of their projects.</a:t>
            </a:r>
          </a:p>
          <a:p>
            <a:pPr fontAlgn="base"/>
            <a:r>
              <a:rPr lang="en-US" sz="4000" dirty="0"/>
              <a:t>Student will drop the deliverables.</a:t>
            </a:r>
          </a:p>
          <a:p>
            <a:pPr fontAlgn="base"/>
            <a:r>
              <a:rPr lang="en-US" sz="4000" dirty="0"/>
              <a:t>Supervisor will choose groups to supervise from his request list.</a:t>
            </a:r>
          </a:p>
          <a:p>
            <a:pPr fontAlgn="base"/>
            <a:r>
              <a:rPr lang="en-US" sz="4000" dirty="0"/>
              <a:t>Supervisor will be able to schedule meetings with students.</a:t>
            </a:r>
          </a:p>
          <a:p>
            <a:pPr fontAlgn="base"/>
            <a:r>
              <a:rPr lang="en-US" sz="4000" dirty="0"/>
              <a:t>Supervisor will add meeting logs with students to the system.</a:t>
            </a:r>
          </a:p>
          <a:p>
            <a:pPr fontAlgn="base"/>
            <a:r>
              <a:rPr lang="en-US" sz="4000" dirty="0"/>
              <a:t>Coordinator will create a new batch or manage existing created batch.</a:t>
            </a:r>
          </a:p>
          <a:p>
            <a:pPr fontAlgn="base"/>
            <a:r>
              <a:rPr lang="en-US" sz="4000" dirty="0"/>
              <a:t>Coordinator will register students to the batch.</a:t>
            </a:r>
          </a:p>
          <a:p>
            <a:pPr fontAlgn="base"/>
            <a:r>
              <a:rPr lang="en-US" sz="4000" dirty="0"/>
              <a:t>Coordinator will manage already created groups or create groups of students who are not with any group.</a:t>
            </a:r>
          </a:p>
          <a:p>
            <a:pPr fontAlgn="base"/>
            <a:r>
              <a:rPr lang="en-US" sz="4000" dirty="0"/>
              <a:t>Coordinator will set deadlines to deliver different artifacts of projects</a:t>
            </a:r>
          </a:p>
          <a:p>
            <a:pPr fontAlgn="base"/>
            <a:r>
              <a:rPr lang="en-US" sz="4000" dirty="0"/>
              <a:t>Coordinator will generate different notifications related to the FYP and these notifications will be sent to all students.</a:t>
            </a:r>
          </a:p>
          <a:p>
            <a:pPr fontAlgn="base"/>
            <a:r>
              <a:rPr lang="en-US" sz="4000" dirty="0"/>
              <a:t>Coordinator will be able to send emails to all the users of the system.</a:t>
            </a:r>
          </a:p>
          <a:p>
            <a:pPr fontAlgn="base"/>
            <a:r>
              <a:rPr lang="en-US" sz="4000" dirty="0"/>
              <a:t>Coordinator will register new faculty or manage existing faculty and set their roles.</a:t>
            </a:r>
          </a:p>
          <a:p>
            <a:pPr fontAlgn="base"/>
            <a:r>
              <a:rPr lang="en-US" sz="4000" dirty="0"/>
              <a:t>Will set the configuration of each group.</a:t>
            </a:r>
          </a:p>
          <a:p>
            <a:pPr fontAlgn="base"/>
            <a:r>
              <a:rPr lang="en-US" sz="4000" dirty="0"/>
              <a:t>Will manage repository.</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Non-Functional requirements</a:t>
            </a:r>
          </a:p>
        </p:txBody>
      </p:sp>
      <p:sp>
        <p:nvSpPr>
          <p:cNvPr id="3" name="Content Placeholder 2"/>
          <p:cNvSpPr>
            <a:spLocks noGrp="1"/>
          </p:cNvSpPr>
          <p:nvPr>
            <p:ph idx="1"/>
          </p:nvPr>
        </p:nvSpPr>
        <p:spPr/>
        <p:txBody>
          <a:bodyPr>
            <a:normAutofit/>
          </a:bodyPr>
          <a:lstStyle/>
          <a:p>
            <a:pPr fontAlgn="base"/>
            <a:r>
              <a:rPr lang="en-US" sz="1600" dirty="0">
                <a:latin typeface="Arial" pitchFamily="34" charset="0"/>
                <a:cs typeface="Arial" pitchFamily="34" charset="0"/>
              </a:rPr>
              <a:t>The system is available online except in the case of unexpected condition like failure of internet etc.</a:t>
            </a:r>
          </a:p>
          <a:p>
            <a:pPr fontAlgn="base"/>
            <a:r>
              <a:rPr lang="en-US" sz="1600" dirty="0">
                <a:latin typeface="Arial" pitchFamily="34" charset="0"/>
                <a:cs typeface="Arial" pitchFamily="34" charset="0"/>
              </a:rPr>
              <a:t>System is user friendly, responsive and it is designed so that interaction of user will be maintained.</a:t>
            </a:r>
          </a:p>
          <a:p>
            <a:pPr fontAlgn="base"/>
            <a:r>
              <a:rPr lang="en-US" sz="1600" dirty="0">
                <a:latin typeface="Arial" pitchFamily="34" charset="0"/>
                <a:cs typeface="Arial" pitchFamily="34" charset="0"/>
              </a:rPr>
              <a:t>Since this system is responsive so users will be able to access from every device with internet connections.</a:t>
            </a:r>
          </a:p>
          <a:p>
            <a:pPr fontAlgn="base"/>
            <a:r>
              <a:rPr lang="en-US" sz="1600" dirty="0">
                <a:latin typeface="Arial" pitchFamily="34" charset="0"/>
                <a:cs typeface="Arial" pitchFamily="34" charset="0"/>
              </a:rPr>
              <a:t>Our system is adaptive to future changes. Users can be added or removed. Records can be edited also.</a:t>
            </a:r>
          </a:p>
          <a:p>
            <a:pPr fontAlgn="base"/>
            <a:r>
              <a:rPr lang="en-US" sz="1600" dirty="0">
                <a:latin typeface="Arial" pitchFamily="34" charset="0"/>
                <a:cs typeface="Arial" pitchFamily="34" charset="0"/>
              </a:rPr>
              <a:t>To avoid failure, we will use server validation using PHP and JavaScript validation on client side. </a:t>
            </a:r>
          </a:p>
          <a:p>
            <a:pPr fontAlgn="base"/>
            <a:r>
              <a:rPr lang="en-US" sz="1600" dirty="0">
                <a:latin typeface="Arial" pitchFamily="34" charset="0"/>
                <a:cs typeface="Arial" pitchFamily="34" charset="0"/>
              </a:rPr>
              <a:t>To ensure consistency we are using same CSS style sheets on almost all pages.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a:t>
            </a:r>
          </a:p>
        </p:txBody>
      </p:sp>
      <p:pic>
        <p:nvPicPr>
          <p:cNvPr id="1026" name="Picture 2" descr="C:\Users\Mubashir Hussain\Downloads\Copy of ERD.jpg"/>
          <p:cNvPicPr>
            <a:picLocks noChangeAspect="1" noChangeArrowheads="1"/>
          </p:cNvPicPr>
          <p:nvPr/>
        </p:nvPicPr>
        <p:blipFill>
          <a:blip r:embed="rId2" cstate="print"/>
          <a:srcRect/>
          <a:stretch>
            <a:fillRect/>
          </a:stretch>
        </p:blipFill>
        <p:spPr bwMode="auto">
          <a:xfrm>
            <a:off x="304800" y="2286000"/>
            <a:ext cx="8591550" cy="3352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r>
              <a:rPr lang="en-US" dirty="0"/>
              <a:t>Use Case Diagram</a:t>
            </a:r>
          </a:p>
        </p:txBody>
      </p:sp>
      <p:pic>
        <p:nvPicPr>
          <p:cNvPr id="2050" name="Picture 2" descr="C:\Users\Mubashir Hussain\Downloads\UseCase.jpg"/>
          <p:cNvPicPr>
            <a:picLocks noChangeAspect="1" noChangeArrowheads="1"/>
          </p:cNvPicPr>
          <p:nvPr/>
        </p:nvPicPr>
        <p:blipFill>
          <a:blip r:embed="rId2" cstate="print"/>
          <a:srcRect t="2873"/>
          <a:stretch>
            <a:fillRect/>
          </a:stretch>
        </p:blipFill>
        <p:spPr bwMode="auto">
          <a:xfrm>
            <a:off x="2667000" y="990600"/>
            <a:ext cx="3698306" cy="5867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60882875"/>
              </p:ext>
            </p:extLst>
          </p:nvPr>
        </p:nvGraphicFramePr>
        <p:xfrm>
          <a:off x="0" y="228600"/>
          <a:ext cx="8077201" cy="6362959"/>
        </p:xfrm>
        <a:graphic>
          <a:graphicData uri="http://schemas.openxmlformats.org/drawingml/2006/table">
            <a:tbl>
              <a:tblPr/>
              <a:tblGrid>
                <a:gridCol w="616547">
                  <a:extLst>
                    <a:ext uri="{9D8B030D-6E8A-4147-A177-3AD203B41FA5}">
                      <a16:colId xmlns:a16="http://schemas.microsoft.com/office/drawing/2014/main" xmlns="" val="20000"/>
                    </a:ext>
                  </a:extLst>
                </a:gridCol>
                <a:gridCol w="1563077">
                  <a:extLst>
                    <a:ext uri="{9D8B030D-6E8A-4147-A177-3AD203B41FA5}">
                      <a16:colId xmlns:a16="http://schemas.microsoft.com/office/drawing/2014/main" xmlns="" val="20001"/>
                    </a:ext>
                  </a:extLst>
                </a:gridCol>
                <a:gridCol w="4068777">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tblGrid>
              <a:tr h="586481">
                <a:tc>
                  <a:txBody>
                    <a:bodyPr/>
                    <a:lstStyle/>
                    <a:p>
                      <a:pPr marL="0" marR="0" algn="ctr">
                        <a:spcBef>
                          <a:spcPts val="0"/>
                        </a:spcBef>
                        <a:spcAft>
                          <a:spcPts val="0"/>
                        </a:spcAft>
                      </a:pPr>
                      <a:r>
                        <a:rPr lang="en-US" sz="1200" b="1" dirty="0">
                          <a:latin typeface="Arial"/>
                          <a:ea typeface="Batang"/>
                          <a:cs typeface="Times New Roman"/>
                        </a:rPr>
                        <a:t>S. No.</a:t>
                      </a:r>
                      <a:endParaRPr lang="en-US" sz="1400" dirty="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200" b="1">
                          <a:latin typeface="Arial"/>
                          <a:ea typeface="Batang"/>
                          <a:cs typeface="Times New Roman"/>
                        </a:rPr>
                        <a:t>Elapsed time since start of the project</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200" b="1" dirty="0">
                          <a:latin typeface="Arial"/>
                          <a:ea typeface="Batang"/>
                          <a:cs typeface="Times New Roman"/>
                        </a:rPr>
                        <a:t>Milestone</a:t>
                      </a:r>
                      <a:endParaRPr lang="en-US" sz="1400" dirty="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200" b="1" dirty="0">
                          <a:latin typeface="Arial"/>
                          <a:ea typeface="Batang"/>
                          <a:cs typeface="Times New Roman"/>
                        </a:rPr>
                        <a:t>Deliverable</a:t>
                      </a:r>
                      <a:endParaRPr lang="en-US" sz="1400" dirty="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BFBFBF"/>
                    </a:solidFill>
                  </a:tcPr>
                </a:tc>
                <a:extLst>
                  <a:ext uri="{0D108BD9-81ED-4DB2-BD59-A6C34878D82A}">
                    <a16:rowId xmlns:a16="http://schemas.microsoft.com/office/drawing/2014/main" xmlns="" val="10000"/>
                  </a:ext>
                </a:extLst>
              </a:tr>
              <a:tr h="681065">
                <a:tc>
                  <a:txBody>
                    <a:bodyPr/>
                    <a:lstStyle/>
                    <a:p>
                      <a:pPr marL="0" marR="0" algn="just">
                        <a:spcBef>
                          <a:spcPts val="0"/>
                        </a:spcBef>
                        <a:spcAft>
                          <a:spcPts val="0"/>
                        </a:spcAft>
                      </a:pPr>
                      <a:r>
                        <a:rPr lang="en-US" sz="1200">
                          <a:latin typeface="Arial Narrow"/>
                          <a:ea typeface="Batang"/>
                          <a:cs typeface="Calibri"/>
                        </a:rPr>
                        <a:t>1.</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Week 01 – 04 </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dirty="0">
                          <a:latin typeface="Arial Narrow"/>
                          <a:ea typeface="Batang"/>
                          <a:cs typeface="Calibri"/>
                        </a:rPr>
                        <a:t>Group formation,</a:t>
                      </a:r>
                      <a:endParaRPr lang="en-US" sz="1400" dirty="0">
                        <a:latin typeface="Times New Roman"/>
                        <a:ea typeface="Batang"/>
                        <a:cs typeface="Times New Roman"/>
                      </a:endParaRPr>
                    </a:p>
                    <a:p>
                      <a:pPr marL="0" marR="0" algn="just">
                        <a:spcBef>
                          <a:spcPts val="0"/>
                        </a:spcBef>
                        <a:spcAft>
                          <a:spcPts val="0"/>
                        </a:spcAft>
                      </a:pPr>
                      <a:r>
                        <a:rPr lang="en-US" sz="1200" dirty="0">
                          <a:latin typeface="Arial Narrow"/>
                          <a:ea typeface="Batang"/>
                          <a:cs typeface="Calibri"/>
                        </a:rPr>
                        <a:t>Selection of an Idea, Approval of an Idea , </a:t>
                      </a:r>
                      <a:r>
                        <a:rPr lang="en-US" sz="1400" dirty="0">
                          <a:latin typeface="Times New Roman"/>
                          <a:ea typeface="Batang"/>
                          <a:cs typeface="Times New Roman"/>
                        </a:rPr>
                        <a:t>r</a:t>
                      </a:r>
                      <a:r>
                        <a:rPr lang="en-US" sz="1200" dirty="0">
                          <a:latin typeface="Arial Narrow"/>
                          <a:ea typeface="Batang"/>
                          <a:cs typeface="Calibri"/>
                        </a:rPr>
                        <a:t>esearch of approved idea.</a:t>
                      </a:r>
                      <a:endParaRPr lang="en-US" sz="1400" dirty="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a:latin typeface="Arial Narrow"/>
                          <a:ea typeface="Batang"/>
                          <a:cs typeface="Calibri"/>
                        </a:rPr>
                        <a:t>Project Proposal Form.</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01"/>
                  </a:ext>
                </a:extLst>
              </a:tr>
              <a:tr h="510799">
                <a:tc>
                  <a:txBody>
                    <a:bodyPr/>
                    <a:lstStyle/>
                    <a:p>
                      <a:pPr marL="0" marR="0" algn="just">
                        <a:spcBef>
                          <a:spcPts val="0"/>
                        </a:spcBef>
                        <a:spcAft>
                          <a:spcPts val="0"/>
                        </a:spcAft>
                      </a:pPr>
                      <a:r>
                        <a:rPr lang="en-US" sz="1200">
                          <a:latin typeface="Arial Narrow"/>
                          <a:ea typeface="Batang"/>
                          <a:cs typeface="Calibri"/>
                        </a:rPr>
                        <a:t>2.</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dirty="0">
                          <a:latin typeface="Arial Narrow"/>
                          <a:ea typeface="Batang"/>
                          <a:cs typeface="Calibri"/>
                        </a:rPr>
                        <a:t>Week 05 – 08 </a:t>
                      </a:r>
                      <a:endParaRPr lang="en-US" sz="1400" dirty="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Functional and non-Functional requirements</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a:latin typeface="Arial Narrow"/>
                          <a:ea typeface="Batang"/>
                          <a:cs typeface="Calibri"/>
                        </a:rPr>
                        <a:t>Functional and non-Functional requirements</a:t>
                      </a:r>
                      <a:endParaRPr lang="en-US" sz="1400">
                        <a:latin typeface="Times New Roman"/>
                        <a:ea typeface="Batang"/>
                        <a:cs typeface="Times New Roman"/>
                      </a:endParaRPr>
                    </a:p>
                    <a:p>
                      <a:pPr marL="0" marR="0">
                        <a:spcBef>
                          <a:spcPts val="0"/>
                        </a:spcBef>
                        <a:spcAft>
                          <a:spcPts val="0"/>
                        </a:spcAft>
                      </a:pPr>
                      <a:r>
                        <a:rPr lang="en-US" sz="1200">
                          <a:latin typeface="Arial Narrow"/>
                          <a:ea typeface="Batang"/>
                          <a:cs typeface="Calibri"/>
                        </a:rPr>
                        <a:t>Document.</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02"/>
                  </a:ext>
                </a:extLst>
              </a:tr>
              <a:tr h="340533">
                <a:tc>
                  <a:txBody>
                    <a:bodyPr/>
                    <a:lstStyle/>
                    <a:p>
                      <a:pPr marL="0" marR="0" algn="just">
                        <a:spcBef>
                          <a:spcPts val="0"/>
                        </a:spcBef>
                        <a:spcAft>
                          <a:spcPts val="0"/>
                        </a:spcAft>
                      </a:pPr>
                      <a:r>
                        <a:rPr lang="en-US" sz="1200">
                          <a:latin typeface="Arial Narrow"/>
                          <a:ea typeface="Batang"/>
                          <a:cs typeface="Calibri"/>
                        </a:rPr>
                        <a:t>3.</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Week 09 – 12</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dirty="0">
                          <a:latin typeface="Arial Narrow"/>
                          <a:ea typeface="Batang"/>
                          <a:cs typeface="Calibri"/>
                        </a:rPr>
                        <a:t>Use Case Diagram,</a:t>
                      </a:r>
                      <a:r>
                        <a:rPr lang="en-US" sz="1400" baseline="0" dirty="0">
                          <a:latin typeface="Times New Roman"/>
                          <a:ea typeface="Batang"/>
                          <a:cs typeface="Times New Roman"/>
                        </a:rPr>
                        <a:t> </a:t>
                      </a:r>
                      <a:r>
                        <a:rPr lang="en-US" sz="1200" dirty="0">
                          <a:latin typeface="Arial Narrow"/>
                          <a:ea typeface="Batang"/>
                          <a:cs typeface="Calibri"/>
                        </a:rPr>
                        <a:t>Entity relationship Diagram.</a:t>
                      </a:r>
                      <a:endParaRPr lang="en-US" sz="1400" dirty="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a:latin typeface="Arial Narrow"/>
                          <a:ea typeface="Batang"/>
                          <a:cs typeface="Calibri"/>
                        </a:rPr>
                        <a:t>Use Case diagram and ERD document.</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03"/>
                  </a:ext>
                </a:extLst>
              </a:tr>
              <a:tr h="340533">
                <a:tc>
                  <a:txBody>
                    <a:bodyPr/>
                    <a:lstStyle/>
                    <a:p>
                      <a:pPr marL="0" marR="0" algn="just">
                        <a:spcBef>
                          <a:spcPts val="0"/>
                        </a:spcBef>
                        <a:spcAft>
                          <a:spcPts val="0"/>
                        </a:spcAft>
                      </a:pPr>
                      <a:r>
                        <a:rPr lang="en-US" sz="1200">
                          <a:latin typeface="Arial Narrow"/>
                          <a:ea typeface="Batang"/>
                          <a:cs typeface="Calibri"/>
                        </a:rPr>
                        <a:t>4.</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Week 13 – 16 </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dirty="0">
                          <a:latin typeface="Arial Narrow"/>
                          <a:ea typeface="Batang"/>
                          <a:cs typeface="Calibri"/>
                        </a:rPr>
                        <a:t>Logical schema of ERD,</a:t>
                      </a:r>
                      <a:r>
                        <a:rPr lang="en-US" sz="1400" baseline="0" dirty="0">
                          <a:latin typeface="Times New Roman"/>
                          <a:ea typeface="Batang"/>
                          <a:cs typeface="Times New Roman"/>
                        </a:rPr>
                        <a:t> </a:t>
                      </a:r>
                      <a:r>
                        <a:rPr lang="en-US" sz="1200" dirty="0">
                          <a:latin typeface="Arial Narrow"/>
                          <a:ea typeface="Batang"/>
                          <a:cs typeface="Calibri"/>
                        </a:rPr>
                        <a:t>UI diagram.</a:t>
                      </a:r>
                      <a:endParaRPr lang="en-US" sz="1400" dirty="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a:latin typeface="Arial Narrow"/>
                          <a:ea typeface="Batang"/>
                          <a:cs typeface="Calibri"/>
                        </a:rPr>
                        <a:t>ERD and UI Diagram.</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04"/>
                  </a:ext>
                </a:extLst>
              </a:tr>
              <a:tr h="510799">
                <a:tc>
                  <a:txBody>
                    <a:bodyPr/>
                    <a:lstStyle/>
                    <a:p>
                      <a:pPr marL="0" marR="0" algn="just">
                        <a:spcBef>
                          <a:spcPts val="0"/>
                        </a:spcBef>
                        <a:spcAft>
                          <a:spcPts val="0"/>
                        </a:spcAft>
                      </a:pPr>
                      <a:r>
                        <a:rPr lang="en-US" sz="1200">
                          <a:latin typeface="Arial Narrow"/>
                          <a:ea typeface="Batang"/>
                          <a:cs typeface="Calibri"/>
                        </a:rPr>
                        <a:t>5.</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Week 17 – 20</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Login Form, Admin Dashboard,</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Profile Setting, Update Profile, Change Password.</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Create Coordinator and manage Coordinator.</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dirty="0">
                          <a:latin typeface="Arial Narrow"/>
                          <a:ea typeface="Batang"/>
                          <a:cs typeface="Calibri"/>
                        </a:rPr>
                        <a:t>Login and Admin Panel.</a:t>
                      </a:r>
                      <a:endParaRPr lang="en-US" sz="1400" dirty="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05"/>
                  </a:ext>
                </a:extLst>
              </a:tr>
              <a:tr h="510799">
                <a:tc>
                  <a:txBody>
                    <a:bodyPr/>
                    <a:lstStyle/>
                    <a:p>
                      <a:pPr marL="0" marR="0" algn="just">
                        <a:spcBef>
                          <a:spcPts val="0"/>
                        </a:spcBef>
                        <a:spcAft>
                          <a:spcPts val="0"/>
                        </a:spcAft>
                      </a:pPr>
                      <a:r>
                        <a:rPr lang="en-US" sz="1200">
                          <a:latin typeface="Arial Narrow"/>
                          <a:ea typeface="Batang"/>
                          <a:cs typeface="Calibri"/>
                        </a:rPr>
                        <a:t>6.</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Week 25 – 24</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dirty="0">
                          <a:latin typeface="Arial Narrow"/>
                          <a:ea typeface="Batang"/>
                          <a:cs typeface="Calibri"/>
                        </a:rPr>
                        <a:t>Coordinator Dashboard.</a:t>
                      </a:r>
                      <a:endParaRPr lang="en-US" sz="1400" dirty="0">
                        <a:latin typeface="Times New Roman"/>
                        <a:ea typeface="Batang"/>
                        <a:cs typeface="Times New Roman"/>
                      </a:endParaRPr>
                    </a:p>
                    <a:p>
                      <a:pPr marL="0" marR="0" algn="just">
                        <a:spcBef>
                          <a:spcPts val="0"/>
                        </a:spcBef>
                        <a:spcAft>
                          <a:spcPts val="0"/>
                        </a:spcAft>
                      </a:pPr>
                      <a:r>
                        <a:rPr lang="en-US" sz="1200" dirty="0">
                          <a:latin typeface="Arial Narrow"/>
                          <a:ea typeface="Batang"/>
                          <a:cs typeface="Calibri"/>
                        </a:rPr>
                        <a:t>Batch, create batch, batch task, batch template.</a:t>
                      </a:r>
                      <a:endParaRPr lang="en-US" sz="1400" dirty="0">
                        <a:latin typeface="Times New Roman"/>
                        <a:ea typeface="Batang"/>
                        <a:cs typeface="Times New Roman"/>
                      </a:endParaRPr>
                    </a:p>
                    <a:p>
                      <a:pPr marL="0" marR="0" algn="just">
                        <a:spcBef>
                          <a:spcPts val="0"/>
                        </a:spcBef>
                        <a:spcAft>
                          <a:spcPts val="0"/>
                        </a:spcAft>
                      </a:pPr>
                      <a:r>
                        <a:rPr lang="en-US" sz="1200" dirty="0">
                          <a:latin typeface="Arial Narrow"/>
                          <a:ea typeface="Batang"/>
                          <a:cs typeface="Calibri"/>
                        </a:rPr>
                        <a:t> Register user: Student, Supervisor.</a:t>
                      </a:r>
                      <a:endParaRPr lang="en-US" sz="1400" dirty="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a:latin typeface="Arial Narrow"/>
                          <a:ea typeface="Batang"/>
                          <a:cs typeface="Calibri"/>
                        </a:rPr>
                        <a:t>Coordinator panel.</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06"/>
                  </a:ext>
                </a:extLst>
              </a:tr>
              <a:tr h="681065">
                <a:tc>
                  <a:txBody>
                    <a:bodyPr/>
                    <a:lstStyle/>
                    <a:p>
                      <a:pPr marL="0" marR="0" algn="just">
                        <a:spcBef>
                          <a:spcPts val="0"/>
                        </a:spcBef>
                        <a:spcAft>
                          <a:spcPts val="0"/>
                        </a:spcAft>
                      </a:pPr>
                      <a:r>
                        <a:rPr lang="en-US" sz="1200">
                          <a:latin typeface="Arial Narrow"/>
                          <a:ea typeface="Batang"/>
                          <a:cs typeface="Calibri"/>
                        </a:rPr>
                        <a:t>7.</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Week 25 – 28 </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Manage Timeline: Student and Faculty timeline.</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Grade.</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View: No of students, no of batch, no of projects. </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Approved project.</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a:latin typeface="Arial Narrow"/>
                          <a:ea typeface="Batang"/>
                          <a:cs typeface="Calibri"/>
                        </a:rPr>
                        <a:t>Coordinator panel.</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07"/>
                  </a:ext>
                </a:extLst>
              </a:tr>
              <a:tr h="851332">
                <a:tc>
                  <a:txBody>
                    <a:bodyPr/>
                    <a:lstStyle/>
                    <a:p>
                      <a:pPr marL="0" marR="0" algn="just">
                        <a:spcBef>
                          <a:spcPts val="0"/>
                        </a:spcBef>
                        <a:spcAft>
                          <a:spcPts val="0"/>
                        </a:spcAft>
                      </a:pPr>
                      <a:r>
                        <a:rPr lang="en-US" sz="1200">
                          <a:latin typeface="Arial Narrow"/>
                          <a:ea typeface="Batang"/>
                          <a:cs typeface="Calibri"/>
                        </a:rPr>
                        <a:t>8.</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Week 29 – 32 </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Supervisor dashboard.</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Approved/delete supervised request.</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Manage Meeting Log.</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Manage Student Timeline.</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Grade.</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a:latin typeface="Arial Narrow"/>
                          <a:ea typeface="Batang"/>
                          <a:cs typeface="Calibri"/>
                        </a:rPr>
                        <a:t>Supervisor Panel.</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08"/>
                  </a:ext>
                </a:extLst>
              </a:tr>
              <a:tr h="851332">
                <a:tc>
                  <a:txBody>
                    <a:bodyPr/>
                    <a:lstStyle/>
                    <a:p>
                      <a:pPr marL="0" marR="0" algn="just">
                        <a:spcBef>
                          <a:spcPts val="0"/>
                        </a:spcBef>
                        <a:spcAft>
                          <a:spcPts val="0"/>
                        </a:spcAft>
                      </a:pPr>
                      <a:r>
                        <a:rPr lang="en-US" sz="1200">
                          <a:latin typeface="Arial Narrow"/>
                          <a:ea typeface="Batang"/>
                          <a:cs typeface="Calibri"/>
                        </a:rPr>
                        <a:t>9.</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Week 37 – 36 </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Student Dashboard.</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Student timeline.</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Create Projects, update project details.</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Send request group, approved/decline request.</a:t>
                      </a:r>
                      <a:endParaRPr lang="en-US" sz="1400">
                        <a:latin typeface="Times New Roman"/>
                        <a:ea typeface="Batang"/>
                        <a:cs typeface="Times New Roman"/>
                      </a:endParaRPr>
                    </a:p>
                    <a:p>
                      <a:pPr marL="0" marR="0" algn="just">
                        <a:spcBef>
                          <a:spcPts val="0"/>
                        </a:spcBef>
                        <a:spcAft>
                          <a:spcPts val="0"/>
                        </a:spcAft>
                      </a:pPr>
                      <a:r>
                        <a:rPr lang="en-US" sz="1200">
                          <a:latin typeface="Arial Narrow"/>
                          <a:ea typeface="Batang"/>
                          <a:cs typeface="Calibri"/>
                        </a:rPr>
                        <a:t>Upload files.</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a:latin typeface="Arial Narrow"/>
                          <a:ea typeface="Batang"/>
                          <a:cs typeface="Calibri"/>
                        </a:rPr>
                        <a:t>Student panel.</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09"/>
                  </a:ext>
                </a:extLst>
              </a:tr>
              <a:tr h="170266">
                <a:tc>
                  <a:txBody>
                    <a:bodyPr/>
                    <a:lstStyle/>
                    <a:p>
                      <a:pPr marL="0" marR="0" algn="just">
                        <a:spcBef>
                          <a:spcPts val="0"/>
                        </a:spcBef>
                        <a:spcAft>
                          <a:spcPts val="0"/>
                        </a:spcAft>
                      </a:pPr>
                      <a:r>
                        <a:rPr lang="en-US" sz="1200">
                          <a:latin typeface="Arial Narrow"/>
                          <a:ea typeface="Batang"/>
                          <a:cs typeface="Calibri"/>
                        </a:rPr>
                        <a:t>10.</a:t>
                      </a:r>
                      <a:endParaRPr lang="en-US" sz="1400">
                        <a:latin typeface="Times New Roman"/>
                        <a:ea typeface="Batang"/>
                        <a:cs typeface="Times New Roman"/>
                      </a:endParaRPr>
                    </a:p>
                  </a:txBody>
                  <a:tcPr marL="49535" marR="49535" marT="0" marB="0" anchor="ctr">
                    <a:lnL w="12700"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Week 37 – 40 </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just">
                        <a:spcBef>
                          <a:spcPts val="0"/>
                        </a:spcBef>
                        <a:spcAft>
                          <a:spcPts val="0"/>
                        </a:spcAft>
                      </a:pPr>
                      <a:r>
                        <a:rPr lang="en-US" sz="1200">
                          <a:latin typeface="Arial Narrow"/>
                          <a:ea typeface="Batang"/>
                          <a:cs typeface="Calibri"/>
                        </a:rPr>
                        <a:t>Email: Inbox and sent box.</a:t>
                      </a:r>
                      <a:endParaRPr lang="en-US" sz="140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200" dirty="0">
                          <a:latin typeface="Arial Narrow"/>
                          <a:ea typeface="Batang"/>
                          <a:cs typeface="Calibri"/>
                        </a:rPr>
                        <a:t>Email.</a:t>
                      </a:r>
                      <a:endParaRPr lang="en-US" sz="1400" dirty="0">
                        <a:latin typeface="Times New Roman"/>
                        <a:ea typeface="Batang"/>
                        <a:cs typeface="Times New Roman"/>
                      </a:endParaRPr>
                    </a:p>
                  </a:txBody>
                  <a:tcPr marL="49535" marR="4953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Final year project management system is a must need for every university by which project repository can be maintain.</a:t>
            </a:r>
          </a:p>
          <a:p>
            <a:r>
              <a:rPr lang="en-US" dirty="0" smtClean="0"/>
              <a:t>Also help in managing of FYP life cycle on the platform.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146</TotalTime>
  <Words>753</Words>
  <Application>Microsoft Office PowerPoint</Application>
  <PresentationFormat>On-screen Show (4:3)</PresentationFormat>
  <Paragraphs>108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Final year project management  system</vt:lpstr>
      <vt:lpstr>introduction</vt:lpstr>
      <vt:lpstr>Objectives</vt:lpstr>
      <vt:lpstr>Functional requirements</vt:lpstr>
      <vt:lpstr>Non-Functional requirements</vt:lpstr>
      <vt:lpstr>Entity relationship diagram</vt:lpstr>
      <vt:lpstr>Use Case Diagram</vt:lpstr>
      <vt:lpstr>Slide 8</vt:lpstr>
      <vt:lpstr>Conclusion</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management  system</dc:title>
  <dc:creator>Mubashir Hussain</dc:creator>
  <cp:lastModifiedBy>Mubashir Hussain</cp:lastModifiedBy>
  <cp:revision>25</cp:revision>
  <dcterms:created xsi:type="dcterms:W3CDTF">2020-01-16T21:37:27Z</dcterms:created>
  <dcterms:modified xsi:type="dcterms:W3CDTF">2020-01-18T05:28:46Z</dcterms:modified>
</cp:coreProperties>
</file>