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77" r:id="rId6"/>
    <p:sldId id="278" r:id="rId7"/>
    <p:sldId id="261" r:id="rId8"/>
    <p:sldId id="27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8" d="100"/>
          <a:sy n="78" d="100"/>
        </p:scale>
        <p:origin x="878"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10/23/2024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Algorithm Explanation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Walid Babi</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395108" y="688258"/>
            <a:ext cx="4110216" cy="2428567"/>
          </a:xfrm>
        </p:spPr>
        <p:txBody>
          <a:bodyPr>
            <a:normAutofit/>
          </a:bodyPr>
          <a:lstStyle/>
          <a:p>
            <a:pPr algn="l"/>
            <a:r>
              <a:rPr lang="en-US" b="1" i="0" dirty="0">
                <a:solidFill>
                  <a:schemeClr val="tx1">
                    <a:lumMod val="75000"/>
                    <a:lumOff val="25000"/>
                  </a:schemeClr>
                </a:solidFill>
                <a:effectLst/>
                <a:latin typeface="Ginto"/>
              </a:rPr>
              <a:t>Gaussian Anomaly Detection Algorithm</a:t>
            </a:r>
            <a:br>
              <a:rPr lang="en-US" b="1" i="0" dirty="0">
                <a:solidFill>
                  <a:schemeClr val="tx1">
                    <a:lumMod val="75000"/>
                    <a:lumOff val="25000"/>
                  </a:schemeClr>
                </a:solidFill>
                <a:effectLst/>
                <a:latin typeface="Ginto"/>
              </a:rPr>
            </a:br>
            <a:br>
              <a:rPr lang="en-US" b="0" i="0" dirty="0">
                <a:solidFill>
                  <a:schemeClr val="tx1">
                    <a:lumMod val="75000"/>
                    <a:lumOff val="25000"/>
                  </a:schemeClr>
                </a:solidFill>
                <a:effectLst/>
                <a:latin typeface="Ginto"/>
              </a:rPr>
            </a:b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395108" y="2688201"/>
            <a:ext cx="3311653" cy="2519363"/>
          </a:xfrm>
        </p:spPr>
        <p:txBody>
          <a:bodyPr>
            <a:normAutofit/>
          </a:bodyPr>
          <a:lstStyle/>
          <a:p>
            <a:r>
              <a:rPr lang="en-US" b="0" i="0" dirty="0">
                <a:solidFill>
                  <a:schemeClr val="tx1">
                    <a:lumMod val="75000"/>
                    <a:lumOff val="25000"/>
                  </a:schemeClr>
                </a:solidFill>
                <a:effectLst/>
                <a:latin typeface="Ginto"/>
              </a:rPr>
              <a:t>This approach uses the Gaussian (Normal) Distribution to identify</a:t>
            </a:r>
            <a:br>
              <a:rPr lang="en-US" b="0" i="0" dirty="0">
                <a:solidFill>
                  <a:schemeClr val="tx1">
                    <a:lumMod val="75000"/>
                    <a:lumOff val="25000"/>
                  </a:schemeClr>
                </a:solidFill>
                <a:effectLst/>
                <a:latin typeface="Ginto"/>
              </a:rPr>
            </a:br>
            <a:r>
              <a:rPr lang="en-US" b="0" i="0" dirty="0">
                <a:solidFill>
                  <a:schemeClr val="tx1">
                    <a:lumMod val="75000"/>
                    <a:lumOff val="25000"/>
                  </a:schemeClr>
                </a:solidFill>
                <a:effectLst/>
                <a:latin typeface="Ginto"/>
              </a:rPr>
              <a:t> anomalies in a continuous data stream.</a:t>
            </a:r>
            <a:br>
              <a:rPr lang="en-US" b="0" i="0" dirty="0">
                <a:solidFill>
                  <a:schemeClr val="tx1">
                    <a:lumMod val="75000"/>
                    <a:lumOff val="25000"/>
                  </a:schemeClr>
                </a:solidFill>
                <a:effectLst/>
                <a:latin typeface="Ginto"/>
              </a:rPr>
            </a:br>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pic>
        <p:nvPicPr>
          <p:cNvPr id="7" name="Picture 6">
            <a:extLst>
              <a:ext uri="{FF2B5EF4-FFF2-40B4-BE49-F238E27FC236}">
                <a16:creationId xmlns:a16="http://schemas.microsoft.com/office/drawing/2014/main" id="{165045E4-EBE2-93C1-ACBC-254B74E5ED56}"/>
              </a:ext>
            </a:extLst>
          </p:cNvPr>
          <p:cNvPicPr>
            <a:picLocks noChangeAspect="1"/>
          </p:cNvPicPr>
          <p:nvPr/>
        </p:nvPicPr>
        <p:blipFill>
          <a:blip r:embed="rId2"/>
          <a:stretch>
            <a:fillRect/>
          </a:stretch>
        </p:blipFill>
        <p:spPr>
          <a:xfrm>
            <a:off x="0" y="3829665"/>
            <a:ext cx="5714386" cy="1919335"/>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4504E5-8F81-9B6A-BABF-7DAD569AE90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26C385-F65C-EB18-B58C-FD43068A7759}"/>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611D9611-9C27-D572-7BC7-4A0A1890E069}"/>
              </a:ext>
            </a:extLst>
          </p:cNvPr>
          <p:cNvSpPr>
            <a:spLocks noGrp="1"/>
          </p:cNvSpPr>
          <p:nvPr>
            <p:ph type="sldNum" sz="quarter" idx="12"/>
          </p:nvPr>
        </p:nvSpPr>
        <p:spPr/>
        <p:txBody>
          <a:bodyPr/>
          <a:lstStyle/>
          <a:p>
            <a:fld id="{B5CEABB6-07DC-46E8-9B57-56EC44A396E5}" type="slidenum">
              <a:rPr lang="en-US" smtClean="0"/>
              <a:t>3</a:t>
            </a:fld>
            <a:endParaRPr lang="en-US" dirty="0"/>
          </a:p>
        </p:txBody>
      </p:sp>
      <p:pic>
        <p:nvPicPr>
          <p:cNvPr id="8" name="Picture 7">
            <a:extLst>
              <a:ext uri="{FF2B5EF4-FFF2-40B4-BE49-F238E27FC236}">
                <a16:creationId xmlns:a16="http://schemas.microsoft.com/office/drawing/2014/main" id="{74243BCF-264B-9FC3-3552-46CA16E20951}"/>
              </a:ext>
            </a:extLst>
          </p:cNvPr>
          <p:cNvPicPr>
            <a:picLocks noChangeAspect="1"/>
          </p:cNvPicPr>
          <p:nvPr/>
        </p:nvPicPr>
        <p:blipFill>
          <a:blip r:embed="rId2"/>
          <a:stretch>
            <a:fillRect/>
          </a:stretch>
        </p:blipFill>
        <p:spPr>
          <a:xfrm>
            <a:off x="607746" y="285026"/>
            <a:ext cx="10976507" cy="6071323"/>
          </a:xfrm>
          <a:prstGeom prst="rect">
            <a:avLst/>
          </a:prstGeom>
        </p:spPr>
      </p:pic>
    </p:spTree>
    <p:extLst>
      <p:ext uri="{BB962C8B-B14F-4D97-AF65-F5344CB8AC3E}">
        <p14:creationId xmlns:p14="http://schemas.microsoft.com/office/powerpoint/2010/main" val="138147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fontScale="90000"/>
          </a:bodyPr>
          <a:lstStyle/>
          <a:p>
            <a:r>
              <a:rPr lang="en-US" dirty="0"/>
              <a:t>Why Choose this Algorithm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Unlabeled Data</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Unsupervised Learning </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092230" y="3823262"/>
            <a:ext cx="2489170" cy="514350"/>
          </a:xfrm>
        </p:spPr>
        <p:txBody>
          <a:bodyPr/>
          <a:lstStyle/>
          <a:p>
            <a:r>
              <a:rPr lang="en-US" dirty="0"/>
              <a:t>Compute PDF Value</a:t>
            </a:r>
          </a:p>
          <a:p>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663583" y="4899587"/>
            <a:ext cx="2385112" cy="514350"/>
          </a:xfrm>
        </p:spPr>
        <p:txBody>
          <a:bodyPr/>
          <a:lstStyle/>
          <a:p>
            <a:r>
              <a:rPr lang="en-US" dirty="0"/>
              <a:t>Threshold Check</a:t>
            </a:r>
          </a:p>
          <a:p>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This means we don't have pre-labeled data indicating whether a point is normal or anomalous.</a:t>
            </a:r>
          </a:p>
          <a:p>
            <a:endParaRPr lang="en-US" dirty="0"/>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focuses on finding patterns and insights in data without pre-labeled outcomes.</a:t>
            </a:r>
          </a:p>
          <a:p>
            <a:endParaRPr lang="en-US" dirty="0"/>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The probability density function (PDF) value is calculated for the current data point based on the mean and standard deviation of the window.</a:t>
            </a:r>
          </a:p>
          <a:p>
            <a:endParaRPr lang="en-US" dirty="0"/>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If the PDF value is below a predefined threshold, the data point is flagged as an anomaly.</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This method is effective in detecting anomalies that deviate significantly from the normal distribution of the data points in the window. By adjusting the threshold, we can control the sensitivity of the anomaly detection, balancing between detecting true anomalies and minimizing false positives.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Walid Babi</a:t>
            </a:r>
          </a:p>
          <a:p>
            <a:r>
              <a:rPr lang="en-US" dirty="0"/>
              <a:t>055 460 2500</a:t>
            </a:r>
          </a:p>
          <a:p>
            <a:r>
              <a:rPr lang="en-US" dirty="0"/>
              <a:t>walid.babi.du@gmail.com</a:t>
            </a:r>
          </a:p>
          <a:p>
            <a:r>
              <a:rPr lang="en-US" b="0" i="0" dirty="0">
                <a:effectLst/>
                <a:latin typeface="-apple-system"/>
              </a:rPr>
              <a:t>www.linkedin.com/in/walidbabi</a:t>
            </a:r>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35</TotalTime>
  <Words>210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Ginto</vt:lpstr>
      <vt:lpstr>Tenorite</vt:lpstr>
      <vt:lpstr>Monoline</vt:lpstr>
      <vt:lpstr>Algorithm Explanation</vt:lpstr>
      <vt:lpstr>Gaussian Anomaly Detection Algorithm  </vt:lpstr>
      <vt:lpstr>PowerPoint Presentation</vt:lpstr>
      <vt:lpstr>Why Choose this Algorithm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Walid Babi</dc:creator>
  <cp:lastModifiedBy>Walid Babi</cp:lastModifiedBy>
  <cp:revision>1</cp:revision>
  <dcterms:created xsi:type="dcterms:W3CDTF">2024-10-23T08:10:50Z</dcterms:created>
  <dcterms:modified xsi:type="dcterms:W3CDTF">2024-10-23T08:46:27Z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