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72" r:id="rId4"/>
    <p:sldId id="259" r:id="rId5"/>
    <p:sldId id="264" r:id="rId6"/>
    <p:sldId id="260" r:id="rId7"/>
    <p:sldId id="263" r:id="rId8"/>
    <p:sldId id="266" r:id="rId9"/>
    <p:sldId id="262" r:id="rId10"/>
    <p:sldId id="261" r:id="rId11"/>
    <p:sldId id="265" r:id="rId12"/>
    <p:sldId id="267" r:id="rId13"/>
    <p:sldId id="268" r:id="rId14"/>
    <p:sldId id="271" r:id="rId15"/>
    <p:sldId id="270" r:id="rId16"/>
    <p:sldId id="269" r:id="rId17"/>
    <p:sldId id="275" r:id="rId18"/>
    <p:sldId id="274" r:id="rId19"/>
    <p:sldId id="273"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IN" sz="5400" b="1" dirty="0"/>
              <a:t>Project: Predicting Loan Defaults with Logistic Regression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lnSpcReduction="10000"/>
          </a:bodyPr>
          <a:lstStyle/>
          <a:p>
            <a:r>
              <a:rPr lang="en-US" dirty="0">
                <a:solidFill>
                  <a:schemeClr val="tx1">
                    <a:lumMod val="85000"/>
                    <a:lumOff val="15000"/>
                  </a:schemeClr>
                </a:solidFill>
              </a:rPr>
              <a:t>Walid Farah Djama</a:t>
            </a:r>
          </a:p>
          <a:p>
            <a:r>
              <a:rPr lang="en-US" sz="2400" dirty="0">
                <a:solidFill>
                  <a:schemeClr val="tx1">
                    <a:lumMod val="85000"/>
                    <a:lumOff val="15000"/>
                  </a:schemeClr>
                </a:solidFill>
              </a:rPr>
              <a:t>PGD-IN data science</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F1AB8D15-A9ED-4883-A160-4123A5DCE396}"/>
              </a:ext>
            </a:extLst>
          </p:cNvPr>
          <p:cNvGraphicFramePr>
            <a:graphicFrameLocks noGrp="1"/>
          </p:cNvGraphicFramePr>
          <p:nvPr>
            <p:extLst>
              <p:ext uri="{D42A27DB-BD31-4B8C-83A1-F6EECF244321}">
                <p14:modId xmlns:p14="http://schemas.microsoft.com/office/powerpoint/2010/main" val="3794111011"/>
              </p:ext>
            </p:extLst>
          </p:nvPr>
        </p:nvGraphicFramePr>
        <p:xfrm>
          <a:off x="5427753" y="5694237"/>
          <a:ext cx="5757080" cy="519498"/>
        </p:xfrm>
        <a:graphic>
          <a:graphicData uri="http://schemas.openxmlformats.org/drawingml/2006/table">
            <a:tbl>
              <a:tblPr firstRow="1" firstCol="1" bandRow="1">
                <a:tableStyleId>{5C22544A-7EE6-4342-B048-85BDC9FD1C3A}</a:tableStyleId>
              </a:tblPr>
              <a:tblGrid>
                <a:gridCol w="2937432">
                  <a:extLst>
                    <a:ext uri="{9D8B030D-6E8A-4147-A177-3AD203B41FA5}">
                      <a16:colId xmlns:a16="http://schemas.microsoft.com/office/drawing/2014/main" val="1969094475"/>
                    </a:ext>
                  </a:extLst>
                </a:gridCol>
                <a:gridCol w="249008">
                  <a:extLst>
                    <a:ext uri="{9D8B030D-6E8A-4147-A177-3AD203B41FA5}">
                      <a16:colId xmlns:a16="http://schemas.microsoft.com/office/drawing/2014/main" val="2938594562"/>
                    </a:ext>
                  </a:extLst>
                </a:gridCol>
                <a:gridCol w="214220">
                  <a:extLst>
                    <a:ext uri="{9D8B030D-6E8A-4147-A177-3AD203B41FA5}">
                      <a16:colId xmlns:a16="http://schemas.microsoft.com/office/drawing/2014/main" val="3991094856"/>
                    </a:ext>
                  </a:extLst>
                </a:gridCol>
                <a:gridCol w="214220">
                  <a:extLst>
                    <a:ext uri="{9D8B030D-6E8A-4147-A177-3AD203B41FA5}">
                      <a16:colId xmlns:a16="http://schemas.microsoft.com/office/drawing/2014/main" val="3156852998"/>
                    </a:ext>
                  </a:extLst>
                </a:gridCol>
                <a:gridCol w="214220">
                  <a:extLst>
                    <a:ext uri="{9D8B030D-6E8A-4147-A177-3AD203B41FA5}">
                      <a16:colId xmlns:a16="http://schemas.microsoft.com/office/drawing/2014/main" val="2912556944"/>
                    </a:ext>
                  </a:extLst>
                </a:gridCol>
                <a:gridCol w="214220">
                  <a:extLst>
                    <a:ext uri="{9D8B030D-6E8A-4147-A177-3AD203B41FA5}">
                      <a16:colId xmlns:a16="http://schemas.microsoft.com/office/drawing/2014/main" val="505230483"/>
                    </a:ext>
                  </a:extLst>
                </a:gridCol>
                <a:gridCol w="214220">
                  <a:extLst>
                    <a:ext uri="{9D8B030D-6E8A-4147-A177-3AD203B41FA5}">
                      <a16:colId xmlns:a16="http://schemas.microsoft.com/office/drawing/2014/main" val="1162693366"/>
                    </a:ext>
                  </a:extLst>
                </a:gridCol>
                <a:gridCol w="214220">
                  <a:extLst>
                    <a:ext uri="{9D8B030D-6E8A-4147-A177-3AD203B41FA5}">
                      <a16:colId xmlns:a16="http://schemas.microsoft.com/office/drawing/2014/main" val="2946686446"/>
                    </a:ext>
                  </a:extLst>
                </a:gridCol>
                <a:gridCol w="214220">
                  <a:extLst>
                    <a:ext uri="{9D8B030D-6E8A-4147-A177-3AD203B41FA5}">
                      <a16:colId xmlns:a16="http://schemas.microsoft.com/office/drawing/2014/main" val="3498276586"/>
                    </a:ext>
                  </a:extLst>
                </a:gridCol>
                <a:gridCol w="214220">
                  <a:extLst>
                    <a:ext uri="{9D8B030D-6E8A-4147-A177-3AD203B41FA5}">
                      <a16:colId xmlns:a16="http://schemas.microsoft.com/office/drawing/2014/main" val="3041097787"/>
                    </a:ext>
                  </a:extLst>
                </a:gridCol>
                <a:gridCol w="214220">
                  <a:extLst>
                    <a:ext uri="{9D8B030D-6E8A-4147-A177-3AD203B41FA5}">
                      <a16:colId xmlns:a16="http://schemas.microsoft.com/office/drawing/2014/main" val="2845889930"/>
                    </a:ext>
                  </a:extLst>
                </a:gridCol>
                <a:gridCol w="214220">
                  <a:extLst>
                    <a:ext uri="{9D8B030D-6E8A-4147-A177-3AD203B41FA5}">
                      <a16:colId xmlns:a16="http://schemas.microsoft.com/office/drawing/2014/main" val="1442829912"/>
                    </a:ext>
                  </a:extLst>
                </a:gridCol>
                <a:gridCol w="214220">
                  <a:extLst>
                    <a:ext uri="{9D8B030D-6E8A-4147-A177-3AD203B41FA5}">
                      <a16:colId xmlns:a16="http://schemas.microsoft.com/office/drawing/2014/main" val="915558161"/>
                    </a:ext>
                  </a:extLst>
                </a:gridCol>
                <a:gridCol w="214220">
                  <a:extLst>
                    <a:ext uri="{9D8B030D-6E8A-4147-A177-3AD203B41FA5}">
                      <a16:colId xmlns:a16="http://schemas.microsoft.com/office/drawing/2014/main" val="3125374147"/>
                    </a:ext>
                  </a:extLst>
                </a:gridCol>
              </a:tblGrid>
              <a:tr h="519498">
                <a:tc>
                  <a:txBody>
                    <a:bodyPr/>
                    <a:lstStyle/>
                    <a:p>
                      <a:r>
                        <a:rPr lang="en-US" sz="1200" dirty="0">
                          <a:effectLst/>
                        </a:rPr>
                        <a:t>                         ENROLLMENT NUMBER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r>
                        <a:rPr lang="en-US" sz="1200">
                          <a:effectLst/>
                        </a:rPr>
                        <a:t>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a:effectLst/>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dirty="0">
                          <a:effectLst/>
                        </a:rPr>
                        <a:t>6</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4947201"/>
                  </a:ext>
                </a:extLst>
              </a:tr>
            </a:tbl>
          </a:graphicData>
        </a:graphic>
      </p:graphicFrame>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IN" dirty="0">
                <a:solidFill>
                  <a:srgbClr val="FFFFFF"/>
                </a:solidFill>
              </a:rPr>
              <a:t>The Preparing Train and test data for the modal</a:t>
            </a:r>
            <a:endParaRPr lang="en-US" dirty="0">
              <a:solidFill>
                <a:srgbClr val="FFFFFF"/>
              </a:solidFill>
            </a:endParaRPr>
          </a:p>
        </p:txBody>
      </p:sp>
      <p:pic>
        <p:nvPicPr>
          <p:cNvPr id="5" name="Picture 4">
            <a:extLst>
              <a:ext uri="{FF2B5EF4-FFF2-40B4-BE49-F238E27FC236}">
                <a16:creationId xmlns:a16="http://schemas.microsoft.com/office/drawing/2014/main" id="{1A0765C7-E6F7-45E5-B61E-C024F1AA9C2A}"/>
              </a:ext>
            </a:extLst>
          </p:cNvPr>
          <p:cNvPicPr>
            <a:picLocks noChangeAspect="1"/>
          </p:cNvPicPr>
          <p:nvPr/>
        </p:nvPicPr>
        <p:blipFill>
          <a:blip r:embed="rId2"/>
          <a:stretch>
            <a:fillRect/>
          </a:stretch>
        </p:blipFill>
        <p:spPr>
          <a:xfrm>
            <a:off x="302021" y="647114"/>
            <a:ext cx="10856430" cy="3367747"/>
          </a:xfrm>
          <a:prstGeom prst="rect">
            <a:avLst/>
          </a:prstGeom>
        </p:spPr>
      </p:pic>
    </p:spTree>
    <p:extLst>
      <p:ext uri="{BB962C8B-B14F-4D97-AF65-F5344CB8AC3E}">
        <p14:creationId xmlns:p14="http://schemas.microsoft.com/office/powerpoint/2010/main" val="121591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800" i="1" dirty="0">
                <a:solidFill>
                  <a:srgbClr val="FFFFFF"/>
                </a:solidFill>
              </a:rPr>
              <a:t>The logistic model that I used is generalized Linear model of a binomial family.</a:t>
            </a:r>
            <a:r>
              <a:rPr lang="en-IN" sz="2800" i="1" dirty="0">
                <a:solidFill>
                  <a:srgbClr val="FFFFFF"/>
                </a:solidFill>
              </a:rPr>
              <a:t> The generalized linear model (GLM) is a flexible generalization of ordinary linear regression that allows for response variables that have error distribution models other than a normal </a:t>
            </a:r>
            <a:r>
              <a:rPr lang="en-IN" sz="2800" i="1" dirty="0" err="1">
                <a:solidFill>
                  <a:srgbClr val="FFFFFF"/>
                </a:solidFill>
              </a:rPr>
              <a:t>distribution.So</a:t>
            </a:r>
            <a:r>
              <a:rPr lang="en-IN" sz="2800" i="1" dirty="0">
                <a:solidFill>
                  <a:srgbClr val="FFFFFF"/>
                </a:solidFill>
              </a:rPr>
              <a:t> I call a </a:t>
            </a:r>
            <a:r>
              <a:rPr lang="en-IN" sz="2800" i="1" dirty="0" err="1">
                <a:solidFill>
                  <a:srgbClr val="FFFFFF"/>
                </a:solidFill>
              </a:rPr>
              <a:t>glm</a:t>
            </a:r>
            <a:r>
              <a:rPr lang="en-IN" sz="2800" i="1" dirty="0">
                <a:solidFill>
                  <a:srgbClr val="FFFFFF"/>
                </a:solidFill>
              </a:rPr>
              <a:t> where I used the factor of the as status against all other variable and the result was not </a:t>
            </a:r>
            <a:r>
              <a:rPr lang="en-IN" sz="2800" i="1" dirty="0" err="1">
                <a:solidFill>
                  <a:srgbClr val="FFFFFF"/>
                </a:solidFill>
              </a:rPr>
              <a:t>statisfactory</a:t>
            </a:r>
            <a:r>
              <a:rPr lang="en-IN" sz="2800" i="1" dirty="0">
                <a:solidFill>
                  <a:srgbClr val="FFFFFF"/>
                </a:solidFill>
              </a:rPr>
              <a:t> it was unbalanced as they were more good than bad in a greater value.</a:t>
            </a:r>
            <a:endParaRPr lang="en-US" sz="2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Logistic Model</a:t>
            </a:r>
          </a:p>
        </p:txBody>
      </p:sp>
    </p:spTree>
    <p:extLst>
      <p:ext uri="{BB962C8B-B14F-4D97-AF65-F5344CB8AC3E}">
        <p14:creationId xmlns:p14="http://schemas.microsoft.com/office/powerpoint/2010/main" val="137176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The Logistic Model</a:t>
            </a:r>
          </a:p>
          <a:p>
            <a:endParaRPr lang="en-US" dirty="0">
              <a:solidFill>
                <a:srgbClr val="FFFFFF"/>
              </a:solidFill>
            </a:endParaRPr>
          </a:p>
        </p:txBody>
      </p:sp>
      <p:pic>
        <p:nvPicPr>
          <p:cNvPr id="9" name="Picture 8">
            <a:extLst>
              <a:ext uri="{FF2B5EF4-FFF2-40B4-BE49-F238E27FC236}">
                <a16:creationId xmlns:a16="http://schemas.microsoft.com/office/drawing/2014/main" id="{B219908E-E834-4732-874A-C13C444DAE9C}"/>
              </a:ext>
            </a:extLst>
          </p:cNvPr>
          <p:cNvPicPr>
            <a:picLocks noChangeAspect="1"/>
          </p:cNvPicPr>
          <p:nvPr/>
        </p:nvPicPr>
        <p:blipFill>
          <a:blip r:embed="rId2"/>
          <a:stretch>
            <a:fillRect/>
          </a:stretch>
        </p:blipFill>
        <p:spPr>
          <a:xfrm>
            <a:off x="68043" y="0"/>
            <a:ext cx="12122416" cy="4953000"/>
          </a:xfrm>
          <a:prstGeom prst="rect">
            <a:avLst/>
          </a:prstGeom>
        </p:spPr>
      </p:pic>
    </p:spTree>
    <p:extLst>
      <p:ext uri="{BB962C8B-B14F-4D97-AF65-F5344CB8AC3E}">
        <p14:creationId xmlns:p14="http://schemas.microsoft.com/office/powerpoint/2010/main" val="342523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IN" sz="2800" i="1" dirty="0">
                <a:solidFill>
                  <a:srgbClr val="FFFFFF"/>
                </a:solidFill>
              </a:rPr>
              <a:t> Based on the results produced, we can see that the full model produced correctly predicted results of 97.82% and the percent of bad loans were correctly predicted as being bad is 98.59% were correctly predicted). As for good loans we have had 97.61 %"predicted as good of correctly. I Can note that with current model the correct prediction of the bad loan is very higher than the Good loan and needs improvement.</a:t>
            </a:r>
            <a:endParaRPr lang="en-US" sz="2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Balancing the status</a:t>
            </a:r>
          </a:p>
        </p:txBody>
      </p:sp>
    </p:spTree>
    <p:extLst>
      <p:ext uri="{BB962C8B-B14F-4D97-AF65-F5344CB8AC3E}">
        <p14:creationId xmlns:p14="http://schemas.microsoft.com/office/powerpoint/2010/main" val="399046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IN" sz="2800" i="1" dirty="0">
                <a:solidFill>
                  <a:srgbClr val="FFFFFF"/>
                </a:solidFill>
              </a:rPr>
              <a:t> As previously mentioned our data set is imbalanced as we have far more “Good” than “Bad” loans; Therefore for the purpose of our analysis we will perform oversampling, artificially increase the number of “Bad” cases to match the same amount of “Good” cases</a:t>
            </a:r>
            <a:endParaRPr lang="en-US" sz="2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Balancing the status</a:t>
            </a:r>
          </a:p>
        </p:txBody>
      </p:sp>
      <p:pic>
        <p:nvPicPr>
          <p:cNvPr id="5" name="Picture 4">
            <a:extLst>
              <a:ext uri="{FF2B5EF4-FFF2-40B4-BE49-F238E27FC236}">
                <a16:creationId xmlns:a16="http://schemas.microsoft.com/office/drawing/2014/main" id="{30B55E3D-4510-4FC7-96A8-A1F067EEBE70}"/>
              </a:ext>
            </a:extLst>
          </p:cNvPr>
          <p:cNvPicPr>
            <a:picLocks noChangeAspect="1"/>
          </p:cNvPicPr>
          <p:nvPr/>
        </p:nvPicPr>
        <p:blipFill>
          <a:blip r:embed="rId2"/>
          <a:stretch>
            <a:fillRect/>
          </a:stretch>
        </p:blipFill>
        <p:spPr>
          <a:xfrm>
            <a:off x="525780" y="309562"/>
            <a:ext cx="10629900" cy="4153678"/>
          </a:xfrm>
          <a:prstGeom prst="rect">
            <a:avLst/>
          </a:prstGeom>
        </p:spPr>
      </p:pic>
    </p:spTree>
    <p:extLst>
      <p:ext uri="{BB962C8B-B14F-4D97-AF65-F5344CB8AC3E}">
        <p14:creationId xmlns:p14="http://schemas.microsoft.com/office/powerpoint/2010/main" val="1291606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With new balanced data the prediction as fallen a bit of  Percent correctly predicted to 96.92 % but </a:t>
            </a:r>
            <a:r>
              <a:rPr lang="en-IN" sz="4800" i="1" dirty="0">
                <a:solidFill>
                  <a:srgbClr val="FFFFFF"/>
                </a:solidFill>
              </a:rPr>
              <a:t>Percent of loans correctly predicted as being bad is 92.83 % and good is 98.15 %“ as good was good.</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Balanced data</a:t>
            </a:r>
          </a:p>
        </p:txBody>
      </p:sp>
    </p:spTree>
    <p:extLst>
      <p:ext uri="{BB962C8B-B14F-4D97-AF65-F5344CB8AC3E}">
        <p14:creationId xmlns:p14="http://schemas.microsoft.com/office/powerpoint/2010/main" val="3138331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Balancing the status</a:t>
            </a:r>
          </a:p>
        </p:txBody>
      </p:sp>
      <p:pic>
        <p:nvPicPr>
          <p:cNvPr id="5" name="Picture 4">
            <a:extLst>
              <a:ext uri="{FF2B5EF4-FFF2-40B4-BE49-F238E27FC236}">
                <a16:creationId xmlns:a16="http://schemas.microsoft.com/office/drawing/2014/main" id="{39B9FB5A-AE69-43C1-80A0-C44EF7A83F4D}"/>
              </a:ext>
            </a:extLst>
          </p:cNvPr>
          <p:cNvPicPr>
            <a:picLocks noChangeAspect="1"/>
          </p:cNvPicPr>
          <p:nvPr/>
        </p:nvPicPr>
        <p:blipFill>
          <a:blip r:embed="rId2"/>
          <a:stretch>
            <a:fillRect/>
          </a:stretch>
        </p:blipFill>
        <p:spPr>
          <a:xfrm>
            <a:off x="68043" y="1"/>
            <a:ext cx="11959832" cy="4735479"/>
          </a:xfrm>
          <a:prstGeom prst="rect">
            <a:avLst/>
          </a:prstGeom>
        </p:spPr>
      </p:pic>
    </p:spTree>
    <p:extLst>
      <p:ext uri="{BB962C8B-B14F-4D97-AF65-F5344CB8AC3E}">
        <p14:creationId xmlns:p14="http://schemas.microsoft.com/office/powerpoint/2010/main" val="96161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9958" y="666187"/>
            <a:ext cx="10058400" cy="3892168"/>
          </a:xfrm>
        </p:spPr>
        <p:txBody>
          <a:bodyPr anchor="ctr">
            <a:noAutofit/>
          </a:bodyPr>
          <a:lstStyle/>
          <a:p>
            <a:pPr lvl="0"/>
            <a:r>
              <a:rPr lang="en-IN" sz="2400" i="1" dirty="0">
                <a:solidFill>
                  <a:srgbClr val="FFFFFF"/>
                </a:solidFill>
              </a:rPr>
              <a:t> Akaike’s information criterion (AIC) compares the quality of a set of statistical models to each other. The Akaike information criterion (AIC) is an estimator of prediction error and thereby relative quality of statistical models for a given set of data. Given a collection of models for the data, AIC estimates the quality of each model, relative to each of the other models. So I used Stepwise Regression and Model Selection TO FIND BEST  AIC MODEL by using both direction.</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Akaike’s Information Criterion</a:t>
            </a:r>
          </a:p>
        </p:txBody>
      </p:sp>
    </p:spTree>
    <p:extLst>
      <p:ext uri="{BB962C8B-B14F-4D97-AF65-F5344CB8AC3E}">
        <p14:creationId xmlns:p14="http://schemas.microsoft.com/office/powerpoint/2010/main" val="81426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23109" y="5143501"/>
            <a:ext cx="10058400" cy="1143000"/>
          </a:xfrm>
        </p:spPr>
        <p:txBody>
          <a:bodyPr>
            <a:normAutofit/>
          </a:bodyPr>
          <a:lstStyle/>
          <a:p>
            <a:r>
              <a:rPr lang="en-IN" dirty="0">
                <a:solidFill>
                  <a:srgbClr val="FFFFFF"/>
                </a:solidFill>
              </a:rPr>
              <a:t>Stepwise Regression and Model Selection Improvement </a:t>
            </a:r>
            <a:r>
              <a:rPr lang="en-US" dirty="0">
                <a:solidFill>
                  <a:srgbClr val="FFFFFF"/>
                </a:solidFill>
              </a:rPr>
              <a:t>Akaike’s Information Criterion</a:t>
            </a:r>
          </a:p>
        </p:txBody>
      </p:sp>
      <p:pic>
        <p:nvPicPr>
          <p:cNvPr id="7" name="Picture 6">
            <a:extLst>
              <a:ext uri="{FF2B5EF4-FFF2-40B4-BE49-F238E27FC236}">
                <a16:creationId xmlns:a16="http://schemas.microsoft.com/office/drawing/2014/main" id="{45611B9D-90D6-439B-8D0D-B2C9E5DEA31D}"/>
              </a:ext>
            </a:extLst>
          </p:cNvPr>
          <p:cNvPicPr>
            <a:picLocks noChangeAspect="1"/>
          </p:cNvPicPr>
          <p:nvPr/>
        </p:nvPicPr>
        <p:blipFill>
          <a:blip r:embed="rId2"/>
          <a:stretch>
            <a:fillRect/>
          </a:stretch>
        </p:blipFill>
        <p:spPr>
          <a:xfrm>
            <a:off x="123109" y="163363"/>
            <a:ext cx="12067350" cy="4789638"/>
          </a:xfrm>
          <a:prstGeom prst="rect">
            <a:avLst/>
          </a:prstGeom>
        </p:spPr>
      </p:pic>
    </p:spTree>
    <p:extLst>
      <p:ext uri="{BB962C8B-B14F-4D97-AF65-F5344CB8AC3E}">
        <p14:creationId xmlns:p14="http://schemas.microsoft.com/office/powerpoint/2010/main" val="376174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3858" y="118285"/>
            <a:ext cx="10058400" cy="3892168"/>
          </a:xfrm>
        </p:spPr>
        <p:txBody>
          <a:bodyPr anchor="ctr">
            <a:noAutofit/>
          </a:bodyPr>
          <a:lstStyle/>
          <a:p>
            <a:pPr lvl="0"/>
            <a:r>
              <a:rPr lang="en-IN" sz="2400" i="1" dirty="0">
                <a:solidFill>
                  <a:srgbClr val="FFFFFF"/>
                </a:solidFill>
              </a:rPr>
              <a:t>I have optimized the threshold three model with 0.8 threshold the accuracy has dropped meanwhile at 0.3 it was far with 97.51 with considerable profit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Threshold </a:t>
            </a:r>
            <a:r>
              <a:rPr lang="en-US" dirty="0" err="1">
                <a:solidFill>
                  <a:srgbClr val="FFFFFF"/>
                </a:solidFill>
              </a:rPr>
              <a:t>optimatisation</a:t>
            </a:r>
            <a:r>
              <a:rPr lang="en-US" dirty="0">
                <a:solidFill>
                  <a:srgbClr val="FFFFFF"/>
                </a:solidFill>
              </a:rPr>
              <a:t> for profit</a:t>
            </a:r>
          </a:p>
        </p:txBody>
      </p:sp>
    </p:spTree>
    <p:extLst>
      <p:ext uri="{BB962C8B-B14F-4D97-AF65-F5344CB8AC3E}">
        <p14:creationId xmlns:p14="http://schemas.microsoft.com/office/powerpoint/2010/main" val="180089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6618" y="175856"/>
            <a:ext cx="11585051" cy="4287383"/>
          </a:xfrm>
        </p:spPr>
        <p:txBody>
          <a:bodyPr anchor="ctr">
            <a:normAutofit/>
          </a:bodyPr>
          <a:lstStyle/>
          <a:p>
            <a:pPr lvl="0"/>
            <a:r>
              <a:rPr lang="en-US" sz="4800" i="1" dirty="0">
                <a:solidFill>
                  <a:srgbClr val="FFFFFF"/>
                </a:solidFill>
              </a:rPr>
              <a:t>This project is about predicting loan defaults using </a:t>
            </a:r>
            <a:r>
              <a:rPr lang="en-IN" sz="4800" i="1" dirty="0">
                <a:solidFill>
                  <a:srgbClr val="FFFFFF"/>
                </a:solidFill>
              </a:rPr>
              <a:t> statistical analysis, and evaluation of  probable logistic regression model. I'm using a dataset of 32 variables. And I have used R language( RStudio) for the analysis. </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Introduction</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9958" y="666187"/>
            <a:ext cx="10058400" cy="3892168"/>
          </a:xfrm>
        </p:spPr>
        <p:txBody>
          <a:bodyPr anchor="ctr">
            <a:noAutofit/>
          </a:bodyPr>
          <a:lstStyle/>
          <a:p>
            <a:pPr lvl="0"/>
            <a:r>
              <a:rPr lang="en-IN" sz="2400" i="1" dirty="0">
                <a:solidFill>
                  <a:srgbClr val="FFFFFF"/>
                </a:solidFill>
              </a:rPr>
              <a:t>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Threshold optimalisation for profit</a:t>
            </a:r>
          </a:p>
        </p:txBody>
      </p:sp>
      <p:pic>
        <p:nvPicPr>
          <p:cNvPr id="5" name="Picture 4">
            <a:extLst>
              <a:ext uri="{FF2B5EF4-FFF2-40B4-BE49-F238E27FC236}">
                <a16:creationId xmlns:a16="http://schemas.microsoft.com/office/drawing/2014/main" id="{915DAE9A-80D2-483B-87B9-762B5063AA23}"/>
              </a:ext>
            </a:extLst>
          </p:cNvPr>
          <p:cNvPicPr>
            <a:picLocks noChangeAspect="1"/>
          </p:cNvPicPr>
          <p:nvPr/>
        </p:nvPicPr>
        <p:blipFill>
          <a:blip r:embed="rId2"/>
          <a:stretch>
            <a:fillRect/>
          </a:stretch>
        </p:blipFill>
        <p:spPr>
          <a:xfrm>
            <a:off x="-1" y="367611"/>
            <a:ext cx="12009635" cy="4190743"/>
          </a:xfrm>
          <a:prstGeom prst="rect">
            <a:avLst/>
          </a:prstGeom>
        </p:spPr>
      </p:pic>
    </p:spTree>
    <p:extLst>
      <p:ext uri="{BB962C8B-B14F-4D97-AF65-F5344CB8AC3E}">
        <p14:creationId xmlns:p14="http://schemas.microsoft.com/office/powerpoint/2010/main" val="4130366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9958" y="666187"/>
            <a:ext cx="10058400" cy="3892168"/>
          </a:xfrm>
        </p:spPr>
        <p:txBody>
          <a:bodyPr anchor="ctr">
            <a:noAutofit/>
          </a:bodyPr>
          <a:lstStyle/>
          <a:p>
            <a:pPr lvl="0"/>
            <a:r>
              <a:rPr lang="en-IN" sz="2400" i="1" dirty="0">
                <a:solidFill>
                  <a:srgbClr val="FFFFFF"/>
                </a:solidFill>
              </a:rPr>
              <a:t> The determined model provides an overall accuracy of 78.15% where predicted correctly fully paid loans are at 93.26% with a proposed threshold of 0.3 with our estimated predicted profit of $ 12761340 However, the trade off of the profit comes with the price of denying some of the loans that actually would have been fully paid, the loan’s status that was incorrectly predicted is 1.17%. The variation of the threshold can increase and decrease the percent of correctly predicted status, if we look at the graph of threshold level comparison to predicted profit on the right we will note that the profit is increasing up until threshold of about 0.3 and then decreasing as it goes up. Therefore, by implementing the proposed model the bank can increase their potential profit by $ 10855971.</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Conclusion</a:t>
            </a:r>
          </a:p>
        </p:txBody>
      </p:sp>
    </p:spTree>
    <p:extLst>
      <p:ext uri="{BB962C8B-B14F-4D97-AF65-F5344CB8AC3E}">
        <p14:creationId xmlns:p14="http://schemas.microsoft.com/office/powerpoint/2010/main" val="330946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9958" y="666187"/>
            <a:ext cx="10058400" cy="3892168"/>
          </a:xfrm>
        </p:spPr>
        <p:txBody>
          <a:bodyPr anchor="ctr">
            <a:noAutofit/>
          </a:bodyPr>
          <a:lstStyle/>
          <a:p>
            <a:pPr lvl="0"/>
            <a:r>
              <a:rPr lang="en-IN" sz="2400" i="1" dirty="0">
                <a:solidFill>
                  <a:srgbClr val="FFFFFF"/>
                </a:solidFill>
              </a:rPr>
              <a:t>Therefore, the improved model we suggest for the bank to predict the loan status is the following: status ~ </a:t>
            </a:r>
            <a:r>
              <a:rPr lang="en-IN" sz="2400" i="1" dirty="0" err="1">
                <a:solidFill>
                  <a:srgbClr val="FFFFFF"/>
                </a:solidFill>
              </a:rPr>
              <a:t>totalPaid</a:t>
            </a:r>
            <a:r>
              <a:rPr lang="en-IN" sz="2400" i="1" dirty="0">
                <a:solidFill>
                  <a:srgbClr val="FFFFFF"/>
                </a:solidFill>
              </a:rPr>
              <a:t> + amount + rate + payment + grade + </a:t>
            </a:r>
            <a:r>
              <a:rPr lang="en-IN" sz="2400" i="1" dirty="0" err="1">
                <a:solidFill>
                  <a:srgbClr val="FFFFFF"/>
                </a:solidFill>
              </a:rPr>
              <a:t>bcRatio</a:t>
            </a:r>
            <a:r>
              <a:rPr lang="en-IN" sz="2400" i="1" dirty="0">
                <a:solidFill>
                  <a:srgbClr val="FFFFFF"/>
                </a:solidFill>
              </a:rPr>
              <a:t> + </a:t>
            </a:r>
            <a:r>
              <a:rPr lang="en-IN" sz="2400" i="1" dirty="0" err="1">
                <a:solidFill>
                  <a:srgbClr val="FFFFFF"/>
                </a:solidFill>
              </a:rPr>
              <a:t>debtIncRat</a:t>
            </a:r>
            <a:r>
              <a:rPr lang="en-IN" sz="2400" i="1" dirty="0">
                <a:solidFill>
                  <a:srgbClr val="FFFFFF"/>
                </a:solidFill>
              </a:rPr>
              <a:t> + </a:t>
            </a:r>
            <a:r>
              <a:rPr lang="en-IN" sz="2400" i="1" dirty="0" err="1">
                <a:solidFill>
                  <a:srgbClr val="FFFFFF"/>
                </a:solidFill>
              </a:rPr>
              <a:t>totalBal</a:t>
            </a:r>
            <a:r>
              <a:rPr lang="en-IN" sz="2400" i="1" dirty="0">
                <a:solidFill>
                  <a:srgbClr val="FFFFFF"/>
                </a:solidFill>
              </a:rPr>
              <a:t> + length + term +</a:t>
            </a:r>
            <a:r>
              <a:rPr lang="en-IN" sz="2400" i="1" dirty="0" err="1">
                <a:solidFill>
                  <a:srgbClr val="FFFFFF"/>
                </a:solidFill>
              </a:rPr>
              <a:t>totalAcc</a:t>
            </a:r>
            <a:r>
              <a:rPr lang="en-IN" sz="2400" i="1" dirty="0">
                <a:solidFill>
                  <a:srgbClr val="FFFFFF"/>
                </a:solidFill>
              </a:rPr>
              <a:t> + </a:t>
            </a:r>
            <a:r>
              <a:rPr lang="en-IN" sz="2400" i="1" dirty="0" err="1">
                <a:solidFill>
                  <a:srgbClr val="FFFFFF"/>
                </a:solidFill>
              </a:rPr>
              <a:t>openAcc</a:t>
            </a:r>
            <a:r>
              <a:rPr lang="en-IN" sz="2400" i="1" dirty="0">
                <a:solidFill>
                  <a:srgbClr val="FFFFFF"/>
                </a:solidFill>
              </a:rPr>
              <a:t> + delinq2yr + </a:t>
            </a:r>
            <a:r>
              <a:rPr lang="en-IN" sz="2400" i="1" dirty="0" err="1">
                <a:solidFill>
                  <a:srgbClr val="FFFFFF"/>
                </a:solidFill>
              </a:rPr>
              <a:t>totalBcLim</a:t>
            </a:r>
            <a:r>
              <a:rPr lang="en-IN" sz="2400" i="1" dirty="0">
                <a:solidFill>
                  <a:srgbClr val="FFFFFF"/>
                </a:solidFill>
              </a:rPr>
              <a:t> + </a:t>
            </a:r>
            <a:r>
              <a:rPr lang="en-IN" sz="2400" i="1" dirty="0" err="1">
                <a:solidFill>
                  <a:srgbClr val="FFFFFF"/>
                </a:solidFill>
              </a:rPr>
              <a:t>totalIlLim</a:t>
            </a:r>
            <a:r>
              <a:rPr lang="en-IN" sz="2400" i="1" dirty="0">
                <a:solidFill>
                  <a:srgbClr val="FFFFFF"/>
                </a:solidFill>
              </a:rPr>
              <a:t> +</a:t>
            </a:r>
            <a:r>
              <a:rPr lang="en-IN" sz="2400" i="1" dirty="0" err="1">
                <a:solidFill>
                  <a:srgbClr val="FFFFFF"/>
                </a:solidFill>
              </a:rPr>
              <a:t>totalRevBal</a:t>
            </a:r>
            <a:r>
              <a:rPr lang="en-IN" sz="2400" i="1" dirty="0">
                <a:solidFill>
                  <a:srgbClr val="FFFFFF"/>
                </a:solidFill>
              </a:rPr>
              <a:t> + </a:t>
            </a:r>
            <a:r>
              <a:rPr lang="en-IN" sz="2400" i="1" dirty="0" err="1">
                <a:solidFill>
                  <a:srgbClr val="FFFFFF"/>
                </a:solidFill>
              </a:rPr>
              <a:t>totalLim</a:t>
            </a:r>
            <a:r>
              <a:rPr lang="en-IN" sz="2400" i="1" dirty="0">
                <a:solidFill>
                  <a:srgbClr val="FFFFFF"/>
                </a:solidFill>
              </a:rPr>
              <a:t> + </a:t>
            </a:r>
            <a:r>
              <a:rPr lang="en-IN" sz="2400" i="1" dirty="0" err="1">
                <a:solidFill>
                  <a:srgbClr val="FFFFFF"/>
                </a:solidFill>
              </a:rPr>
              <a:t>totalRevLim</a:t>
            </a:r>
            <a:r>
              <a:rPr lang="en-IN" sz="2400" i="1" dirty="0">
                <a:solidFill>
                  <a:srgbClr val="FFFFFF"/>
                </a:solidFill>
              </a:rPr>
              <a:t> + </a:t>
            </a:r>
            <a:r>
              <a:rPr lang="en-IN" sz="2400" i="1" dirty="0" err="1">
                <a:solidFill>
                  <a:srgbClr val="FFFFFF"/>
                </a:solidFill>
              </a:rPr>
              <a:t>revolRatio</a:t>
            </a:r>
            <a:r>
              <a:rPr lang="en-IN" sz="2400" i="1" dirty="0">
                <a:solidFill>
                  <a:srgbClr val="FFFFFF"/>
                </a:solidFill>
              </a:rPr>
              <a:t> + accOpen24 + </a:t>
            </a:r>
            <a:r>
              <a:rPr lang="en-IN" sz="2400" i="1" dirty="0" err="1">
                <a:solidFill>
                  <a:srgbClr val="FFFFFF"/>
                </a:solidFill>
              </a:rPr>
              <a:t>bcOpen</a:t>
            </a:r>
            <a:r>
              <a:rPr lang="en-IN" sz="2400" i="1" dirty="0">
                <a:solidFill>
                  <a:srgbClr val="FFFFFF"/>
                </a:solidFill>
              </a:rPr>
              <a:t> with 0.3 threshold applied.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conclusion</a:t>
            </a:r>
          </a:p>
        </p:txBody>
      </p:sp>
    </p:spTree>
    <p:extLst>
      <p:ext uri="{BB962C8B-B14F-4D97-AF65-F5344CB8AC3E}">
        <p14:creationId xmlns:p14="http://schemas.microsoft.com/office/powerpoint/2010/main" val="178225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68409" y="353640"/>
            <a:ext cx="11253747" cy="4463240"/>
          </a:xfrm>
        </p:spPr>
        <p:txBody>
          <a:bodyPr anchor="ctr">
            <a:noAutofit/>
          </a:bodyPr>
          <a:lstStyle/>
          <a:p>
            <a:pPr lvl="0"/>
            <a:r>
              <a:rPr lang="en-US" sz="4000" i="1" dirty="0">
                <a:solidFill>
                  <a:srgbClr val="FFFFFF"/>
                </a:solidFill>
              </a:rPr>
              <a:t>In my analysis have used several comprehensive aspect of generalized linear model in order to optimize and predict the loans status as well as predict profit that based on my model. I </a:t>
            </a:r>
            <a:r>
              <a:rPr lang="en-IN" sz="4000" i="1" dirty="0">
                <a:solidFill>
                  <a:srgbClr val="FFFFFF"/>
                </a:solidFill>
              </a:rPr>
              <a:t>have analysed it in terms of correct prediction percent of fully paid and default loan’s status and from there I was able to predict a higher percentage of the profit. </a:t>
            </a:r>
            <a:endParaRPr lang="en-US" sz="4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Introduction</a:t>
            </a:r>
          </a:p>
        </p:txBody>
      </p:sp>
    </p:spTree>
    <p:extLst>
      <p:ext uri="{BB962C8B-B14F-4D97-AF65-F5344CB8AC3E}">
        <p14:creationId xmlns:p14="http://schemas.microsoft.com/office/powerpoint/2010/main" val="254537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74428" y="296463"/>
            <a:ext cx="10684023" cy="4245720"/>
          </a:xfrm>
        </p:spPr>
        <p:txBody>
          <a:bodyPr anchor="ctr">
            <a:normAutofit fontScale="90000"/>
          </a:bodyPr>
          <a:lstStyle/>
          <a:p>
            <a:pPr lvl="0"/>
            <a:r>
              <a:rPr lang="en-US" sz="3200" i="1" dirty="0">
                <a:solidFill>
                  <a:srgbClr val="FFFFFF"/>
                </a:solidFill>
              </a:rPr>
              <a:t>I have loaded all the library required for my analysis at first the loaded the dataset into the system.</a:t>
            </a:r>
            <a:br>
              <a:rPr lang="en-US" sz="3200" i="1" dirty="0">
                <a:solidFill>
                  <a:srgbClr val="FFFFFF"/>
                </a:solidFill>
              </a:rPr>
            </a:br>
            <a:r>
              <a:rPr lang="en-US" sz="3200" i="1" dirty="0">
                <a:solidFill>
                  <a:srgbClr val="FFFFFF"/>
                </a:solidFill>
              </a:rPr>
              <a:t>Right after that I have started preparing/cleaning the data. </a:t>
            </a:r>
            <a:r>
              <a:rPr lang="en-IN" sz="3200" i="1" dirty="0">
                <a:solidFill>
                  <a:srgbClr val="FFFFFF"/>
                </a:solidFill>
              </a:rPr>
              <a:t>I replaced original “n/a”, missing data, with the default value of NA for the purposes of my analysis. I usually impute missing if its more than 5% but in this case the data is less than 5% so I </a:t>
            </a:r>
            <a:r>
              <a:rPr lang="en-IN" sz="3200" i="1" dirty="0" err="1">
                <a:solidFill>
                  <a:srgbClr val="FFFFFF"/>
                </a:solidFill>
              </a:rPr>
              <a:t>choosed</a:t>
            </a:r>
            <a:r>
              <a:rPr lang="en-IN" sz="3200" i="1" dirty="0">
                <a:solidFill>
                  <a:srgbClr val="FFFFFF"/>
                </a:solidFill>
              </a:rPr>
              <a:t> to just drop as it will not have of a effect on my analysis. As well I  drop some unnecessary variables. Our final dataset contains 28 variables instead of 32 Variables</a:t>
            </a:r>
            <a:endParaRPr lang="en-US" sz="32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IN" dirty="0">
                <a:solidFill>
                  <a:srgbClr val="FFFFFF"/>
                </a:solidFill>
              </a:rPr>
              <a:t>Preparing and Exploring the data</a:t>
            </a:r>
            <a:endParaRPr lang="en-US" dirty="0">
              <a:solidFill>
                <a:srgbClr val="FFFFFF"/>
              </a:solidFill>
            </a:endParaRPr>
          </a:p>
        </p:txBody>
      </p:sp>
    </p:spTree>
    <p:extLst>
      <p:ext uri="{BB962C8B-B14F-4D97-AF65-F5344CB8AC3E}">
        <p14:creationId xmlns:p14="http://schemas.microsoft.com/office/powerpoint/2010/main" val="155615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IN" dirty="0">
                <a:solidFill>
                  <a:srgbClr val="FFFFFF"/>
                </a:solidFill>
              </a:rPr>
              <a:t>Preparing /Cleaning</a:t>
            </a:r>
            <a:endParaRPr lang="en-US" dirty="0">
              <a:solidFill>
                <a:srgbClr val="FFFFFF"/>
              </a:solidFill>
            </a:endParaRPr>
          </a:p>
        </p:txBody>
      </p:sp>
      <p:pic>
        <p:nvPicPr>
          <p:cNvPr id="7" name="Picture 6">
            <a:extLst>
              <a:ext uri="{FF2B5EF4-FFF2-40B4-BE49-F238E27FC236}">
                <a16:creationId xmlns:a16="http://schemas.microsoft.com/office/drawing/2014/main" id="{4912B684-E8F7-4885-B980-381887E8B054}"/>
              </a:ext>
            </a:extLst>
          </p:cNvPr>
          <p:cNvPicPr>
            <a:picLocks noChangeAspect="1"/>
          </p:cNvPicPr>
          <p:nvPr/>
        </p:nvPicPr>
        <p:blipFill>
          <a:blip r:embed="rId2"/>
          <a:stretch>
            <a:fillRect/>
          </a:stretch>
        </p:blipFill>
        <p:spPr>
          <a:xfrm>
            <a:off x="422032" y="239152"/>
            <a:ext cx="11057206" cy="4825218"/>
          </a:xfrm>
          <a:prstGeom prst="rect">
            <a:avLst/>
          </a:prstGeom>
        </p:spPr>
      </p:pic>
    </p:spTree>
    <p:extLst>
      <p:ext uri="{BB962C8B-B14F-4D97-AF65-F5344CB8AC3E}">
        <p14:creationId xmlns:p14="http://schemas.microsoft.com/office/powerpoint/2010/main" val="210583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22472" y="489190"/>
            <a:ext cx="10347056" cy="4245720"/>
          </a:xfrm>
        </p:spPr>
        <p:txBody>
          <a:bodyPr anchor="ctr">
            <a:normAutofit/>
          </a:bodyPr>
          <a:lstStyle/>
          <a:p>
            <a:pPr lvl="0"/>
            <a:r>
              <a:rPr lang="en-US" sz="3600" i="1" dirty="0">
                <a:solidFill>
                  <a:srgbClr val="FFFFFF"/>
                </a:solidFill>
              </a:rPr>
              <a:t>And naturally after finishing with the cleaning the I have started exploring and transforming the data as factor and characters and integer properly. Checked the correlation between the variables and change the Loans status into categorical factor of Good and Bad Loans. And check the correlation using the Pearson method to see how they are correlated.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IN" dirty="0">
                <a:solidFill>
                  <a:srgbClr val="FFFFFF"/>
                </a:solidFill>
              </a:rPr>
              <a:t>Exploring and Transforming the Data</a:t>
            </a:r>
            <a:endParaRPr lang="en-US" dirty="0">
              <a:solidFill>
                <a:srgbClr val="FFFFFF"/>
              </a:solidFill>
            </a:endParaRPr>
          </a:p>
        </p:txBody>
      </p:sp>
    </p:spTree>
    <p:extLst>
      <p:ext uri="{BB962C8B-B14F-4D97-AF65-F5344CB8AC3E}">
        <p14:creationId xmlns:p14="http://schemas.microsoft.com/office/powerpoint/2010/main" val="270608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IN" dirty="0">
                <a:solidFill>
                  <a:srgbClr val="FFFFFF"/>
                </a:solidFill>
              </a:rPr>
              <a:t>Exploring and Transforming the Data</a:t>
            </a:r>
            <a:endParaRPr lang="en-US" dirty="0">
              <a:solidFill>
                <a:srgbClr val="FFFFFF"/>
              </a:solidFill>
            </a:endParaRPr>
          </a:p>
        </p:txBody>
      </p:sp>
      <p:pic>
        <p:nvPicPr>
          <p:cNvPr id="7" name="Picture 6">
            <a:extLst>
              <a:ext uri="{FF2B5EF4-FFF2-40B4-BE49-F238E27FC236}">
                <a16:creationId xmlns:a16="http://schemas.microsoft.com/office/drawing/2014/main" id="{442E2EEF-DBB5-43E0-A730-382EA8B63B65}"/>
              </a:ext>
            </a:extLst>
          </p:cNvPr>
          <p:cNvPicPr>
            <a:picLocks noChangeAspect="1"/>
          </p:cNvPicPr>
          <p:nvPr/>
        </p:nvPicPr>
        <p:blipFill>
          <a:blip r:embed="rId2"/>
          <a:stretch>
            <a:fillRect/>
          </a:stretch>
        </p:blipFill>
        <p:spPr>
          <a:xfrm>
            <a:off x="33337" y="801858"/>
            <a:ext cx="12125325" cy="3803479"/>
          </a:xfrm>
          <a:prstGeom prst="rect">
            <a:avLst/>
          </a:prstGeom>
        </p:spPr>
      </p:pic>
    </p:spTree>
    <p:extLst>
      <p:ext uri="{BB962C8B-B14F-4D97-AF65-F5344CB8AC3E}">
        <p14:creationId xmlns:p14="http://schemas.microsoft.com/office/powerpoint/2010/main" val="24783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IN" dirty="0">
                <a:solidFill>
                  <a:srgbClr val="FFFFFF"/>
                </a:solidFill>
              </a:rPr>
              <a:t>Exploring and Transforming the Data</a:t>
            </a:r>
            <a:endParaRPr lang="en-US" dirty="0">
              <a:solidFill>
                <a:srgbClr val="FFFFFF"/>
              </a:solidFill>
            </a:endParaRPr>
          </a:p>
        </p:txBody>
      </p:sp>
      <p:pic>
        <p:nvPicPr>
          <p:cNvPr id="7" name="Picture 6">
            <a:extLst>
              <a:ext uri="{FF2B5EF4-FFF2-40B4-BE49-F238E27FC236}">
                <a16:creationId xmlns:a16="http://schemas.microsoft.com/office/drawing/2014/main" id="{01EC16C3-518D-4ED4-A81B-5EBD80ABBD0F}"/>
              </a:ext>
            </a:extLst>
          </p:cNvPr>
          <p:cNvPicPr>
            <a:picLocks noChangeAspect="1"/>
          </p:cNvPicPr>
          <p:nvPr/>
        </p:nvPicPr>
        <p:blipFill>
          <a:blip r:embed="rId2"/>
          <a:stretch>
            <a:fillRect/>
          </a:stretch>
        </p:blipFill>
        <p:spPr>
          <a:xfrm>
            <a:off x="1" y="-1"/>
            <a:ext cx="8772938" cy="5019675"/>
          </a:xfrm>
          <a:prstGeom prst="rect">
            <a:avLst/>
          </a:prstGeom>
        </p:spPr>
      </p:pic>
      <p:pic>
        <p:nvPicPr>
          <p:cNvPr id="9" name="Picture 8">
            <a:extLst>
              <a:ext uri="{FF2B5EF4-FFF2-40B4-BE49-F238E27FC236}">
                <a16:creationId xmlns:a16="http://schemas.microsoft.com/office/drawing/2014/main" id="{D734C1C7-8754-4BDE-BC99-87922B4BEA3D}"/>
              </a:ext>
            </a:extLst>
          </p:cNvPr>
          <p:cNvPicPr>
            <a:picLocks noChangeAspect="1"/>
          </p:cNvPicPr>
          <p:nvPr/>
        </p:nvPicPr>
        <p:blipFill>
          <a:blip r:embed="rId3"/>
          <a:stretch>
            <a:fillRect/>
          </a:stretch>
        </p:blipFill>
        <p:spPr>
          <a:xfrm>
            <a:off x="6758608" y="176834"/>
            <a:ext cx="5141843" cy="2102540"/>
          </a:xfrm>
          <a:prstGeom prst="rect">
            <a:avLst/>
          </a:prstGeom>
        </p:spPr>
      </p:pic>
      <p:pic>
        <p:nvPicPr>
          <p:cNvPr id="11" name="Picture 10">
            <a:extLst>
              <a:ext uri="{FF2B5EF4-FFF2-40B4-BE49-F238E27FC236}">
                <a16:creationId xmlns:a16="http://schemas.microsoft.com/office/drawing/2014/main" id="{9D269EDA-38C5-462C-A18D-FD5B0783F117}"/>
              </a:ext>
            </a:extLst>
          </p:cNvPr>
          <p:cNvPicPr>
            <a:picLocks noChangeAspect="1"/>
          </p:cNvPicPr>
          <p:nvPr/>
        </p:nvPicPr>
        <p:blipFill>
          <a:blip r:embed="rId4"/>
          <a:stretch>
            <a:fillRect/>
          </a:stretch>
        </p:blipFill>
        <p:spPr>
          <a:xfrm>
            <a:off x="6758608" y="2353660"/>
            <a:ext cx="5246412" cy="2629985"/>
          </a:xfrm>
          <a:prstGeom prst="rect">
            <a:avLst/>
          </a:prstGeom>
        </p:spPr>
      </p:pic>
    </p:spTree>
    <p:extLst>
      <p:ext uri="{BB962C8B-B14F-4D97-AF65-F5344CB8AC3E}">
        <p14:creationId xmlns:p14="http://schemas.microsoft.com/office/powerpoint/2010/main" val="310311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I have divided the data into two part </a:t>
            </a:r>
            <a:r>
              <a:rPr lang="en-US" sz="4800" i="1" dirty="0" err="1">
                <a:solidFill>
                  <a:srgbClr val="FFFFFF"/>
                </a:solidFill>
              </a:rPr>
              <a:t>Traindata</a:t>
            </a:r>
            <a:r>
              <a:rPr lang="en-US" sz="4800" i="1" dirty="0">
                <a:solidFill>
                  <a:srgbClr val="FFFFFF"/>
                </a:solidFill>
              </a:rPr>
              <a:t> set and test data set. I saved 80% of the in the train data set and 20% in the test set. Keeping in mind the randomization.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IN" dirty="0">
                <a:solidFill>
                  <a:srgbClr val="FFFFFF"/>
                </a:solidFill>
              </a:rPr>
              <a:t>The Preparing Train and test data for </a:t>
            </a:r>
            <a:r>
              <a:rPr lang="en-IN" dirty="0" err="1">
                <a:solidFill>
                  <a:srgbClr val="FFFFFF"/>
                </a:solidFill>
              </a:rPr>
              <a:t>Modelisation</a:t>
            </a:r>
            <a:endParaRPr lang="en-US" dirty="0">
              <a:solidFill>
                <a:srgbClr val="FFFFFF"/>
              </a:solidFill>
            </a:endParaRPr>
          </a:p>
        </p:txBody>
      </p:sp>
    </p:spTree>
    <p:extLst>
      <p:ext uri="{BB962C8B-B14F-4D97-AF65-F5344CB8AC3E}">
        <p14:creationId xmlns:p14="http://schemas.microsoft.com/office/powerpoint/2010/main" val="113480139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{9690E1A7-7A12-4B34-AAE5-7E0A2AEADB25}tf56160789_win32</Template>
  <TotalTime>1050</TotalTime>
  <Words>1016</Words>
  <Application>Microsoft Office PowerPoint</Application>
  <PresentationFormat>Widescreen</PresentationFormat>
  <Paragraphs>52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Bookman Old Style</vt:lpstr>
      <vt:lpstr>Calibri</vt:lpstr>
      <vt:lpstr>Franklin Gothic Book</vt:lpstr>
      <vt:lpstr>1_RetrospectVTI</vt:lpstr>
      <vt:lpstr>Project: Predicting Loan Defaults with Logistic Regression</vt:lpstr>
      <vt:lpstr>This project is about predicting loan defaults using  statistical analysis, and evaluation of  probable logistic regression model. I'm using a dataset of 32 variables. And I have used R language( RStudio) for the analysis. </vt:lpstr>
      <vt:lpstr>In my analysis have used several comprehensive aspect of generalized linear model in order to optimize and predict the loans status as well as predict profit that based on my model. I have analysed it in terms of correct prediction percent of fully paid and default loan’s status and from there I was able to predict a higher percentage of the profit. </vt:lpstr>
      <vt:lpstr>I have loaded all the library required for my analysis at first the loaded the dataset into the system. Right after that I have started preparing/cleaning the data. I replaced original “n/a”, missing data, with the default value of NA for the purposes of my analysis. I usually impute missing if its more than 5% but in this case the data is less than 5% so I choosed to just drop as it will not have of a effect on my analysis. As well I  drop some unnecessary variables. Our final dataset contains 28 variables instead of 32 Variables</vt:lpstr>
      <vt:lpstr>PowerPoint Presentation</vt:lpstr>
      <vt:lpstr>And naturally after finishing with the cleaning the I have started exploring and transforming the data as factor and characters and integer properly. Checked the correlation between the variables and change the Loans status into categorical factor of Good and Bad Loans. And check the correlation using the Pearson method to see how they are correlated.</vt:lpstr>
      <vt:lpstr>PowerPoint Presentation</vt:lpstr>
      <vt:lpstr>PowerPoint Presentation</vt:lpstr>
      <vt:lpstr>I have divided the data into two part Traindata set and test data set. I saved 80% of the in the train data set and 20% in the test set. Keeping in mind the randomization.</vt:lpstr>
      <vt:lpstr>PowerPoint Presentation</vt:lpstr>
      <vt:lpstr>The logistic model that I used is generalized Linear model of a binomial family. The generalized linear model (GLM) is a flexible generalization of ordinary linear regression that allows for response variables that have error distribution models other than a normal distribution.So I call a glm where I used the factor of the as status against all other variable and the result was not statisfactory it was unbalanced as they were more good than bad in a greater value.</vt:lpstr>
      <vt:lpstr>PowerPoint Presentation</vt:lpstr>
      <vt:lpstr> Based on the results produced, we can see that the full model produced correctly predicted results of 97.82% and the percent of bad loans were correctly predicted as being bad is 98.59% were correctly predicted). As for good loans we have had 97.61 %"predicted as good of correctly. I Can note that with current model the correct prediction of the bad loan is very higher than the Good loan and needs improvement.</vt:lpstr>
      <vt:lpstr> As previously mentioned our data set is imbalanced as we have far more “Good” than “Bad” loans; Therefore for the purpose of our analysis we will perform oversampling, artificially increase the number of “Bad” cases to match the same amount of “Good” cases</vt:lpstr>
      <vt:lpstr>With new balanced data the prediction as fallen a bit of  Percent correctly predicted to 96.92 % but Percent of loans correctly predicted as being bad is 92.83 % and good is 98.15 %“ as good was good.</vt:lpstr>
      <vt:lpstr>PowerPoint Presentation</vt:lpstr>
      <vt:lpstr> Akaike’s information criterion (AIC) compares the quality of a set of statistical models to each other. The Akaike information criterion (AIC) is an estimator of prediction error and thereby relative quality of statistical models for a given set of data. Given a collection of models for the data, AIC estimates the quality of each model, relative to each of the other models. So I used Stepwise Regression and Model Selection TO FIND BEST  AIC MODEL by using both direction.</vt:lpstr>
      <vt:lpstr>PowerPoint Presentation</vt:lpstr>
      <vt:lpstr>I have optimized the threshold three model with 0.8 threshold the accuracy has dropped meanwhile at 0.3 it was far with 97.51 with considerable profit .</vt:lpstr>
      <vt:lpstr> </vt:lpstr>
      <vt:lpstr> The determined model provides an overall accuracy of 78.15% where predicted correctly fully paid loans are at 93.26% with a proposed threshold of 0.3 with our estimated predicted profit of $ 12761340 However, the trade off of the profit comes with the price of denying some of the loans that actually would have been fully paid, the loan’s status that was incorrectly predicted is 1.17%. The variation of the threshold can increase and decrease the percent of correctly predicted status, if we look at the graph of threshold level comparison to predicted profit on the right we will note that the profit is increasing up until threshold of about 0.3 and then decreasing as it goes up. Therefore, by implementing the proposed model the bank can increase their potential profit by $ 10855971.</vt:lpstr>
      <vt:lpstr>Therefore, the improved model we suggest for the bank to predict the loan status is the following: status ~ totalPaid + amount + rate + payment + grade + bcRatio + debtIncRat + totalBal + length + term +totalAcc + openAcc + delinq2yr + totalBcLim + totalIlLim +totalRevBal + totalLim + totalRevLim + revolRatio + accOpen24 + bcOpen with 0.3 threshold applied.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Predicting Loan Defaults with Logistic Regression</dc:title>
  <dc:creator>WALID FARAH DJAMA</dc:creator>
  <cp:lastModifiedBy>WALID FARAH DJAMA</cp:lastModifiedBy>
  <cp:revision>25</cp:revision>
  <dcterms:created xsi:type="dcterms:W3CDTF">2021-05-29T01:50:57Z</dcterms:created>
  <dcterms:modified xsi:type="dcterms:W3CDTF">2022-03-29T21:30:47Z</dcterms:modified>
</cp:coreProperties>
</file>