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D7A2-F688-4C10-9C82-D375E3E605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4D1B4-2F50-4688-B3E0-C96263014E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504A-707D-45F9-993C-51780F646F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ED4E0A-9F62-4BDF-A416-582A888F46D6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263A-458C-4A40-92A9-DC5D47A430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0779-1A59-4997-92B2-AFAC300A9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36F90-A812-4A9A-BE15-66C4BD145A7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662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0B46-2E25-4877-A4FD-4AE6A9B1E2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06CC-5B75-4EC9-9ABE-8FD775961E7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8BA0-AB56-45E2-AA53-1CB1EC2874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322A5B-FCB7-49DA-9FFE-B09E672EFF51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C284-A2C6-4B7D-8C81-3D585AA814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9C4A-4A4D-46E8-ABC7-634F87A02A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FC073F-ABC9-43DD-892C-082326A4090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3A068-6899-4816-A58B-A1A7CD8E8F8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92F3-60B2-4D5C-8F8A-6264E4074AC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7D73-1B7A-475F-B190-B2263C3F6C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F2BF95-26E7-4755-AEE6-1ADF7B3D6328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C313-CF0A-473A-AE88-B8B84664DC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9C96-8E0E-4071-AEEC-9CAFAFF8F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6B31AB-CE29-4BDD-92F4-4DC61898729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E6F7-A596-4D70-AE5E-D2B2D29FF4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BAF4-FB01-4C97-8867-14F016BC0D0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B7D57-0864-4715-87B1-1C9C4234FD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89264C-31BF-45E8-B99E-6EE1EC697C63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CA67-9C9E-42E9-96DD-46752A39B2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F89E-6606-4782-A6F3-5B3C82DCE8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B2BDF0-86AF-4402-A9D9-B917690D7F1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301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BEB-77AE-4C88-83BB-05BF026DA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0C46-3302-48CA-9CCB-E4D2678A1E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F275-9526-4A02-A9F1-7FBB5CA79F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399BCC-6B88-49CC-90F6-6EDB27FA40F3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8FF4-BFBC-40B6-AFAD-76372D9282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6FFD-CC6C-41D7-92E3-D2B7957CFD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BADE0A-088F-4328-BB59-8CE28E7D7FF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30AC-2511-425F-86FD-E25CFED3F1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09EC-DE67-4FEF-89AC-C1C673266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0D01A-5F87-4F3E-A19B-C234E05202F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3E082-C7D2-41BC-AEEC-2A3289B43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4BF6AE-3C63-4843-9A47-D73540EA9F02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4EF7E-C600-4527-A32C-2711DE6A56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63F1-AA05-4873-B484-5E86CE99CB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4EF8FB-6EBC-4CAF-8B3F-98B88C64B5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0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2EEB-1513-4C4F-8CA4-5A6166DC3B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AAF7-B042-40CC-842D-1927CB23B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77A94-3033-4596-9D3E-9A692F06D9B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6A8A-F95F-4FD6-9126-7783194575A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F58A-276D-4D00-B86C-47701916CEA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A1E91-E9FE-4C9B-9419-3BD40836A6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B40B47-098F-4D69-9A07-32A3B78BC448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28545-4AD9-4F0B-ACAB-B776C914F8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B466B-52AD-44DB-9828-855E65C456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CCAFA8-A375-4B41-BE3F-A64D064BE7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5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F1B-3C11-4D85-BD6F-DA484641B8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F2F94-A1CC-4C75-8981-8110C15A55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F4DEAE-92E7-49B3-939A-CD8441C34991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A6679-88C5-49EE-BD9B-42DCF06AD2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4F77B-B874-489C-B386-D27BF1B45A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075411-7664-442D-AF8F-BE5C35D8CA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CB05D-8B71-4270-B8F4-9FCE94F0C6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10E465-467E-41C6-87CE-2580C73D84C7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52F2F-8924-492B-B0E3-82D8F836B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52FF4-FF18-436A-9956-75D365560E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3B3DAD-FDA1-48EF-BE8F-7239B53004B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3483-4E39-475D-A62B-3F7340E69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1482-39A0-453C-95D6-40A9674F5E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EEDAC-994E-4D4F-B03D-5BD4323ADD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54DEF-B8AA-418D-B426-BD41258DA1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04788-4AEE-4DC3-96B8-A3EE39B3EAF5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E82E3-F681-42DA-9AF5-363841CE67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BDE8-4CCA-4005-B259-36AC4EA574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602740-E7F8-452B-BEF8-03ADDA6D5F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2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3BD2-6C2A-4AE0-AF64-401C10876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E6D0-470D-4135-B359-56248A8B194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B33F-347A-479A-8D26-61E0327E9CB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F03C-3FF1-400D-8CA0-8E327232C5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3709B-0EEB-49C3-8B55-B64D6942BA1D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02AD-8520-43CA-9140-47D51E28E7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4BC3-CC7F-4B76-A006-E7280F0D7D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B99F0-13BE-49F8-80E4-490F19FAB8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9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FF6A8-18DC-483F-8FA2-62207169D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4A90-B915-4AAD-B64E-C86923839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08EE-BA73-4BC5-93BB-F509F016ECA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9C421A3-B1B9-4BC2-A4A9-DF0BDAB41F1A}" type="datetime1">
              <a:rPr lang="en-GB"/>
              <a:pPr lvl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2C59-956B-4FF9-B474-F598A0E093C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852B-2CCE-40E5-ABB3-29E8556E44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BF49C0D-3603-431F-B006-91D13F1EC3A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rban Farming">
            <a:extLst>
              <a:ext uri="{FF2B5EF4-FFF2-40B4-BE49-F238E27FC236}">
                <a16:creationId xmlns:a16="http://schemas.microsoft.com/office/drawing/2014/main" id="{2E824A35-DF2B-44B5-AFC7-63875960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24" b="9494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reeform 5">
            <a:extLst>
              <a:ext uri="{FF2B5EF4-FFF2-40B4-BE49-F238E27FC236}">
                <a16:creationId xmlns:a16="http://schemas.microsoft.com/office/drawing/2014/main" id="{E408332D-636F-449F-A655-F60C6C1A6C61}"/>
              </a:ext>
            </a:extLst>
          </p:cNvPr>
          <p:cNvSpPr>
            <a:spLocks noMove="1" noResize="1"/>
          </p:cNvSpPr>
          <p:nvPr/>
        </p:nvSpPr>
        <p:spPr>
          <a:xfrm>
            <a:off x="7488625" y="2277614"/>
            <a:ext cx="4703380" cy="45803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33"/>
              <a:gd name="f7" fmla="val 1298"/>
              <a:gd name="f8" fmla="val 1031"/>
              <a:gd name="f9" fmla="val 380"/>
              <a:gd name="f10" fmla="val 1215"/>
              <a:gd name="f11" fmla="val 154"/>
              <a:gd name="f12" fmla="val 979"/>
              <a:gd name="f13" fmla="val 706"/>
              <a:gd name="f14" fmla="val 317"/>
              <a:gd name="f15" fmla="val 316"/>
              <a:gd name="f16" fmla="val 954"/>
              <a:gd name="f17" fmla="val 129"/>
              <a:gd name="f18" fmla="val 1172"/>
              <a:gd name="f19" fmla="val 323"/>
              <a:gd name="f20" fmla="val 1090"/>
              <a:gd name="f21" fmla="val 1193"/>
              <a:gd name="f22" fmla="val 1232"/>
              <a:gd name="f23" fmla="val 1276"/>
              <a:gd name="f24" fmla="val 1140"/>
              <a:gd name="f25" fmla="+- 0 0 -90"/>
              <a:gd name="f26" fmla="*/ f3 1 1333"/>
              <a:gd name="f27" fmla="*/ f4 1 1298"/>
              <a:gd name="f28" fmla="val f5"/>
              <a:gd name="f29" fmla="val f6"/>
              <a:gd name="f30" fmla="val f7"/>
              <a:gd name="f31" fmla="*/ f25 f0 1"/>
              <a:gd name="f32" fmla="+- f30 0 f28"/>
              <a:gd name="f33" fmla="+- f29 0 f28"/>
              <a:gd name="f34" fmla="*/ f31 1 f2"/>
              <a:gd name="f35" fmla="*/ f33 1 1333"/>
              <a:gd name="f36" fmla="*/ f32 1 1298"/>
              <a:gd name="f37" fmla="*/ 1333 f33 1"/>
              <a:gd name="f38" fmla="*/ 1031 f32 1"/>
              <a:gd name="f39" fmla="*/ 380 f32 1"/>
              <a:gd name="f40" fmla="*/ 706 f33 1"/>
              <a:gd name="f41" fmla="*/ 0 f32 1"/>
              <a:gd name="f42" fmla="*/ 0 f33 1"/>
              <a:gd name="f43" fmla="*/ 706 f32 1"/>
              <a:gd name="f44" fmla="*/ 323 f33 1"/>
              <a:gd name="f45" fmla="*/ 1298 f32 1"/>
              <a:gd name="f46" fmla="*/ 1090 f33 1"/>
              <a:gd name="f47" fmla="+- f34 0 f1"/>
              <a:gd name="f48" fmla="*/ f37 1 1333"/>
              <a:gd name="f49" fmla="*/ f38 1 1298"/>
              <a:gd name="f50" fmla="*/ f39 1 1298"/>
              <a:gd name="f51" fmla="*/ f40 1 1333"/>
              <a:gd name="f52" fmla="*/ f41 1 1298"/>
              <a:gd name="f53" fmla="*/ f42 1 1333"/>
              <a:gd name="f54" fmla="*/ f43 1 1298"/>
              <a:gd name="f55" fmla="*/ f44 1 1333"/>
              <a:gd name="f56" fmla="*/ f45 1 1298"/>
              <a:gd name="f57" fmla="*/ f46 1 1333"/>
              <a:gd name="f58" fmla="*/ 0 1 f35"/>
              <a:gd name="f59" fmla="*/ f29 1 f35"/>
              <a:gd name="f60" fmla="*/ 0 1 f36"/>
              <a:gd name="f61" fmla="*/ f30 1 f36"/>
              <a:gd name="f62" fmla="*/ f48 1 f35"/>
              <a:gd name="f63" fmla="*/ f49 1 f36"/>
              <a:gd name="f64" fmla="*/ f50 1 f36"/>
              <a:gd name="f65" fmla="*/ f51 1 f35"/>
              <a:gd name="f66" fmla="*/ f52 1 f36"/>
              <a:gd name="f67" fmla="*/ f53 1 f35"/>
              <a:gd name="f68" fmla="*/ f54 1 f36"/>
              <a:gd name="f69" fmla="*/ f55 1 f35"/>
              <a:gd name="f70" fmla="*/ f56 1 f36"/>
              <a:gd name="f71" fmla="*/ f57 1 f35"/>
              <a:gd name="f72" fmla="*/ f58 f26 1"/>
              <a:gd name="f73" fmla="*/ f59 f26 1"/>
              <a:gd name="f74" fmla="*/ f61 f27 1"/>
              <a:gd name="f75" fmla="*/ f60 f27 1"/>
              <a:gd name="f76" fmla="*/ f62 f26 1"/>
              <a:gd name="f77" fmla="*/ f63 f27 1"/>
              <a:gd name="f78" fmla="*/ f64 f27 1"/>
              <a:gd name="f79" fmla="*/ f65 f26 1"/>
              <a:gd name="f80" fmla="*/ f66 f27 1"/>
              <a:gd name="f81" fmla="*/ f67 f26 1"/>
              <a:gd name="f82" fmla="*/ f68 f27 1"/>
              <a:gd name="f83" fmla="*/ f69 f26 1"/>
              <a:gd name="f84" fmla="*/ f70 f27 1"/>
              <a:gd name="f85" fmla="*/ f7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76" y="f77"/>
              </a:cxn>
              <a:cxn ang="f47">
                <a:pos x="f76" y="f78"/>
              </a:cxn>
              <a:cxn ang="f47">
                <a:pos x="f79" y="f80"/>
              </a:cxn>
              <a:cxn ang="f47">
                <a:pos x="f81" y="f82"/>
              </a:cxn>
              <a:cxn ang="f47">
                <a:pos x="f83" y="f84"/>
              </a:cxn>
              <a:cxn ang="f47">
                <a:pos x="f85" y="f84"/>
              </a:cxn>
              <a:cxn ang="f47">
                <a:pos x="f76" y="f77"/>
              </a:cxn>
            </a:cxnLst>
            <a:rect l="f72" t="f75" r="f73" b="f74"/>
            <a:pathLst>
              <a:path w="1333" h="1298">
                <a:moveTo>
                  <a:pt x="f6" y="f8"/>
                </a:moveTo>
                <a:cubicBezTo>
                  <a:pt x="f6" y="f9"/>
                  <a:pt x="f6" y="f9"/>
                  <a:pt x="f6" y="f9"/>
                </a:cubicBezTo>
                <a:cubicBezTo>
                  <a:pt x="f10" y="f11"/>
                  <a:pt x="f12" y="f5"/>
                  <a:pt x="f13" y="f5"/>
                </a:cubicBezTo>
                <a:cubicBezTo>
                  <a:pt x="f14" y="f5"/>
                  <a:pt x="f5" y="f15"/>
                  <a:pt x="f5" y="f13"/>
                </a:cubicBezTo>
                <a:cubicBezTo>
                  <a:pt x="f5" y="f16"/>
                  <a:pt x="f17" y="f18"/>
                  <a:pt x="f19" y="f7"/>
                </a:cubicBezTo>
                <a:cubicBezTo>
                  <a:pt x="f20" y="f7"/>
                  <a:pt x="f20" y="f7"/>
                  <a:pt x="f20" y="f7"/>
                </a:cubicBezTo>
                <a:cubicBezTo>
                  <a:pt x="f21" y="f22"/>
                  <a:pt x="f23" y="f24"/>
                  <a:pt x="f6" y="f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all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9B130-A379-4E29-AC52-F1C42809E9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22022" y="3231928"/>
            <a:ext cx="3852038" cy="1834057"/>
          </a:xfrm>
        </p:spPr>
        <p:txBody>
          <a:bodyPr>
            <a:noAutofit/>
          </a:bodyPr>
          <a:lstStyle/>
          <a:p>
            <a:r>
              <a:rPr lang="fr-FR" sz="4800" dirty="0"/>
              <a:t>LiDAR Data </a:t>
            </a:r>
            <a:r>
              <a:rPr lang="fr-FR" sz="4800" dirty="0" err="1"/>
              <a:t>Processing</a:t>
            </a:r>
            <a:r>
              <a:rPr lang="fr-FR" sz="4800" dirty="0"/>
              <a:t> </a:t>
            </a:r>
            <a:r>
              <a:rPr lang="fr-FR" sz="4800" dirty="0" err="1"/>
              <a:t>Methodology</a:t>
            </a:r>
            <a:endParaRPr lang="en-GB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A5699F8-C494-4ACA-8C91-A428F26FAD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82906" y="5242674"/>
            <a:ext cx="4330260" cy="980697"/>
          </a:xfrm>
        </p:spPr>
        <p:txBody>
          <a:bodyPr>
            <a:normAutofit/>
          </a:bodyPr>
          <a:lstStyle/>
          <a:p>
            <a:r>
              <a:rPr lang="fr-FR" dirty="0"/>
              <a:t>Walid </a:t>
            </a:r>
            <a:r>
              <a:rPr lang="fr-FR" dirty="0" err="1"/>
              <a:t>Ghariani</a:t>
            </a:r>
            <a:endParaRPr lang="fr-FR" dirty="0"/>
          </a:p>
          <a:p>
            <a:r>
              <a:rPr lang="fr-FR" dirty="0"/>
              <a:t>EAGLE </a:t>
            </a:r>
            <a:r>
              <a:rPr lang="fr-FR" dirty="0" err="1"/>
              <a:t>MSc</a:t>
            </a:r>
            <a:r>
              <a:rPr lang="fr-FR" dirty="0"/>
              <a:t>.</a:t>
            </a:r>
            <a:endParaRPr lang="en-GB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6E03645-A3F3-4940-8D43-34354E2EDF8F}"/>
              </a:ext>
            </a:extLst>
          </p:cNvPr>
          <p:cNvCxnSpPr>
            <a:cxnSpLocks noMove="1" noResize="1"/>
          </p:cNvCxnSpPr>
          <p:nvPr/>
        </p:nvCxnSpPr>
        <p:spPr>
          <a:xfrm>
            <a:off x="9480334" y="5123794"/>
            <a:ext cx="935413" cy="0"/>
          </a:xfrm>
          <a:prstGeom prst="straightConnector1">
            <a:avLst/>
          </a:prstGeom>
          <a:noFill/>
          <a:ln w="25402" cap="sq">
            <a:solidFill>
              <a:srgbClr val="262626"/>
            </a:solidFill>
            <a:prstDash val="solid"/>
            <a:bevel/>
          </a:ln>
        </p:spPr>
      </p:cxnSp>
      <p:sp>
        <p:nvSpPr>
          <p:cNvPr id="11" name="AutoShape 2" descr="Home - Universität Würzburg">
            <a:extLst>
              <a:ext uri="{FF2B5EF4-FFF2-40B4-BE49-F238E27FC236}">
                <a16:creationId xmlns:a16="http://schemas.microsoft.com/office/drawing/2014/main" id="{40779035-98F5-4A39-AE8C-C36399029F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784EDD-383D-40EB-A602-7A52526A1878}"/>
              </a:ext>
            </a:extLst>
          </p:cNvPr>
          <p:cNvGrpSpPr/>
          <p:nvPr/>
        </p:nvGrpSpPr>
        <p:grpSpPr>
          <a:xfrm>
            <a:off x="9296039" y="233680"/>
            <a:ext cx="2621740" cy="507418"/>
            <a:chOff x="203661" y="5963445"/>
            <a:chExt cx="2857137" cy="552978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A759EBF-CDFC-4BBE-894E-D6902DEF2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499" y="5963445"/>
              <a:ext cx="1243029" cy="550242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0034AB2-E18E-4366-AA1F-0A027452B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5728" y="5963445"/>
              <a:ext cx="665070" cy="550242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2C7E0CC-5DDD-463C-8F8E-F76D202BD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661" y="5966181"/>
              <a:ext cx="548638" cy="550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onitor, television, screen, large&#10;&#10;Description automatically generated">
            <a:extLst>
              <a:ext uri="{FF2B5EF4-FFF2-40B4-BE49-F238E27FC236}">
                <a16:creationId xmlns:a16="http://schemas.microsoft.com/office/drawing/2014/main" id="{B808FDF8-967D-4101-B456-2F684B12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4" y="2631104"/>
            <a:ext cx="1610650" cy="1595792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67D0679D-09C0-4C38-A37A-4980FCF5375C}"/>
              </a:ext>
            </a:extLst>
          </p:cNvPr>
          <p:cNvSpPr txBox="1"/>
          <p:nvPr/>
        </p:nvSpPr>
        <p:spPr>
          <a:xfrm>
            <a:off x="86168" y="58846"/>
            <a:ext cx="2662397" cy="6740307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lgDashDot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I.   INPUT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0087A12-72FF-48EC-89CA-8F00AE0E52F8}"/>
              </a:ext>
            </a:extLst>
          </p:cNvPr>
          <p:cNvSpPr txBox="1"/>
          <p:nvPr/>
        </p:nvSpPr>
        <p:spPr>
          <a:xfrm>
            <a:off x="2882101" y="2302577"/>
            <a:ext cx="2470153" cy="923330"/>
          </a:xfrm>
          <a:prstGeom prst="rect">
            <a:avLst/>
          </a:prstGeom>
          <a:noFill/>
          <a:ln w="19046" cap="flat">
            <a:noFill/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kern="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3. Generate the 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DTM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120482B-42AF-4BA5-AF8E-E797ABD8DE65}"/>
              </a:ext>
            </a:extLst>
          </p:cNvPr>
          <p:cNvSpPr txBox="1"/>
          <p:nvPr/>
        </p:nvSpPr>
        <p:spPr>
          <a:xfrm>
            <a:off x="2943030" y="4656770"/>
            <a:ext cx="2726654" cy="369332"/>
          </a:xfrm>
          <a:prstGeom prst="rect">
            <a:avLst/>
          </a:prstGeom>
          <a:noFill/>
          <a:ln w="19046" cap="flat">
            <a:noFill/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4. </a:t>
            </a:r>
            <a:r>
              <a:rPr lang="en-GB" dirty="0"/>
              <a:t>Normalize the lidar data </a:t>
            </a:r>
          </a:p>
        </p:txBody>
      </p:sp>
      <p:pic>
        <p:nvPicPr>
          <p:cNvPr id="15" name="Picture 14" descr="A picture containing outdoor, flying, grass, large&#10;&#10;Description automatically generated">
            <a:extLst>
              <a:ext uri="{FF2B5EF4-FFF2-40B4-BE49-F238E27FC236}">
                <a16:creationId xmlns:a16="http://schemas.microsoft.com/office/drawing/2014/main" id="{E51D6A24-A96C-4E79-B03B-21FC60AFE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12" y="2949597"/>
            <a:ext cx="1646797" cy="1646797"/>
          </a:xfrm>
          <a:prstGeom prst="rect">
            <a:avLst/>
          </a:prstGeom>
        </p:spPr>
      </p:pic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950088F8-31F8-4404-B91A-3ABB6A30E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90" y="5029511"/>
            <a:ext cx="1696019" cy="1686981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0F8AAD74-DBBF-42A4-9C23-FE6653093330}"/>
              </a:ext>
            </a:extLst>
          </p:cNvPr>
          <p:cNvSpPr txBox="1"/>
          <p:nvPr/>
        </p:nvSpPr>
        <p:spPr>
          <a:xfrm>
            <a:off x="6672318" y="470054"/>
            <a:ext cx="2470154" cy="923330"/>
          </a:xfrm>
          <a:prstGeom prst="rect">
            <a:avLst/>
          </a:prstGeom>
          <a:noFill/>
          <a:ln w="19046" cap="flat">
            <a:noFill/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5. </a:t>
            </a:r>
            <a:r>
              <a:rPr lang="en-GB" dirty="0"/>
              <a:t>Filter the point clouds from the first return  classified as ground</a:t>
            </a:r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743C3A96-EDAB-43D4-AAD9-3EBDAC28F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76" y="1483703"/>
            <a:ext cx="1646797" cy="1656172"/>
          </a:xfrm>
          <a:prstGeom prst="rect">
            <a:avLst/>
          </a:prstGeom>
        </p:spPr>
      </p:pic>
      <p:sp>
        <p:nvSpPr>
          <p:cNvPr id="25" name="TextBox 6">
            <a:extLst>
              <a:ext uri="{FF2B5EF4-FFF2-40B4-BE49-F238E27FC236}">
                <a16:creationId xmlns:a16="http://schemas.microsoft.com/office/drawing/2014/main" id="{2733571A-7085-4E4E-8653-5A1B0BF11846}"/>
              </a:ext>
            </a:extLst>
          </p:cNvPr>
          <p:cNvSpPr txBox="1"/>
          <p:nvPr/>
        </p:nvSpPr>
        <p:spPr>
          <a:xfrm>
            <a:off x="6672320" y="3642010"/>
            <a:ext cx="2470152" cy="923330"/>
          </a:xfrm>
          <a:prstGeom prst="rect">
            <a:avLst/>
          </a:prstGeom>
          <a:noFill/>
          <a:ln w="19046" cap="flat">
            <a:noFill/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6. Remove the outlines/errors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dirty="0"/>
          </a:p>
        </p:txBody>
      </p:sp>
      <p:pic>
        <p:nvPicPr>
          <p:cNvPr id="27" name="Picture 26" descr="A picture containing large&#10;&#10;Description automatically generated">
            <a:extLst>
              <a:ext uri="{FF2B5EF4-FFF2-40B4-BE49-F238E27FC236}">
                <a16:creationId xmlns:a16="http://schemas.microsoft.com/office/drawing/2014/main" id="{C70A0C97-CD25-4FED-8E6D-617AA45C6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83" y="4406859"/>
            <a:ext cx="1690426" cy="1687231"/>
          </a:xfrm>
          <a:prstGeom prst="rect">
            <a:avLst/>
          </a:prstGeom>
        </p:spPr>
      </p:pic>
      <p:pic>
        <p:nvPicPr>
          <p:cNvPr id="29" name="Picture 28" descr="A close up of a map&#10;&#10;Description automatically generated">
            <a:extLst>
              <a:ext uri="{FF2B5EF4-FFF2-40B4-BE49-F238E27FC236}">
                <a16:creationId xmlns:a16="http://schemas.microsoft.com/office/drawing/2014/main" id="{2861E3AD-5DF7-4FFD-B6D4-C0CA52B14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25" y="2631104"/>
            <a:ext cx="1646797" cy="1643913"/>
          </a:xfrm>
          <a:prstGeom prst="rect">
            <a:avLst/>
          </a:prstGeom>
        </p:spPr>
      </p:pic>
      <p:sp>
        <p:nvSpPr>
          <p:cNvPr id="31" name="TextBox 13">
            <a:extLst>
              <a:ext uri="{FF2B5EF4-FFF2-40B4-BE49-F238E27FC236}">
                <a16:creationId xmlns:a16="http://schemas.microsoft.com/office/drawing/2014/main" id="{FEA02D00-E2B3-4F69-A06C-48CCA9C0BD76}"/>
              </a:ext>
            </a:extLst>
          </p:cNvPr>
          <p:cNvSpPr txBox="1"/>
          <p:nvPr/>
        </p:nvSpPr>
        <p:spPr>
          <a:xfrm>
            <a:off x="9296545" y="58843"/>
            <a:ext cx="2809287" cy="6740307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lgDashDot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III.   OUTPUT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69586636-CC8D-4D16-892A-9713AB45D7FF}"/>
              </a:ext>
            </a:extLst>
          </p:cNvPr>
          <p:cNvSpPr txBox="1"/>
          <p:nvPr/>
        </p:nvSpPr>
        <p:spPr>
          <a:xfrm>
            <a:off x="9631307" y="1521574"/>
            <a:ext cx="2331232" cy="923330"/>
          </a:xfrm>
          <a:prstGeom prst="rect">
            <a:avLst/>
          </a:prstGeom>
          <a:noFill/>
          <a:ln w="19046" cap="flat">
            <a:noFill/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000000"/>
                </a:solidFill>
                <a:latin typeface="Calibri"/>
              </a:rPr>
              <a:t>7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Generate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the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nDSM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B74120F7-1E5E-4093-ADBE-408016DECD07}"/>
              </a:ext>
            </a:extLst>
          </p:cNvPr>
          <p:cNvSpPr txBox="1"/>
          <p:nvPr/>
        </p:nvSpPr>
        <p:spPr>
          <a:xfrm>
            <a:off x="322873" y="1527476"/>
            <a:ext cx="2144405" cy="923333"/>
          </a:xfrm>
          <a:prstGeom prst="rect">
            <a:avLst/>
          </a:prstGeom>
          <a:noFill/>
          <a:ln w="19046" cap="flat">
            <a:noFill/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1. LiDAR data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E3CE202C-587E-452A-9A4D-BC822AB9C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" y="331496"/>
            <a:ext cx="799420" cy="92333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0EB02E57-84A5-449D-88B0-0413157F623F}"/>
              </a:ext>
            </a:extLst>
          </p:cNvPr>
          <p:cNvSpPr txBox="1"/>
          <p:nvPr/>
        </p:nvSpPr>
        <p:spPr>
          <a:xfrm>
            <a:off x="2655162" y="515111"/>
            <a:ext cx="3112612" cy="369332"/>
          </a:xfrm>
          <a:prstGeom prst="rect">
            <a:avLst/>
          </a:prstGeom>
          <a:noFill/>
          <a:ln w="19046" cap="flat">
            <a:noFill/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en-GB" dirty="0"/>
              <a:t>Ground - Nonground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7AFAA93-B374-439D-8C46-E10FCED451C8}"/>
              </a:ext>
            </a:extLst>
          </p:cNvPr>
          <p:cNvSpPr txBox="1"/>
          <p:nvPr/>
        </p:nvSpPr>
        <p:spPr>
          <a:xfrm>
            <a:off x="2863169" y="58842"/>
            <a:ext cx="6329648" cy="6740307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lgDashDot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II.   </a:t>
            </a:r>
            <a:r>
              <a:rPr lang="fr-FR" b="1" dirty="0">
                <a:solidFill>
                  <a:srgbClr val="000000"/>
                </a:solidFill>
                <a:latin typeface="Calibri"/>
              </a:rPr>
              <a:t>PROCESSING</a:t>
            </a: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06AC8BF5-58BA-4440-B395-1347AB151F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57" y="893996"/>
            <a:ext cx="1644252" cy="16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65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LiDAR Data Processing 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s394339</dc:creator>
  <cp:lastModifiedBy>s394339</cp:lastModifiedBy>
  <cp:revision>25</cp:revision>
  <dcterms:created xsi:type="dcterms:W3CDTF">2020-06-23T07:18:53Z</dcterms:created>
  <dcterms:modified xsi:type="dcterms:W3CDTF">2020-08-25T14:03:52Z</dcterms:modified>
</cp:coreProperties>
</file>