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57" r:id="rId4"/>
    <p:sldId id="259" r:id="rId5"/>
    <p:sldId id="261" r:id="rId6"/>
    <p:sldId id="260" r:id="rId7"/>
    <p:sldId id="258" r:id="rId8"/>
    <p:sldId id="263" r:id="rId9"/>
    <p:sldId id="264" r:id="rId10"/>
    <p:sldId id="285" r:id="rId11"/>
    <p:sldId id="287" r:id="rId12"/>
    <p:sldId id="265" r:id="rId13"/>
    <p:sldId id="267" r:id="rId14"/>
    <p:sldId id="281" r:id="rId15"/>
    <p:sldId id="280" r:id="rId16"/>
    <p:sldId id="283" r:id="rId17"/>
    <p:sldId id="290" r:id="rId18"/>
    <p:sldId id="284" r:id="rId19"/>
  </p:sldIdLst>
  <p:sldSz cx="9144000" cy="6858000" type="screen4x3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5" autoAdjust="0"/>
    <p:restoredTop sz="93318" autoAdjust="0"/>
  </p:normalViewPr>
  <p:slideViewPr>
    <p:cSldViewPr snapToGrid="0">
      <p:cViewPr varScale="1">
        <p:scale>
          <a:sx n="140" d="100"/>
          <a:sy n="140" d="100"/>
        </p:scale>
        <p:origin x="760" y="184"/>
      </p:cViewPr>
      <p:guideLst/>
    </p:cSldViewPr>
  </p:slideViewPr>
  <p:outlineViewPr>
    <p:cViewPr>
      <p:scale>
        <a:sx n="33" d="100"/>
        <a:sy n="33" d="100"/>
      </p:scale>
      <p:origin x="0" y="-30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0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87B6B-0A6D-48B2-9C10-4D14BC5AE3E6}" type="doc">
      <dgm:prSet loTypeId="urn:microsoft.com/office/officeart/2005/8/layout/vList2" loCatId="list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31FFDC25-FA87-4958-88F5-22E9CBD57D6B}">
      <dgm:prSet/>
      <dgm:spPr/>
      <dgm:t>
        <a:bodyPr/>
        <a:lstStyle/>
        <a:p>
          <a:r>
            <a:rPr lang="en-GB"/>
            <a:t>Horizon of several days</a:t>
          </a:r>
          <a:endParaRPr lang="en-US"/>
        </a:p>
      </dgm:t>
    </dgm:pt>
    <dgm:pt modelId="{2D39EC0C-EBCC-4B94-9185-6D406ECB6ECF}" type="parTrans" cxnId="{99256EC0-2D3A-4B7D-B84C-F347148B5331}">
      <dgm:prSet/>
      <dgm:spPr/>
      <dgm:t>
        <a:bodyPr/>
        <a:lstStyle/>
        <a:p>
          <a:endParaRPr lang="en-US"/>
        </a:p>
      </dgm:t>
    </dgm:pt>
    <dgm:pt modelId="{EDCA0F93-358C-4DBE-8FB1-D864735AE557}" type="sibTrans" cxnId="{99256EC0-2D3A-4B7D-B84C-F347148B5331}">
      <dgm:prSet/>
      <dgm:spPr/>
      <dgm:t>
        <a:bodyPr/>
        <a:lstStyle/>
        <a:p>
          <a:endParaRPr lang="en-US"/>
        </a:p>
      </dgm:t>
    </dgm:pt>
    <dgm:pt modelId="{2021A372-1331-4F80-92A1-8F576F9752A6}">
      <dgm:prSet/>
      <dgm:spPr/>
      <dgm:t>
        <a:bodyPr/>
        <a:lstStyle/>
        <a:p>
          <a:r>
            <a:rPr lang="en-GB"/>
            <a:t>Machine distribution tasks with a window of possible delivery days</a:t>
          </a:r>
          <a:endParaRPr lang="en-US"/>
        </a:p>
      </dgm:t>
    </dgm:pt>
    <dgm:pt modelId="{574ACCF3-8B61-40FD-BD94-57C71851D1C1}" type="parTrans" cxnId="{88E5EAF9-EA0D-4F34-93B8-4D900548563D}">
      <dgm:prSet/>
      <dgm:spPr/>
      <dgm:t>
        <a:bodyPr/>
        <a:lstStyle/>
        <a:p>
          <a:endParaRPr lang="en-US"/>
        </a:p>
      </dgm:t>
    </dgm:pt>
    <dgm:pt modelId="{C1C7B31B-9DD7-4EEF-9B66-8E31BBA7E39E}" type="sibTrans" cxnId="{88E5EAF9-EA0D-4F34-93B8-4D900548563D}">
      <dgm:prSet/>
      <dgm:spPr/>
      <dgm:t>
        <a:bodyPr/>
        <a:lstStyle/>
        <a:p>
          <a:endParaRPr lang="en-US"/>
        </a:p>
      </dgm:t>
    </dgm:pt>
    <dgm:pt modelId="{6D6383B6-C559-4214-BA63-FACF63395C3C}">
      <dgm:prSet/>
      <dgm:spPr/>
      <dgm:t>
        <a:bodyPr/>
        <a:lstStyle/>
        <a:p>
          <a:r>
            <a:rPr lang="en-GB" dirty="0"/>
            <a:t>Large fleet of homogeneous trucks with limited loading capacity</a:t>
          </a:r>
          <a:endParaRPr lang="en-US" dirty="0"/>
        </a:p>
      </dgm:t>
    </dgm:pt>
    <dgm:pt modelId="{93094BA9-BE22-4EBD-A616-0B878E03C130}" type="parTrans" cxnId="{B04A0AE9-B15F-4561-84BC-7201EDAFBB3F}">
      <dgm:prSet/>
      <dgm:spPr/>
      <dgm:t>
        <a:bodyPr/>
        <a:lstStyle/>
        <a:p>
          <a:endParaRPr lang="en-US"/>
        </a:p>
      </dgm:t>
    </dgm:pt>
    <dgm:pt modelId="{D2860E61-B0CA-4C41-903E-0F5C4E79BE14}" type="sibTrans" cxnId="{B04A0AE9-B15F-4561-84BC-7201EDAFBB3F}">
      <dgm:prSet/>
      <dgm:spPr/>
      <dgm:t>
        <a:bodyPr/>
        <a:lstStyle/>
        <a:p>
          <a:endParaRPr lang="en-US"/>
        </a:p>
      </dgm:t>
    </dgm:pt>
    <dgm:pt modelId="{7391589C-E2E5-42B7-96C1-E99BBAE65164}">
      <dgm:prSet/>
      <dgm:spPr/>
      <dgm:t>
        <a:bodyPr/>
        <a:lstStyle/>
        <a:p>
          <a:r>
            <a:rPr lang="en-GB" dirty="0"/>
            <a:t>Pool of specific technicians with skills that should match the machine type</a:t>
          </a:r>
          <a:endParaRPr lang="en-US" dirty="0"/>
        </a:p>
      </dgm:t>
    </dgm:pt>
    <dgm:pt modelId="{986FB354-043D-41B8-BEFC-BD1B287B5BB1}" type="parTrans" cxnId="{2C32A741-9F8A-4E14-B678-21CF2FDFB423}">
      <dgm:prSet/>
      <dgm:spPr/>
      <dgm:t>
        <a:bodyPr/>
        <a:lstStyle/>
        <a:p>
          <a:endParaRPr lang="en-US"/>
        </a:p>
      </dgm:t>
    </dgm:pt>
    <dgm:pt modelId="{73389B30-CDB1-4D49-BFB8-1883E4071775}" type="sibTrans" cxnId="{2C32A741-9F8A-4E14-B678-21CF2FDFB423}">
      <dgm:prSet/>
      <dgm:spPr/>
      <dgm:t>
        <a:bodyPr/>
        <a:lstStyle/>
        <a:p>
          <a:endParaRPr lang="en-US"/>
        </a:p>
      </dgm:t>
    </dgm:pt>
    <dgm:pt modelId="{5834315B-4A05-4FB1-B863-F34D03CC178B}">
      <dgm:prSet/>
      <dgm:spPr/>
      <dgm:t>
        <a:bodyPr/>
        <a:lstStyle/>
        <a:p>
          <a:r>
            <a:rPr lang="en-GB" dirty="0"/>
            <a:t>Technicians must be given regular days of rest </a:t>
          </a:r>
          <a:endParaRPr lang="en-US" dirty="0"/>
        </a:p>
      </dgm:t>
    </dgm:pt>
    <dgm:pt modelId="{4121783A-F7C2-4CFF-B671-BF3E1C79845E}" type="parTrans" cxnId="{4F6CA0C5-40CA-41E3-8BA5-E9E7622A1F56}">
      <dgm:prSet/>
      <dgm:spPr/>
      <dgm:t>
        <a:bodyPr/>
        <a:lstStyle/>
        <a:p>
          <a:endParaRPr lang="en-US"/>
        </a:p>
      </dgm:t>
    </dgm:pt>
    <dgm:pt modelId="{E0E2E746-0552-41EC-AC61-3EB4E72963A7}" type="sibTrans" cxnId="{4F6CA0C5-40CA-41E3-8BA5-E9E7622A1F56}">
      <dgm:prSet/>
      <dgm:spPr/>
      <dgm:t>
        <a:bodyPr/>
        <a:lstStyle/>
        <a:p>
          <a:endParaRPr lang="en-US"/>
        </a:p>
      </dgm:t>
    </dgm:pt>
    <dgm:pt modelId="{55DA82D4-69D3-4A25-9BA7-F4CCF5B6382F}">
      <dgm:prSet/>
      <dgm:spPr/>
      <dgm:t>
        <a:bodyPr/>
        <a:lstStyle/>
        <a:p>
          <a:r>
            <a:rPr lang="en-GB" dirty="0"/>
            <a:t>The earliest a machine can be installed, is the day after delivery</a:t>
          </a:r>
          <a:endParaRPr lang="en-US" dirty="0"/>
        </a:p>
      </dgm:t>
    </dgm:pt>
    <dgm:pt modelId="{4A61A447-F8D9-4228-823C-8445738D08B6}" type="parTrans" cxnId="{4C3AE958-9BF2-4BCA-9950-786CFCC61719}">
      <dgm:prSet/>
      <dgm:spPr/>
    </dgm:pt>
    <dgm:pt modelId="{2F038ADB-00C4-4E21-B4FD-BC7A729A2ED1}" type="sibTrans" cxnId="{4C3AE958-9BF2-4BCA-9950-786CFCC61719}">
      <dgm:prSet/>
      <dgm:spPr/>
    </dgm:pt>
    <dgm:pt modelId="{4559E7D2-BC44-4D62-A055-C14ABDAA3DAB}">
      <dgm:prSet/>
      <dgm:spPr/>
      <dgm:t>
        <a:bodyPr/>
        <a:lstStyle/>
        <a:p>
          <a:r>
            <a:rPr lang="en-US" dirty="0"/>
            <a:t>Cost function as a weighted sum of several cost elements</a:t>
          </a:r>
        </a:p>
      </dgm:t>
    </dgm:pt>
    <dgm:pt modelId="{D5FDC512-A6E3-428B-9DED-94D37FC8E6C8}" type="parTrans" cxnId="{8EE91F8F-5BD4-4C22-B2F3-7A75F6A4DDC3}">
      <dgm:prSet/>
      <dgm:spPr/>
    </dgm:pt>
    <dgm:pt modelId="{5A044914-F07C-45E4-9C32-292E28EE6BE3}" type="sibTrans" cxnId="{8EE91F8F-5BD4-4C22-B2F3-7A75F6A4DDC3}">
      <dgm:prSet/>
      <dgm:spPr/>
    </dgm:pt>
    <dgm:pt modelId="{7F6A0E17-DB06-456B-AA53-F42B31574C3B}" type="pres">
      <dgm:prSet presAssocID="{67587B6B-0A6D-48B2-9C10-4D14BC5AE3E6}" presName="linear" presStyleCnt="0">
        <dgm:presLayoutVars>
          <dgm:animLvl val="lvl"/>
          <dgm:resizeHandles val="exact"/>
        </dgm:presLayoutVars>
      </dgm:prSet>
      <dgm:spPr/>
    </dgm:pt>
    <dgm:pt modelId="{937F3188-54D1-4B05-8BCA-F2E825BF733E}" type="pres">
      <dgm:prSet presAssocID="{31FFDC25-FA87-4958-88F5-22E9CBD57D6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2FC02DC-812A-4CE0-897A-3BE2FE682288}" type="pres">
      <dgm:prSet presAssocID="{EDCA0F93-358C-4DBE-8FB1-D864735AE557}" presName="spacer" presStyleCnt="0"/>
      <dgm:spPr/>
    </dgm:pt>
    <dgm:pt modelId="{B58554A4-979E-440F-9A48-7F68DDF08887}" type="pres">
      <dgm:prSet presAssocID="{2021A372-1331-4F80-92A1-8F576F9752A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691AFBC-50A1-4921-A649-8C0C14658945}" type="pres">
      <dgm:prSet presAssocID="{C1C7B31B-9DD7-4EEF-9B66-8E31BBA7E39E}" presName="spacer" presStyleCnt="0"/>
      <dgm:spPr/>
    </dgm:pt>
    <dgm:pt modelId="{70722389-0464-4A1C-BFF0-2ABE0337CD34}" type="pres">
      <dgm:prSet presAssocID="{6D6383B6-C559-4214-BA63-FACF63395C3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5F12980-56DD-4844-BAC6-55FBB2240558}" type="pres">
      <dgm:prSet presAssocID="{D2860E61-B0CA-4C41-903E-0F5C4E79BE14}" presName="spacer" presStyleCnt="0"/>
      <dgm:spPr/>
    </dgm:pt>
    <dgm:pt modelId="{492CC9D9-185D-48C0-85AB-3D3050D375BF}" type="pres">
      <dgm:prSet presAssocID="{55DA82D4-69D3-4A25-9BA7-F4CCF5B638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D4A6C05-68D8-4685-9747-D0A92C7CD314}" type="pres">
      <dgm:prSet presAssocID="{2F038ADB-00C4-4E21-B4FD-BC7A729A2ED1}" presName="spacer" presStyleCnt="0"/>
      <dgm:spPr/>
    </dgm:pt>
    <dgm:pt modelId="{2C68BFD2-175C-42D7-9FAB-D80C24475FD6}" type="pres">
      <dgm:prSet presAssocID="{7391589C-E2E5-42B7-96C1-E99BBAE6516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F2EDE61-77DA-4D64-A0E3-B0FF015BC85B}" type="pres">
      <dgm:prSet presAssocID="{73389B30-CDB1-4D49-BFB8-1883E4071775}" presName="spacer" presStyleCnt="0"/>
      <dgm:spPr/>
    </dgm:pt>
    <dgm:pt modelId="{1626329D-8C04-4092-A545-F219317FFACF}" type="pres">
      <dgm:prSet presAssocID="{5834315B-4A05-4FB1-B863-F34D03CC178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668E805-BF61-4FE2-B43E-881314A785C1}" type="pres">
      <dgm:prSet presAssocID="{E0E2E746-0552-41EC-AC61-3EB4E72963A7}" presName="spacer" presStyleCnt="0"/>
      <dgm:spPr/>
    </dgm:pt>
    <dgm:pt modelId="{A775B4C3-5C83-4689-85D4-096C73911DE8}" type="pres">
      <dgm:prSet presAssocID="{4559E7D2-BC44-4D62-A055-C14ABDAA3DA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A815D09-C2E9-4D5B-8B43-38DA3D8B55BB}" type="presOf" srcId="{6D6383B6-C559-4214-BA63-FACF63395C3C}" destId="{70722389-0464-4A1C-BFF0-2ABE0337CD34}" srcOrd="0" destOrd="0" presId="urn:microsoft.com/office/officeart/2005/8/layout/vList2"/>
    <dgm:cxn modelId="{2C32A741-9F8A-4E14-B678-21CF2FDFB423}" srcId="{67587B6B-0A6D-48B2-9C10-4D14BC5AE3E6}" destId="{7391589C-E2E5-42B7-96C1-E99BBAE65164}" srcOrd="4" destOrd="0" parTransId="{986FB354-043D-41B8-BEFC-BD1B287B5BB1}" sibTransId="{73389B30-CDB1-4D49-BFB8-1883E4071775}"/>
    <dgm:cxn modelId="{4C3AE958-9BF2-4BCA-9950-786CFCC61719}" srcId="{67587B6B-0A6D-48B2-9C10-4D14BC5AE3E6}" destId="{55DA82D4-69D3-4A25-9BA7-F4CCF5B6382F}" srcOrd="3" destOrd="0" parTransId="{4A61A447-F8D9-4228-823C-8445738D08B6}" sibTransId="{2F038ADB-00C4-4E21-B4FD-BC7A729A2ED1}"/>
    <dgm:cxn modelId="{FA780C5B-302E-44D1-805B-47006BAAC117}" type="presOf" srcId="{5834315B-4A05-4FB1-B863-F34D03CC178B}" destId="{1626329D-8C04-4092-A545-F219317FFACF}" srcOrd="0" destOrd="0" presId="urn:microsoft.com/office/officeart/2005/8/layout/vList2"/>
    <dgm:cxn modelId="{C6283C77-A850-4240-9EB2-7113693B41B9}" type="presOf" srcId="{4559E7D2-BC44-4D62-A055-C14ABDAA3DAB}" destId="{A775B4C3-5C83-4689-85D4-096C73911DE8}" srcOrd="0" destOrd="0" presId="urn:microsoft.com/office/officeart/2005/8/layout/vList2"/>
    <dgm:cxn modelId="{3B1CE479-F98E-4830-B711-6DEE461F2553}" type="presOf" srcId="{55DA82D4-69D3-4A25-9BA7-F4CCF5B6382F}" destId="{492CC9D9-185D-48C0-85AB-3D3050D375BF}" srcOrd="0" destOrd="0" presId="urn:microsoft.com/office/officeart/2005/8/layout/vList2"/>
    <dgm:cxn modelId="{8EE91F8F-5BD4-4C22-B2F3-7A75F6A4DDC3}" srcId="{67587B6B-0A6D-48B2-9C10-4D14BC5AE3E6}" destId="{4559E7D2-BC44-4D62-A055-C14ABDAA3DAB}" srcOrd="6" destOrd="0" parTransId="{D5FDC512-A6E3-428B-9DED-94D37FC8E6C8}" sibTransId="{5A044914-F07C-45E4-9C32-292E28EE6BE3}"/>
    <dgm:cxn modelId="{1F6C7A98-63B3-42AD-8D4F-61666CD6668C}" type="presOf" srcId="{2021A372-1331-4F80-92A1-8F576F9752A6}" destId="{B58554A4-979E-440F-9A48-7F68DDF08887}" srcOrd="0" destOrd="0" presId="urn:microsoft.com/office/officeart/2005/8/layout/vList2"/>
    <dgm:cxn modelId="{05102E9A-D507-461D-8366-456CE52A9DBD}" type="presOf" srcId="{31FFDC25-FA87-4958-88F5-22E9CBD57D6B}" destId="{937F3188-54D1-4B05-8BCA-F2E825BF733E}" srcOrd="0" destOrd="0" presId="urn:microsoft.com/office/officeart/2005/8/layout/vList2"/>
    <dgm:cxn modelId="{F986419A-8928-4961-A16E-EE3B4EE4F5F6}" type="presOf" srcId="{67587B6B-0A6D-48B2-9C10-4D14BC5AE3E6}" destId="{7F6A0E17-DB06-456B-AA53-F42B31574C3B}" srcOrd="0" destOrd="0" presId="urn:microsoft.com/office/officeart/2005/8/layout/vList2"/>
    <dgm:cxn modelId="{99256EC0-2D3A-4B7D-B84C-F347148B5331}" srcId="{67587B6B-0A6D-48B2-9C10-4D14BC5AE3E6}" destId="{31FFDC25-FA87-4958-88F5-22E9CBD57D6B}" srcOrd="0" destOrd="0" parTransId="{2D39EC0C-EBCC-4B94-9185-6D406ECB6ECF}" sibTransId="{EDCA0F93-358C-4DBE-8FB1-D864735AE557}"/>
    <dgm:cxn modelId="{4F6CA0C5-40CA-41E3-8BA5-E9E7622A1F56}" srcId="{67587B6B-0A6D-48B2-9C10-4D14BC5AE3E6}" destId="{5834315B-4A05-4FB1-B863-F34D03CC178B}" srcOrd="5" destOrd="0" parTransId="{4121783A-F7C2-4CFF-B671-BF3E1C79845E}" sibTransId="{E0E2E746-0552-41EC-AC61-3EB4E72963A7}"/>
    <dgm:cxn modelId="{B50C09E9-5B02-4A77-AA16-1C7F5F3E39F5}" type="presOf" srcId="{7391589C-E2E5-42B7-96C1-E99BBAE65164}" destId="{2C68BFD2-175C-42D7-9FAB-D80C24475FD6}" srcOrd="0" destOrd="0" presId="urn:microsoft.com/office/officeart/2005/8/layout/vList2"/>
    <dgm:cxn modelId="{B04A0AE9-B15F-4561-84BC-7201EDAFBB3F}" srcId="{67587B6B-0A6D-48B2-9C10-4D14BC5AE3E6}" destId="{6D6383B6-C559-4214-BA63-FACF63395C3C}" srcOrd="2" destOrd="0" parTransId="{93094BA9-BE22-4EBD-A616-0B878E03C130}" sibTransId="{D2860E61-B0CA-4C41-903E-0F5C4E79BE14}"/>
    <dgm:cxn modelId="{88E5EAF9-EA0D-4F34-93B8-4D900548563D}" srcId="{67587B6B-0A6D-48B2-9C10-4D14BC5AE3E6}" destId="{2021A372-1331-4F80-92A1-8F576F9752A6}" srcOrd="1" destOrd="0" parTransId="{574ACCF3-8B61-40FD-BD94-57C71851D1C1}" sibTransId="{C1C7B31B-9DD7-4EEF-9B66-8E31BBA7E39E}"/>
    <dgm:cxn modelId="{382CD4D7-B7CF-4397-97FD-17A4718AA65B}" type="presParOf" srcId="{7F6A0E17-DB06-456B-AA53-F42B31574C3B}" destId="{937F3188-54D1-4B05-8BCA-F2E825BF733E}" srcOrd="0" destOrd="0" presId="urn:microsoft.com/office/officeart/2005/8/layout/vList2"/>
    <dgm:cxn modelId="{E8E26CF3-EB96-4B4B-BC7D-B130B2EF04AE}" type="presParOf" srcId="{7F6A0E17-DB06-456B-AA53-F42B31574C3B}" destId="{62FC02DC-812A-4CE0-897A-3BE2FE682288}" srcOrd="1" destOrd="0" presId="urn:microsoft.com/office/officeart/2005/8/layout/vList2"/>
    <dgm:cxn modelId="{934EB87D-1111-4295-89C6-3915E8F2BDB7}" type="presParOf" srcId="{7F6A0E17-DB06-456B-AA53-F42B31574C3B}" destId="{B58554A4-979E-440F-9A48-7F68DDF08887}" srcOrd="2" destOrd="0" presId="urn:microsoft.com/office/officeart/2005/8/layout/vList2"/>
    <dgm:cxn modelId="{26BE0C87-AF8A-4F68-AEAE-A8866B5206DE}" type="presParOf" srcId="{7F6A0E17-DB06-456B-AA53-F42B31574C3B}" destId="{F691AFBC-50A1-4921-A649-8C0C14658945}" srcOrd="3" destOrd="0" presId="urn:microsoft.com/office/officeart/2005/8/layout/vList2"/>
    <dgm:cxn modelId="{26C096C8-E25C-4314-8E23-7654098E7100}" type="presParOf" srcId="{7F6A0E17-DB06-456B-AA53-F42B31574C3B}" destId="{70722389-0464-4A1C-BFF0-2ABE0337CD34}" srcOrd="4" destOrd="0" presId="urn:microsoft.com/office/officeart/2005/8/layout/vList2"/>
    <dgm:cxn modelId="{9A8CDFDB-13C3-4CF2-A221-5BDC7F2BE93D}" type="presParOf" srcId="{7F6A0E17-DB06-456B-AA53-F42B31574C3B}" destId="{F5F12980-56DD-4844-BAC6-55FBB2240558}" srcOrd="5" destOrd="0" presId="urn:microsoft.com/office/officeart/2005/8/layout/vList2"/>
    <dgm:cxn modelId="{6BB5B74D-36DB-431D-AC49-C7B79A9EA915}" type="presParOf" srcId="{7F6A0E17-DB06-456B-AA53-F42B31574C3B}" destId="{492CC9D9-185D-48C0-85AB-3D3050D375BF}" srcOrd="6" destOrd="0" presId="urn:microsoft.com/office/officeart/2005/8/layout/vList2"/>
    <dgm:cxn modelId="{D3AFF714-1249-4CC1-A77D-12F4ABFC66FB}" type="presParOf" srcId="{7F6A0E17-DB06-456B-AA53-F42B31574C3B}" destId="{5D4A6C05-68D8-4685-9747-D0A92C7CD314}" srcOrd="7" destOrd="0" presId="urn:microsoft.com/office/officeart/2005/8/layout/vList2"/>
    <dgm:cxn modelId="{B13D53BA-8E48-42E3-91CD-BC9C6249BD0C}" type="presParOf" srcId="{7F6A0E17-DB06-456B-AA53-F42B31574C3B}" destId="{2C68BFD2-175C-42D7-9FAB-D80C24475FD6}" srcOrd="8" destOrd="0" presId="urn:microsoft.com/office/officeart/2005/8/layout/vList2"/>
    <dgm:cxn modelId="{94E35D3C-E809-49E8-BC20-E13235C03789}" type="presParOf" srcId="{7F6A0E17-DB06-456B-AA53-F42B31574C3B}" destId="{2F2EDE61-77DA-4D64-A0E3-B0FF015BC85B}" srcOrd="9" destOrd="0" presId="urn:microsoft.com/office/officeart/2005/8/layout/vList2"/>
    <dgm:cxn modelId="{8A3E8230-954A-4484-8526-A86CDBB735A2}" type="presParOf" srcId="{7F6A0E17-DB06-456B-AA53-F42B31574C3B}" destId="{1626329D-8C04-4092-A545-F219317FFACF}" srcOrd="10" destOrd="0" presId="urn:microsoft.com/office/officeart/2005/8/layout/vList2"/>
    <dgm:cxn modelId="{8E948832-33B9-4907-A8AA-775256173D66}" type="presParOf" srcId="{7F6A0E17-DB06-456B-AA53-F42B31574C3B}" destId="{4668E805-BF61-4FE2-B43E-881314A785C1}" srcOrd="11" destOrd="0" presId="urn:microsoft.com/office/officeart/2005/8/layout/vList2"/>
    <dgm:cxn modelId="{798AC8C2-A3C4-4C7C-A2D4-47E62BA19B2F}" type="presParOf" srcId="{7F6A0E17-DB06-456B-AA53-F42B31574C3B}" destId="{A775B4C3-5C83-4689-85D4-096C73911DE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F3188-54D1-4B05-8BCA-F2E825BF733E}">
      <dsp:nvSpPr>
        <dsp:cNvPr id="0" name=""/>
        <dsp:cNvSpPr/>
      </dsp:nvSpPr>
      <dsp:spPr>
        <a:xfrm>
          <a:off x="0" y="15185"/>
          <a:ext cx="5182791" cy="67532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Horizon of several days</a:t>
          </a:r>
          <a:endParaRPr lang="en-US" sz="1700" kern="1200"/>
        </a:p>
      </dsp:txBody>
      <dsp:txXfrm>
        <a:off x="32967" y="48152"/>
        <a:ext cx="5116857" cy="609393"/>
      </dsp:txXfrm>
    </dsp:sp>
    <dsp:sp modelId="{B58554A4-979E-440F-9A48-7F68DDF08887}">
      <dsp:nvSpPr>
        <dsp:cNvPr id="0" name=""/>
        <dsp:cNvSpPr/>
      </dsp:nvSpPr>
      <dsp:spPr>
        <a:xfrm>
          <a:off x="0" y="739473"/>
          <a:ext cx="5182791" cy="67532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10625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10625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1062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1062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Machine distribution tasks with a window of possible delivery days</a:t>
          </a:r>
          <a:endParaRPr lang="en-US" sz="1700" kern="1200"/>
        </a:p>
      </dsp:txBody>
      <dsp:txXfrm>
        <a:off x="32967" y="772440"/>
        <a:ext cx="5116857" cy="609393"/>
      </dsp:txXfrm>
    </dsp:sp>
    <dsp:sp modelId="{70722389-0464-4A1C-BFF0-2ABE0337CD34}">
      <dsp:nvSpPr>
        <dsp:cNvPr id="0" name=""/>
        <dsp:cNvSpPr/>
      </dsp:nvSpPr>
      <dsp:spPr>
        <a:xfrm>
          <a:off x="0" y="1463761"/>
          <a:ext cx="5182791" cy="67532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21249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21249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2124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2124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Large fleet of homogeneous trucks with limited loading capacity</a:t>
          </a:r>
          <a:endParaRPr lang="en-US" sz="1700" kern="1200" dirty="0"/>
        </a:p>
      </dsp:txBody>
      <dsp:txXfrm>
        <a:off x="32967" y="1496728"/>
        <a:ext cx="5116857" cy="609393"/>
      </dsp:txXfrm>
    </dsp:sp>
    <dsp:sp modelId="{492CC9D9-185D-48C0-85AB-3D3050D375BF}">
      <dsp:nvSpPr>
        <dsp:cNvPr id="0" name=""/>
        <dsp:cNvSpPr/>
      </dsp:nvSpPr>
      <dsp:spPr>
        <a:xfrm>
          <a:off x="0" y="2188048"/>
          <a:ext cx="5182791" cy="67532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31874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31874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3187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3187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The earliest a machine can be installed, is the day after delivery</a:t>
          </a:r>
          <a:endParaRPr lang="en-US" sz="1700" kern="1200" dirty="0"/>
        </a:p>
      </dsp:txBody>
      <dsp:txXfrm>
        <a:off x="32967" y="2221015"/>
        <a:ext cx="5116857" cy="609393"/>
      </dsp:txXfrm>
    </dsp:sp>
    <dsp:sp modelId="{2C68BFD2-175C-42D7-9FAB-D80C24475FD6}">
      <dsp:nvSpPr>
        <dsp:cNvPr id="0" name=""/>
        <dsp:cNvSpPr/>
      </dsp:nvSpPr>
      <dsp:spPr>
        <a:xfrm>
          <a:off x="0" y="2912336"/>
          <a:ext cx="5182791" cy="67532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31874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31874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3187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3187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Pool of specific technicians with skills that should match the machine type</a:t>
          </a:r>
          <a:endParaRPr lang="en-US" sz="1700" kern="1200" dirty="0"/>
        </a:p>
      </dsp:txBody>
      <dsp:txXfrm>
        <a:off x="32967" y="2945303"/>
        <a:ext cx="5116857" cy="609393"/>
      </dsp:txXfrm>
    </dsp:sp>
    <dsp:sp modelId="{1626329D-8C04-4092-A545-F219317FFACF}">
      <dsp:nvSpPr>
        <dsp:cNvPr id="0" name=""/>
        <dsp:cNvSpPr/>
      </dsp:nvSpPr>
      <dsp:spPr>
        <a:xfrm>
          <a:off x="0" y="3636623"/>
          <a:ext cx="5182791" cy="67532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21249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21249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2124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2124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Technicians must be given regular days of rest </a:t>
          </a:r>
          <a:endParaRPr lang="en-US" sz="1700" kern="1200" dirty="0"/>
        </a:p>
      </dsp:txBody>
      <dsp:txXfrm>
        <a:off x="32967" y="3669590"/>
        <a:ext cx="5116857" cy="609393"/>
      </dsp:txXfrm>
    </dsp:sp>
    <dsp:sp modelId="{A775B4C3-5C83-4689-85D4-096C73911DE8}">
      <dsp:nvSpPr>
        <dsp:cNvPr id="0" name=""/>
        <dsp:cNvSpPr/>
      </dsp:nvSpPr>
      <dsp:spPr>
        <a:xfrm>
          <a:off x="0" y="4360911"/>
          <a:ext cx="5182791" cy="67532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10625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10625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1062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1062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Cost function as a weighted sum of several cost elements</a:t>
          </a:r>
        </a:p>
      </dsp:txBody>
      <dsp:txXfrm>
        <a:off x="32967" y="4393878"/>
        <a:ext cx="5116857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90A9F53-E3EF-4B5C-80C9-74D4DDF44F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EB07D1E-61F6-4B50-BBF7-8A77E5ED91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2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86432-0DC2-4434-A593-9CFB7B78CC6D}" type="datetimeFigureOut">
              <a:rPr lang="x-none" smtClean="0"/>
              <a:t>22/05/2021</a:t>
            </a:fld>
            <a:endParaRPr lang="x-non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2FDA91-5527-4110-BBFF-F904022FFA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F8522F0-D3DB-4DAA-B8CD-E75218432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461C0-8851-4352-B6F3-C104992507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896519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6737" y="2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2A0F9-D985-402D-9227-BF118B99DDBC}" type="datetimeFigureOut">
              <a:rPr lang="x-none" smtClean="0"/>
              <a:t>22/05/2021</a:t>
            </a:fld>
            <a:endParaRPr lang="x-non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x-non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29B5D-A8C3-4367-A9AD-E4133F265DF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82061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29B5D-A8C3-4367-A9AD-E4133F265DF0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524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677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575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3087" y="6433047"/>
            <a:ext cx="1588540" cy="365125"/>
          </a:xfrm>
        </p:spPr>
        <p:txBody>
          <a:bodyPr/>
          <a:lstStyle/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5842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8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291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88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941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7460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7788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9900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March 30, 2021</a:t>
            </a:r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B36F0D-4E27-4088-8978-F8476730E01E}" type="slidenum">
              <a:rPr lang="x-none" smtClean="0"/>
              <a:t>‹#›</a:t>
            </a:fld>
            <a:endParaRPr lang="x-non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4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net.21961" TargetMode="External"/><Relationship Id="rId2" Type="http://schemas.openxmlformats.org/officeDocument/2006/relationships/hyperlink" Target="https://www.ubvu.vu.nl/pub/fulltext/scripties/27_2578602_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olog.eu/" TargetMode="External"/><Relationship Id="rId2" Type="http://schemas.openxmlformats.org/officeDocument/2006/relationships/hyperlink" Target="https://www.euro-online.org/web/pages/1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rolog2019.ortec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37D8-EFF0-4851-9441-4C860DB1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038" y="889461"/>
            <a:ext cx="7543800" cy="3566160"/>
          </a:xfrm>
        </p:spPr>
        <p:txBody>
          <a:bodyPr>
            <a:noAutofit/>
          </a:bodyPr>
          <a:lstStyle/>
          <a:p>
            <a:r>
              <a:rPr lang="en-GB" sz="5400" dirty="0"/>
              <a:t>Client Case 2020-2021 : </a:t>
            </a:r>
            <a:br>
              <a:rPr lang="en-GB" sz="5400" dirty="0"/>
            </a:br>
            <a:r>
              <a:rPr lang="en-GB" sz="5400" dirty="0"/>
              <a:t>Combinatorial Optimization: CVRPTW &amp; TRSP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2B0F7-36E7-4AE0-AE3E-3919C9D5D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67429"/>
            <a:ext cx="75438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Based on the VeRoLog solver challenge 2019</a:t>
            </a:r>
          </a:p>
        </p:txBody>
      </p:sp>
    </p:spTree>
    <p:extLst>
      <p:ext uri="{BB962C8B-B14F-4D97-AF65-F5344CB8AC3E}">
        <p14:creationId xmlns:p14="http://schemas.microsoft.com/office/powerpoint/2010/main" val="165696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A066-6BF1-6F4E-A799-DE00DA97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vs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258D2-A3AE-9447-A944-322E0B63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A842F-79BE-1B4F-A3CB-3E34E2BF0DF0}"/>
              </a:ext>
            </a:extLst>
          </p:cNvPr>
          <p:cNvSpPr txBox="1"/>
          <p:nvPr/>
        </p:nvSpPr>
        <p:spPr>
          <a:xfrm>
            <a:off x="822961" y="2170632"/>
            <a:ext cx="75864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</a:t>
            </a:r>
            <a:r>
              <a:rPr lang="en-US" b="1" dirty="0"/>
              <a:t>deliver</a:t>
            </a:r>
            <a:r>
              <a:rPr lang="en-US" dirty="0"/>
              <a:t> the machines, all trucks start and end their route at a central depot. All trucks have the same capacity and the same maximum distance they can travel per day (homogeneous fleet).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b="1" dirty="0"/>
              <a:t>install</a:t>
            </a:r>
            <a:r>
              <a:rPr lang="en-US" dirty="0"/>
              <a:t> the machines, each technician starts and ends their route at his/her home location. There are no vehicle capacities for technicians, but each has a given maximum distance they can travel per day, and a maximum number of installations they can do per day.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Naturally, a machine can only be installed </a:t>
            </a:r>
            <a:r>
              <a:rPr lang="en-US" i="1" dirty="0"/>
              <a:t>after</a:t>
            </a:r>
            <a:r>
              <a:rPr lang="en-US" dirty="0"/>
              <a:t> it has been delivered.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D390-6658-E649-88FB-1C5EDC4B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19FB3-F5CA-EF4F-8E4E-8B376672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4A07F-AE9A-794B-8A60-96953B957B9B}"/>
              </a:ext>
            </a:extLst>
          </p:cNvPr>
          <p:cNvSpPr txBox="1"/>
          <p:nvPr/>
        </p:nvSpPr>
        <p:spPr>
          <a:xfrm>
            <a:off x="974221" y="2076628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weighted sum of: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Distance traveled by trucks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for using a truck for a day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for using a truck at all during the planning horizon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Distance traveled by technicians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for using a technician for a day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for using a technician at all during the planning horizon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Costs for every full day a machine is idle, specified for each kind of machine.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103E59AE-44F8-4FB9-BF05-C888FE3E1D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3194563F-A66F-4B71-9C8D-5610CF13D6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52F38C-F560-47AA-90AD-209F39C041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52692C99-CC4D-4643-A272-F95A4921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GB" sz="4100"/>
              <a:t>Problem ingredients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8FD42D59-EF00-4735-B84A-57318F9A7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33662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90256-52C7-4B85-AAE5-FB57D2A4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Case 2021 May - June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525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C787AA-E3A5-4548-9063-2CD600B73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96" y="1845735"/>
            <a:ext cx="3281264" cy="4453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instance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instance is provided in a text file. </a:t>
            </a:r>
          </a:p>
          <a:p>
            <a:r>
              <a:rPr lang="en-US" dirty="0"/>
              <a:t>The structure of the instance text file is explained in the document </a:t>
            </a:r>
            <a:r>
              <a:rPr lang="en-US" dirty="0" err="1"/>
              <a:t>CO_case.pdf</a:t>
            </a:r>
            <a:r>
              <a:rPr lang="en-US" dirty="0"/>
              <a:t>.</a:t>
            </a:r>
          </a:p>
          <a:p>
            <a:r>
              <a:rPr lang="en-US" dirty="0"/>
              <a:t>The first few instances are rather small and ideal to play with in order to understand the structure of the problem.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2E07E-DA7C-1D45-A41E-0B9E150F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4013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solution should be provided in a text file. </a:t>
            </a:r>
          </a:p>
          <a:p>
            <a:r>
              <a:rPr lang="en-US" dirty="0"/>
              <a:t>The structure of the solution text file is also explained in the document </a:t>
            </a:r>
            <a:r>
              <a:rPr lang="en-US" dirty="0" err="1"/>
              <a:t>CO_case.pdf</a:t>
            </a:r>
            <a:r>
              <a:rPr lang="en-US" dirty="0"/>
              <a:t>.</a:t>
            </a:r>
          </a:p>
          <a:p>
            <a:r>
              <a:rPr lang="en-US" dirty="0"/>
              <a:t>For the sake of illustration, we included an example solution file (included in </a:t>
            </a:r>
            <a:r>
              <a:rPr lang="en-US" dirty="0" err="1"/>
              <a:t>validator.zip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DFD62-3084-4BB4-BD2D-24B085C4F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4320304" cy="4093152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DATASET = EXAMPLE SET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NAME = example002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DAY =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NUMBER_OF_TRUCKS =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1 7 2 6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2 1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3 4 3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4 5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NUMBER_OF_TECHNICIANS = 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DAY =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NUMBER_OF_TRUCKS =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1 8 9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2 10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NUMBER_OF_TECHNICIANS =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1 2 7 1 4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2 6 3 5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DAY =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NUMBER_OF_TRUCKS = 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NUMBER_OF_TECHNICIANS =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1 9 10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2 8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DAY =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NUMBER_OF_TRUCKS = 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NUMBER_OF_TECHNICIANS = 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DAY =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NUMBER_OF_TRUCKS = 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nsolas" panose="020B0609020204030204" pitchFamily="49" charset="0"/>
              </a:rPr>
              <a:t>NUMBER_OF_TECHNICIANS = 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6C68-9303-BD4A-AA0C-3C35AE36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6002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66E1-5C70-47FA-8FF5-C114EE73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3A30-DBC0-43D9-8565-57B1F5D7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755" y="1845735"/>
            <a:ext cx="3888337" cy="40233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For convenience, code in python is provided to validate and verify the objective value of a solution:</a:t>
            </a:r>
          </a:p>
          <a:p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/>
              <a:t>validator.zip</a:t>
            </a:r>
            <a:r>
              <a:rPr lang="en-GB" dirty="0"/>
              <a:t> </a:t>
            </a:r>
          </a:p>
          <a:p>
            <a:r>
              <a:rPr lang="en-GB" dirty="0"/>
              <a:t>Using the validator is very simple, you provide it with two arguments (the instance file and the solution file):</a:t>
            </a:r>
            <a:br>
              <a:rPr lang="en-GB" dirty="0"/>
            </a:br>
            <a:r>
              <a:rPr lang="en-GB" sz="1000" dirty="0">
                <a:latin typeface="Consolas" panose="020B0609020204030204" pitchFamily="49" charset="0"/>
              </a:rPr>
              <a:t>Python </a:t>
            </a:r>
            <a:r>
              <a:rPr lang="en-GB" sz="1000" dirty="0" err="1">
                <a:latin typeface="Consolas" panose="020B0609020204030204" pitchFamily="49" charset="0"/>
              </a:rPr>
              <a:t>Validate.py</a:t>
            </a:r>
            <a:r>
              <a:rPr lang="en-GB" sz="1000" dirty="0">
                <a:latin typeface="Consolas" panose="020B0609020204030204" pitchFamily="49" charset="0"/>
              </a:rPr>
              <a:t> --instance example002.txt --solution example002sol.txt</a:t>
            </a:r>
          </a:p>
          <a:p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A95788-4570-46AF-9FDD-930661E75F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For the example in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validator.zip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you should obtain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Solution example002sol.txt is a valid solution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The given solution information is correct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TruckDistance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1551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NrTruckDays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NrTrucksUsed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TechnicianDistance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1119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NrTechnicianDays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NrTechniciansUsed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IdleMachineCost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Cost: 464205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E853-E0C3-4B8D-A3B3-9BFA7A3A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7113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20C6-7C95-3141-A2A3-226C3B16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199881-C3B2-8D41-A4C1-6E72DCC5BBE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1755137"/>
              </p:ext>
            </p:extLst>
          </p:nvPr>
        </p:nvGraphicFramePr>
        <p:xfrm>
          <a:off x="822960" y="1152578"/>
          <a:ext cx="10898190" cy="6257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2875">
                  <a:extLst>
                    <a:ext uri="{9D8B030D-6E8A-4147-A177-3AD203B41FA5}">
                      <a16:colId xmlns:a16="http://schemas.microsoft.com/office/drawing/2014/main" val="3996712773"/>
                    </a:ext>
                  </a:extLst>
                </a:gridCol>
                <a:gridCol w="4405315">
                  <a:extLst>
                    <a:ext uri="{9D8B030D-6E8A-4147-A177-3AD203B41FA5}">
                      <a16:colId xmlns:a16="http://schemas.microsoft.com/office/drawing/2014/main" val="199520581"/>
                    </a:ext>
                  </a:extLst>
                </a:gridCol>
              </a:tblGrid>
              <a:tr h="757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51936"/>
                  </a:ext>
                </a:extLst>
              </a:tr>
              <a:tr h="620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- Use python3. You may use python packages, and any other free or “free for academic use” software (including but not limited to </a:t>
                      </a:r>
                      <a:r>
                        <a:rPr lang="en-GB" sz="1600" dirty="0" err="1"/>
                        <a:t>Cplex</a:t>
                      </a:r>
                      <a:r>
                        <a:rPr lang="en-GB" sz="1600" dirty="0"/>
                        <a:t>, </a:t>
                      </a:r>
                      <a:r>
                        <a:rPr lang="en-GB" sz="1600" dirty="0" err="1"/>
                        <a:t>Gurobi</a:t>
                      </a:r>
                      <a:r>
                        <a:rPr lang="en-GB" sz="1600" dirty="0"/>
                        <a:t>, Concorde TSP solver, </a:t>
                      </a:r>
                      <a:r>
                        <a:rPr lang="en-GB" sz="1600" dirty="0" err="1"/>
                        <a:t>GoogleORTools</a:t>
                      </a:r>
                      <a:r>
                        <a:rPr lang="en-GB" sz="1600" dirty="0"/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- Submit a python file (or even better: organize your code in multiple files). Make sure the main file is called </a:t>
                      </a:r>
                      <a:r>
                        <a:rPr lang="en-GB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Solver.py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lang="en-GB" sz="1600" dirty="0"/>
                        <a:t>The submitted program should accept 2 command-line arguments, in the following order: input file name and the calculation time in seconds. So it can run for example like this: </a:t>
                      </a:r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python3 </a:t>
                      </a:r>
                      <a:r>
                        <a:rPr lang="en-GB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Solver.py</a:t>
                      </a:r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CO_Case2021_01.txt 900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- After the run time (in this example 900 seconds), your code must have produced a solution written to a </a:t>
                      </a:r>
                      <a:r>
                        <a:rPr lang="en-GB" sz="1600" dirty="0" err="1"/>
                        <a:t>textfile</a:t>
                      </a:r>
                      <a:r>
                        <a:rPr lang="en-GB" sz="1600" dirty="0"/>
                        <a:t>, for example </a:t>
                      </a:r>
                      <a:r>
                        <a:rPr lang="en-GB" sz="1400" dirty="0"/>
                        <a:t>CO_Case2021_09sol.txt</a:t>
                      </a:r>
                      <a:r>
                        <a:rPr lang="en-GB" sz="1600" dirty="0"/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32942"/>
                  </a:ext>
                </a:extLst>
              </a:tr>
              <a:tr h="14369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39468"/>
                  </a:ext>
                </a:extLst>
              </a:tr>
              <a:tr h="832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0310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CFD08-565A-F549-887B-B41BD791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0059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F50E-D723-8546-9FE6-C70BCC88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second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98DC-D81C-FF40-95FD-2EC48908E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7543800" cy="4023359"/>
          </a:xfrm>
        </p:spPr>
        <p:txBody>
          <a:bodyPr/>
          <a:lstStyle/>
          <a:p>
            <a:r>
              <a:rPr lang="en-US" dirty="0"/>
              <a:t>You are also asked to run your code for just 20 seconds per instance and provide the objective value in the report. </a:t>
            </a:r>
          </a:p>
          <a:p>
            <a:r>
              <a:rPr lang="en-US" dirty="0"/>
              <a:t>Windows: find a tool called “Benchmark_64.exe”. Run this to obtain a factor, for example if the program gives a result of 0.5, then you should allow 20*0.5 = 10 seconds per instance on your own computer.</a:t>
            </a:r>
          </a:p>
          <a:p>
            <a:r>
              <a:rPr lang="en-US" dirty="0"/>
              <a:t>Mac: use 10 seconds instead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0FA51-2C42-A440-BC7A-04F0D375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889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C82-C64E-2446-BDBF-8B5D3AB4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 on this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7872-14F3-2C4C-B1B6-CBFE6005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28552"/>
            <a:ext cx="7543801" cy="3940541"/>
          </a:xfrm>
        </p:spPr>
        <p:txBody>
          <a:bodyPr/>
          <a:lstStyle/>
          <a:p>
            <a:r>
              <a:rPr lang="en-US" b="1" noProof="1"/>
              <a:t>A comparison of exact models for the delivery and installation vehicle routing problem from the VeRoLog challenge 2019</a:t>
            </a:r>
          </a:p>
          <a:p>
            <a:r>
              <a:rPr lang="en-US" noProof="1">
                <a:hlinkClick r:id="rId2"/>
              </a:rPr>
              <a:t>https://www.ubvu.vu.nl/pub/fulltext/scripties/27_2578602_1.pdf</a:t>
            </a:r>
            <a:endParaRPr lang="en-US" noProof="1"/>
          </a:p>
          <a:p>
            <a:endParaRPr lang="en-US" noProof="1"/>
          </a:p>
          <a:p>
            <a:r>
              <a:rPr lang="en-US" b="1" noProof="1"/>
              <a:t>Columnwise neighborhood search: A novel set partitioning matheuristic and its application to the VeRoLog Solver Challenge 2019</a:t>
            </a:r>
          </a:p>
          <a:p>
            <a:r>
              <a:rPr lang="en-US" noProof="1">
                <a:hlinkClick r:id="rId3"/>
              </a:rPr>
              <a:t>https://onlinelibrary.wiley.com/doi/full/10.1002/net.21961</a:t>
            </a:r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4954-2B69-BA45-9F59-F4089341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459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D0AB-F0CC-44AF-B236-433BA053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CF37-36C9-450C-A419-85415E55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Within the EURO (</a:t>
            </a:r>
            <a:r>
              <a:rPr lang="en-GB" dirty="0">
                <a:hlinkClick r:id="rId2"/>
              </a:rPr>
              <a:t>https://www.euro-online.org/web/pages/1/home</a:t>
            </a:r>
            <a:r>
              <a:rPr lang="en-GB" dirty="0"/>
              <a:t>) VeRoLog (</a:t>
            </a:r>
            <a:r>
              <a:rPr lang="en-GB" dirty="0">
                <a:hlinkClick r:id="rId3"/>
              </a:rPr>
              <a:t>http://www.verolog.eu/</a:t>
            </a:r>
            <a:r>
              <a:rPr lang="en-GB" dirty="0"/>
              <a:t>) is an important working group.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Routing and logistics are sources of important combinatorial optimization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Every few years, the organization launches a `solver challenge’ focusing on a hard combinatorial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The last one was </a:t>
            </a:r>
            <a:r>
              <a:rPr lang="en-GB" dirty="0">
                <a:hlinkClick r:id="rId4"/>
              </a:rPr>
              <a:t>https://verolog2019.ortec.com/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173A-16F0-44EB-A906-B022F7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Case 2021 May - June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0087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Afbeeldingsresultaat voor empty vending machine">
            <a:extLst>
              <a:ext uri="{FF2B5EF4-FFF2-40B4-BE49-F238E27FC236}">
                <a16:creationId xmlns:a16="http://schemas.microsoft.com/office/drawing/2014/main" id="{10935D4F-D010-4D8F-8D20-9B78CBA05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r="1406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2189942-24EB-488E-8B69-EB80F7E53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A0CA737-33FC-47E3-965A-D1C2CAA628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CC58E3-BDF9-495D-9327-85F68058BE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6" descr="Afbeeldingsresultaat voor empty vending machine">
            <a:extLst>
              <a:ext uri="{FF2B5EF4-FFF2-40B4-BE49-F238E27FC236}">
                <a16:creationId xmlns:a16="http://schemas.microsoft.com/office/drawing/2014/main" id="{7C2B2C41-68B9-498E-B750-467F37C5A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2CB856B-E84E-47F2-95DA-76504CFE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Imagine a vending machine…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6EAE0-572A-4E02-B0B7-7B6596FF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800" kern="1200" cap="all" baseline="0">
                <a:latin typeface="+mn-lt"/>
                <a:ea typeface="+mn-ea"/>
                <a:cs typeface="+mn-cs"/>
              </a:rPr>
              <a:t>Case 2021 May - June</a:t>
            </a:r>
          </a:p>
        </p:txBody>
      </p:sp>
    </p:spTree>
    <p:extLst>
      <p:ext uri="{BB962C8B-B14F-4D97-AF65-F5344CB8AC3E}">
        <p14:creationId xmlns:p14="http://schemas.microsoft.com/office/powerpoint/2010/main" val="3602676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fbeeldingsresultaat voor vending machine in truck">
            <a:extLst>
              <a:ext uri="{FF2B5EF4-FFF2-40B4-BE49-F238E27FC236}">
                <a16:creationId xmlns:a16="http://schemas.microsoft.com/office/drawing/2014/main" id="{3CA5D149-4AB2-46CD-A2B5-AAC03F36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2" y="783662"/>
            <a:ext cx="8187348" cy="34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3DE5F-F528-4F52-AA88-1183DD6E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They are first transported to their standing 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01C1C-9BBB-49A6-B5C6-4C2BDF6D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Case 2021 May - June</a:t>
            </a:r>
          </a:p>
        </p:txBody>
      </p:sp>
    </p:spTree>
    <p:extLst>
      <p:ext uri="{BB962C8B-B14F-4D97-AF65-F5344CB8AC3E}">
        <p14:creationId xmlns:p14="http://schemas.microsoft.com/office/powerpoint/2010/main" val="261186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26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Gerelateerde afbeelding">
            <a:extLst>
              <a:ext uri="{FF2B5EF4-FFF2-40B4-BE49-F238E27FC236}">
                <a16:creationId xmlns:a16="http://schemas.microsoft.com/office/drawing/2014/main" id="{A6575C15-032F-43BB-82FD-448DBF1B3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6" r="25745"/>
          <a:stretch/>
        </p:blipFill>
        <p:spPr bwMode="auto">
          <a:xfrm>
            <a:off x="3479799" y="10"/>
            <a:ext cx="56642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Rectangle 76">
            <a:extLst>
              <a:ext uri="{FF2B5EF4-FFF2-40B4-BE49-F238E27FC236}">
                <a16:creationId xmlns:a16="http://schemas.microsoft.com/office/drawing/2014/main" id="{D38589C0-4606-4156-BEC9-696F08B09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34385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8" name="Rectangle 78">
            <a:extLst>
              <a:ext uri="{FF2B5EF4-FFF2-40B4-BE49-F238E27FC236}">
                <a16:creationId xmlns:a16="http://schemas.microsoft.com/office/drawing/2014/main" id="{278668EE-3D16-4B1B-8CFE-482C22669A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6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14333-9510-4592-93D7-E3404575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640080"/>
            <a:ext cx="2744434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Transportation team delivers them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B130A-27DA-4217-8E72-34E838AF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2851" y="6459785"/>
            <a:ext cx="5362000" cy="365125"/>
          </a:xfrm>
          <a:effectLst>
            <a:outerShdw blurRad="50800" dist="38100" dir="2700000" algn="tl" rotWithShape="0">
              <a:prstClr val="black">
                <a:alpha val="4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Case 2021 May - June</a:t>
            </a:r>
          </a:p>
        </p:txBody>
      </p:sp>
    </p:spTree>
    <p:extLst>
      <p:ext uri="{BB962C8B-B14F-4D97-AF65-F5344CB8AC3E}">
        <p14:creationId xmlns:p14="http://schemas.microsoft.com/office/powerpoint/2010/main" val="249214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fbeeldingsresultaat voor installing  vending machines">
            <a:extLst>
              <a:ext uri="{FF2B5EF4-FFF2-40B4-BE49-F238E27FC236}">
                <a16:creationId xmlns:a16="http://schemas.microsoft.com/office/drawing/2014/main" id="{1D74271B-AEB1-489F-A6B2-2E3A0D4E1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/>
          <a:stretch/>
        </p:blipFill>
        <p:spPr bwMode="auto">
          <a:xfrm>
            <a:off x="12" y="10"/>
            <a:ext cx="56676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482F060-A4AF-4E0B-B364-7C6BA4AE9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710114" y="0"/>
            <a:ext cx="34385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221DC5-DCD9-4405-A217-1EC85DDF63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679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D0130-E385-4B66-8E78-FCBB693F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663" y="640080"/>
            <a:ext cx="2744435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Before usage they need to be installed by a skilled technician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77CDF-F668-455A-9363-DD7054CB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136" y="6459785"/>
            <a:ext cx="528763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Case 2021 May - June</a:t>
            </a:r>
          </a:p>
        </p:txBody>
      </p:sp>
    </p:spTree>
    <p:extLst>
      <p:ext uri="{BB962C8B-B14F-4D97-AF65-F5344CB8AC3E}">
        <p14:creationId xmlns:p14="http://schemas.microsoft.com/office/powerpoint/2010/main" val="122326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48B4202-DCD5-4F8C-B481-743A989A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EE702CF-91CE-4661-ACBF-3C8160D1B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CFB8C0F-4E01-4C10-A861-0C16EB92D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7F57F6B-E621-4E40-A34D-2FE12902AA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fbeeldingsresultaat voor vending machine">
            <a:extLst>
              <a:ext uri="{FF2B5EF4-FFF2-40B4-BE49-F238E27FC236}">
                <a16:creationId xmlns:a16="http://schemas.microsoft.com/office/drawing/2014/main" id="{CEAF20DD-8B2B-4873-B671-251771D9D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8131"/>
          <a:stretch/>
        </p:blipFill>
        <p:spPr bwMode="auto">
          <a:xfrm>
            <a:off x="476592" y="640080"/>
            <a:ext cx="8187348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2CB856B-E84E-47F2-95DA-76504CFE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They are of several types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6EAE0-572A-4E02-B0B7-7B6596FF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Case 2021 May - June</a:t>
            </a:r>
          </a:p>
        </p:txBody>
      </p:sp>
    </p:spTree>
    <p:extLst>
      <p:ext uri="{BB962C8B-B14F-4D97-AF65-F5344CB8AC3E}">
        <p14:creationId xmlns:p14="http://schemas.microsoft.com/office/powerpoint/2010/main" val="420120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48B4202-DCD5-4F8C-B481-743A989A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EE702CF-91CE-4661-ACBF-3C8160D1B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CFB8C0F-4E01-4C10-A861-0C16EB92D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7F57F6B-E621-4E40-A34D-2FE12902AA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Gerelateerde afbeelding">
            <a:extLst>
              <a:ext uri="{FF2B5EF4-FFF2-40B4-BE49-F238E27FC236}">
                <a16:creationId xmlns:a16="http://schemas.microsoft.com/office/drawing/2014/main" id="{4A9D31AD-7625-47C9-BE4E-35757D6E4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7" r="-2" b="14706"/>
          <a:stretch/>
        </p:blipFill>
        <p:spPr bwMode="auto">
          <a:xfrm>
            <a:off x="476592" y="640080"/>
            <a:ext cx="8187348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Afbeeldingsresultaat voor skilled engineer">
            <a:extLst>
              <a:ext uri="{FF2B5EF4-FFF2-40B4-BE49-F238E27FC236}">
                <a16:creationId xmlns:a16="http://schemas.microsoft.com/office/drawing/2014/main" id="{25219876-DE34-414C-A612-8EE52EA9E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Afbeeldingsresultaat voor skilled engineer">
            <a:extLst>
              <a:ext uri="{FF2B5EF4-FFF2-40B4-BE49-F238E27FC236}">
                <a16:creationId xmlns:a16="http://schemas.microsoft.com/office/drawing/2014/main" id="{3E57AB2B-2993-4C84-A021-37EDC9EA13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25581-D4D8-451C-BC91-0F6B7E8C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type of machine requires different technician skills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AC635-68BB-4647-953E-098A51AC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Case 2021 May - June</a:t>
            </a:r>
          </a:p>
        </p:txBody>
      </p:sp>
    </p:spTree>
    <p:extLst>
      <p:ext uri="{BB962C8B-B14F-4D97-AF65-F5344CB8AC3E}">
        <p14:creationId xmlns:p14="http://schemas.microsoft.com/office/powerpoint/2010/main" val="189474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fbeeldingsresultaat voor rest work">
            <a:extLst>
              <a:ext uri="{FF2B5EF4-FFF2-40B4-BE49-F238E27FC236}">
                <a16:creationId xmlns:a16="http://schemas.microsoft.com/office/drawing/2014/main" id="{F5AFA86D-D80D-4A78-9F42-6E9930EBD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19017"/>
          <a:stretch/>
        </p:blipFill>
        <p:spPr bwMode="auto">
          <a:xfrm>
            <a:off x="741540" y="199631"/>
            <a:ext cx="4904922" cy="593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6482F060-A4AF-4E0B-B364-7C6BA4AE9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710114" y="0"/>
            <a:ext cx="34385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221DC5-DCD9-4405-A217-1EC85DDF63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679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AutoShape 2" descr="Afbeeldingsresultaat voor skilled engineer">
            <a:extLst>
              <a:ext uri="{FF2B5EF4-FFF2-40B4-BE49-F238E27FC236}">
                <a16:creationId xmlns:a16="http://schemas.microsoft.com/office/drawing/2014/main" id="{25219876-DE34-414C-A612-8EE52EA9E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Afbeeldingsresultaat voor skilled engineer">
            <a:extLst>
              <a:ext uri="{FF2B5EF4-FFF2-40B4-BE49-F238E27FC236}">
                <a16:creationId xmlns:a16="http://schemas.microsoft.com/office/drawing/2014/main" id="{3E57AB2B-2993-4C84-A021-37EDC9EA13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25581-D4D8-451C-BC91-0F6B7E8C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663" y="640079"/>
            <a:ext cx="2744435" cy="46081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And engineers are also entitled days off… 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After each sequence of 5 working days the technician is unavailable to work for 2 days.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Not all technicians rest simultaneously.  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AC635-68BB-4647-953E-098A51AC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136" y="6459785"/>
            <a:ext cx="528763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Case 2021 May - June</a:t>
            </a:r>
          </a:p>
        </p:txBody>
      </p:sp>
    </p:spTree>
    <p:extLst>
      <p:ext uri="{BB962C8B-B14F-4D97-AF65-F5344CB8AC3E}">
        <p14:creationId xmlns:p14="http://schemas.microsoft.com/office/powerpoint/2010/main" val="3338798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14556</TotalTime>
  <Words>1148</Words>
  <Application>Microsoft Macintosh PowerPoint</Application>
  <PresentationFormat>On-screen Show (4:3)</PresentationFormat>
  <Paragraphs>130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Consolas</vt:lpstr>
      <vt:lpstr>Wingdings</vt:lpstr>
      <vt:lpstr>Retrospect</vt:lpstr>
      <vt:lpstr>Client Case 2020-2021 :  Combinatorial Optimization: CVRPTW &amp; TRSP </vt:lpstr>
      <vt:lpstr>Context</vt:lpstr>
      <vt:lpstr>Imagine a vending machine…</vt:lpstr>
      <vt:lpstr>They are first transported to their standing place</vt:lpstr>
      <vt:lpstr>Transportation team delivers them </vt:lpstr>
      <vt:lpstr>Before usage they need to be installed by a skilled technician</vt:lpstr>
      <vt:lpstr>They are of several types</vt:lpstr>
      <vt:lpstr>Different type of machine requires different technician skills</vt:lpstr>
      <vt:lpstr>And engineers are also entitled days off…   After each sequence of 5 working days the technician is unavailable to work for 2 days.  Not all technicians rest simultaneously.    </vt:lpstr>
      <vt:lpstr>Delivery vs installation</vt:lpstr>
      <vt:lpstr>Objective function</vt:lpstr>
      <vt:lpstr>Problem ingredients</vt:lpstr>
      <vt:lpstr>The instance format</vt:lpstr>
      <vt:lpstr>The solution format</vt:lpstr>
      <vt:lpstr>The validator</vt:lpstr>
      <vt:lpstr>The rules</vt:lpstr>
      <vt:lpstr>20 second round</vt:lpstr>
      <vt:lpstr>Publications on this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Wubben, Sander</dc:creator>
  <cp:lastModifiedBy>Sahakian, H.</cp:lastModifiedBy>
  <cp:revision>302</cp:revision>
  <cp:lastPrinted>2018-02-21T15:54:10Z</cp:lastPrinted>
  <dcterms:created xsi:type="dcterms:W3CDTF">2018-02-13T20:07:17Z</dcterms:created>
  <dcterms:modified xsi:type="dcterms:W3CDTF">2021-05-22T15:03:47Z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iteId">
    <vt:lpwstr>00000000-0000-0000-0000-000000000000</vt:lpwstr>
  </property>
  <property fmtid="{D5CDD505-2E9C-101B-9397-08002B2CF9AE}" pid="4" name="MSIP_Label_d2dc6f62-bb58-4b94-b6ca-9af54699d31b_Ref">
    <vt:lpwstr>https://api.informationprotection.azure.com/api/00000000-0000-0000-0000-000000000000</vt:lpwstr>
  </property>
  <property fmtid="{D5CDD505-2E9C-101B-9397-08002B2CF9AE}" pid="5" name="MSIP_Label_d2dc6f62-bb58-4b94-b6ca-9af54699d31b_Owner">
    <vt:lpwstr>sanderwubben@kpn.com</vt:lpwstr>
  </property>
  <property fmtid="{D5CDD505-2E9C-101B-9397-08002B2CF9AE}" pid="6" name="MSIP_Label_d2dc6f62-bb58-4b94-b6ca-9af54699d31b_SetDate">
    <vt:lpwstr>2018-02-13T21:27:01.0902706+01:00</vt:lpwstr>
  </property>
  <property fmtid="{D5CDD505-2E9C-101B-9397-08002B2CF9AE}" pid="7" name="MSIP_Label_d2dc6f62-bb58-4b94-b6ca-9af54699d31b_Name">
    <vt:lpwstr>Intern gebruik</vt:lpwstr>
  </property>
  <property fmtid="{D5CDD505-2E9C-101B-9397-08002B2CF9AE}" pid="8" name="MSIP_Label_d2dc6f62-bb58-4b94-b6ca-9af54699d31b_Application">
    <vt:lpwstr>Microsoft Azure Information Protection</vt:lpwstr>
  </property>
  <property fmtid="{D5CDD505-2E9C-101B-9397-08002B2CF9AE}" pid="9" name="MSIP_Label_d2dc6f62-bb58-4b94-b6ca-9af54699d31b_Extended_MSFT_Method">
    <vt:lpwstr>Automatic</vt:lpwstr>
  </property>
  <property fmtid="{D5CDD505-2E9C-101B-9397-08002B2CF9AE}" pid="10" name="Sensitivity">
    <vt:lpwstr>Intern gebruik</vt:lpwstr>
  </property>
</Properties>
</file>