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4" r:id="rId3"/>
    <p:sldId id="265" r:id="rId4"/>
    <p:sldId id="256" r:id="rId5"/>
    <p:sldId id="263" r:id="rId6"/>
    <p:sldId id="261" r:id="rId7"/>
    <p:sldId id="266" r:id="rId8"/>
    <p:sldId id="257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6E6E6"/>
    <a:srgbClr val="A3BE4C"/>
    <a:srgbClr val="DDDDDD"/>
    <a:srgbClr val="9EB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baseline="0" dirty="0">
                <a:solidFill>
                  <a:schemeClr val="tx1"/>
                </a:solidFill>
                <a:latin typeface="Adobe Jenson Pro" panose="020A0503050201030203" pitchFamily="18" charset="0"/>
              </a:rPr>
              <a:t>GLOBAL RATE OF DEFORESTATION SINCE 2011</a:t>
            </a:r>
          </a:p>
        </c:rich>
      </c:tx>
      <c:layout>
        <c:manualLayout>
          <c:xMode val="edge"/>
          <c:yMode val="edge"/>
          <c:x val="0.23045826328013436"/>
          <c:y val="3.2632724712869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3888571237408688"/>
          <c:y val="0.26362873369316703"/>
          <c:w val="0.63368446005908163"/>
          <c:h val="0.48715210215247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860E-43DC-95CC-609F0D52F6A0}"/>
              </c:ext>
            </c:extLst>
          </c:dPt>
          <c:cat>
            <c:numRef>
              <c:f>Sheet1!$A$2:$A$12</c:f>
              <c:numCache>
                <c:formatCode>General</c:formatCode>
                <c:ptCount val="11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17.5</c:v>
                </c:pt>
                <c:pt idx="1">
                  <c:v>23.5</c:v>
                </c:pt>
                <c:pt idx="2">
                  <c:v>20.5</c:v>
                </c:pt>
                <c:pt idx="3">
                  <c:v>23.5</c:v>
                </c:pt>
                <c:pt idx="4">
                  <c:v>19.5</c:v>
                </c:pt>
                <c:pt idx="5">
                  <c:v>29.5</c:v>
                </c:pt>
                <c:pt idx="6">
                  <c:v>29</c:v>
                </c:pt>
                <c:pt idx="7">
                  <c:v>24.5</c:v>
                </c:pt>
                <c:pt idx="8">
                  <c:v>24</c:v>
                </c:pt>
                <c:pt idx="9">
                  <c:v>25.5</c:v>
                </c:pt>
                <c:pt idx="1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59-45A1-A5BC-9D047B076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3302848"/>
        <c:axId val="1793303264"/>
      </c:barChart>
      <c:catAx>
        <c:axId val="179330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baseline="0" dirty="0">
                    <a:effectLst/>
                    <a:latin typeface="Adobe Jenson Pro" panose="020A0503050201030203" pitchFamily="18" charset="0"/>
                  </a:rPr>
                  <a:t>[Source: W</a:t>
                </a:r>
                <a:r>
                  <a:rPr lang="en-US" sz="800" dirty="0">
                    <a:latin typeface="Adobe Jenson Pro" panose="020A0503050201030203" pitchFamily="18" charset="0"/>
                  </a:rPr>
                  <a:t>orld Resource Institute</a:t>
                </a:r>
                <a:r>
                  <a:rPr lang="en-US" sz="800" dirty="0"/>
                  <a:t>]</a:t>
                </a:r>
              </a:p>
            </c:rich>
          </c:tx>
          <c:layout>
            <c:manualLayout>
              <c:xMode val="edge"/>
              <c:yMode val="edge"/>
              <c:x val="0.20466642959218859"/>
              <c:y val="0.949517018083616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303264"/>
        <c:crosses val="autoZero"/>
        <c:auto val="1"/>
        <c:lblAlgn val="ctr"/>
        <c:lblOffset val="100"/>
        <c:noMultiLvlLbl val="0"/>
      </c:catAx>
      <c:valAx>
        <c:axId val="179330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  <a:latin typeface="Adobe Jenson Pro" panose="020A0503050201030203" pitchFamily="18" charset="0"/>
                  </a:rPr>
                  <a:t>Amount of deforestation</a:t>
                </a:r>
                <a:r>
                  <a:rPr lang="en-US" baseline="0" dirty="0">
                    <a:solidFill>
                      <a:schemeClr val="tx1"/>
                    </a:solidFill>
                    <a:latin typeface="Adobe Jenson Pro" panose="020A0503050201030203" pitchFamily="18" charset="0"/>
                  </a:rPr>
                  <a:t>(millions hectares)</a:t>
                </a:r>
                <a:endParaRPr lang="en-US" dirty="0">
                  <a:solidFill>
                    <a:schemeClr val="tx1"/>
                  </a:solidFill>
                  <a:latin typeface="Adobe Jenson Pro" panose="020A0503050201030203" pitchFamily="18" charset="0"/>
                </a:endParaRPr>
              </a:p>
            </c:rich>
          </c:tx>
          <c:layout>
            <c:manualLayout>
              <c:xMode val="edge"/>
              <c:yMode val="edge"/>
              <c:x val="4.1724876418496357E-2"/>
              <c:y val="0.10674264316581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302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6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6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099C7-7DE1-4F60-B733-FDEB68DD7BAA}" type="datetimeFigureOut">
              <a:rPr lang="en-US" smtClean="0"/>
              <a:t>28-Feb-23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999AC-2A33-4C47-A832-1F689EEE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7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C746E5-B019-A86D-3A63-BCCAB608C37F}"/>
              </a:ext>
            </a:extLst>
          </p:cNvPr>
          <p:cNvGrpSpPr/>
          <p:nvPr/>
        </p:nvGrpSpPr>
        <p:grpSpPr>
          <a:xfrm>
            <a:off x="0" y="0"/>
            <a:ext cx="8820174" cy="6858000"/>
            <a:chOff x="0" y="0"/>
            <a:chExt cx="11614823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288BC2-4763-CB4F-A194-961D67E783C7}"/>
                </a:ext>
              </a:extLst>
            </p:cNvPr>
            <p:cNvGrpSpPr/>
            <p:nvPr/>
          </p:nvGrpSpPr>
          <p:grpSpPr>
            <a:xfrm>
              <a:off x="0" y="0"/>
              <a:ext cx="4186105" cy="6858000"/>
              <a:chOff x="0" y="0"/>
              <a:chExt cx="4186105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AC21C8-0502-D943-5E23-AE67B7CB40B7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3CCE7EB0-C2C0-52E6-4FF8-65D787493BF3}"/>
                  </a:ext>
                </a:extLst>
              </p:cNvPr>
              <p:cNvSpPr/>
              <p:nvPr/>
            </p:nvSpPr>
            <p:spPr>
              <a:xfrm rot="5400000">
                <a:off x="2835477" y="16780"/>
                <a:ext cx="1367408" cy="1333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5CFCC9D-E791-86EE-BE76-ADFCAA910B80}"/>
                </a:ext>
              </a:extLst>
            </p:cNvPr>
            <p:cNvSpPr/>
            <p:nvPr/>
          </p:nvSpPr>
          <p:spPr>
            <a:xfrm>
              <a:off x="1426128" y="1264597"/>
              <a:ext cx="10188695" cy="34533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42900" dist="38100" sx="104000" sy="104000" algn="ctr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4A9364-D780-26D3-BF81-21338498AC06}"/>
                </a:ext>
              </a:extLst>
            </p:cNvPr>
            <p:cNvSpPr txBox="1"/>
            <p:nvPr/>
          </p:nvSpPr>
          <p:spPr>
            <a:xfrm>
              <a:off x="3807457" y="2228671"/>
              <a:ext cx="6044565" cy="1200329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34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WELCOME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28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67562A-04C5-6D0D-BC95-644EDA4BF1AC}"/>
              </a:ext>
            </a:extLst>
          </p:cNvPr>
          <p:cNvGrpSpPr/>
          <p:nvPr/>
        </p:nvGrpSpPr>
        <p:grpSpPr>
          <a:xfrm>
            <a:off x="1" y="-155196"/>
            <a:ext cx="9143999" cy="7013196"/>
            <a:chOff x="0" y="0"/>
            <a:chExt cx="12191998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288BC2-4763-CB4F-A194-961D67E783C7}"/>
                </a:ext>
              </a:extLst>
            </p:cNvPr>
            <p:cNvGrpSpPr/>
            <p:nvPr/>
          </p:nvGrpSpPr>
          <p:grpSpPr>
            <a:xfrm>
              <a:off x="0" y="0"/>
              <a:ext cx="4418204" cy="6858000"/>
              <a:chOff x="0" y="0"/>
              <a:chExt cx="441820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AC21C8-0502-D943-5E23-AE67B7CB40B7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3CCE7EB0-C2C0-52E6-4FF8-65D787493BF3}"/>
                  </a:ext>
                </a:extLst>
              </p:cNvPr>
              <p:cNvSpPr/>
              <p:nvPr/>
            </p:nvSpPr>
            <p:spPr>
              <a:xfrm rot="5400000">
                <a:off x="3143028" y="-290772"/>
                <a:ext cx="984403" cy="156594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1F0877C9-BF96-19EC-D5BA-097F4D62DCDB}"/>
                </a:ext>
              </a:extLst>
            </p:cNvPr>
            <p:cNvSpPr/>
            <p:nvPr/>
          </p:nvSpPr>
          <p:spPr>
            <a:xfrm flipH="1">
              <a:off x="1352143" y="984403"/>
              <a:ext cx="10839855" cy="5873597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062EAB-D2F5-9BEB-9EC2-A10DD74950F3}"/>
              </a:ext>
            </a:extLst>
          </p:cNvPr>
          <p:cNvSpPr txBox="1"/>
          <p:nvPr/>
        </p:nvSpPr>
        <p:spPr>
          <a:xfrm>
            <a:off x="1577128" y="1711354"/>
            <a:ext cx="74326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</a:t>
            </a:r>
          </a:p>
          <a:p>
            <a:r>
              <a:rPr lang="en-US" sz="2800" b="1" i="1" dirty="0"/>
              <a:t>Climatic condition due to Deforestation.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8C496-D76C-A393-F54B-F010579A3D25}"/>
              </a:ext>
            </a:extLst>
          </p:cNvPr>
          <p:cNvSpPr txBox="1"/>
          <p:nvPr/>
        </p:nvSpPr>
        <p:spPr>
          <a:xfrm>
            <a:off x="1577128" y="2844224"/>
            <a:ext cx="43790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Submitted to </a:t>
            </a:r>
          </a:p>
          <a:p>
            <a:r>
              <a:rPr lang="en-US" b="1" dirty="0"/>
              <a:t>SHAILA AHMED</a:t>
            </a:r>
          </a:p>
          <a:p>
            <a:r>
              <a:rPr lang="en-US" sz="1600" dirty="0"/>
              <a:t>Senior Assistant Professor</a:t>
            </a:r>
          </a:p>
          <a:p>
            <a:r>
              <a:rPr lang="en-US" sz="1600" dirty="0"/>
              <a:t>Dept. of English AIUB</a:t>
            </a:r>
            <a:r>
              <a:rPr 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DB742-59BC-1721-3ACC-C0EAE9E840F7}"/>
              </a:ext>
            </a:extLst>
          </p:cNvPr>
          <p:cNvSpPr txBox="1"/>
          <p:nvPr/>
        </p:nvSpPr>
        <p:spPr>
          <a:xfrm>
            <a:off x="1736521" y="4605556"/>
            <a:ext cx="5150840" cy="164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A66565-1451-7038-6D8E-FCDA0158F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24686"/>
              </p:ext>
            </p:extLst>
          </p:nvPr>
        </p:nvGraphicFramePr>
        <p:xfrm>
          <a:off x="1577128" y="4403436"/>
          <a:ext cx="3436077" cy="14336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0483">
                  <a:extLst>
                    <a:ext uri="{9D8B030D-6E8A-4147-A177-3AD203B41FA5}">
                      <a16:colId xmlns:a16="http://schemas.microsoft.com/office/drawing/2014/main" val="3848347837"/>
                    </a:ext>
                  </a:extLst>
                </a:gridCol>
                <a:gridCol w="1315594">
                  <a:extLst>
                    <a:ext uri="{9D8B030D-6E8A-4147-A177-3AD203B41FA5}">
                      <a16:colId xmlns:a16="http://schemas.microsoft.com/office/drawing/2014/main" val="2498946501"/>
                    </a:ext>
                  </a:extLst>
                </a:gridCol>
              </a:tblGrid>
              <a:tr h="25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SM Walid</a:t>
                      </a:r>
                      <a:r>
                        <a:rPr lang="en-US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23-50005-1</a:t>
                      </a:r>
                      <a:endParaRPr lang="en-US" sz="1000" dirty="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621744"/>
                  </a:ext>
                </a:extLst>
              </a:tr>
              <a:tr h="25194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Kawsar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 Khan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23-50192-1</a:t>
                      </a:r>
                      <a:endParaRPr lang="en-US" sz="1000" b="1" dirty="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758805"/>
                  </a:ext>
                </a:extLst>
              </a:tr>
              <a:tr h="25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Abir Tirtha Das</a:t>
                      </a:r>
                      <a:r>
                        <a:rPr lang="en-US" sz="100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00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23-50228-1</a:t>
                      </a:r>
                      <a:endParaRPr lang="en-US" sz="1000" b="1" dirty="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672666"/>
                  </a:ext>
                </a:extLst>
              </a:tr>
              <a:tr h="25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ysClr val="windowText" lastClr="000000"/>
                          </a:solidFill>
                          <a:effectLst/>
                        </a:rPr>
                        <a:t>Farhan shahriar Joy</a:t>
                      </a:r>
                      <a:r>
                        <a:rPr lang="en-US" sz="100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00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23-50306-1</a:t>
                      </a:r>
                      <a:endParaRPr lang="en-US" sz="1000" b="1" dirty="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170243"/>
                  </a:ext>
                </a:extLst>
              </a:tr>
              <a:tr h="2529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Abu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Bakkar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Siddik</a:t>
                      </a:r>
                      <a:r>
                        <a:rPr lang="en-US" sz="10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endParaRPr lang="en-US" sz="1000" dirty="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23-50049-1</a:t>
                      </a:r>
                      <a:endParaRPr lang="en-US" sz="1000" b="1" dirty="0">
                        <a:solidFill>
                          <a:sysClr val="windowText" lastClr="00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3360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7A53F8-7B0C-1479-F77A-47562C86A851}"/>
              </a:ext>
            </a:extLst>
          </p:cNvPr>
          <p:cNvSpPr txBox="1"/>
          <p:nvPr/>
        </p:nvSpPr>
        <p:spPr>
          <a:xfrm>
            <a:off x="1577128" y="4085615"/>
            <a:ext cx="313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Presented by group : 5</a:t>
            </a:r>
          </a:p>
        </p:txBody>
      </p:sp>
    </p:spTree>
    <p:extLst>
      <p:ext uri="{BB962C8B-B14F-4D97-AF65-F5344CB8AC3E}">
        <p14:creationId xmlns:p14="http://schemas.microsoft.com/office/powerpoint/2010/main" val="414301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460B446-2C75-823D-A9F3-6865A9FD919D}"/>
              </a:ext>
            </a:extLst>
          </p:cNvPr>
          <p:cNvGrpSpPr/>
          <p:nvPr/>
        </p:nvGrpSpPr>
        <p:grpSpPr>
          <a:xfrm>
            <a:off x="1" y="0"/>
            <a:ext cx="9143999" cy="6858001"/>
            <a:chOff x="0" y="0"/>
            <a:chExt cx="12191998" cy="68580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8F0EFB-47AA-A356-F341-83BDDA6F521D}"/>
                </a:ext>
              </a:extLst>
            </p:cNvPr>
            <p:cNvGrpSpPr/>
            <p:nvPr/>
          </p:nvGrpSpPr>
          <p:grpSpPr>
            <a:xfrm>
              <a:off x="0" y="0"/>
              <a:ext cx="4462732" cy="6858000"/>
              <a:chOff x="0" y="0"/>
              <a:chExt cx="4462732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CB6772-767C-8CBA-EF97-CF8049AF34ED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5708E64D-67C1-3C12-530D-6CFEB146D834}"/>
                  </a:ext>
                </a:extLst>
              </p:cNvPr>
              <p:cNvSpPr/>
              <p:nvPr/>
            </p:nvSpPr>
            <p:spPr>
              <a:xfrm rot="5400000">
                <a:off x="3161475" y="-309220"/>
                <a:ext cx="992037" cy="16104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" name="Rectangle: Single Corner Rounded 5">
              <a:extLst>
                <a:ext uri="{FF2B5EF4-FFF2-40B4-BE49-F238E27FC236}">
                  <a16:creationId xmlns:a16="http://schemas.microsoft.com/office/drawing/2014/main" id="{CE89E43C-35A7-1D43-B4B5-69EB8E712DE8}"/>
                </a:ext>
              </a:extLst>
            </p:cNvPr>
            <p:cNvSpPr/>
            <p:nvPr/>
          </p:nvSpPr>
          <p:spPr>
            <a:xfrm flipH="1">
              <a:off x="1352143" y="978435"/>
              <a:ext cx="10839855" cy="5879566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TextBox 12">
            <a:extLst>
              <a:ext uri="{FF2B5EF4-FFF2-40B4-BE49-F238E27FC236}">
                <a16:creationId xmlns:a16="http://schemas.microsoft.com/office/drawing/2014/main" id="{AED8B82B-E990-FFE8-E7FB-6435536CCDE0}"/>
              </a:ext>
            </a:extLst>
          </p:cNvPr>
          <p:cNvSpPr txBox="1"/>
          <p:nvPr/>
        </p:nvSpPr>
        <p:spPr>
          <a:xfrm>
            <a:off x="1683684" y="1573284"/>
            <a:ext cx="635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595959"/>
                </a:solidFill>
                <a:latin typeface="Tw Cen MT" panose="020B0602020104020603" pitchFamily="34" charset="0"/>
              </a:rPr>
              <a:t>Deforestation and Climatic Change</a:t>
            </a:r>
          </a:p>
        </p:txBody>
      </p:sp>
      <p:pic>
        <p:nvPicPr>
          <p:cNvPr id="10" name="Picture 9" descr="A picture containing outdoor, sky, grass, field&#10;&#10;Description automatically generated">
            <a:extLst>
              <a:ext uri="{FF2B5EF4-FFF2-40B4-BE49-F238E27FC236}">
                <a16:creationId xmlns:a16="http://schemas.microsoft.com/office/drawing/2014/main" id="{D4F377ED-B59F-9B49-80B9-FE1DC7D56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84" y="2812170"/>
            <a:ext cx="3395370" cy="1430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 descr="A picture containing map&#10;&#10;Description automatically generated">
            <a:extLst>
              <a:ext uri="{FF2B5EF4-FFF2-40B4-BE49-F238E27FC236}">
                <a16:creationId xmlns:a16="http://schemas.microsoft.com/office/drawing/2014/main" id="{71ED9B9B-1E50-C102-928E-AFD49DAE6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185" y="2816980"/>
            <a:ext cx="3316683" cy="1430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4C22BE00-9CC5-29E3-84F2-C69B36934ED2}"/>
              </a:ext>
            </a:extLst>
          </p:cNvPr>
          <p:cNvSpPr txBox="1"/>
          <p:nvPr/>
        </p:nvSpPr>
        <p:spPr>
          <a:xfrm>
            <a:off x="1439315" y="4513484"/>
            <a:ext cx="7443953" cy="206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Cutting down tress randomly.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 Weather shifts depends on Temperature and weather patterns.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Weather shifts may be natural or human activities.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E60D8E-9A49-2306-D183-2304F449F040}"/>
              </a:ext>
            </a:extLst>
          </p:cNvPr>
          <p:cNvSpPr/>
          <p:nvPr/>
        </p:nvSpPr>
        <p:spPr>
          <a:xfrm>
            <a:off x="-1778467" y="3631642"/>
            <a:ext cx="436228" cy="30200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2045DC-A849-CF35-ABE9-00245D91D3ED}"/>
              </a:ext>
            </a:extLst>
          </p:cNvPr>
          <p:cNvGrpSpPr/>
          <p:nvPr/>
        </p:nvGrpSpPr>
        <p:grpSpPr>
          <a:xfrm>
            <a:off x="1330124" y="2232928"/>
            <a:ext cx="7674200" cy="208194"/>
            <a:chOff x="1235986" y="2139759"/>
            <a:chExt cx="7797074" cy="185770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FF2532B-A130-8816-86D7-A0ECD10B46FF}"/>
                </a:ext>
              </a:extLst>
            </p:cNvPr>
            <p:cNvSpPr/>
            <p:nvPr/>
          </p:nvSpPr>
          <p:spPr>
            <a:xfrm>
              <a:off x="1346925" y="2139759"/>
              <a:ext cx="7686135" cy="99660"/>
            </a:xfrm>
            <a:prstGeom prst="roundRect">
              <a:avLst>
                <a:gd name="adj" fmla="val 50000"/>
              </a:avLst>
            </a:prstGeom>
            <a:solidFill>
              <a:srgbClr val="649B3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24641E-6D60-3DE5-4F1C-62BE63111A27}"/>
                </a:ext>
              </a:extLst>
            </p:cNvPr>
            <p:cNvSpPr/>
            <p:nvPr/>
          </p:nvSpPr>
          <p:spPr>
            <a:xfrm>
              <a:off x="1235986" y="2171052"/>
              <a:ext cx="7686135" cy="154477"/>
            </a:xfrm>
            <a:prstGeom prst="roundRect">
              <a:avLst>
                <a:gd name="adj" fmla="val 50000"/>
              </a:avLst>
            </a:prstGeom>
            <a:solidFill>
              <a:srgbClr val="649B3F">
                <a:alpha val="55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66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67562A-04C5-6D0D-BC95-644EDA4BF1AC}"/>
              </a:ext>
            </a:extLst>
          </p:cNvPr>
          <p:cNvGrpSpPr/>
          <p:nvPr/>
        </p:nvGrpSpPr>
        <p:grpSpPr>
          <a:xfrm>
            <a:off x="0" y="0"/>
            <a:ext cx="9143999" cy="6858001"/>
            <a:chOff x="0" y="0"/>
            <a:chExt cx="12191998" cy="6858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288BC2-4763-CB4F-A194-961D67E783C7}"/>
                </a:ext>
              </a:extLst>
            </p:cNvPr>
            <p:cNvGrpSpPr/>
            <p:nvPr/>
          </p:nvGrpSpPr>
          <p:grpSpPr>
            <a:xfrm>
              <a:off x="0" y="0"/>
              <a:ext cx="4462732" cy="6858000"/>
              <a:chOff x="0" y="0"/>
              <a:chExt cx="4462732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AC21C8-0502-D943-5E23-AE67B7CB40B7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3CCE7EB0-C2C0-52E6-4FF8-65D787493BF3}"/>
                  </a:ext>
                </a:extLst>
              </p:cNvPr>
              <p:cNvSpPr/>
              <p:nvPr/>
            </p:nvSpPr>
            <p:spPr>
              <a:xfrm rot="5400000">
                <a:off x="3161475" y="-309220"/>
                <a:ext cx="992037" cy="16104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1F0877C9-BF96-19EC-D5BA-097F4D62DCDB}"/>
                </a:ext>
              </a:extLst>
            </p:cNvPr>
            <p:cNvSpPr/>
            <p:nvPr/>
          </p:nvSpPr>
          <p:spPr>
            <a:xfrm flipH="1">
              <a:off x="1352143" y="978435"/>
              <a:ext cx="10839855" cy="5879566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B02DF5F-280B-8A1F-1C18-3ED3F54DD002}"/>
              </a:ext>
            </a:extLst>
          </p:cNvPr>
          <p:cNvSpPr txBox="1"/>
          <p:nvPr/>
        </p:nvSpPr>
        <p:spPr>
          <a:xfrm>
            <a:off x="1728132" y="1339146"/>
            <a:ext cx="61616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The Reasons for Deforestation:</a:t>
            </a:r>
            <a:endParaRPr lang="en-US" sz="1350" b="1" dirty="0">
              <a:solidFill>
                <a:srgbClr val="5959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6DEB0-D841-B9A9-E9ED-58C3D65175CE}"/>
              </a:ext>
            </a:extLst>
          </p:cNvPr>
          <p:cNvSpPr txBox="1"/>
          <p:nvPr/>
        </p:nvSpPr>
        <p:spPr>
          <a:xfrm>
            <a:off x="1550460" y="2508949"/>
            <a:ext cx="4218664" cy="2474716"/>
          </a:xfrm>
          <a:prstGeom prst="rect">
            <a:avLst/>
          </a:prstGeom>
          <a:noFill/>
          <a:effectLst/>
        </p:spPr>
        <p:txBody>
          <a:bodyPr wrap="square" lIns="68580" tIns="0" rIns="68580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700" dirty="0"/>
              <a:t>Logging Industry.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700" dirty="0"/>
              <a:t> Cattel Farms or Agriculture expansions.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700" dirty="0"/>
              <a:t>Infrastructure expansions.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C8AC1E-9230-0D8E-9BE1-B9BC6D9DB03A}"/>
              </a:ext>
            </a:extLst>
          </p:cNvPr>
          <p:cNvGrpSpPr/>
          <p:nvPr/>
        </p:nvGrpSpPr>
        <p:grpSpPr>
          <a:xfrm>
            <a:off x="1550460" y="2019571"/>
            <a:ext cx="6710561" cy="201516"/>
            <a:chOff x="1155940" y="2410773"/>
            <a:chExt cx="7806905" cy="1772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DD4C68C-F5F5-FE02-14E5-7BDE09039500}"/>
                </a:ext>
              </a:extLst>
            </p:cNvPr>
            <p:cNvSpPr/>
            <p:nvPr/>
          </p:nvSpPr>
          <p:spPr>
            <a:xfrm>
              <a:off x="1276710" y="2410773"/>
              <a:ext cx="7686135" cy="99660"/>
            </a:xfrm>
            <a:prstGeom prst="roundRect">
              <a:avLst>
                <a:gd name="adj" fmla="val 50000"/>
              </a:avLst>
            </a:prstGeom>
            <a:solidFill>
              <a:srgbClr val="649B3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B005DD9-BA8A-8F1A-8CC5-8C8478647344}"/>
                </a:ext>
              </a:extLst>
            </p:cNvPr>
            <p:cNvSpPr/>
            <p:nvPr/>
          </p:nvSpPr>
          <p:spPr>
            <a:xfrm>
              <a:off x="1155940" y="2433542"/>
              <a:ext cx="7686135" cy="154477"/>
            </a:xfrm>
            <a:prstGeom prst="roundRect">
              <a:avLst>
                <a:gd name="adj" fmla="val 50000"/>
              </a:avLst>
            </a:prstGeom>
            <a:solidFill>
              <a:srgbClr val="649B3F">
                <a:alpha val="55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4845DC-455E-5A33-3960-1F16DA30EEF0}"/>
              </a:ext>
            </a:extLst>
          </p:cNvPr>
          <p:cNvGrpSpPr/>
          <p:nvPr/>
        </p:nvGrpSpPr>
        <p:grpSpPr>
          <a:xfrm>
            <a:off x="5268415" y="4496593"/>
            <a:ext cx="2893925" cy="1666436"/>
            <a:chOff x="2311773" y="203020"/>
            <a:chExt cx="2854597" cy="3263473"/>
          </a:xfrm>
          <a:effectLst>
            <a:outerShdw blurRad="304800" dir="3660000" sx="105000" sy="105000" algn="ctr" rotWithShape="0">
              <a:prstClr val="black">
                <a:alpha val="32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8FCA0D7-B129-B9C7-AFEA-D69516D8CE1E}"/>
                </a:ext>
              </a:extLst>
            </p:cNvPr>
            <p:cNvGrpSpPr/>
            <p:nvPr/>
          </p:nvGrpSpPr>
          <p:grpSpPr>
            <a:xfrm>
              <a:off x="3571063" y="203020"/>
              <a:ext cx="1595307" cy="3245212"/>
              <a:chOff x="-3444" y="189809"/>
              <a:chExt cx="4369330" cy="529276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88CDC6B-E630-D39A-6E2F-91D9BFEA36EF}"/>
                  </a:ext>
                </a:extLst>
              </p:cNvPr>
              <p:cNvSpPr/>
              <p:nvPr/>
            </p:nvSpPr>
            <p:spPr>
              <a:xfrm>
                <a:off x="1694583" y="1582415"/>
                <a:ext cx="857556" cy="3900159"/>
              </a:xfrm>
              <a:prstGeom prst="rect">
                <a:avLst/>
              </a:prstGeom>
              <a:solidFill>
                <a:srgbClr val="82724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98D4A4-80FD-6D95-B33B-6459037C25C4}"/>
                  </a:ext>
                </a:extLst>
              </p:cNvPr>
              <p:cNvSpPr/>
              <p:nvPr/>
            </p:nvSpPr>
            <p:spPr>
              <a:xfrm>
                <a:off x="2188637" y="2286467"/>
                <a:ext cx="353132" cy="3024835"/>
              </a:xfrm>
              <a:prstGeom prst="roundRect">
                <a:avLst>
                  <a:gd name="adj" fmla="val 50000"/>
                </a:avLst>
              </a:prstGeom>
              <a:solidFill>
                <a:srgbClr val="917F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1F9CFEB-991D-7B8B-6DB7-DDDB930ED529}"/>
                  </a:ext>
                </a:extLst>
              </p:cNvPr>
              <p:cNvGrpSpPr/>
              <p:nvPr/>
            </p:nvGrpSpPr>
            <p:grpSpPr>
              <a:xfrm>
                <a:off x="-3444" y="189809"/>
                <a:ext cx="4369330" cy="1842262"/>
                <a:chOff x="4403475" y="257474"/>
                <a:chExt cx="4369330" cy="184226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8D6E8398-075C-1F6A-99B9-6A3A9040A849}"/>
                    </a:ext>
                  </a:extLst>
                </p:cNvPr>
                <p:cNvGrpSpPr/>
                <p:nvPr/>
              </p:nvGrpSpPr>
              <p:grpSpPr>
                <a:xfrm>
                  <a:off x="4403475" y="257474"/>
                  <a:ext cx="4369330" cy="1842262"/>
                  <a:chOff x="4403475" y="257474"/>
                  <a:chExt cx="4369330" cy="1842262"/>
                </a:xfrm>
                <a:grpFill/>
              </p:grpSpPr>
              <p:sp>
                <p:nvSpPr>
                  <p:cNvPr id="83" name="Arc 82">
                    <a:extLst>
                      <a:ext uri="{FF2B5EF4-FFF2-40B4-BE49-F238E27FC236}">
                        <a16:creationId xmlns:a16="http://schemas.microsoft.com/office/drawing/2014/main" id="{6676CAA5-4148-8973-11E6-6737528A57FD}"/>
                      </a:ext>
                    </a:extLst>
                  </p:cNvPr>
                  <p:cNvSpPr/>
                  <p:nvPr/>
                </p:nvSpPr>
                <p:spPr>
                  <a:xfrm rot="9777145">
                    <a:off x="6032971" y="1426949"/>
                    <a:ext cx="1662733" cy="672787"/>
                  </a:xfrm>
                  <a:prstGeom prst="arc">
                    <a:avLst>
                      <a:gd name="adj1" fmla="val 1509390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F6C16EE-5EA9-E188-239D-DC4EAEEA74B4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5937972" y="257474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90" name="Arc 89">
                      <a:extLst>
                        <a:ext uri="{FF2B5EF4-FFF2-40B4-BE49-F238E27FC236}">
                          <a16:creationId xmlns:a16="http://schemas.microsoft.com/office/drawing/2014/main" id="{50AAA40F-F7EF-220D-5A3B-E35AA5A2F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Arc 90">
                      <a:extLst>
                        <a:ext uri="{FF2B5EF4-FFF2-40B4-BE49-F238E27FC236}">
                          <a16:creationId xmlns:a16="http://schemas.microsoft.com/office/drawing/2014/main" id="{C99F823C-2D77-044B-30D0-4D7AB8A04DC1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Arc 91">
                      <a:extLst>
                        <a:ext uri="{FF2B5EF4-FFF2-40B4-BE49-F238E27FC236}">
                          <a16:creationId xmlns:a16="http://schemas.microsoft.com/office/drawing/2014/main" id="{BF2609F6-7D59-9C87-D95D-30CAE07CBC55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Arc 92">
                      <a:extLst>
                        <a:ext uri="{FF2B5EF4-FFF2-40B4-BE49-F238E27FC236}">
                          <a16:creationId xmlns:a16="http://schemas.microsoft.com/office/drawing/2014/main" id="{76FC6ABF-A3E9-35A9-EA1A-722A896EFF70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D76EA8FB-2D72-9777-4194-1A044D072FDF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4403475" y="297017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86" name="Arc 85">
                      <a:extLst>
                        <a:ext uri="{FF2B5EF4-FFF2-40B4-BE49-F238E27FC236}">
                          <a16:creationId xmlns:a16="http://schemas.microsoft.com/office/drawing/2014/main" id="{A78A7DE5-F187-9F1C-AA9C-8B78F10AE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Arc 86">
                      <a:extLst>
                        <a:ext uri="{FF2B5EF4-FFF2-40B4-BE49-F238E27FC236}">
                          <a16:creationId xmlns:a16="http://schemas.microsoft.com/office/drawing/2014/main" id="{026F0F11-91EE-CE8E-4948-95BF8E98816C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Arc 87">
                      <a:extLst>
                        <a:ext uri="{FF2B5EF4-FFF2-40B4-BE49-F238E27FC236}">
                          <a16:creationId xmlns:a16="http://schemas.microsoft.com/office/drawing/2014/main" id="{36E9B039-31E4-7A75-D4E3-C4C7D2B04A36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Arc 88">
                      <a:extLst>
                        <a:ext uri="{FF2B5EF4-FFF2-40B4-BE49-F238E27FC236}">
                          <a16:creationId xmlns:a16="http://schemas.microsoft.com/office/drawing/2014/main" id="{F49122CE-4DA9-37D3-18B3-52E4EFD19CB7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05F83135-C9D6-D31D-364C-B866FDFF6E85}"/>
                    </a:ext>
                  </a:extLst>
                </p:cNvPr>
                <p:cNvSpPr/>
                <p:nvPr/>
              </p:nvSpPr>
              <p:spPr>
                <a:xfrm>
                  <a:off x="5200938" y="412527"/>
                  <a:ext cx="2835399" cy="15947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53473CD-543F-EA3C-36D8-2B2F6ACEAF36}"/>
                  </a:ext>
                </a:extLst>
              </p:cNvPr>
              <p:cNvGrpSpPr/>
              <p:nvPr/>
            </p:nvGrpSpPr>
            <p:grpSpPr>
              <a:xfrm rot="1887402">
                <a:off x="113381" y="1205724"/>
                <a:ext cx="848164" cy="375545"/>
                <a:chOff x="4403475" y="257474"/>
                <a:chExt cx="4369330" cy="1842262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2414F7E-4501-3308-1A5A-97A5A2CC1B80}"/>
                    </a:ext>
                  </a:extLst>
                </p:cNvPr>
                <p:cNvGrpSpPr/>
                <p:nvPr/>
              </p:nvGrpSpPr>
              <p:grpSpPr>
                <a:xfrm>
                  <a:off x="4403475" y="257474"/>
                  <a:ext cx="4369330" cy="1842262"/>
                  <a:chOff x="4403475" y="257474"/>
                  <a:chExt cx="4369330" cy="1842262"/>
                </a:xfrm>
                <a:grpFill/>
              </p:grpSpPr>
              <p:sp>
                <p:nvSpPr>
                  <p:cNvPr id="70" name="Arc 69">
                    <a:extLst>
                      <a:ext uri="{FF2B5EF4-FFF2-40B4-BE49-F238E27FC236}">
                        <a16:creationId xmlns:a16="http://schemas.microsoft.com/office/drawing/2014/main" id="{92AFAA43-4540-1B9E-729B-6995DE9F3BCA}"/>
                      </a:ext>
                    </a:extLst>
                  </p:cNvPr>
                  <p:cNvSpPr/>
                  <p:nvPr/>
                </p:nvSpPr>
                <p:spPr>
                  <a:xfrm rot="9777145">
                    <a:off x="6032971" y="1426949"/>
                    <a:ext cx="1662733" cy="672787"/>
                  </a:xfrm>
                  <a:prstGeom prst="arc">
                    <a:avLst>
                      <a:gd name="adj1" fmla="val 1509390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1" name="Group 70">
                    <a:extLst>
                      <a:ext uri="{FF2B5EF4-FFF2-40B4-BE49-F238E27FC236}">
                        <a16:creationId xmlns:a16="http://schemas.microsoft.com/office/drawing/2014/main" id="{211D5F57-93B4-1BE7-B1BA-33DEB217432F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5937972" y="257474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77" name="Arc 76">
                      <a:extLst>
                        <a:ext uri="{FF2B5EF4-FFF2-40B4-BE49-F238E27FC236}">
                          <a16:creationId xmlns:a16="http://schemas.microsoft.com/office/drawing/2014/main" id="{7CC32B8C-DEBA-4FAF-4C54-32BBDBB42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Arc 77">
                      <a:extLst>
                        <a:ext uri="{FF2B5EF4-FFF2-40B4-BE49-F238E27FC236}">
                          <a16:creationId xmlns:a16="http://schemas.microsoft.com/office/drawing/2014/main" id="{A3BB8501-CE2D-F894-E930-BDA58CDC28D8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Arc 78">
                      <a:extLst>
                        <a:ext uri="{FF2B5EF4-FFF2-40B4-BE49-F238E27FC236}">
                          <a16:creationId xmlns:a16="http://schemas.microsoft.com/office/drawing/2014/main" id="{1830A9F8-B8BB-3CC5-03F5-34DA7077316C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Arc 79">
                      <a:extLst>
                        <a:ext uri="{FF2B5EF4-FFF2-40B4-BE49-F238E27FC236}">
                          <a16:creationId xmlns:a16="http://schemas.microsoft.com/office/drawing/2014/main" id="{715B25DB-B517-B10E-5E5D-CEBFED50528C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5ED944AB-694F-041C-B63C-73FC490AEFA4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4403475" y="297017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73" name="Arc 72">
                      <a:extLst>
                        <a:ext uri="{FF2B5EF4-FFF2-40B4-BE49-F238E27FC236}">
                          <a16:creationId xmlns:a16="http://schemas.microsoft.com/office/drawing/2014/main" id="{17D3EFBF-8DBB-F649-CE41-F2C292AA4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84A12B0A-56E2-502E-6BF0-A22C588246C3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Arc 74">
                      <a:extLst>
                        <a:ext uri="{FF2B5EF4-FFF2-40B4-BE49-F238E27FC236}">
                          <a16:creationId xmlns:a16="http://schemas.microsoft.com/office/drawing/2014/main" id="{16481262-036F-BEFC-9B16-496BC96348F2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Arc 75">
                      <a:extLst>
                        <a:ext uri="{FF2B5EF4-FFF2-40B4-BE49-F238E27FC236}">
                          <a16:creationId xmlns:a16="http://schemas.microsoft.com/office/drawing/2014/main" id="{99A569EE-CA5E-6A47-3D04-1DFD172F4799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25F867F-F760-7B11-FDFE-1F265473D1CB}"/>
                    </a:ext>
                  </a:extLst>
                </p:cNvPr>
                <p:cNvSpPr/>
                <p:nvPr/>
              </p:nvSpPr>
              <p:spPr>
                <a:xfrm>
                  <a:off x="5200938" y="412527"/>
                  <a:ext cx="2835399" cy="15947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7A4A73D-E711-7BB6-D4B5-90ACB4DCB759}"/>
                  </a:ext>
                </a:extLst>
              </p:cNvPr>
              <p:cNvGrpSpPr/>
              <p:nvPr/>
            </p:nvGrpSpPr>
            <p:grpSpPr>
              <a:xfrm rot="20464943">
                <a:off x="2905160" y="1478659"/>
                <a:ext cx="848164" cy="375545"/>
                <a:chOff x="4403475" y="257474"/>
                <a:chExt cx="4369330" cy="1842262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32101D17-3852-A94E-B336-568AECF62A76}"/>
                    </a:ext>
                  </a:extLst>
                </p:cNvPr>
                <p:cNvGrpSpPr/>
                <p:nvPr/>
              </p:nvGrpSpPr>
              <p:grpSpPr>
                <a:xfrm>
                  <a:off x="4403475" y="257474"/>
                  <a:ext cx="4369330" cy="1842262"/>
                  <a:chOff x="4403475" y="257474"/>
                  <a:chExt cx="4369330" cy="1842262"/>
                </a:xfrm>
                <a:grpFill/>
              </p:grpSpPr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00AACA61-F651-EDC7-07F3-B689EE397AB6}"/>
                      </a:ext>
                    </a:extLst>
                  </p:cNvPr>
                  <p:cNvSpPr/>
                  <p:nvPr/>
                </p:nvSpPr>
                <p:spPr>
                  <a:xfrm rot="9777145">
                    <a:off x="6032971" y="1426949"/>
                    <a:ext cx="1662733" cy="672787"/>
                  </a:xfrm>
                  <a:prstGeom prst="arc">
                    <a:avLst>
                      <a:gd name="adj1" fmla="val 1509390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7F240719-5FA7-D061-2B7D-D0248FB8BDD3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5937972" y="257474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64" name="Arc 63">
                      <a:extLst>
                        <a:ext uri="{FF2B5EF4-FFF2-40B4-BE49-F238E27FC236}">
                          <a16:creationId xmlns:a16="http://schemas.microsoft.com/office/drawing/2014/main" id="{EF6C20E3-20DD-E455-A823-62EAF3988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Arc 64">
                      <a:extLst>
                        <a:ext uri="{FF2B5EF4-FFF2-40B4-BE49-F238E27FC236}">
                          <a16:creationId xmlns:a16="http://schemas.microsoft.com/office/drawing/2014/main" id="{3FC78AF9-9074-F63B-919C-1E2E359641EE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Arc 65">
                      <a:extLst>
                        <a:ext uri="{FF2B5EF4-FFF2-40B4-BE49-F238E27FC236}">
                          <a16:creationId xmlns:a16="http://schemas.microsoft.com/office/drawing/2014/main" id="{41F59390-9CE4-3013-83FC-D7F4D300A034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" name="Arc 66">
                      <a:extLst>
                        <a:ext uri="{FF2B5EF4-FFF2-40B4-BE49-F238E27FC236}">
                          <a16:creationId xmlns:a16="http://schemas.microsoft.com/office/drawing/2014/main" id="{2DCA924E-4B5E-AC4E-18A5-29B90A19031E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AD489C30-8F56-C5DB-47CB-CBF07D992195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4403475" y="297017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60" name="Arc 59">
                      <a:extLst>
                        <a:ext uri="{FF2B5EF4-FFF2-40B4-BE49-F238E27FC236}">
                          <a16:creationId xmlns:a16="http://schemas.microsoft.com/office/drawing/2014/main" id="{C1FEB099-A3D6-F0C9-3827-E0CF677CB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Arc 60">
                      <a:extLst>
                        <a:ext uri="{FF2B5EF4-FFF2-40B4-BE49-F238E27FC236}">
                          <a16:creationId xmlns:a16="http://schemas.microsoft.com/office/drawing/2014/main" id="{576253C7-0D61-D51E-293F-E6D02F99C9B8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Arc 61">
                      <a:extLst>
                        <a:ext uri="{FF2B5EF4-FFF2-40B4-BE49-F238E27FC236}">
                          <a16:creationId xmlns:a16="http://schemas.microsoft.com/office/drawing/2014/main" id="{24CD7837-6957-8CF2-0971-9DC3F2CA4BC1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Arc 62">
                      <a:extLst>
                        <a:ext uri="{FF2B5EF4-FFF2-40B4-BE49-F238E27FC236}">
                          <a16:creationId xmlns:a16="http://schemas.microsoft.com/office/drawing/2014/main" id="{396351AD-0DA5-B797-0240-108156834AEC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1100E81-6400-9D3E-8BAE-C7DAD747ADE6}"/>
                    </a:ext>
                  </a:extLst>
                </p:cNvPr>
                <p:cNvSpPr/>
                <p:nvPr/>
              </p:nvSpPr>
              <p:spPr>
                <a:xfrm>
                  <a:off x="5200938" y="412527"/>
                  <a:ext cx="2835399" cy="159470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1F4E82D-4A95-754C-D426-FB2559514A2D}"/>
                  </a:ext>
                </a:extLst>
              </p:cNvPr>
              <p:cNvGrpSpPr/>
              <p:nvPr/>
            </p:nvGrpSpPr>
            <p:grpSpPr>
              <a:xfrm rot="1232964" flipV="1">
                <a:off x="3571384" y="618200"/>
                <a:ext cx="688805" cy="157893"/>
                <a:chOff x="4403475" y="257474"/>
                <a:chExt cx="4369330" cy="1842262"/>
              </a:xfrm>
              <a:solidFill>
                <a:schemeClr val="accent6">
                  <a:lumMod val="40000"/>
                  <a:lumOff val="60000"/>
                </a:schemeClr>
              </a:solidFill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D45D969-C7D7-4580-9DDD-5D33C348FCB5}"/>
                    </a:ext>
                  </a:extLst>
                </p:cNvPr>
                <p:cNvGrpSpPr/>
                <p:nvPr/>
              </p:nvGrpSpPr>
              <p:grpSpPr>
                <a:xfrm>
                  <a:off x="4403475" y="257474"/>
                  <a:ext cx="4369330" cy="1842262"/>
                  <a:chOff x="4403475" y="257474"/>
                  <a:chExt cx="4369330" cy="1842262"/>
                </a:xfrm>
                <a:grpFill/>
              </p:grpSpPr>
              <p:sp>
                <p:nvSpPr>
                  <p:cNvPr id="44" name="Arc 43">
                    <a:extLst>
                      <a:ext uri="{FF2B5EF4-FFF2-40B4-BE49-F238E27FC236}">
                        <a16:creationId xmlns:a16="http://schemas.microsoft.com/office/drawing/2014/main" id="{DEA834FD-F144-68F4-A958-DD84EC147181}"/>
                      </a:ext>
                    </a:extLst>
                  </p:cNvPr>
                  <p:cNvSpPr/>
                  <p:nvPr/>
                </p:nvSpPr>
                <p:spPr>
                  <a:xfrm rot="9777145">
                    <a:off x="6032971" y="1426949"/>
                    <a:ext cx="1662733" cy="672787"/>
                  </a:xfrm>
                  <a:prstGeom prst="arc">
                    <a:avLst>
                      <a:gd name="adj1" fmla="val 15093901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AB303A6E-2246-7BC4-C5E6-A4B380D6A4B9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5937972" y="257474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51" name="Arc 50">
                      <a:extLst>
                        <a:ext uri="{FF2B5EF4-FFF2-40B4-BE49-F238E27FC236}">
                          <a16:creationId xmlns:a16="http://schemas.microsoft.com/office/drawing/2014/main" id="{92FBD065-7CF4-8A24-931C-91FCA5164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>
                      <a:extLst>
                        <a:ext uri="{FF2B5EF4-FFF2-40B4-BE49-F238E27FC236}">
                          <a16:creationId xmlns:a16="http://schemas.microsoft.com/office/drawing/2014/main" id="{F531985C-B183-8188-8D37-4600C7DAD67A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122F4756-0412-F8A9-0541-E6A0966CF06A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Arc 53">
                      <a:extLst>
                        <a:ext uri="{FF2B5EF4-FFF2-40B4-BE49-F238E27FC236}">
                          <a16:creationId xmlns:a16="http://schemas.microsoft.com/office/drawing/2014/main" id="{A245F912-8DDF-2DC9-B5C4-ACAE07A56951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39CE4F72-9C81-0AE9-098A-05DEDE158343}"/>
                      </a:ext>
                    </a:extLst>
                  </p:cNvPr>
                  <p:cNvGrpSpPr/>
                  <p:nvPr/>
                </p:nvGrpSpPr>
                <p:grpSpPr>
                  <a:xfrm flipH="1" flipV="1">
                    <a:off x="4403475" y="297017"/>
                    <a:ext cx="2834833" cy="1799489"/>
                    <a:chOff x="4403475" y="2362729"/>
                    <a:chExt cx="2834833" cy="1799489"/>
                  </a:xfrm>
                  <a:grpFill/>
                </p:grpSpPr>
                <p:sp>
                  <p:nvSpPr>
                    <p:cNvPr id="47" name="Arc 46">
                      <a:extLst>
                        <a:ext uri="{FF2B5EF4-FFF2-40B4-BE49-F238E27FC236}">
                          <a16:creationId xmlns:a16="http://schemas.microsoft.com/office/drawing/2014/main" id="{BE348A46-A329-84D7-9B2C-D9A47BFE4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79004" y="2412460"/>
                      <a:ext cx="2529192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Arc 47">
                      <a:extLst>
                        <a:ext uri="{FF2B5EF4-FFF2-40B4-BE49-F238E27FC236}">
                          <a16:creationId xmlns:a16="http://schemas.microsoft.com/office/drawing/2014/main" id="{7A95D1DB-A639-984E-F103-A8514015F28E}"/>
                        </a:ext>
                      </a:extLst>
                    </p:cNvPr>
                    <p:cNvSpPr/>
                    <p:nvPr/>
                  </p:nvSpPr>
                  <p:spPr>
                    <a:xfrm rot="6746093">
                      <a:off x="5800827" y="2353328"/>
                      <a:ext cx="1280035" cy="1594927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Arc 48">
                      <a:extLst>
                        <a:ext uri="{FF2B5EF4-FFF2-40B4-BE49-F238E27FC236}">
                          <a16:creationId xmlns:a16="http://schemas.microsoft.com/office/drawing/2014/main" id="{54FEC588-BAF4-0C36-5261-D4913AA9C19D}"/>
                        </a:ext>
                      </a:extLst>
                    </p:cNvPr>
                    <p:cNvSpPr/>
                    <p:nvPr/>
                  </p:nvSpPr>
                  <p:spPr>
                    <a:xfrm rot="19977751">
                      <a:off x="4403475" y="2362729"/>
                      <a:ext cx="1392933" cy="982498"/>
                    </a:xfrm>
                    <a:prstGeom prst="arc">
                      <a:avLst>
                        <a:gd name="adj1" fmla="val 18555927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0" name="Arc 49">
                      <a:extLst>
                        <a:ext uri="{FF2B5EF4-FFF2-40B4-BE49-F238E27FC236}">
                          <a16:creationId xmlns:a16="http://schemas.microsoft.com/office/drawing/2014/main" id="{F4622F10-3127-083C-4F39-C416E1ADED8C}"/>
                        </a:ext>
                      </a:extLst>
                    </p:cNvPr>
                    <p:cNvSpPr/>
                    <p:nvPr/>
                  </p:nvSpPr>
                  <p:spPr>
                    <a:xfrm rot="7594440">
                      <a:off x="4759094" y="2644703"/>
                      <a:ext cx="1400784" cy="1634246"/>
                    </a:xfrm>
                    <a:prstGeom prst="arc">
                      <a:avLst>
                        <a:gd name="adj1" fmla="val 15093901"/>
                        <a:gd name="adj2" fmla="val 0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E9E9AADC-C5EC-806D-D2BB-87DA6227B336}"/>
                    </a:ext>
                  </a:extLst>
                </p:cNvPr>
                <p:cNvSpPr/>
                <p:nvPr/>
              </p:nvSpPr>
              <p:spPr>
                <a:xfrm>
                  <a:off x="5019890" y="344815"/>
                  <a:ext cx="2835403" cy="159471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E0F2C85-51B0-14AC-A2C3-3EEEF3CC4066}"/>
                </a:ext>
              </a:extLst>
            </p:cNvPr>
            <p:cNvGrpSpPr/>
            <p:nvPr/>
          </p:nvGrpSpPr>
          <p:grpSpPr>
            <a:xfrm>
              <a:off x="2311773" y="1793317"/>
              <a:ext cx="2483963" cy="1673176"/>
              <a:chOff x="4027250" y="2651377"/>
              <a:chExt cx="4839224" cy="293716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0442E8B-A883-7815-9886-12E8296E0D82}"/>
                  </a:ext>
                </a:extLst>
              </p:cNvPr>
              <p:cNvSpPr/>
              <p:nvPr/>
            </p:nvSpPr>
            <p:spPr>
              <a:xfrm>
                <a:off x="4027250" y="5170250"/>
                <a:ext cx="3239312" cy="418291"/>
              </a:xfrm>
              <a:prstGeom prst="roundRect">
                <a:avLst>
                  <a:gd name="adj" fmla="val 38173"/>
                </a:avLst>
              </a:prstGeom>
              <a:solidFill>
                <a:srgbClr val="A6A6A6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79E982F4-74BE-56AB-F59A-2696D27D0DE9}"/>
                  </a:ext>
                </a:extLst>
              </p:cNvPr>
              <p:cNvSpPr/>
              <p:nvPr/>
            </p:nvSpPr>
            <p:spPr>
              <a:xfrm>
                <a:off x="4299630" y="5325892"/>
                <a:ext cx="2568103" cy="10214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E20561B-1E59-8D0D-C83C-16ED35F54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4179" y="5364804"/>
                <a:ext cx="2178995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48D77-9A50-D2AB-44D5-98BB1CBC854C}"/>
                  </a:ext>
                </a:extLst>
              </p:cNvPr>
              <p:cNvSpPr/>
              <p:nvPr/>
            </p:nvSpPr>
            <p:spPr>
              <a:xfrm>
                <a:off x="4299630" y="4907604"/>
                <a:ext cx="2723739" cy="25778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6E145B3F-FC6B-FFA3-9072-E73ACD3FB991}"/>
                  </a:ext>
                </a:extLst>
              </p:cNvPr>
              <p:cNvSpPr/>
              <p:nvPr/>
            </p:nvSpPr>
            <p:spPr>
              <a:xfrm flipV="1">
                <a:off x="4460132" y="4970833"/>
                <a:ext cx="2563237" cy="19941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A61C670E-188A-3A20-3DCC-51A4424BCE40}"/>
                  </a:ext>
                </a:extLst>
              </p:cNvPr>
              <p:cNvSpPr/>
              <p:nvPr/>
            </p:nvSpPr>
            <p:spPr>
              <a:xfrm rot="5400000">
                <a:off x="4947797" y="3951867"/>
                <a:ext cx="442606" cy="1468875"/>
              </a:xfrm>
              <a:prstGeom prst="round2SameRect">
                <a:avLst>
                  <a:gd name="adj1" fmla="val 29623"/>
                  <a:gd name="adj2" fmla="val 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D2FD6D82-9B8A-8F98-758C-C0B6978DC8D2}"/>
                  </a:ext>
                </a:extLst>
              </p:cNvPr>
              <p:cNvSpPr/>
              <p:nvPr/>
            </p:nvSpPr>
            <p:spPr>
              <a:xfrm rot="5400000">
                <a:off x="5238345" y="4229103"/>
                <a:ext cx="260217" cy="1033564"/>
              </a:xfrm>
              <a:prstGeom prst="round2SameRect">
                <a:avLst>
                  <a:gd name="adj1" fmla="val 29623"/>
                  <a:gd name="adj2" fmla="val 0"/>
                </a:avLst>
              </a:prstGeom>
              <a:solidFill>
                <a:schemeClr val="bg1">
                  <a:lumMod val="85000"/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Single Corner Rounded 22">
                <a:extLst>
                  <a:ext uri="{FF2B5EF4-FFF2-40B4-BE49-F238E27FC236}">
                    <a16:creationId xmlns:a16="http://schemas.microsoft.com/office/drawing/2014/main" id="{87A95DB4-E0F4-AF99-C159-92E5FF2407E4}"/>
                  </a:ext>
                </a:extLst>
              </p:cNvPr>
              <p:cNvSpPr/>
              <p:nvPr/>
            </p:nvSpPr>
            <p:spPr>
              <a:xfrm rot="16200000">
                <a:off x="4489964" y="3957377"/>
                <a:ext cx="463197" cy="542317"/>
              </a:xfrm>
              <a:prstGeom prst="round1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Single Corner Rounded 23">
                <a:extLst>
                  <a:ext uri="{FF2B5EF4-FFF2-40B4-BE49-F238E27FC236}">
                    <a16:creationId xmlns:a16="http://schemas.microsoft.com/office/drawing/2014/main" id="{849E105B-4AB3-29B8-D1D4-63C271E9FB6A}"/>
                  </a:ext>
                </a:extLst>
              </p:cNvPr>
              <p:cNvSpPr/>
              <p:nvPr/>
            </p:nvSpPr>
            <p:spPr>
              <a:xfrm>
                <a:off x="5127693" y="3999371"/>
                <a:ext cx="240761" cy="463199"/>
              </a:xfrm>
              <a:prstGeom prst="round1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B10D9A6-8226-D072-EA1E-FDCD6139AD7F}"/>
                  </a:ext>
                </a:extLst>
              </p:cNvPr>
              <p:cNvSpPr/>
              <p:nvPr/>
            </p:nvSpPr>
            <p:spPr>
              <a:xfrm>
                <a:off x="4666845" y="4092920"/>
                <a:ext cx="131328" cy="17023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Top Corners Rounded 25">
                <a:extLst>
                  <a:ext uri="{FF2B5EF4-FFF2-40B4-BE49-F238E27FC236}">
                    <a16:creationId xmlns:a16="http://schemas.microsoft.com/office/drawing/2014/main" id="{80C31532-9F63-9867-F511-AF8640CC87CA}"/>
                  </a:ext>
                </a:extLst>
              </p:cNvPr>
              <p:cNvSpPr/>
              <p:nvPr/>
            </p:nvSpPr>
            <p:spPr>
              <a:xfrm rot="5400000" flipH="1">
                <a:off x="6051684" y="4448609"/>
                <a:ext cx="123205" cy="419497"/>
              </a:xfrm>
              <a:prstGeom prst="round2Same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5B2AEB-8D11-56AA-78CA-EF60257C26AA}"/>
                  </a:ext>
                </a:extLst>
              </p:cNvPr>
              <p:cNvSpPr/>
              <p:nvPr/>
            </p:nvSpPr>
            <p:spPr>
              <a:xfrm rot="6504739">
                <a:off x="5913943" y="3890902"/>
                <a:ext cx="1448805" cy="164277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a:endParaRPr>
              </a:p>
            </p:txBody>
          </p:sp>
          <p:sp>
            <p:nvSpPr>
              <p:cNvPr id="28" name="Rectangle: Top Corners Rounded 27">
                <a:extLst>
                  <a:ext uri="{FF2B5EF4-FFF2-40B4-BE49-F238E27FC236}">
                    <a16:creationId xmlns:a16="http://schemas.microsoft.com/office/drawing/2014/main" id="{9F6C21EF-2F89-6505-4183-99772AD30756}"/>
                  </a:ext>
                </a:extLst>
              </p:cNvPr>
              <p:cNvSpPr/>
              <p:nvPr/>
            </p:nvSpPr>
            <p:spPr>
              <a:xfrm rot="5400000">
                <a:off x="7493252" y="2388489"/>
                <a:ext cx="344267" cy="1595306"/>
              </a:xfrm>
              <a:prstGeom prst="round2SameRect">
                <a:avLst>
                  <a:gd name="adj1" fmla="val 36226"/>
                  <a:gd name="adj2" fmla="val 0"/>
                </a:avLst>
              </a:prstGeom>
              <a:solidFill>
                <a:srgbClr val="F2F2F2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A1BFDB5-D7F0-3A00-C786-101DE6AC9E29}"/>
                  </a:ext>
                </a:extLst>
              </p:cNvPr>
              <p:cNvSpPr/>
              <p:nvPr/>
            </p:nvSpPr>
            <p:spPr>
              <a:xfrm>
                <a:off x="6218267" y="443954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81986DF-ED6A-0F4D-78E4-E8E25EFE7B64}"/>
                  </a:ext>
                </a:extLst>
              </p:cNvPr>
              <p:cNvSpPr/>
              <p:nvPr/>
            </p:nvSpPr>
            <p:spPr>
              <a:xfrm>
                <a:off x="6745823" y="301400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3C6C0DD-8C63-B301-7C6A-70CAF2D34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5823" y="3171203"/>
                <a:ext cx="111404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657F12A-21C9-5152-8DCF-AFECA64974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19872" y="3491562"/>
                <a:ext cx="107004" cy="3314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B771EDF-D036-8EBF-3B63-CEE7EF079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4482" y="3380902"/>
                <a:ext cx="269537" cy="221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0891801-7AB9-08E7-B558-3CA8AA78C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31158" y="3110826"/>
                <a:ext cx="335316" cy="228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9C37EDD-1004-019F-EF8D-B1D465E87A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26876" y="2651377"/>
                <a:ext cx="218873" cy="25778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TextBox 33">
            <a:extLst>
              <a:ext uri="{FF2B5EF4-FFF2-40B4-BE49-F238E27FC236}">
                <a16:creationId xmlns:a16="http://schemas.microsoft.com/office/drawing/2014/main" id="{D8FC65D5-1914-744F-A20A-BF52C1903A53}"/>
              </a:ext>
            </a:extLst>
          </p:cNvPr>
          <p:cNvSpPr txBox="1"/>
          <p:nvPr/>
        </p:nvSpPr>
        <p:spPr>
          <a:xfrm>
            <a:off x="199869" y="6325849"/>
            <a:ext cx="728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9" name="Picture 108" descr="Graphical user interface, website, timeline">
            <a:extLst>
              <a:ext uri="{FF2B5EF4-FFF2-40B4-BE49-F238E27FC236}">
                <a16:creationId xmlns:a16="http://schemas.microsoft.com/office/drawing/2014/main" id="{FFA584FE-9884-DFC3-C957-34AAF9C9D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124" y="2591643"/>
            <a:ext cx="2608721" cy="15369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258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A859BC-FC2C-25CD-F3BB-BDB3AAE588D7}"/>
              </a:ext>
            </a:extLst>
          </p:cNvPr>
          <p:cNvGrpSpPr/>
          <p:nvPr/>
        </p:nvGrpSpPr>
        <p:grpSpPr>
          <a:xfrm>
            <a:off x="0" y="0"/>
            <a:ext cx="9143999" cy="6858000"/>
            <a:chOff x="0" y="0"/>
            <a:chExt cx="12191997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C1975C-BA4D-A947-F70C-8749397E9D39}"/>
                </a:ext>
              </a:extLst>
            </p:cNvPr>
            <p:cNvGrpSpPr/>
            <p:nvPr/>
          </p:nvGrpSpPr>
          <p:grpSpPr>
            <a:xfrm>
              <a:off x="0" y="0"/>
              <a:ext cx="4186105" cy="6858000"/>
              <a:chOff x="0" y="0"/>
              <a:chExt cx="4186105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419F33-A4EA-ABB2-235B-A1A6004B0849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64BA02BE-8C56-75F6-B54D-594FEE8F2175}"/>
                  </a:ext>
                </a:extLst>
              </p:cNvPr>
              <p:cNvSpPr/>
              <p:nvPr/>
            </p:nvSpPr>
            <p:spPr>
              <a:xfrm rot="5400000">
                <a:off x="2936146" y="-83890"/>
                <a:ext cx="1166069" cy="1333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" name="Rectangle: Single Corner Rounded 5">
              <a:extLst>
                <a:ext uri="{FF2B5EF4-FFF2-40B4-BE49-F238E27FC236}">
                  <a16:creationId xmlns:a16="http://schemas.microsoft.com/office/drawing/2014/main" id="{F9665296-6995-110F-34B0-1F95B8191121}"/>
                </a:ext>
              </a:extLst>
            </p:cNvPr>
            <p:cNvSpPr/>
            <p:nvPr/>
          </p:nvSpPr>
          <p:spPr>
            <a:xfrm flipH="1">
              <a:off x="1352141" y="1166069"/>
              <a:ext cx="10839856" cy="5691931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273" y="1837555"/>
            <a:ext cx="7686135" cy="707012"/>
          </a:xfrm>
        </p:spPr>
        <p:txBody>
          <a:bodyPr>
            <a:noAutofit/>
          </a:bodyPr>
          <a:lstStyle/>
          <a:p>
            <a:pPr algn="ctr"/>
            <a:r>
              <a:rPr lang="en-US" sz="2700" b="1" dirty="0">
                <a:solidFill>
                  <a:srgbClr val="595959"/>
                </a:solidFill>
                <a:latin typeface="Tw Cen MT" panose="020B0602020104020603" pitchFamily="34" charset="0"/>
              </a:rPr>
              <a:t>IMPACT OF DEFORESTATION ON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05" y="3083830"/>
            <a:ext cx="5154543" cy="39285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Decreasing Number  Of  Trees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Global Warming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Rise In Sea Level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71658" y="3095938"/>
            <a:ext cx="2336104" cy="1512599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01600" dist="12700" sx="106000" sy="106000" algn="ctr" rotWithShape="0">
              <a:schemeClr val="tx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Rounded Rectangle 15"/>
          <p:cNvSpPr/>
          <p:nvPr/>
        </p:nvSpPr>
        <p:spPr>
          <a:xfrm>
            <a:off x="5871658" y="4831044"/>
            <a:ext cx="2336104" cy="1584616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01600" dist="12700" sx="106000" sy="106000" algn="ctr" rotWithShape="0">
              <a:schemeClr val="tx1"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FED036-46DC-9C89-7927-BE4DB3CB58D9}"/>
              </a:ext>
            </a:extLst>
          </p:cNvPr>
          <p:cNvSpPr/>
          <p:nvPr/>
        </p:nvSpPr>
        <p:spPr>
          <a:xfrm>
            <a:off x="-1778467" y="3631642"/>
            <a:ext cx="436228" cy="30200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27F20F-EDEE-AF69-9B35-23EECE2C1E32}"/>
              </a:ext>
            </a:extLst>
          </p:cNvPr>
          <p:cNvGrpSpPr/>
          <p:nvPr/>
        </p:nvGrpSpPr>
        <p:grpSpPr>
          <a:xfrm>
            <a:off x="1180516" y="2589290"/>
            <a:ext cx="7797074" cy="185770"/>
            <a:chOff x="1235986" y="2139759"/>
            <a:chExt cx="7797074" cy="18577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2BDCC92-D9BF-EA6B-4ED3-4A91BF3FA62A}"/>
                </a:ext>
              </a:extLst>
            </p:cNvPr>
            <p:cNvSpPr/>
            <p:nvPr/>
          </p:nvSpPr>
          <p:spPr>
            <a:xfrm>
              <a:off x="1346925" y="2139759"/>
              <a:ext cx="7686135" cy="99660"/>
            </a:xfrm>
            <a:prstGeom prst="roundRect">
              <a:avLst>
                <a:gd name="adj" fmla="val 50000"/>
              </a:avLst>
            </a:prstGeom>
            <a:solidFill>
              <a:srgbClr val="649B3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9DC1AAC-4F02-4B9E-A1D2-C34671540A7A}"/>
                </a:ext>
              </a:extLst>
            </p:cNvPr>
            <p:cNvSpPr/>
            <p:nvPr/>
          </p:nvSpPr>
          <p:spPr>
            <a:xfrm>
              <a:off x="1235986" y="2171052"/>
              <a:ext cx="7686135" cy="154477"/>
            </a:xfrm>
            <a:prstGeom prst="roundRect">
              <a:avLst>
                <a:gd name="adj" fmla="val 50000"/>
              </a:avLst>
            </a:prstGeom>
            <a:solidFill>
              <a:srgbClr val="649B3F">
                <a:alpha val="55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95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A859BC-FC2C-25CD-F3BB-BDB3AAE588D7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12082936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C1975C-BA4D-A947-F70C-8749397E9D39}"/>
                </a:ext>
              </a:extLst>
            </p:cNvPr>
            <p:cNvGrpSpPr/>
            <p:nvPr/>
          </p:nvGrpSpPr>
          <p:grpSpPr>
            <a:xfrm>
              <a:off x="0" y="0"/>
              <a:ext cx="4186105" cy="6858000"/>
              <a:chOff x="0" y="0"/>
              <a:chExt cx="4186105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419F33-A4EA-ABB2-235B-A1A6004B0849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64BA02BE-8C56-75F6-B54D-594FEE8F2175}"/>
                  </a:ext>
                </a:extLst>
              </p:cNvPr>
              <p:cNvSpPr/>
              <p:nvPr/>
            </p:nvSpPr>
            <p:spPr>
              <a:xfrm rot="5400000">
                <a:off x="2967290" y="-115031"/>
                <a:ext cx="1103782" cy="1333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3"/>
              </a:p>
            </p:txBody>
          </p:sp>
        </p:grpSp>
        <p:sp>
          <p:nvSpPr>
            <p:cNvPr id="6" name="Rectangle: Single Corner Rounded 5">
              <a:extLst>
                <a:ext uri="{FF2B5EF4-FFF2-40B4-BE49-F238E27FC236}">
                  <a16:creationId xmlns:a16="http://schemas.microsoft.com/office/drawing/2014/main" id="{F9665296-6995-110F-34B0-1F95B8191121}"/>
                </a:ext>
              </a:extLst>
            </p:cNvPr>
            <p:cNvSpPr/>
            <p:nvPr/>
          </p:nvSpPr>
          <p:spPr>
            <a:xfrm flipH="1">
              <a:off x="1327252" y="1103781"/>
              <a:ext cx="10755684" cy="5754219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96F2107-B633-3260-F630-C9B46B12D695}"/>
              </a:ext>
            </a:extLst>
          </p:cNvPr>
          <p:cNvSpPr txBox="1"/>
          <p:nvPr/>
        </p:nvSpPr>
        <p:spPr>
          <a:xfrm>
            <a:off x="1462751" y="1870778"/>
            <a:ext cx="7222920" cy="5232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95959"/>
                </a:solidFill>
                <a:latin typeface="Tw Cen MT" panose="020B0602020104020603" pitchFamily="34" charset="0"/>
              </a:rPr>
              <a:t>Effects of climate change due to deforestation.</a:t>
            </a:r>
          </a:p>
        </p:txBody>
      </p:sp>
      <p:pic>
        <p:nvPicPr>
          <p:cNvPr id="1028" name="Picture 4" descr="Climate Change and Its Effects: Can We Undo it? | by Mind the Graph | Age  of Awareness | Medium">
            <a:extLst>
              <a:ext uri="{FF2B5EF4-FFF2-40B4-BE49-F238E27FC236}">
                <a16:creationId xmlns:a16="http://schemas.microsoft.com/office/drawing/2014/main" id="{C0C0168C-01D9-2D91-587F-92E0E092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31" y="5066574"/>
            <a:ext cx="1658911" cy="1061856"/>
          </a:xfrm>
          <a:prstGeom prst="roundRect">
            <a:avLst>
              <a:gd name="adj" fmla="val 341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sx="104000" sy="104000" algn="ctr" rotWithShape="0">
              <a:prstClr val="black">
                <a:alpha val="52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7268A-D200-2507-3C03-B774B7009770}"/>
              </a:ext>
            </a:extLst>
          </p:cNvPr>
          <p:cNvSpPr txBox="1"/>
          <p:nvPr/>
        </p:nvSpPr>
        <p:spPr>
          <a:xfrm>
            <a:off x="1177111" y="4453384"/>
            <a:ext cx="4954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More health risk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E00D7-E250-63F8-04DD-7BD25DA4C5CC}"/>
              </a:ext>
            </a:extLst>
          </p:cNvPr>
          <p:cNvSpPr txBox="1"/>
          <p:nvPr/>
        </p:nvSpPr>
        <p:spPr>
          <a:xfrm>
            <a:off x="1155940" y="3182989"/>
            <a:ext cx="615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Year after year of record-breaking warmth.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9DB86-20D4-F5D5-259C-45E0B4E98D23}"/>
              </a:ext>
            </a:extLst>
          </p:cNvPr>
          <p:cNvSpPr txBox="1"/>
          <p:nvPr/>
        </p:nvSpPr>
        <p:spPr>
          <a:xfrm>
            <a:off x="1155940" y="3840194"/>
            <a:ext cx="49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Reduce soil health .</a:t>
            </a:r>
          </a:p>
        </p:txBody>
      </p:sp>
      <p:pic>
        <p:nvPicPr>
          <p:cNvPr id="1036" name="Picture 12" descr="Global Warming Causes and Climate Change Effects | UPSC - IAS">
            <a:extLst>
              <a:ext uri="{FF2B5EF4-FFF2-40B4-BE49-F238E27FC236}">
                <a16:creationId xmlns:a16="http://schemas.microsoft.com/office/drawing/2014/main" id="{A281D732-91EC-129A-5797-23A3DE9F4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78" y="3780522"/>
            <a:ext cx="2585045" cy="1461113"/>
          </a:xfrm>
          <a:prstGeom prst="roundRect">
            <a:avLst>
              <a:gd name="adj" fmla="val 359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88900" sx="104000" sy="104000" algn="ctr" rotWithShape="0">
              <a:prstClr val="black">
                <a:alpha val="52000"/>
              </a:prstClr>
            </a:outerShdw>
            <a:reflection blurRad="12700" stA="38000" endPos="28000" dist="5000" dir="5400000" sy="-100000" algn="bl" rotWithShape="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89FA2-7E0D-2D9D-20C3-8D8DA09D1489}"/>
              </a:ext>
            </a:extLst>
          </p:cNvPr>
          <p:cNvSpPr/>
          <p:nvPr/>
        </p:nvSpPr>
        <p:spPr>
          <a:xfrm>
            <a:off x="-1778467" y="3631642"/>
            <a:ext cx="436228" cy="30200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6316A0F-BD01-97E4-F297-1CF39EB5B881}"/>
              </a:ext>
            </a:extLst>
          </p:cNvPr>
          <p:cNvGrpSpPr/>
          <p:nvPr/>
        </p:nvGrpSpPr>
        <p:grpSpPr>
          <a:xfrm>
            <a:off x="1256608" y="2543312"/>
            <a:ext cx="7806905" cy="177246"/>
            <a:chOff x="1155940" y="2410773"/>
            <a:chExt cx="7806905" cy="17724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F519A1-7A23-DE46-A54B-836A16F3B86D}"/>
                </a:ext>
              </a:extLst>
            </p:cNvPr>
            <p:cNvSpPr/>
            <p:nvPr/>
          </p:nvSpPr>
          <p:spPr>
            <a:xfrm>
              <a:off x="1276710" y="2410773"/>
              <a:ext cx="7686135" cy="99660"/>
            </a:xfrm>
            <a:prstGeom prst="roundRect">
              <a:avLst>
                <a:gd name="adj" fmla="val 50000"/>
              </a:avLst>
            </a:prstGeom>
            <a:solidFill>
              <a:srgbClr val="649B3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582079F-8E52-6178-A02B-15FF364EEFFA}"/>
                </a:ext>
              </a:extLst>
            </p:cNvPr>
            <p:cNvSpPr/>
            <p:nvPr/>
          </p:nvSpPr>
          <p:spPr>
            <a:xfrm>
              <a:off x="1155940" y="2433542"/>
              <a:ext cx="7686135" cy="154477"/>
            </a:xfrm>
            <a:prstGeom prst="roundRect">
              <a:avLst>
                <a:gd name="adj" fmla="val 50000"/>
              </a:avLst>
            </a:prstGeom>
            <a:solidFill>
              <a:srgbClr val="649B3F">
                <a:alpha val="55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93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BA859BC-FC2C-25CD-F3BB-BDB3AAE588D7}"/>
              </a:ext>
            </a:extLst>
          </p:cNvPr>
          <p:cNvGrpSpPr/>
          <p:nvPr/>
        </p:nvGrpSpPr>
        <p:grpSpPr>
          <a:xfrm>
            <a:off x="0" y="0"/>
            <a:ext cx="9143998" cy="6858001"/>
            <a:chOff x="0" y="0"/>
            <a:chExt cx="12191997" cy="68580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C1975C-BA4D-A947-F70C-8749397E9D39}"/>
                </a:ext>
              </a:extLst>
            </p:cNvPr>
            <p:cNvGrpSpPr/>
            <p:nvPr/>
          </p:nvGrpSpPr>
          <p:grpSpPr>
            <a:xfrm>
              <a:off x="0" y="0"/>
              <a:ext cx="4186104" cy="6858000"/>
              <a:chOff x="0" y="0"/>
              <a:chExt cx="4186104" cy="68580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419F33-A4EA-ABB2-235B-A1A6004B0849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64BA02BE-8C56-75F6-B54D-594FEE8F2175}"/>
                  </a:ext>
                </a:extLst>
              </p:cNvPr>
              <p:cNvSpPr/>
              <p:nvPr/>
            </p:nvSpPr>
            <p:spPr>
              <a:xfrm rot="5400000">
                <a:off x="2923561" y="-71305"/>
                <a:ext cx="1191237" cy="1333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6" name="Rectangle: Single Corner Rounded 5">
              <a:extLst>
                <a:ext uri="{FF2B5EF4-FFF2-40B4-BE49-F238E27FC236}">
                  <a16:creationId xmlns:a16="http://schemas.microsoft.com/office/drawing/2014/main" id="{F9665296-6995-110F-34B0-1F95B8191121}"/>
                </a:ext>
              </a:extLst>
            </p:cNvPr>
            <p:cNvSpPr/>
            <p:nvPr/>
          </p:nvSpPr>
          <p:spPr>
            <a:xfrm flipH="1">
              <a:off x="1352141" y="1191237"/>
              <a:ext cx="10839856" cy="5666764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2EA9E54-3A95-61C5-70DE-574C3ABBA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219719"/>
              </p:ext>
            </p:extLst>
          </p:nvPr>
        </p:nvGraphicFramePr>
        <p:xfrm>
          <a:off x="5217951" y="3277023"/>
          <a:ext cx="3682065" cy="338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30A3D7-BF3D-576F-3AD6-74EFD625059B}"/>
              </a:ext>
            </a:extLst>
          </p:cNvPr>
          <p:cNvSpPr txBox="1"/>
          <p:nvPr/>
        </p:nvSpPr>
        <p:spPr>
          <a:xfrm>
            <a:off x="1325245" y="1710805"/>
            <a:ext cx="7560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Some Informations From World Resource Institute about Deforestation: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DB3301-1FA6-DE27-A275-DDCCCBDA8514}"/>
              </a:ext>
            </a:extLst>
          </p:cNvPr>
          <p:cNvGrpSpPr/>
          <p:nvPr/>
        </p:nvGrpSpPr>
        <p:grpSpPr>
          <a:xfrm>
            <a:off x="1180516" y="2751384"/>
            <a:ext cx="7797075" cy="204308"/>
            <a:chOff x="1235986" y="2065432"/>
            <a:chExt cx="7797075" cy="20430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5D74D2A-768A-0D0B-7884-3E8EAEB7406C}"/>
                </a:ext>
              </a:extLst>
            </p:cNvPr>
            <p:cNvSpPr/>
            <p:nvPr/>
          </p:nvSpPr>
          <p:spPr>
            <a:xfrm>
              <a:off x="1346926" y="2065432"/>
              <a:ext cx="7686135" cy="99660"/>
            </a:xfrm>
            <a:prstGeom prst="roundRect">
              <a:avLst>
                <a:gd name="adj" fmla="val 50000"/>
              </a:avLst>
            </a:prstGeom>
            <a:solidFill>
              <a:srgbClr val="649B3F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9F4B193-064A-BB56-EC5C-0E88C0BBEA26}"/>
                </a:ext>
              </a:extLst>
            </p:cNvPr>
            <p:cNvSpPr/>
            <p:nvPr/>
          </p:nvSpPr>
          <p:spPr>
            <a:xfrm>
              <a:off x="1235986" y="2115263"/>
              <a:ext cx="7686135" cy="154477"/>
            </a:xfrm>
            <a:prstGeom prst="roundRect">
              <a:avLst>
                <a:gd name="adj" fmla="val 50000"/>
              </a:avLst>
            </a:prstGeom>
            <a:solidFill>
              <a:srgbClr val="649B3F">
                <a:alpha val="55000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D65415-0F80-1673-F447-686930757530}"/>
              </a:ext>
            </a:extLst>
          </p:cNvPr>
          <p:cNvSpPr txBox="1"/>
          <p:nvPr/>
        </p:nvSpPr>
        <p:spPr>
          <a:xfrm>
            <a:off x="1201116" y="3277023"/>
            <a:ext cx="3904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The rate of deforestation.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Global warming due to deforestation.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What we have to do. </a:t>
            </a:r>
          </a:p>
        </p:txBody>
      </p:sp>
    </p:spTree>
    <p:extLst>
      <p:ext uri="{BB962C8B-B14F-4D97-AF65-F5344CB8AC3E}">
        <p14:creationId xmlns:p14="http://schemas.microsoft.com/office/powerpoint/2010/main" val="316718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067562A-04C5-6D0D-BC95-644EDA4BF1AC}"/>
              </a:ext>
            </a:extLst>
          </p:cNvPr>
          <p:cNvGrpSpPr/>
          <p:nvPr/>
        </p:nvGrpSpPr>
        <p:grpSpPr>
          <a:xfrm>
            <a:off x="1" y="0"/>
            <a:ext cx="9143999" cy="7013196"/>
            <a:chOff x="0" y="0"/>
            <a:chExt cx="12191998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288BC2-4763-CB4F-A194-961D67E783C7}"/>
                </a:ext>
              </a:extLst>
            </p:cNvPr>
            <p:cNvGrpSpPr/>
            <p:nvPr/>
          </p:nvGrpSpPr>
          <p:grpSpPr>
            <a:xfrm>
              <a:off x="0" y="0"/>
              <a:ext cx="4186105" cy="6858000"/>
              <a:chOff x="0" y="0"/>
              <a:chExt cx="4186105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AC21C8-0502-D943-5E23-AE67B7CB40B7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3CCE7EB0-C2C0-52E6-4FF8-65D787493BF3}"/>
                  </a:ext>
                </a:extLst>
              </p:cNvPr>
              <p:cNvSpPr/>
              <p:nvPr/>
            </p:nvSpPr>
            <p:spPr>
              <a:xfrm rot="5400000">
                <a:off x="2981860" y="-129604"/>
                <a:ext cx="1074642" cy="1333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1F0877C9-BF96-19EC-D5BA-097F4D62DCDB}"/>
                </a:ext>
              </a:extLst>
            </p:cNvPr>
            <p:cNvSpPr/>
            <p:nvPr/>
          </p:nvSpPr>
          <p:spPr>
            <a:xfrm flipH="1">
              <a:off x="1352143" y="1074641"/>
              <a:ext cx="10839855" cy="5783358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1A5F70-A80A-53F3-0D4D-D907742D1CA8}"/>
              </a:ext>
            </a:extLst>
          </p:cNvPr>
          <p:cNvSpPr txBox="1"/>
          <p:nvPr/>
        </p:nvSpPr>
        <p:spPr>
          <a:xfrm>
            <a:off x="1603231" y="3121877"/>
            <a:ext cx="7280710" cy="76944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Do you have any Questions ?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13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6353FE-5213-79F0-B805-DAAC8914E51A}"/>
              </a:ext>
            </a:extLst>
          </p:cNvPr>
          <p:cNvGrpSpPr/>
          <p:nvPr/>
        </p:nvGrpSpPr>
        <p:grpSpPr>
          <a:xfrm>
            <a:off x="2" y="0"/>
            <a:ext cx="8711118" cy="6858000"/>
            <a:chOff x="2" y="0"/>
            <a:chExt cx="11614824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9288BC2-4763-CB4F-A194-961D67E783C7}"/>
                </a:ext>
              </a:extLst>
            </p:cNvPr>
            <p:cNvGrpSpPr/>
            <p:nvPr/>
          </p:nvGrpSpPr>
          <p:grpSpPr>
            <a:xfrm>
              <a:off x="2" y="0"/>
              <a:ext cx="4186105" cy="6858000"/>
              <a:chOff x="0" y="0"/>
              <a:chExt cx="4186105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AC21C8-0502-D943-5E23-AE67B7CB40B7}"/>
                  </a:ext>
                </a:extLst>
              </p:cNvPr>
              <p:cNvSpPr/>
              <p:nvPr/>
            </p:nvSpPr>
            <p:spPr>
              <a:xfrm>
                <a:off x="0" y="0"/>
                <a:ext cx="2852257" cy="6858000"/>
              </a:xfrm>
              <a:prstGeom prst="rect">
                <a:avLst/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" name="Rectangle: Top Corners Rounded 4">
                <a:extLst>
                  <a:ext uri="{FF2B5EF4-FFF2-40B4-BE49-F238E27FC236}">
                    <a16:creationId xmlns:a16="http://schemas.microsoft.com/office/drawing/2014/main" id="{3CCE7EB0-C2C0-52E6-4FF8-65D787493BF3}"/>
                  </a:ext>
                </a:extLst>
              </p:cNvPr>
              <p:cNvSpPr/>
              <p:nvPr/>
            </p:nvSpPr>
            <p:spPr>
              <a:xfrm rot="5400000">
                <a:off x="2835477" y="16780"/>
                <a:ext cx="1367408" cy="133384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9EBB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079F4BF-9F93-CD4D-6C48-7F273239CC4F}"/>
                </a:ext>
              </a:extLst>
            </p:cNvPr>
            <p:cNvSpPr/>
            <p:nvPr/>
          </p:nvSpPr>
          <p:spPr>
            <a:xfrm>
              <a:off x="1426130" y="1264596"/>
              <a:ext cx="10188696" cy="34533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42900" dist="38100" sx="104000" sy="104000" algn="ctr" rotWithShape="0">
                <a:prstClr val="black">
                  <a:alpha val="4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25E1C3-4863-B76C-B798-3CDDB9D24E34}"/>
                </a:ext>
              </a:extLst>
            </p:cNvPr>
            <p:cNvSpPr txBox="1"/>
            <p:nvPr/>
          </p:nvSpPr>
          <p:spPr>
            <a:xfrm>
              <a:off x="3519183" y="2329535"/>
              <a:ext cx="6136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" panose="020B0602020104020603" pitchFamily="34" charset="0"/>
                </a:rPr>
                <a:t>Thank You</a:t>
              </a:r>
              <a:endParaRPr lang="en-US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04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1118</TotalTime>
  <Words>188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Jenson Pro</vt:lpstr>
      <vt:lpstr>Arial</vt:lpstr>
      <vt:lpstr>Calibri</vt:lpstr>
      <vt:lpstr>Calibri Light</vt:lpstr>
      <vt:lpstr>Times New Roman</vt:lpstr>
      <vt:lpstr>Trebuchet MS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IMPACT OF DEFORESTATION ON CLIMATE CHANGE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WALID</dc:creator>
  <cp:lastModifiedBy>S. M. WALID</cp:lastModifiedBy>
  <cp:revision>20</cp:revision>
  <dcterms:created xsi:type="dcterms:W3CDTF">2023-02-20T05:19:36Z</dcterms:created>
  <dcterms:modified xsi:type="dcterms:W3CDTF">2023-02-28T12:13:31Z</dcterms:modified>
</cp:coreProperties>
</file>