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542" r:id="rId3"/>
    <p:sldId id="543" r:id="rId4"/>
    <p:sldId id="256" r:id="rId5"/>
    <p:sldId id="260" r:id="rId6"/>
    <p:sldId id="556" r:id="rId7"/>
    <p:sldId id="557" r:id="rId8"/>
    <p:sldId id="257" r:id="rId9"/>
    <p:sldId id="544" r:id="rId10"/>
    <p:sldId id="558" r:id="rId11"/>
    <p:sldId id="559" r:id="rId12"/>
    <p:sldId id="560" r:id="rId13"/>
    <p:sldId id="561" r:id="rId14"/>
    <p:sldId id="545" r:id="rId15"/>
    <p:sldId id="562" r:id="rId16"/>
    <p:sldId id="563" r:id="rId17"/>
    <p:sldId id="564" r:id="rId18"/>
    <p:sldId id="565" r:id="rId19"/>
    <p:sldId id="566" r:id="rId20"/>
    <p:sldId id="567" r:id="rId21"/>
    <p:sldId id="546" r:id="rId22"/>
    <p:sldId id="547" r:id="rId23"/>
    <p:sldId id="569" r:id="rId24"/>
    <p:sldId id="548" r:id="rId25"/>
    <p:sldId id="549" r:id="rId26"/>
    <p:sldId id="550" r:id="rId27"/>
    <p:sldId id="551" r:id="rId28"/>
    <p:sldId id="552" r:id="rId29"/>
    <p:sldId id="264" r:id="rId30"/>
    <p:sldId id="553" r:id="rId31"/>
    <p:sldId id="554" r:id="rId32"/>
    <p:sldId id="5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E00"/>
    <a:srgbClr val="CCCC00"/>
    <a:srgbClr val="042433"/>
    <a:srgbClr val="FFFF66"/>
    <a:srgbClr val="CCFF33"/>
    <a:srgbClr val="FCF8A6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10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FBE37-28B0-4C9B-8873-75B3D0D9824B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BF56703-AD2E-49A0-A43D-27238977F949}">
      <dgm:prSet/>
      <dgm:spPr/>
      <dgm:t>
        <a:bodyPr/>
        <a:lstStyle/>
        <a:p>
          <a:r>
            <a:rPr lang="en-US"/>
            <a:t>TEST CASES</a:t>
          </a:r>
        </a:p>
      </dgm:t>
    </dgm:pt>
    <dgm:pt modelId="{A5814794-0999-454A-B716-C3C8797192FD}" type="parTrans" cxnId="{3DFD878D-D2E3-4389-A71A-4B7C0206F402}">
      <dgm:prSet/>
      <dgm:spPr/>
      <dgm:t>
        <a:bodyPr/>
        <a:lstStyle/>
        <a:p>
          <a:endParaRPr lang="en-US"/>
        </a:p>
      </dgm:t>
    </dgm:pt>
    <dgm:pt modelId="{6B4C7396-B187-436B-991A-687372D950B7}" type="sibTrans" cxnId="{3DFD878D-D2E3-4389-A71A-4B7C0206F402}">
      <dgm:prSet/>
      <dgm:spPr/>
      <dgm:t>
        <a:bodyPr/>
        <a:lstStyle/>
        <a:p>
          <a:endParaRPr lang="en-US"/>
        </a:p>
      </dgm:t>
    </dgm:pt>
    <dgm:pt modelId="{63A88A84-E40E-49E7-B790-8FF5FB2BFBF3}">
      <dgm:prSet/>
      <dgm:spPr/>
      <dgm:t>
        <a:bodyPr/>
        <a:lstStyle/>
        <a:p>
          <a:r>
            <a:rPr lang="en-US"/>
            <a:t>VERIFICATION ENVIRONEMT</a:t>
          </a:r>
        </a:p>
      </dgm:t>
    </dgm:pt>
    <dgm:pt modelId="{C549328F-28B3-4BB2-9CAC-CC78560910FC}" type="parTrans" cxnId="{80AD74C9-945C-4BD8-B212-25D3BE8C6CFF}">
      <dgm:prSet/>
      <dgm:spPr/>
      <dgm:t>
        <a:bodyPr/>
        <a:lstStyle/>
        <a:p>
          <a:endParaRPr lang="en-US"/>
        </a:p>
      </dgm:t>
    </dgm:pt>
    <dgm:pt modelId="{7B8C2275-B6B6-4F9C-8A2C-55AFF8FA60C4}" type="sibTrans" cxnId="{80AD74C9-945C-4BD8-B212-25D3BE8C6CFF}">
      <dgm:prSet/>
      <dgm:spPr/>
      <dgm:t>
        <a:bodyPr/>
        <a:lstStyle/>
        <a:p>
          <a:endParaRPr lang="en-US"/>
        </a:p>
      </dgm:t>
    </dgm:pt>
    <dgm:pt modelId="{1B4E5E75-1112-419D-8EAF-F94B157688CD}">
      <dgm:prSet/>
      <dgm:spPr/>
      <dgm:t>
        <a:bodyPr/>
        <a:lstStyle/>
        <a:p>
          <a:r>
            <a:rPr lang="en-US"/>
            <a:t>Environment EXPLANATION</a:t>
          </a:r>
        </a:p>
      </dgm:t>
    </dgm:pt>
    <dgm:pt modelId="{AE031BE6-FDBB-4E92-8BF9-28ED234DE30D}" type="parTrans" cxnId="{4AFB3995-FF81-45C4-B90C-F1E449E47003}">
      <dgm:prSet/>
      <dgm:spPr/>
      <dgm:t>
        <a:bodyPr/>
        <a:lstStyle/>
        <a:p>
          <a:endParaRPr lang="en-US"/>
        </a:p>
      </dgm:t>
    </dgm:pt>
    <dgm:pt modelId="{91F37E89-485F-4657-9CDF-1D0BC02D3B0F}" type="sibTrans" cxnId="{4AFB3995-FF81-45C4-B90C-F1E449E47003}">
      <dgm:prSet/>
      <dgm:spPr/>
      <dgm:t>
        <a:bodyPr/>
        <a:lstStyle/>
        <a:p>
          <a:endParaRPr lang="en-US"/>
        </a:p>
      </dgm:t>
    </dgm:pt>
    <dgm:pt modelId="{DBDC95CF-89DF-4C6F-BED9-9BA66AC71921}">
      <dgm:prSet/>
      <dgm:spPr/>
      <dgm:t>
        <a:bodyPr/>
        <a:lstStyle/>
        <a:p>
          <a:r>
            <a:rPr lang="en-US"/>
            <a:t>RESULTS</a:t>
          </a:r>
        </a:p>
      </dgm:t>
    </dgm:pt>
    <dgm:pt modelId="{7F89E743-1F4D-402F-AA5F-FCF1C2D507FC}" type="parTrans" cxnId="{97154DC6-45B3-4F05-B400-DFBD318BEBAE}">
      <dgm:prSet/>
      <dgm:spPr/>
      <dgm:t>
        <a:bodyPr/>
        <a:lstStyle/>
        <a:p>
          <a:endParaRPr lang="en-US"/>
        </a:p>
      </dgm:t>
    </dgm:pt>
    <dgm:pt modelId="{DC001652-FF40-46D0-9A37-110C3C5B24CC}" type="sibTrans" cxnId="{97154DC6-45B3-4F05-B400-DFBD318BEBAE}">
      <dgm:prSet/>
      <dgm:spPr/>
      <dgm:t>
        <a:bodyPr/>
        <a:lstStyle/>
        <a:p>
          <a:endParaRPr lang="en-US"/>
        </a:p>
      </dgm:t>
    </dgm:pt>
    <dgm:pt modelId="{AA4B73CB-B179-44D9-BC58-1FB756BFCE5E}" type="pres">
      <dgm:prSet presAssocID="{5A9FBE37-28B0-4C9B-8873-75B3D0D9824B}" presName="outerComposite" presStyleCnt="0">
        <dgm:presLayoutVars>
          <dgm:chMax val="5"/>
          <dgm:dir/>
          <dgm:resizeHandles val="exact"/>
        </dgm:presLayoutVars>
      </dgm:prSet>
      <dgm:spPr/>
    </dgm:pt>
    <dgm:pt modelId="{2EF1723F-FC24-4C11-A5D2-DE8F7B5DCC7A}" type="pres">
      <dgm:prSet presAssocID="{5A9FBE37-28B0-4C9B-8873-75B3D0D9824B}" presName="dummyMaxCanvas" presStyleCnt="0">
        <dgm:presLayoutVars/>
      </dgm:prSet>
      <dgm:spPr/>
    </dgm:pt>
    <dgm:pt modelId="{0F0BE8C8-6CD7-43BD-92A9-AEDDCAC9175D}" type="pres">
      <dgm:prSet presAssocID="{5A9FBE37-28B0-4C9B-8873-75B3D0D9824B}" presName="FourNodes_1" presStyleLbl="node1" presStyleIdx="0" presStyleCnt="4">
        <dgm:presLayoutVars>
          <dgm:bulletEnabled val="1"/>
        </dgm:presLayoutVars>
      </dgm:prSet>
      <dgm:spPr/>
    </dgm:pt>
    <dgm:pt modelId="{ECB6EFC7-E7BB-40A2-B984-BEFB6135E463}" type="pres">
      <dgm:prSet presAssocID="{5A9FBE37-28B0-4C9B-8873-75B3D0D9824B}" presName="FourNodes_2" presStyleLbl="node1" presStyleIdx="1" presStyleCnt="4">
        <dgm:presLayoutVars>
          <dgm:bulletEnabled val="1"/>
        </dgm:presLayoutVars>
      </dgm:prSet>
      <dgm:spPr/>
    </dgm:pt>
    <dgm:pt modelId="{7452AC6F-B460-40BF-A66C-B30C3E0679BE}" type="pres">
      <dgm:prSet presAssocID="{5A9FBE37-28B0-4C9B-8873-75B3D0D9824B}" presName="FourNodes_3" presStyleLbl="node1" presStyleIdx="2" presStyleCnt="4">
        <dgm:presLayoutVars>
          <dgm:bulletEnabled val="1"/>
        </dgm:presLayoutVars>
      </dgm:prSet>
      <dgm:spPr/>
    </dgm:pt>
    <dgm:pt modelId="{CCA5FCE4-0790-4AFC-AC34-578F19FF5C8F}" type="pres">
      <dgm:prSet presAssocID="{5A9FBE37-28B0-4C9B-8873-75B3D0D9824B}" presName="FourNodes_4" presStyleLbl="node1" presStyleIdx="3" presStyleCnt="4">
        <dgm:presLayoutVars>
          <dgm:bulletEnabled val="1"/>
        </dgm:presLayoutVars>
      </dgm:prSet>
      <dgm:spPr/>
    </dgm:pt>
    <dgm:pt modelId="{311EA3E4-EEAC-4627-9A86-432E29BA9BDA}" type="pres">
      <dgm:prSet presAssocID="{5A9FBE37-28B0-4C9B-8873-75B3D0D9824B}" presName="FourConn_1-2" presStyleLbl="fgAccFollowNode1" presStyleIdx="0" presStyleCnt="3">
        <dgm:presLayoutVars>
          <dgm:bulletEnabled val="1"/>
        </dgm:presLayoutVars>
      </dgm:prSet>
      <dgm:spPr/>
    </dgm:pt>
    <dgm:pt modelId="{9ABD0A62-D9EF-4DBC-8B59-57D2514751CA}" type="pres">
      <dgm:prSet presAssocID="{5A9FBE37-28B0-4C9B-8873-75B3D0D9824B}" presName="FourConn_2-3" presStyleLbl="fgAccFollowNode1" presStyleIdx="1" presStyleCnt="3">
        <dgm:presLayoutVars>
          <dgm:bulletEnabled val="1"/>
        </dgm:presLayoutVars>
      </dgm:prSet>
      <dgm:spPr/>
    </dgm:pt>
    <dgm:pt modelId="{3B00CC6D-8F67-41FD-9380-A0BCD6E651D5}" type="pres">
      <dgm:prSet presAssocID="{5A9FBE37-28B0-4C9B-8873-75B3D0D9824B}" presName="FourConn_3-4" presStyleLbl="fgAccFollowNode1" presStyleIdx="2" presStyleCnt="3">
        <dgm:presLayoutVars>
          <dgm:bulletEnabled val="1"/>
        </dgm:presLayoutVars>
      </dgm:prSet>
      <dgm:spPr/>
    </dgm:pt>
    <dgm:pt modelId="{357A4FE8-90D6-4C28-946F-B9C61C1FD0B9}" type="pres">
      <dgm:prSet presAssocID="{5A9FBE37-28B0-4C9B-8873-75B3D0D9824B}" presName="FourNodes_1_text" presStyleLbl="node1" presStyleIdx="3" presStyleCnt="4">
        <dgm:presLayoutVars>
          <dgm:bulletEnabled val="1"/>
        </dgm:presLayoutVars>
      </dgm:prSet>
      <dgm:spPr/>
    </dgm:pt>
    <dgm:pt modelId="{0C6BA10D-9C3E-4DF2-BE79-4041E0A18373}" type="pres">
      <dgm:prSet presAssocID="{5A9FBE37-28B0-4C9B-8873-75B3D0D9824B}" presName="FourNodes_2_text" presStyleLbl="node1" presStyleIdx="3" presStyleCnt="4">
        <dgm:presLayoutVars>
          <dgm:bulletEnabled val="1"/>
        </dgm:presLayoutVars>
      </dgm:prSet>
      <dgm:spPr/>
    </dgm:pt>
    <dgm:pt modelId="{9367E9AF-7150-4FB6-861B-B07A606D499A}" type="pres">
      <dgm:prSet presAssocID="{5A9FBE37-28B0-4C9B-8873-75B3D0D9824B}" presName="FourNodes_3_text" presStyleLbl="node1" presStyleIdx="3" presStyleCnt="4">
        <dgm:presLayoutVars>
          <dgm:bulletEnabled val="1"/>
        </dgm:presLayoutVars>
      </dgm:prSet>
      <dgm:spPr/>
    </dgm:pt>
    <dgm:pt modelId="{2238EB6A-B2F7-48D9-9E96-4EE3BD0D1BE8}" type="pres">
      <dgm:prSet presAssocID="{5A9FBE37-28B0-4C9B-8873-75B3D0D982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6DF8A02-2ADE-431B-AFF0-28EB22838752}" type="presOf" srcId="{1B4E5E75-1112-419D-8EAF-F94B157688CD}" destId="{9367E9AF-7150-4FB6-861B-B07A606D499A}" srcOrd="1" destOrd="0" presId="urn:microsoft.com/office/officeart/2005/8/layout/vProcess5"/>
    <dgm:cxn modelId="{C2651405-4CCF-428C-B8AB-E81093C83062}" type="presOf" srcId="{6B4C7396-B187-436B-991A-687372D950B7}" destId="{311EA3E4-EEAC-4627-9A86-432E29BA9BDA}" srcOrd="0" destOrd="0" presId="urn:microsoft.com/office/officeart/2005/8/layout/vProcess5"/>
    <dgm:cxn modelId="{E2378532-8F1A-49E3-ACD7-7E77F419B664}" type="presOf" srcId="{63A88A84-E40E-49E7-B790-8FF5FB2BFBF3}" destId="{0C6BA10D-9C3E-4DF2-BE79-4041E0A18373}" srcOrd="1" destOrd="0" presId="urn:microsoft.com/office/officeart/2005/8/layout/vProcess5"/>
    <dgm:cxn modelId="{3FA2BE4E-B16C-4388-B11B-A55E6DD404E8}" type="presOf" srcId="{DBF56703-AD2E-49A0-A43D-27238977F949}" destId="{0F0BE8C8-6CD7-43BD-92A9-AEDDCAC9175D}" srcOrd="0" destOrd="0" presId="urn:microsoft.com/office/officeart/2005/8/layout/vProcess5"/>
    <dgm:cxn modelId="{176A774F-515C-49E9-A812-9615A1655625}" type="presOf" srcId="{91F37E89-485F-4657-9CDF-1D0BC02D3B0F}" destId="{3B00CC6D-8F67-41FD-9380-A0BCD6E651D5}" srcOrd="0" destOrd="0" presId="urn:microsoft.com/office/officeart/2005/8/layout/vProcess5"/>
    <dgm:cxn modelId="{3DFD878D-D2E3-4389-A71A-4B7C0206F402}" srcId="{5A9FBE37-28B0-4C9B-8873-75B3D0D9824B}" destId="{DBF56703-AD2E-49A0-A43D-27238977F949}" srcOrd="0" destOrd="0" parTransId="{A5814794-0999-454A-B716-C3C8797192FD}" sibTransId="{6B4C7396-B187-436B-991A-687372D950B7}"/>
    <dgm:cxn modelId="{E509D78E-3A05-4F1D-8D0A-A25814E1973F}" type="presOf" srcId="{63A88A84-E40E-49E7-B790-8FF5FB2BFBF3}" destId="{ECB6EFC7-E7BB-40A2-B984-BEFB6135E463}" srcOrd="0" destOrd="0" presId="urn:microsoft.com/office/officeart/2005/8/layout/vProcess5"/>
    <dgm:cxn modelId="{4AFB3995-FF81-45C4-B90C-F1E449E47003}" srcId="{5A9FBE37-28B0-4C9B-8873-75B3D0D9824B}" destId="{1B4E5E75-1112-419D-8EAF-F94B157688CD}" srcOrd="2" destOrd="0" parTransId="{AE031BE6-FDBB-4E92-8BF9-28ED234DE30D}" sibTransId="{91F37E89-485F-4657-9CDF-1D0BC02D3B0F}"/>
    <dgm:cxn modelId="{8577F69E-0D58-4AE3-82AF-883CAB775D3E}" type="presOf" srcId="{DBF56703-AD2E-49A0-A43D-27238977F949}" destId="{357A4FE8-90D6-4C28-946F-B9C61C1FD0B9}" srcOrd="1" destOrd="0" presId="urn:microsoft.com/office/officeart/2005/8/layout/vProcess5"/>
    <dgm:cxn modelId="{FE5DF5A1-E170-4E3D-BC32-BB0F73FA405A}" type="presOf" srcId="{1B4E5E75-1112-419D-8EAF-F94B157688CD}" destId="{7452AC6F-B460-40BF-A66C-B30C3E0679BE}" srcOrd="0" destOrd="0" presId="urn:microsoft.com/office/officeart/2005/8/layout/vProcess5"/>
    <dgm:cxn modelId="{7A147CAC-47EA-405B-B578-D8A59AAC4D84}" type="presOf" srcId="{DBDC95CF-89DF-4C6F-BED9-9BA66AC71921}" destId="{CCA5FCE4-0790-4AFC-AC34-578F19FF5C8F}" srcOrd="0" destOrd="0" presId="urn:microsoft.com/office/officeart/2005/8/layout/vProcess5"/>
    <dgm:cxn modelId="{5B91E4AC-4FE2-411D-BBF2-6129920E650C}" type="presOf" srcId="{5A9FBE37-28B0-4C9B-8873-75B3D0D9824B}" destId="{AA4B73CB-B179-44D9-BC58-1FB756BFCE5E}" srcOrd="0" destOrd="0" presId="urn:microsoft.com/office/officeart/2005/8/layout/vProcess5"/>
    <dgm:cxn modelId="{8FB3B7B4-0809-4E0D-87A6-DD2D66CEFC98}" type="presOf" srcId="{DBDC95CF-89DF-4C6F-BED9-9BA66AC71921}" destId="{2238EB6A-B2F7-48D9-9E96-4EE3BD0D1BE8}" srcOrd="1" destOrd="0" presId="urn:microsoft.com/office/officeart/2005/8/layout/vProcess5"/>
    <dgm:cxn modelId="{97154DC6-45B3-4F05-B400-DFBD318BEBAE}" srcId="{5A9FBE37-28B0-4C9B-8873-75B3D0D9824B}" destId="{DBDC95CF-89DF-4C6F-BED9-9BA66AC71921}" srcOrd="3" destOrd="0" parTransId="{7F89E743-1F4D-402F-AA5F-FCF1C2D507FC}" sibTransId="{DC001652-FF40-46D0-9A37-110C3C5B24CC}"/>
    <dgm:cxn modelId="{80AD74C9-945C-4BD8-B212-25D3BE8C6CFF}" srcId="{5A9FBE37-28B0-4C9B-8873-75B3D0D9824B}" destId="{63A88A84-E40E-49E7-B790-8FF5FB2BFBF3}" srcOrd="1" destOrd="0" parTransId="{C549328F-28B3-4BB2-9CAC-CC78560910FC}" sibTransId="{7B8C2275-B6B6-4F9C-8A2C-55AFF8FA60C4}"/>
    <dgm:cxn modelId="{CA4B16E5-9C9E-4C33-A72E-5E1B0559B036}" type="presOf" srcId="{7B8C2275-B6B6-4F9C-8A2C-55AFF8FA60C4}" destId="{9ABD0A62-D9EF-4DBC-8B59-57D2514751CA}" srcOrd="0" destOrd="0" presId="urn:microsoft.com/office/officeart/2005/8/layout/vProcess5"/>
    <dgm:cxn modelId="{CB2C2E7B-F5FE-424B-A8D5-25EB14941DA2}" type="presParOf" srcId="{AA4B73CB-B179-44D9-BC58-1FB756BFCE5E}" destId="{2EF1723F-FC24-4C11-A5D2-DE8F7B5DCC7A}" srcOrd="0" destOrd="0" presId="urn:microsoft.com/office/officeart/2005/8/layout/vProcess5"/>
    <dgm:cxn modelId="{80D66549-B7BF-4411-B858-1122F41FFCC1}" type="presParOf" srcId="{AA4B73CB-B179-44D9-BC58-1FB756BFCE5E}" destId="{0F0BE8C8-6CD7-43BD-92A9-AEDDCAC9175D}" srcOrd="1" destOrd="0" presId="urn:microsoft.com/office/officeart/2005/8/layout/vProcess5"/>
    <dgm:cxn modelId="{00CDBD88-16C1-443F-9319-82FF9E425DC6}" type="presParOf" srcId="{AA4B73CB-B179-44D9-BC58-1FB756BFCE5E}" destId="{ECB6EFC7-E7BB-40A2-B984-BEFB6135E463}" srcOrd="2" destOrd="0" presId="urn:microsoft.com/office/officeart/2005/8/layout/vProcess5"/>
    <dgm:cxn modelId="{E3B8B5FA-F84B-4BDA-BB70-EB933F2C00E3}" type="presParOf" srcId="{AA4B73CB-B179-44D9-BC58-1FB756BFCE5E}" destId="{7452AC6F-B460-40BF-A66C-B30C3E0679BE}" srcOrd="3" destOrd="0" presId="urn:microsoft.com/office/officeart/2005/8/layout/vProcess5"/>
    <dgm:cxn modelId="{C414A6FC-646B-4A17-84F4-00EB9B545EE2}" type="presParOf" srcId="{AA4B73CB-B179-44D9-BC58-1FB756BFCE5E}" destId="{CCA5FCE4-0790-4AFC-AC34-578F19FF5C8F}" srcOrd="4" destOrd="0" presId="urn:microsoft.com/office/officeart/2005/8/layout/vProcess5"/>
    <dgm:cxn modelId="{E46564F2-DF07-46A7-B4A2-E841AE4C94D5}" type="presParOf" srcId="{AA4B73CB-B179-44D9-BC58-1FB756BFCE5E}" destId="{311EA3E4-EEAC-4627-9A86-432E29BA9BDA}" srcOrd="5" destOrd="0" presId="urn:microsoft.com/office/officeart/2005/8/layout/vProcess5"/>
    <dgm:cxn modelId="{715A6FDB-FF22-4BDB-A812-86CADB3BB978}" type="presParOf" srcId="{AA4B73CB-B179-44D9-BC58-1FB756BFCE5E}" destId="{9ABD0A62-D9EF-4DBC-8B59-57D2514751CA}" srcOrd="6" destOrd="0" presId="urn:microsoft.com/office/officeart/2005/8/layout/vProcess5"/>
    <dgm:cxn modelId="{1A8A6416-1358-475D-A453-4F0A5E5740F2}" type="presParOf" srcId="{AA4B73CB-B179-44D9-BC58-1FB756BFCE5E}" destId="{3B00CC6D-8F67-41FD-9380-A0BCD6E651D5}" srcOrd="7" destOrd="0" presId="urn:microsoft.com/office/officeart/2005/8/layout/vProcess5"/>
    <dgm:cxn modelId="{B1A541CE-14EC-47CA-B8E5-D998D9C0C7E2}" type="presParOf" srcId="{AA4B73CB-B179-44D9-BC58-1FB756BFCE5E}" destId="{357A4FE8-90D6-4C28-946F-B9C61C1FD0B9}" srcOrd="8" destOrd="0" presId="urn:microsoft.com/office/officeart/2005/8/layout/vProcess5"/>
    <dgm:cxn modelId="{C0E30FC8-698D-4979-B1F2-ADB719EB51DD}" type="presParOf" srcId="{AA4B73CB-B179-44D9-BC58-1FB756BFCE5E}" destId="{0C6BA10D-9C3E-4DF2-BE79-4041E0A18373}" srcOrd="9" destOrd="0" presId="urn:microsoft.com/office/officeart/2005/8/layout/vProcess5"/>
    <dgm:cxn modelId="{AC055FEB-93BD-452D-AE4B-864A5EB4F8AE}" type="presParOf" srcId="{AA4B73CB-B179-44D9-BC58-1FB756BFCE5E}" destId="{9367E9AF-7150-4FB6-861B-B07A606D499A}" srcOrd="10" destOrd="0" presId="urn:microsoft.com/office/officeart/2005/8/layout/vProcess5"/>
    <dgm:cxn modelId="{A7475299-82BD-4EBA-B21A-0011E3483614}" type="presParOf" srcId="{AA4B73CB-B179-44D9-BC58-1FB756BFCE5E}" destId="{2238EB6A-B2F7-48D9-9E96-4EE3BD0D1BE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BE8C8-6CD7-43BD-92A9-AEDDCAC9175D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TEST CASES</a:t>
          </a:r>
        </a:p>
      </dsp:txBody>
      <dsp:txXfrm>
        <a:off x="28038" y="28038"/>
        <a:ext cx="7298593" cy="901218"/>
      </dsp:txXfrm>
    </dsp:sp>
    <dsp:sp modelId="{ECB6EFC7-E7BB-40A2-B984-BEFB6135E463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VERIFICATION ENVIRONEMT</a:t>
          </a:r>
        </a:p>
      </dsp:txBody>
      <dsp:txXfrm>
        <a:off x="732583" y="1159385"/>
        <a:ext cx="7029617" cy="901218"/>
      </dsp:txXfrm>
    </dsp:sp>
    <dsp:sp modelId="{7452AC6F-B460-40BF-A66C-B30C3E0679BE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Environment EXPLANATION</a:t>
          </a:r>
        </a:p>
      </dsp:txBody>
      <dsp:txXfrm>
        <a:off x="1426612" y="2290733"/>
        <a:ext cx="7040133" cy="901218"/>
      </dsp:txXfrm>
    </dsp:sp>
    <dsp:sp modelId="{CCA5FCE4-0790-4AFC-AC34-578F19FF5C8F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RESULTS</a:t>
          </a:r>
        </a:p>
      </dsp:txBody>
      <dsp:txXfrm>
        <a:off x="2131157" y="3422081"/>
        <a:ext cx="7029617" cy="901218"/>
      </dsp:txXfrm>
    </dsp:sp>
    <dsp:sp modelId="{311EA3E4-EEAC-4627-9A86-432E29BA9BDA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9ABD0A62-D9EF-4DBC-8B59-57D2514751CA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3B00CC6D-8F67-41FD-9380-A0BCD6E651D5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DF6A6-DB55-44C3-84A6-B15785D6D3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8D4A4-8CCF-4609-9330-D4C9DC476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9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****************NOTE : in fault injection case we enter the permitted values to DUT to check the </a:t>
            </a:r>
            <a:r>
              <a:rPr lang="en-US" dirty="0">
                <a:effectLst/>
              </a:rPr>
              <a:t>behavioral of the DUT in this scenarios For details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                                                                                  Check the verification Plan in the EXCEL sheet **************************************************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tx2">
                  <a:lumMod val="90000"/>
                  <a:lumOff val="10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8D4A4-8CCF-4609-9330-D4C9DC476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4ECC3-A41C-0353-F0A5-577DEAAA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25884E-835E-46D0-F0ED-0954A0C88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72F17-D0F8-529A-5BA4-A791850E4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EE0DE-9B1A-48EF-9821-085AF6C1D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415F-F420-3818-B968-E2F1CA99A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975E4-CBE6-12EA-3AF3-A5E4DF817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6A71-7D0B-4BBF-1DBD-08AF5E77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8EDA0-50A8-E774-576A-6C122CE9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9126-0706-E889-2F69-D4995AB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31F1-315B-08B4-CC8C-2046C2A6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F495-7E8A-9BF4-2B9D-EF89A573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8431-E6B2-CEA7-FBA0-DCAABFB0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BBB6-B1BE-8340-70B2-E6C9AFE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FC89-4383-DAF7-022E-3A9536DC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9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225DD-E82F-290E-8030-98310A27E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EEE4-E5AA-4E0F-52B3-3C0D42644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5D12-6786-81F0-5E5A-E7A8B52C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9848-0CF2-9E28-B5D5-FB0FE24A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51F9-17CB-56AB-05BE-29289693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5BCC-4920-003E-09DB-EFB0EFCC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8AFB-141F-B8B5-15C4-2ACA438D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1063-D5AF-0992-E779-59D60EA8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4CFB-3B9C-633C-9654-1A222A38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D056E-B289-B60A-62B4-BFCC9B70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2DB-5251-2184-D232-92A34E00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8D457-D7F7-ACB5-6527-E736ED51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908A-3185-94AE-7FA6-4F95C10B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1917-B0F3-DB86-B6BA-7CE4DD03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FA65-88F6-59A4-6E29-91818B0D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5583-2392-B87F-E146-D21ABB9E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A127-DF78-AC00-07F4-549E77F2D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D2EC1-14A7-2599-DCE1-67CFC4B8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8B3D-879E-1ED4-B3D6-A5DCCFF9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14C04-A749-B986-980A-30C6A6EC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1279-7B87-146A-9D74-F30074B3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05B9-53C5-701E-62A4-5915ED28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7726-EAF1-9C61-892F-9A99EC27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2825E-F20D-AF43-047E-5FB0A02A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0C1C5-C661-4295-3E79-9EB3D8C46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F0F2D-73B3-6EB1-99A0-39394FA21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DD8BB-6DEB-B74C-A613-103A0233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22058-100D-5137-E635-A619F78D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72DFF-C166-F080-BA9A-AC215CB2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27F6-53BB-A7D1-ED99-7429E5A8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97CA0-F6FE-28D0-B946-C758E8E3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5CEC1-24B9-3DC7-5B29-21F15D4F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F091A-F2F8-0B90-889F-FB6BC35D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0039F-FA60-6F16-74F1-16EBCF7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B6721-8A10-3061-A4DB-6708D89D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85B3B-0645-F565-6DBD-0C547CC3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85F9-3654-EAC5-E90C-90AFCB61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07AF-08DC-5D63-2403-4593EA87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E2E3E-0E57-FA6F-5244-1E351F07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B14D-38ED-358F-0507-1800D5DB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12E82-83B7-1E12-E0D8-471E02BC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674E-2461-E124-4D8C-B4CA2C04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36D2-3592-B300-CA1E-A268331D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8767A-DD35-2585-AB47-04DF664CB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F2374-A867-C246-EFEE-8283378E8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18754-066A-F7AE-6CEF-84068017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4C99-6F08-7967-448F-7AEC6E89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876C-7F27-88AA-56A9-8EE92E68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85636-61D2-2B03-9131-C085C8A7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675D-3D52-22B6-022E-8DBC53CA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798A7-9C1B-3AA9-8B38-68809FF57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6EFFE-DB34-4885-A774-C02106D1388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96C9-8638-4438-EADD-9BD62B4D3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96D1-793F-34E5-A7E7-92A626875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FEAC9-4CB3-4AB5-90BC-6212FBAE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chip with numbers and lines&#10;&#10;AI-generated content may be incorrect.">
            <a:extLst>
              <a:ext uri="{FF2B5EF4-FFF2-40B4-BE49-F238E27FC236}">
                <a16:creationId xmlns:a16="http://schemas.microsoft.com/office/drawing/2014/main" id="{874090B4-B190-E205-CD37-23A747D10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D2235-D4BE-92FF-8FB1-616F4B7D96F4}"/>
              </a:ext>
            </a:extLst>
          </p:cNvPr>
          <p:cNvSpPr txBox="1"/>
          <p:nvPr/>
        </p:nvSpPr>
        <p:spPr>
          <a:xfrm>
            <a:off x="342623" y="1304627"/>
            <a:ext cx="4023360" cy="2551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i="1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Name: Walid Salah Alden Mohamed.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i="1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Username: svgpdv25wasalah</a:t>
            </a:r>
            <a:endParaRPr lang="en-US" sz="3400" b="1" i="1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319AB-AB67-C4DE-C3AB-396176B156F9}"/>
              </a:ext>
            </a:extLst>
          </p:cNvPr>
          <p:cNvSpPr txBox="1"/>
          <p:nvPr/>
        </p:nvSpPr>
        <p:spPr>
          <a:xfrm>
            <a:off x="291830" y="1462522"/>
            <a:ext cx="4364959" cy="5035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i="1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Path:/home/svgpdv25wasalah/old/ALU_UVM_PROJ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i="1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525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1616-4D99-8EF0-EB2D-BBDDBB0D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705C0E-F0B0-3643-498C-7F4EC5A6FEA9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8DF61-7E16-37B9-FB18-E669F55F496F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BC01C-F822-89D7-0836-072A5010598B}"/>
              </a:ext>
            </a:extLst>
          </p:cNvPr>
          <p:cNvSpPr txBox="1"/>
          <p:nvPr/>
        </p:nvSpPr>
        <p:spPr>
          <a:xfrm>
            <a:off x="539181" y="705345"/>
            <a:ext cx="6543040" cy="40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ALU_Env: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72822-BBF2-C6CC-3628-8E71C305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32" y="885217"/>
            <a:ext cx="5217268" cy="59727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F0AA7F-0DEE-BDE4-EB80-5CF6EC8A9C97}"/>
              </a:ext>
            </a:extLst>
          </p:cNvPr>
          <p:cNvSpPr txBox="1"/>
          <p:nvPr/>
        </p:nvSpPr>
        <p:spPr>
          <a:xfrm>
            <a:off x="388189" y="1228565"/>
            <a:ext cx="52979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env is a component class is instantiated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test class.</a:t>
            </a:r>
          </a:p>
          <a:p>
            <a:endParaRPr lang="en-US" sz="1800" dirty="0">
              <a:effectLst/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sz="1800" dirty="0">
              <a:effectLst/>
              <a:latin typeface="Aptos" panose="020B0004020202020204" pitchFamily="34" charset="0"/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It connects to the DUT via an interface from the   </a:t>
            </a:r>
          </a:p>
          <a:p>
            <a:r>
              <a:rPr lang="en-US" dirty="0"/>
              <a:t>       test class and passed  through config_db to child </a:t>
            </a:r>
          </a:p>
          <a:p>
            <a:r>
              <a:rPr lang="en-US" dirty="0"/>
              <a:t>       classes.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responsible for creating classes like “checker” and connecting the classes with each  </a:t>
            </a:r>
          </a:p>
          <a:p>
            <a:r>
              <a:rPr lang="en-US" dirty="0">
                <a:latin typeface="Aptos" panose="020B0004020202020204" pitchFamily="34" charset="0"/>
              </a:rPr>
              <a:t> 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6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2FD12-EF82-20DA-6D24-646FB8D2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2594C0-B1D2-AA3F-7309-D9989E4ADE2C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F733D-687F-3C60-F260-C94ADCE93E5B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556A8-9CBB-0BD8-9BE2-AF86C85ABB0E}"/>
              </a:ext>
            </a:extLst>
          </p:cNvPr>
          <p:cNvSpPr txBox="1"/>
          <p:nvPr/>
        </p:nvSpPr>
        <p:spPr>
          <a:xfrm>
            <a:off x="539181" y="705345"/>
            <a:ext cx="6543040" cy="40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ALU_Agent: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33CE3-F0B0-F248-027A-8AA982B22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574" y="1637780"/>
            <a:ext cx="5942076" cy="4169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038B0-4FB8-2BEA-3737-D7D903CCBAC3}"/>
              </a:ext>
            </a:extLst>
          </p:cNvPr>
          <p:cNvSpPr txBox="1"/>
          <p:nvPr/>
        </p:nvSpPr>
        <p:spPr>
          <a:xfrm>
            <a:off x="388189" y="1228565"/>
            <a:ext cx="52979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component class is instantiated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env class.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We pass the obtained  interface from the env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class to the driver and monitors throw config_db.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create other classes and is responsible for connecting  them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7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A4148-1F74-CCF1-EBFB-8B4BDB3C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2BBF93-5867-B6F3-70C0-D6386C8AE117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4FBDC-F28D-F13F-3073-B47889418A9F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322CD-7B6E-3051-C666-4EB3F6D0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5345"/>
            <a:ext cx="6096000" cy="22698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42FD44-7C19-A3AD-0563-D7879202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62656"/>
            <a:ext cx="6096000" cy="4095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7C1F47-3702-33A2-9185-DBA18AC1959D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Coverage_Collector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1ABC2-604E-39A2-2416-90F6D8288A38}"/>
              </a:ext>
            </a:extLst>
          </p:cNvPr>
          <p:cNvSpPr txBox="1"/>
          <p:nvPr/>
        </p:nvSpPr>
        <p:spPr>
          <a:xfrm>
            <a:off x="388189" y="1228565"/>
            <a:ext cx="529790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component class is instantiated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env class.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responsible for collecting coverage of inputs     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</a:rPr>
              <a:t>       and outputs at the same time.</a:t>
            </a:r>
          </a:p>
          <a:p>
            <a:endParaRPr lang="en-US" sz="1800" dirty="0">
              <a:effectLst/>
              <a:latin typeface="Aptos" panose="020B0004020202020204" pitchFamily="34" charset="0"/>
            </a:endParaRP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define flags based on the values of the input transaction to facilitate the sampling of effective transactions for testing the DUT.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approach is functionally equivalent to performing a cross between bins while optimizing code efficiency.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define two write functions for received transactions “input and output”.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504EC-79BB-09C0-9706-38A306B22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A0070B-C8FE-EAED-624E-31D9AA3EDDC2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10C5D-5243-3AF8-DE49-1B2DBA014B55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ED6E1-4185-BF8D-EEA2-C93754AA8B46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9. 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Golden_Model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BFADE-8154-E7C7-E37F-D9534B86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9" y="966954"/>
            <a:ext cx="5764031" cy="5894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F75DA-79DA-D8D7-8720-B9EDFCDD6735}"/>
              </a:ext>
            </a:extLst>
          </p:cNvPr>
          <p:cNvSpPr txBox="1"/>
          <p:nvPr/>
        </p:nvSpPr>
        <p:spPr>
          <a:xfrm>
            <a:off x="388188" y="1228565"/>
            <a:ext cx="5555411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component class is instantiated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env class.</a:t>
            </a:r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is a class we use to get the correct expected output from DUT by sending to it the input  transaction from the Monitor_inp class.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finishing  it send the result to the checker class </a:t>
            </a:r>
          </a:p>
          <a:p>
            <a:pPr>
              <a:lnSpc>
                <a:spcPct val="150000"/>
              </a:lnSpc>
            </a:pPr>
            <a:r>
              <a:rPr lang="en-US" dirty="0"/>
              <a:t>To compare it with the output from DUT.</a:t>
            </a:r>
          </a:p>
        </p:txBody>
      </p:sp>
    </p:spTree>
    <p:extLst>
      <p:ext uri="{BB962C8B-B14F-4D97-AF65-F5344CB8AC3E}">
        <p14:creationId xmlns:p14="http://schemas.microsoft.com/office/powerpoint/2010/main" val="168673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0F49D-4C1C-6468-9587-4DEA273B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0F518-0C38-019E-3FD0-6ABCE0A7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216" y="826851"/>
            <a:ext cx="5915784" cy="60311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9BB4FC-95E5-90A6-2BE3-67E3B3B28E70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6B45A-A2B0-332D-CEEA-A1ABCA700A6F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0EDE6-D1D8-91B2-2D20-7EA769A3DA78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10. ALU_Checker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C175E-2D63-6CA4-F629-629C6D575C0B}"/>
              </a:ext>
            </a:extLst>
          </p:cNvPr>
          <p:cNvSpPr txBox="1"/>
          <p:nvPr/>
        </p:nvSpPr>
        <p:spPr>
          <a:xfrm>
            <a:off x="297680" y="1554691"/>
            <a:ext cx="5297908" cy="541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component class is instantiated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env class.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is a class we use to compare the outputs that come from the DUT and the Golden Model and calculate the correct and incorrect comparison.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define two write functions with two analysis_imp to get the data from DUT and the model in different passes.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77FC-9FBC-5293-6CC1-BDAE03867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8A1367-5618-D24B-430B-9CCAE02F379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0EAF0-8816-E7A2-F00B-E6039A2374D8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8D1D1-4CFA-6770-38CF-04BC8F874B42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11. ALU_Sequencer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88191-0EBC-EB56-7C95-4F070F5B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2139"/>
            <a:ext cx="5942076" cy="2117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982EEB-0D7C-2A03-4B1F-C4B0F0ABB254}"/>
              </a:ext>
            </a:extLst>
          </p:cNvPr>
          <p:cNvSpPr txBox="1"/>
          <p:nvPr/>
        </p:nvSpPr>
        <p:spPr>
          <a:xfrm>
            <a:off x="297680" y="1554691"/>
            <a:ext cx="5706880" cy="403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component class is instantiated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agent class.</a:t>
            </a:r>
          </a:p>
          <a:p>
            <a:pPr>
              <a:lnSpc>
                <a:spcPct val="150000"/>
              </a:lnSpc>
            </a:pPr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class responsible for  organizing  the operation </a:t>
            </a:r>
          </a:p>
          <a:p>
            <a:pPr>
              <a:lnSpc>
                <a:spcPct val="150000"/>
              </a:lnSpc>
            </a:pPr>
            <a:r>
              <a:rPr lang="en-US" dirty="0"/>
              <a:t>   from sequence class to driver.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4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FBF4F-EF9D-BF22-89DC-79F6A0B4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A08ACC-3CDC-9AC9-5C53-5CE5DA3B0545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9FE80-AACB-8506-4509-ED0B89C97565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11754-5300-60C7-04A4-D74DA4024948}"/>
              </a:ext>
            </a:extLst>
          </p:cNvPr>
          <p:cNvSpPr txBox="1"/>
          <p:nvPr/>
        </p:nvSpPr>
        <p:spPr>
          <a:xfrm>
            <a:off x="388189" y="744917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12. ALU_Driver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6456D-9A4C-ADB4-301F-2D2BA63A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2359"/>
            <a:ext cx="5942076" cy="4892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29C121-98E5-5A41-2D76-74DD70A209B1}"/>
              </a:ext>
            </a:extLst>
          </p:cNvPr>
          <p:cNvSpPr txBox="1"/>
          <p:nvPr/>
        </p:nvSpPr>
        <p:spPr>
          <a:xfrm>
            <a:off x="507650" y="1753381"/>
            <a:ext cx="5297908" cy="52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component class is instantiated 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agent class.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is a class we use to send the transaction from  </a:t>
            </a:r>
          </a:p>
          <a:p>
            <a:pPr>
              <a:lnSpc>
                <a:spcPct val="150000"/>
              </a:lnSpc>
            </a:pPr>
            <a:r>
              <a:rPr lang="en-US" dirty="0"/>
              <a:t>     the generator after  </a:t>
            </a:r>
            <a:r>
              <a:rPr lang="en-US" sz="1800" dirty="0">
                <a:effectLst/>
                <a:latin typeface="Aptos" panose="020B0004020202020204" pitchFamily="34" charset="0"/>
              </a:rPr>
              <a:t>translating </a:t>
            </a:r>
            <a:r>
              <a:rPr lang="en-US" dirty="0"/>
              <a:t> it from the </a:t>
            </a:r>
          </a:p>
          <a:p>
            <a:pPr>
              <a:lnSpc>
                <a:spcPct val="150000"/>
              </a:lnSpc>
            </a:pPr>
            <a:r>
              <a:rPr lang="en-US" dirty="0"/>
              <a:t>     transaction level to the bin level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CA8B-C0BD-3719-7E14-40B4713C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D9F8BB-E5A9-E60B-B4DF-366500605169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E19DE-5219-244E-79FD-E710C276F0E8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16F78-F62F-7ED8-4D94-21F9A3AF2090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13. ALU_Monitor_out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A8EC4-0E07-B73B-9517-BF1D6B63B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342417"/>
            <a:ext cx="5415280" cy="5515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6E524-8AC8-D8E7-6FD9-B4886693C6D8}"/>
              </a:ext>
            </a:extLst>
          </p:cNvPr>
          <p:cNvSpPr txBox="1"/>
          <p:nvPr/>
        </p:nvSpPr>
        <p:spPr>
          <a:xfrm>
            <a:off x="183236" y="1342417"/>
            <a:ext cx="6505906" cy="52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is a class we use it to </a:t>
            </a:r>
            <a:r>
              <a:rPr lang="en-US" sz="1800" dirty="0">
                <a:effectLst/>
                <a:latin typeface="Aptos" panose="020B0004020202020204" pitchFamily="34" charset="0"/>
              </a:rPr>
              <a:t>monitor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  <a:r>
              <a:rPr lang="en-US" dirty="0"/>
              <a:t> the output from </a:t>
            </a:r>
          </a:p>
          <a:p>
            <a:r>
              <a:rPr lang="en-US" dirty="0"/>
              <a:t>The interface and convert it to transaction level.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Then it </a:t>
            </a:r>
            <a:r>
              <a:rPr lang="en-US" sz="1800" dirty="0">
                <a:effectLst/>
                <a:latin typeface="Aptos" panose="020B0004020202020204" pitchFamily="34" charset="0"/>
              </a:rPr>
              <a:t>sends </a:t>
            </a:r>
            <a:r>
              <a:rPr lang="en-US" dirty="0"/>
              <a:t> the transaction to the checker to check the correctness with the </a:t>
            </a:r>
            <a:r>
              <a:rPr lang="en-US" dirty="0">
                <a:effectLst/>
              </a:rPr>
              <a:t>Golden</a:t>
            </a: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Model</a:t>
            </a:r>
            <a:r>
              <a:rPr lang="en-US" dirty="0">
                <a:effectLst/>
              </a:rPr>
              <a:t> output and</a:t>
            </a:r>
            <a:r>
              <a:rPr lang="en-US" sz="1800" dirty="0">
                <a:effectLst/>
                <a:latin typeface="Aptos" panose="020B0004020202020204" pitchFamily="34" charset="0"/>
              </a:rPr>
              <a:t> </a:t>
            </a:r>
            <a:r>
              <a:rPr lang="en-US" dirty="0"/>
              <a:t> the coverage collector throw the mailboxes.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en-US" dirty="0"/>
              <a:t>The monitoring logic is activated for the monitor only when ALU_en = 1, while assertions are utilized when ALU_en = 0 to reduce sampling operations and enhance the efficiency of the sampling process.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#0 delay is used in the code to establish priority between threads, ensuring that one executes before the other in cases where both would otherwise run concurrently.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0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DBE7D-61DF-448B-EDAE-86A9FD0BB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2BFC79-C2FA-D14A-A8AA-3FFDCA8FAB35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CBE74-76DB-9E5C-827F-BBA656E70665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F4646-301F-F873-E5BD-8CFA0FA65233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14. ALU_Monitor_inp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66642-FD2F-CEB1-B523-61FA78EF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2139"/>
            <a:ext cx="6096000" cy="5685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08616-8313-E0A1-92EC-D6C59135366C}"/>
              </a:ext>
            </a:extLst>
          </p:cNvPr>
          <p:cNvSpPr txBox="1"/>
          <p:nvPr/>
        </p:nvSpPr>
        <p:spPr>
          <a:xfrm>
            <a:off x="194094" y="1228564"/>
            <a:ext cx="5297908" cy="389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component class is instantiated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agent class.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Then </a:t>
            </a:r>
            <a:r>
              <a:rPr lang="en-US" dirty="0"/>
              <a:t> it </a:t>
            </a:r>
            <a:r>
              <a:rPr lang="en-US" sz="1800" dirty="0">
                <a:effectLst/>
                <a:latin typeface="Aptos" panose="020B0004020202020204" pitchFamily="34" charset="0"/>
              </a:rPr>
              <a:t>sends </a:t>
            </a:r>
            <a:r>
              <a:rPr lang="en-US" dirty="0"/>
              <a:t> the transaction to the Golden Model and the coverage collector.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6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21AE-B364-FFB7-9C3E-13277009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121042-9672-DD69-8DEF-9307F41642C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FCCD4-BD12-5E26-DFDB-5F0C4832F3C2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B9D44-F71F-9750-868C-071EF2647A9A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15. ALU_Trans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b="1" kern="100" noProof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45A0C-5C2A-6712-FE41-187C9057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268" y="1228564"/>
            <a:ext cx="5450732" cy="5629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F2980A-A0EF-6D7E-3EB4-8C93DFBE66B5}"/>
              </a:ext>
            </a:extLst>
          </p:cNvPr>
          <p:cNvSpPr txBox="1"/>
          <p:nvPr/>
        </p:nvSpPr>
        <p:spPr>
          <a:xfrm>
            <a:off x="194094" y="1228564"/>
            <a:ext cx="5356961" cy="583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  The ALU_trans is an object class.</a:t>
            </a:r>
          </a:p>
          <a:p>
            <a:endParaRPr lang="en-US" sz="1800" dirty="0">
              <a:effectLst/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The transaction class is defined with variables    </a:t>
            </a:r>
          </a:p>
          <a:p>
            <a:r>
              <a:rPr lang="en-US" dirty="0"/>
              <a:t>      that are utilized for communication between </a:t>
            </a:r>
          </a:p>
          <a:p>
            <a:r>
              <a:rPr lang="en-US" dirty="0"/>
              <a:t>      different classes.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includes generic constraints along with additional constraints tailored to specific scenarios.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Additionally, we add transaction methods  on the class to reduces the repeated code on the component and make it more readable. 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65E5A7-B593-4812-CA0A-BA2D0397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>
                <a:latin typeface="+mj-lt"/>
                <a:ea typeface="+mj-ea"/>
                <a:cs typeface="+mj-cs"/>
              </a:rPr>
              <a:t>Table of content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18650F3-1505-8106-8D63-C2347050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522CF23-BE72-44A8-8865-6C3819723E8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Title 2">
            <a:extLst>
              <a:ext uri="{FF2B5EF4-FFF2-40B4-BE49-F238E27FC236}">
                <a16:creationId xmlns:a16="http://schemas.microsoft.com/office/drawing/2014/main" id="{E0170D2F-9331-9761-E67E-94347FCB8C72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14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71F-739D-6B74-26C8-40F69F53D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8F1E2-D3E3-0429-6EF1-3840F44589AA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06722-678F-EEC8-58E0-C34E80A826A1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9A1D-A302-51D1-C494-28785FAA200F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16. ALU_Package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b="1" kern="100" noProof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4ABCF-4EEA-6627-C947-B8357A60B0D2}"/>
              </a:ext>
            </a:extLst>
          </p:cNvPr>
          <p:cNvSpPr txBox="1"/>
          <p:nvPr/>
        </p:nvSpPr>
        <p:spPr>
          <a:xfrm>
            <a:off x="153924" y="1599431"/>
            <a:ext cx="5356961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package contains all necessary .svh files inclusions and import the uvm_pkg.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incorporate the testing scenarios and sequences as part of the process.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2892E2-A526-AFB2-5809-6968D065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9431"/>
            <a:ext cx="5942076" cy="50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1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C8B0B-D5AD-F0A5-DFC1-D3F66B8D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FEC31-67D5-9373-1D69-AF07D2C74866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FB0ED-2950-FD84-3A78-25B305C948F3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A9E53-1A61-C060-4578-1EC4B65AFFAD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17. Makefile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b="1" kern="100" noProof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6A857-FE86-116D-CE76-F196DE59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24" y="1172138"/>
            <a:ext cx="5942076" cy="5685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A1771-0744-1491-91B9-43E711620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" y="1781555"/>
            <a:ext cx="5942076" cy="50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8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28252-2DB8-2D0C-CCCB-E47F35AB3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document&#10;&#10;AI-generated content may be incorrect.">
            <a:extLst>
              <a:ext uri="{FF2B5EF4-FFF2-40B4-BE49-F238E27FC236}">
                <a16:creationId xmlns:a16="http://schemas.microsoft.com/office/drawing/2014/main" id="{36D5E84D-9913-5B2E-5C0F-9E67B662D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12" y="1624519"/>
            <a:ext cx="7438414" cy="4552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B02F8F-843D-82D8-482F-BDC0E52960F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DF8B3-D5D5-E7C9-4989-8D4829F48E1D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RESULTS:</a:t>
            </a:r>
            <a:r>
              <a:rPr lang="en-US" sz="2800" b="1" dirty="0">
                <a:solidFill>
                  <a:schemeClr val="accent1"/>
                </a:solidFill>
              </a:rPr>
              <a:t>Transcript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790E5-32F6-22CF-4CCF-0C9BA6F74442}"/>
              </a:ext>
            </a:extLst>
          </p:cNvPr>
          <p:cNvSpPr txBox="1"/>
          <p:nvPr/>
        </p:nvSpPr>
        <p:spPr>
          <a:xfrm>
            <a:off x="119974" y="1624519"/>
            <a:ext cx="4185658" cy="238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 this case, illegal bins would terminate the simulation. To ensure scenario completion, we replace them with ignore bins, allowing the simulation to proceed while still reporting their occurrences.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6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45C0-1853-2343-7ED6-A28A5426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F33468-9AC1-775F-A27E-972DBF0DA794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04CAE-3100-611E-7077-CACC238D8972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RESULTS:</a:t>
            </a:r>
            <a:r>
              <a:rPr lang="en-US" sz="2800" b="1" dirty="0">
                <a:solidFill>
                  <a:schemeClr val="accent1"/>
                </a:solidFill>
              </a:rPr>
              <a:t>Transcript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FBA50-91D8-2F36-95A3-34F57809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344"/>
            <a:ext cx="12192000" cy="61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3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3C93-ECA8-6E90-145D-D2FA163E3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2AC855-B543-C2C1-1F3C-697EEBDEDE66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E9530-F9FE-2F7F-BDB6-6D9A259F50A9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04C9D4-FBE8-96CC-5B03-84BC21BE1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" y="1066527"/>
            <a:ext cx="11294730" cy="5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9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C66FB-0A87-3450-2215-1811B3060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E0220-A8E5-775F-B8F5-1C65ABAFD5F2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83014-2F2E-122C-DE92-46ABE19114D3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9E8E5-BAA0-BA34-7635-2AC04261069B}"/>
              </a:ext>
            </a:extLst>
          </p:cNvPr>
          <p:cNvSpPr txBox="1"/>
          <p:nvPr/>
        </p:nvSpPr>
        <p:spPr>
          <a:xfrm>
            <a:off x="518160" y="856303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Coverage: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AAEB5-3A9D-5D8F-93FB-811CC5301696}"/>
              </a:ext>
            </a:extLst>
          </p:cNvPr>
          <p:cNvSpPr txBox="1"/>
          <p:nvPr/>
        </p:nvSpPr>
        <p:spPr>
          <a:xfrm>
            <a:off x="388189" y="2096344"/>
            <a:ext cx="4931956" cy="401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 this case, we observe that code coverage is not fully achieved, as certain default branches are not included, and the toggling of the reset signal from 0 to 1 is not captured, given that the reset state is applied at the beginning of the operation.</a:t>
            </a:r>
          </a:p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We note on uvm_pkg the coverage is low as we don’t pass throw all lines code.</a:t>
            </a:r>
          </a:p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 rtl="0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CD61E-B573-32EE-5587-158CAB04E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442" y="2096344"/>
            <a:ext cx="6754558" cy="675703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D4F73CA-2DF6-3F53-5618-2424C918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41" y="3242589"/>
            <a:ext cx="6543039" cy="318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48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1FAB1-616C-35F5-2F71-2590849A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22AEE3-1317-0C4C-38ED-D8EF8E76142D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0033E-C4DE-8E41-2625-81615D13D59A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DD12E-4E02-9FDC-9AB7-1497D6C833D6}"/>
              </a:ext>
            </a:extLst>
          </p:cNvPr>
          <p:cNvSpPr txBox="1"/>
          <p:nvPr/>
        </p:nvSpPr>
        <p:spPr>
          <a:xfrm>
            <a:off x="518160" y="856303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Coverage: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30EB8-6D69-CEC5-1E46-F5A3364F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21" y="1319403"/>
            <a:ext cx="5943600" cy="218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D8A73-0F5D-AF85-C160-4F91612C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53" y="3869794"/>
            <a:ext cx="5943600" cy="208470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B8E0C7-55C5-F658-A1D2-3D7C0EEDB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" y="1321210"/>
            <a:ext cx="5515583" cy="21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EBD5D-F559-A2BB-B56F-CDED76F2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0EB4D-6BDD-49E8-9CEC-37632606AF8B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2CFD4-AD2A-AFD7-0D5B-73C5162989D3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4B24D-1488-66C1-3F91-4986A74BBEF1}"/>
              </a:ext>
            </a:extLst>
          </p:cNvPr>
          <p:cNvSpPr txBox="1"/>
          <p:nvPr/>
        </p:nvSpPr>
        <p:spPr>
          <a:xfrm>
            <a:off x="518160" y="856303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Coverage: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0BD9F-8DF4-E6DC-E283-2A12C7A34F2F}"/>
              </a:ext>
            </a:extLst>
          </p:cNvPr>
          <p:cNvSpPr txBox="1"/>
          <p:nvPr/>
        </p:nvSpPr>
        <p:spPr>
          <a:xfrm>
            <a:off x="388189" y="2047284"/>
            <a:ext cx="4931956" cy="106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This is the file and code coverage data excluded from the DUT after the exclusion process.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2A0F78-B310-FD0C-2131-57707C53B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11" y="2047284"/>
            <a:ext cx="5943600" cy="22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8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7B0A-3D9D-3BA9-6205-6E1EC4EC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753C6-82E9-249C-5D8D-260018D2E2ED}"/>
              </a:ext>
            </a:extLst>
          </p:cNvPr>
          <p:cNvSpPr/>
          <p:nvPr/>
        </p:nvSpPr>
        <p:spPr>
          <a:xfrm>
            <a:off x="0" y="174150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6314A-FC69-50BC-0CBE-07D43B98BD1B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BAA2C-EC57-87CD-34F1-4B45B17801EE}"/>
              </a:ext>
            </a:extLst>
          </p:cNvPr>
          <p:cNvSpPr txBox="1"/>
          <p:nvPr/>
        </p:nvSpPr>
        <p:spPr>
          <a:xfrm>
            <a:off x="388189" y="592068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ar-EG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box&#10;&#10;AI-generated content may be incorrect.">
            <a:extLst>
              <a:ext uri="{FF2B5EF4-FFF2-40B4-BE49-F238E27FC236}">
                <a16:creationId xmlns:a16="http://schemas.microsoft.com/office/drawing/2014/main" id="{B63CA99C-77BC-8A97-6D6C-2F872395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43" y="1115287"/>
            <a:ext cx="7937770" cy="216102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A00BB3-EA6E-2695-61B6-BE97A19E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43" y="3744208"/>
            <a:ext cx="7937770" cy="2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660D-5443-9D4F-ED15-C62FE00E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A3AACC-DCC2-053A-CF08-55998FD5A58D}"/>
              </a:ext>
            </a:extLst>
          </p:cNvPr>
          <p:cNvSpPr/>
          <p:nvPr/>
        </p:nvSpPr>
        <p:spPr>
          <a:xfrm>
            <a:off x="0" y="207011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67BA3-44EB-95BF-5A65-91EF2E72BB6F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74712-D921-8220-04D6-FA2C8C38CF9B}"/>
              </a:ext>
            </a:extLst>
          </p:cNvPr>
          <p:cNvSpPr txBox="1"/>
          <p:nvPr/>
        </p:nvSpPr>
        <p:spPr>
          <a:xfrm>
            <a:off x="388189" y="6152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ar-EG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ADFB6-5584-BF05-ABA8-693B1CC7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9" y="1025639"/>
            <a:ext cx="7865540" cy="219519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2F92BD-BB58-8F44-E037-3651D551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8" y="3105151"/>
            <a:ext cx="7865541" cy="366080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AB44EBD5-4AD3-E504-11F3-82ED18BBAF49}"/>
              </a:ext>
            </a:extLst>
          </p:cNvPr>
          <p:cNvSpPr/>
          <p:nvPr/>
        </p:nvSpPr>
        <p:spPr>
          <a:xfrm>
            <a:off x="2881746" y="445091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40A2D4-0DF7-1417-F907-777E68C50A69}"/>
              </a:ext>
            </a:extLst>
          </p:cNvPr>
          <p:cNvSpPr/>
          <p:nvPr/>
        </p:nvSpPr>
        <p:spPr>
          <a:xfrm>
            <a:off x="4951" y="335103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8210A-7009-E777-0CD8-D94E8914ED73}"/>
              </a:ext>
            </a:extLst>
          </p:cNvPr>
          <p:cNvSpPr txBox="1"/>
          <p:nvPr/>
        </p:nvSpPr>
        <p:spPr>
          <a:xfrm>
            <a:off x="393140" y="223520"/>
            <a:ext cx="6094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TEST CASES:</a:t>
            </a:r>
            <a:endParaRPr lang="ar-EG" sz="2800" b="1" u="sng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7236B-E6F8-E61D-0EC6-B09C9F9C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984"/>
            <a:ext cx="12210490" cy="6076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44044-D328-9F0F-1214-1CBAECDF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495EA9-4498-65AF-6223-9EF7A12D5C3E}"/>
              </a:ext>
            </a:extLst>
          </p:cNvPr>
          <p:cNvSpPr/>
          <p:nvPr/>
        </p:nvSpPr>
        <p:spPr>
          <a:xfrm>
            <a:off x="0" y="207011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B2BBA-1A42-BD85-30F6-664A95F03650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C579B-39E6-CF81-DF12-5B796DF6365D}"/>
              </a:ext>
            </a:extLst>
          </p:cNvPr>
          <p:cNvSpPr txBox="1"/>
          <p:nvPr/>
        </p:nvSpPr>
        <p:spPr>
          <a:xfrm>
            <a:off x="388189" y="467566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Assertion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BB963E-2EED-27EA-5289-6D61F45B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4" y="934360"/>
            <a:ext cx="10149191" cy="267742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2A1E6D-FE9A-4FDA-1DF9-E6B6B1DD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165" y="3709464"/>
            <a:ext cx="10045429" cy="26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83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F70E7-00E4-1927-8036-DC7288918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A9D999-1576-7442-A5FB-16636D30022C}"/>
              </a:ext>
            </a:extLst>
          </p:cNvPr>
          <p:cNvSpPr/>
          <p:nvPr/>
        </p:nvSpPr>
        <p:spPr>
          <a:xfrm>
            <a:off x="0" y="207011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F5C38-C023-62B1-D7D8-460A88E0AF62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4EC44-296A-5666-7C0E-532B41AFCA45}"/>
              </a:ext>
            </a:extLst>
          </p:cNvPr>
          <p:cNvSpPr txBox="1"/>
          <p:nvPr/>
        </p:nvSpPr>
        <p:spPr>
          <a:xfrm>
            <a:off x="388189" y="467566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Assertion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817414-2C36-6CAF-840D-2F4A10E8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8" y="1253451"/>
            <a:ext cx="10642060" cy="50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06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6429-CFD4-0672-4C1D-79EB2F33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9712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EB635-9353-C657-48A6-4636CE5209DD}"/>
              </a:ext>
            </a:extLst>
          </p:cNvPr>
          <p:cNvSpPr/>
          <p:nvPr/>
        </p:nvSpPr>
        <p:spPr>
          <a:xfrm>
            <a:off x="0" y="414068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A8117-FCF2-F3A5-C2BA-0AB6DF93A750}"/>
              </a:ext>
            </a:extLst>
          </p:cNvPr>
          <p:cNvCxnSpPr/>
          <p:nvPr/>
        </p:nvCxnSpPr>
        <p:spPr>
          <a:xfrm>
            <a:off x="914399" y="4353788"/>
            <a:ext cx="10131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4E54FD-893E-94E0-0176-2AD42DD75D70}"/>
              </a:ext>
            </a:extLst>
          </p:cNvPr>
          <p:cNvCxnSpPr>
            <a:cxnSpLocks/>
          </p:cNvCxnSpPr>
          <p:nvPr/>
        </p:nvCxnSpPr>
        <p:spPr>
          <a:xfrm>
            <a:off x="4291446" y="4353788"/>
            <a:ext cx="3352799" cy="0"/>
          </a:xfrm>
          <a:prstGeom prst="line">
            <a:avLst/>
          </a:prstGeom>
          <a:ln w="57150">
            <a:solidFill>
              <a:srgbClr val="0059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323F-8C84-36D9-D60F-11EB0F12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93C2-589A-45F2-808B-E8DAAB73F62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416E62-870F-F4E0-64F9-B7061020C2BD}"/>
              </a:ext>
            </a:extLst>
          </p:cNvPr>
          <p:cNvSpPr/>
          <p:nvPr/>
        </p:nvSpPr>
        <p:spPr>
          <a:xfrm>
            <a:off x="26414" y="0"/>
            <a:ext cx="12192000" cy="6858000"/>
          </a:xfrm>
          <a:prstGeom prst="round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411A05-E633-F9D2-8AF1-B5C81E58C989}"/>
              </a:ext>
            </a:extLst>
          </p:cNvPr>
          <p:cNvSpPr/>
          <p:nvPr/>
        </p:nvSpPr>
        <p:spPr>
          <a:xfrm>
            <a:off x="262647" y="406400"/>
            <a:ext cx="11585642" cy="416067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9B48E-4538-DD6F-2827-F6D6BB5587BB}"/>
              </a:ext>
            </a:extLst>
          </p:cNvPr>
          <p:cNvSpPr/>
          <p:nvPr/>
        </p:nvSpPr>
        <p:spPr>
          <a:xfrm>
            <a:off x="629865" y="6236313"/>
            <a:ext cx="10932269" cy="49971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ALU_DUT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49978C09-3ED5-0D8C-C015-21727549D9A4}"/>
              </a:ext>
            </a:extLst>
          </p:cNvPr>
          <p:cNvSpPr/>
          <p:nvPr/>
        </p:nvSpPr>
        <p:spPr>
          <a:xfrm>
            <a:off x="5997101" y="5673988"/>
            <a:ext cx="250627" cy="586066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42D253-E204-0BE7-C88D-847B7D549339}"/>
              </a:ext>
            </a:extLst>
          </p:cNvPr>
          <p:cNvSpPr/>
          <p:nvPr/>
        </p:nvSpPr>
        <p:spPr>
          <a:xfrm>
            <a:off x="565825" y="5294253"/>
            <a:ext cx="10932269" cy="37374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A2F2DF-7A04-E105-2F76-8595E1E11326}"/>
              </a:ext>
            </a:extLst>
          </p:cNvPr>
          <p:cNvSpPr/>
          <p:nvPr/>
        </p:nvSpPr>
        <p:spPr>
          <a:xfrm>
            <a:off x="626340" y="1499633"/>
            <a:ext cx="11060349" cy="29104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461231-2ED2-C85F-6055-EA0196E20BF2}"/>
              </a:ext>
            </a:extLst>
          </p:cNvPr>
          <p:cNvSpPr/>
          <p:nvPr/>
        </p:nvSpPr>
        <p:spPr>
          <a:xfrm>
            <a:off x="8981615" y="642019"/>
            <a:ext cx="1330895" cy="79615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C002B2-34F5-ECA7-F5B2-6D0A1B25F722}"/>
              </a:ext>
            </a:extLst>
          </p:cNvPr>
          <p:cNvSpPr/>
          <p:nvPr/>
        </p:nvSpPr>
        <p:spPr>
          <a:xfrm>
            <a:off x="8891423" y="574324"/>
            <a:ext cx="1284216" cy="79615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91D8ED-6C43-E55C-E776-B1B87B95D5B4}"/>
              </a:ext>
            </a:extLst>
          </p:cNvPr>
          <p:cNvSpPr/>
          <p:nvPr/>
        </p:nvSpPr>
        <p:spPr>
          <a:xfrm>
            <a:off x="8740140" y="518076"/>
            <a:ext cx="1325880" cy="796153"/>
          </a:xfrm>
          <a:prstGeom prst="round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B8B7FE1-BA13-471D-FF66-11722230A45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6721822" y="916152"/>
            <a:ext cx="2018319" cy="589707"/>
          </a:xfrm>
          <a:prstGeom prst="curvedConnector3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scene3d>
            <a:camera prst="obliqueBottomRight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070947B-BB6C-E09D-8583-514924DF8A65}"/>
              </a:ext>
            </a:extLst>
          </p:cNvPr>
          <p:cNvSpPr/>
          <p:nvPr/>
        </p:nvSpPr>
        <p:spPr>
          <a:xfrm>
            <a:off x="691002" y="2385184"/>
            <a:ext cx="6760724" cy="1885259"/>
          </a:xfrm>
          <a:prstGeom prst="roundRect">
            <a:avLst/>
          </a:prstGeom>
          <a:solidFill>
            <a:srgbClr val="FFFF66">
              <a:alpha val="9882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0DE3D98-BC9B-EA19-FDA1-3B7427A3A09B}"/>
              </a:ext>
            </a:extLst>
          </p:cNvPr>
          <p:cNvSpPr/>
          <p:nvPr/>
        </p:nvSpPr>
        <p:spPr>
          <a:xfrm>
            <a:off x="847646" y="1660135"/>
            <a:ext cx="6604079" cy="436244"/>
          </a:xfrm>
          <a:prstGeom prst="roundRect">
            <a:avLst/>
          </a:prstGeom>
          <a:solidFill>
            <a:srgbClr val="FFFF66">
              <a:alpha val="9882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0C7546A-CC2A-BA4A-07A5-74F262D1B245}"/>
              </a:ext>
            </a:extLst>
          </p:cNvPr>
          <p:cNvSpPr/>
          <p:nvPr/>
        </p:nvSpPr>
        <p:spPr>
          <a:xfrm>
            <a:off x="8120637" y="3086396"/>
            <a:ext cx="1292156" cy="1101019"/>
          </a:xfrm>
          <a:prstGeom prst="roundRect">
            <a:avLst/>
          </a:prstGeom>
          <a:solidFill>
            <a:srgbClr val="FFFF66">
              <a:alpha val="9882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96A8FB9-F890-7C19-ABB3-5AA376488CA9}"/>
              </a:ext>
            </a:extLst>
          </p:cNvPr>
          <p:cNvSpPr/>
          <p:nvPr/>
        </p:nvSpPr>
        <p:spPr>
          <a:xfrm>
            <a:off x="10024356" y="1628649"/>
            <a:ext cx="1551846" cy="2641793"/>
          </a:xfrm>
          <a:prstGeom prst="roundRect">
            <a:avLst/>
          </a:prstGeom>
          <a:solidFill>
            <a:srgbClr val="FFFF66">
              <a:alpha val="98824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6F4020-44CA-CEBC-ADBB-65EEF354DB79}"/>
              </a:ext>
            </a:extLst>
          </p:cNvPr>
          <p:cNvSpPr/>
          <p:nvPr/>
        </p:nvSpPr>
        <p:spPr>
          <a:xfrm>
            <a:off x="815560" y="3484968"/>
            <a:ext cx="2023237" cy="42822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622DBE-E9A1-2482-B47D-41CF458A62B6}"/>
              </a:ext>
            </a:extLst>
          </p:cNvPr>
          <p:cNvSpPr/>
          <p:nvPr/>
        </p:nvSpPr>
        <p:spPr>
          <a:xfrm>
            <a:off x="847647" y="2701995"/>
            <a:ext cx="2023237" cy="45644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C78AB31-2B55-9B03-C915-07BBE8CB92E1}"/>
              </a:ext>
            </a:extLst>
          </p:cNvPr>
          <p:cNvSpPr/>
          <p:nvPr/>
        </p:nvSpPr>
        <p:spPr>
          <a:xfrm>
            <a:off x="4259423" y="2557811"/>
            <a:ext cx="2834541" cy="5609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704A605-5680-B2E6-5F1B-D4D0FE9B8758}"/>
              </a:ext>
            </a:extLst>
          </p:cNvPr>
          <p:cNvSpPr/>
          <p:nvPr/>
        </p:nvSpPr>
        <p:spPr>
          <a:xfrm>
            <a:off x="3133377" y="3266588"/>
            <a:ext cx="2834542" cy="5609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Up-Down 42">
            <a:extLst>
              <a:ext uri="{FF2B5EF4-FFF2-40B4-BE49-F238E27FC236}">
                <a16:creationId xmlns:a16="http://schemas.microsoft.com/office/drawing/2014/main" id="{A4654406-F92E-46D9-02A8-304C4BFCDE7C}"/>
              </a:ext>
            </a:extLst>
          </p:cNvPr>
          <p:cNvSpPr/>
          <p:nvPr/>
        </p:nvSpPr>
        <p:spPr>
          <a:xfrm>
            <a:off x="5997101" y="4835363"/>
            <a:ext cx="250627" cy="448780"/>
          </a:xfrm>
          <a:prstGeom prst="up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067DCF2-F8E5-937C-F2EA-7782230FA501}"/>
              </a:ext>
            </a:extLst>
          </p:cNvPr>
          <p:cNvSpPr/>
          <p:nvPr/>
        </p:nvSpPr>
        <p:spPr>
          <a:xfrm>
            <a:off x="7093964" y="2653816"/>
            <a:ext cx="2930392" cy="364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BC8F4D1-ED34-2892-0A84-1E2D0522A1FC}"/>
              </a:ext>
            </a:extLst>
          </p:cNvPr>
          <p:cNvSpPr/>
          <p:nvPr/>
        </p:nvSpPr>
        <p:spPr>
          <a:xfrm flipH="1">
            <a:off x="1677678" y="3166979"/>
            <a:ext cx="243525" cy="3196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B46DFCF-FFE4-9464-7575-62400E3AE539}"/>
              </a:ext>
            </a:extLst>
          </p:cNvPr>
          <p:cNvSpPr/>
          <p:nvPr/>
        </p:nvSpPr>
        <p:spPr>
          <a:xfrm>
            <a:off x="5967919" y="3342174"/>
            <a:ext cx="2152718" cy="364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087DD9F3-6B9C-910F-52C1-3435E18725FD}"/>
              </a:ext>
            </a:extLst>
          </p:cNvPr>
          <p:cNvSpPr/>
          <p:nvPr/>
        </p:nvSpPr>
        <p:spPr>
          <a:xfrm flipV="1">
            <a:off x="9412792" y="3452658"/>
            <a:ext cx="611563" cy="3648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5DB1A95-8640-48CC-4D24-B76D1E09A41F}"/>
              </a:ext>
            </a:extLst>
          </p:cNvPr>
          <p:cNvSpPr/>
          <p:nvPr/>
        </p:nvSpPr>
        <p:spPr>
          <a:xfrm>
            <a:off x="3984150" y="2118668"/>
            <a:ext cx="294406" cy="112929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A4325A8D-404D-4F75-9EB9-747D2BC0EA2C}"/>
              </a:ext>
            </a:extLst>
          </p:cNvPr>
          <p:cNvSpPr/>
          <p:nvPr/>
        </p:nvSpPr>
        <p:spPr>
          <a:xfrm>
            <a:off x="5529490" y="2143616"/>
            <a:ext cx="294406" cy="4183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48A2BEB3-093F-E893-4F8B-E0BB91CBC398}"/>
              </a:ext>
            </a:extLst>
          </p:cNvPr>
          <p:cNvSpPr/>
          <p:nvPr/>
        </p:nvSpPr>
        <p:spPr>
          <a:xfrm rot="10800000" flipH="1">
            <a:off x="6403441" y="3118717"/>
            <a:ext cx="318371" cy="10686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11E63AF-6B6C-1193-3AA4-7923416C061C}"/>
              </a:ext>
            </a:extLst>
          </p:cNvPr>
          <p:cNvSpPr/>
          <p:nvPr/>
        </p:nvSpPr>
        <p:spPr>
          <a:xfrm>
            <a:off x="1118681" y="4195797"/>
            <a:ext cx="6060332" cy="6370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DCB6130-4675-A86F-7D38-F574AB17821B}"/>
              </a:ext>
            </a:extLst>
          </p:cNvPr>
          <p:cNvSpPr/>
          <p:nvPr/>
        </p:nvSpPr>
        <p:spPr>
          <a:xfrm flipH="1">
            <a:off x="1703120" y="3930054"/>
            <a:ext cx="192644" cy="2651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B33CDDA1-8063-C4CF-91A1-F3B4CAEB213B}"/>
              </a:ext>
            </a:extLst>
          </p:cNvPr>
          <p:cNvSpPr/>
          <p:nvPr/>
        </p:nvSpPr>
        <p:spPr>
          <a:xfrm rot="10800000" flipH="1">
            <a:off x="4386942" y="3835878"/>
            <a:ext cx="270402" cy="359336"/>
          </a:xfrm>
          <a:prstGeom prst="downArrow">
            <a:avLst>
              <a:gd name="adj1" fmla="val 50000"/>
              <a:gd name="adj2" fmla="val 542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FA1D2-E056-81F7-287D-7475E3E0DDE2}"/>
              </a:ext>
            </a:extLst>
          </p:cNvPr>
          <p:cNvSpPr txBox="1"/>
          <p:nvPr/>
        </p:nvSpPr>
        <p:spPr>
          <a:xfrm>
            <a:off x="5222134" y="4878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ALU_TOP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B4A4CA-2088-1113-1A0B-6C31646D32F2}"/>
              </a:ext>
            </a:extLst>
          </p:cNvPr>
          <p:cNvSpPr txBox="1"/>
          <p:nvPr/>
        </p:nvSpPr>
        <p:spPr>
          <a:xfrm>
            <a:off x="793944" y="471076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ALU_TEST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D1558C-B765-8E21-45AD-78538F3BDB06}"/>
              </a:ext>
            </a:extLst>
          </p:cNvPr>
          <p:cNvSpPr txBox="1"/>
          <p:nvPr/>
        </p:nvSpPr>
        <p:spPr>
          <a:xfrm>
            <a:off x="8681124" y="776249"/>
            <a:ext cx="14945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ALU_Sequences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DC425B-7D02-D54E-8093-80515A098E30}"/>
              </a:ext>
            </a:extLst>
          </p:cNvPr>
          <p:cNvSpPr txBox="1"/>
          <p:nvPr/>
        </p:nvSpPr>
        <p:spPr>
          <a:xfrm>
            <a:off x="2255745" y="1676615"/>
            <a:ext cx="35681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ALU_coverage_collector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18AEBC-6D9D-DDE2-D104-195CF34FB54D}"/>
              </a:ext>
            </a:extLst>
          </p:cNvPr>
          <p:cNvSpPr txBox="1"/>
          <p:nvPr/>
        </p:nvSpPr>
        <p:spPr>
          <a:xfrm>
            <a:off x="10039032" y="2531405"/>
            <a:ext cx="1739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        ALU_</a:t>
            </a:r>
          </a:p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golden_model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AA27C3-2375-10A8-B541-53633D8ECE21}"/>
              </a:ext>
            </a:extLst>
          </p:cNvPr>
          <p:cNvSpPr txBox="1"/>
          <p:nvPr/>
        </p:nvSpPr>
        <p:spPr>
          <a:xfrm>
            <a:off x="764672" y="273075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ALU_sequencer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B0B785-8002-5CEF-C442-C01DE719CA6A}"/>
              </a:ext>
            </a:extLst>
          </p:cNvPr>
          <p:cNvSpPr txBox="1"/>
          <p:nvPr/>
        </p:nvSpPr>
        <p:spPr>
          <a:xfrm>
            <a:off x="1019490" y="350707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ALU_driver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1D0FD6-9A4A-84E9-2792-5FA87E6F64CC}"/>
              </a:ext>
            </a:extLst>
          </p:cNvPr>
          <p:cNvSpPr txBox="1"/>
          <p:nvPr/>
        </p:nvSpPr>
        <p:spPr>
          <a:xfrm>
            <a:off x="7866610" y="3358202"/>
            <a:ext cx="1515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        ALU_</a:t>
            </a:r>
          </a:p>
          <a:p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     checker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1ADFED-D384-5497-4DF8-D72208E6A8F5}"/>
              </a:ext>
            </a:extLst>
          </p:cNvPr>
          <p:cNvSpPr txBox="1"/>
          <p:nvPr/>
        </p:nvSpPr>
        <p:spPr>
          <a:xfrm>
            <a:off x="2464782" y="4287943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Virtual_interface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83E31D-7173-5B95-F89A-4CF769A4EFB1}"/>
              </a:ext>
            </a:extLst>
          </p:cNvPr>
          <p:cNvSpPr txBox="1"/>
          <p:nvPr/>
        </p:nvSpPr>
        <p:spPr>
          <a:xfrm>
            <a:off x="5073448" y="5270885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ALU_interface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B0E7C5-544E-DCAA-6B72-5B388EDCEECF}"/>
              </a:ext>
            </a:extLst>
          </p:cNvPr>
          <p:cNvSpPr txBox="1"/>
          <p:nvPr/>
        </p:nvSpPr>
        <p:spPr>
          <a:xfrm>
            <a:off x="3258825" y="3327910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ALU_monitor_out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C5468A-7F8C-2980-7936-CDAB0341D4C6}"/>
              </a:ext>
            </a:extLst>
          </p:cNvPr>
          <p:cNvSpPr txBox="1"/>
          <p:nvPr/>
        </p:nvSpPr>
        <p:spPr>
          <a:xfrm>
            <a:off x="4278556" y="2641856"/>
            <a:ext cx="2572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ALU_monitor_inp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E120FF-0B0E-4295-765B-0100A7689542}"/>
              </a:ext>
            </a:extLst>
          </p:cNvPr>
          <p:cNvSpPr txBox="1"/>
          <p:nvPr/>
        </p:nvSpPr>
        <p:spPr>
          <a:xfrm>
            <a:off x="628184" y="2339609"/>
            <a:ext cx="2539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        ALU_agent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52E78B-DEF1-92BA-4E21-1154A4A4BE69}"/>
              </a:ext>
            </a:extLst>
          </p:cNvPr>
          <p:cNvSpPr txBox="1"/>
          <p:nvPr/>
        </p:nvSpPr>
        <p:spPr>
          <a:xfrm>
            <a:off x="7470599" y="1547248"/>
            <a:ext cx="2539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        ALU_env</a:t>
            </a:r>
          </a:p>
        </p:txBody>
      </p:sp>
    </p:spTree>
    <p:extLst>
      <p:ext uri="{BB962C8B-B14F-4D97-AF65-F5344CB8AC3E}">
        <p14:creationId xmlns:p14="http://schemas.microsoft.com/office/powerpoint/2010/main" val="179271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012E-C03D-35A6-FD99-0C2F4D22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7318D-D2DB-EF60-BA34-CDC008CED797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E931-8310-F791-68C6-5151EA0EB5E7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DF04B-2BA5-0B62-A244-8620CCAE6BD6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 ALU_TOP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DE9CA-D300-42CB-21A4-D0341A40B39A}"/>
              </a:ext>
            </a:extLst>
          </p:cNvPr>
          <p:cNvSpPr txBox="1"/>
          <p:nvPr/>
        </p:nvSpPr>
        <p:spPr>
          <a:xfrm>
            <a:off x="1116192" y="1228565"/>
            <a:ext cx="4644527" cy="500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This is the container of the overall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 At first ,we import the uvm_pkg and environment classes package.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We generate </a:t>
            </a:r>
            <a:r>
              <a:rPr lang="en-US" dirty="0">
                <a:effectLst/>
              </a:rPr>
              <a:t>the</a:t>
            </a:r>
            <a:r>
              <a:rPr lang="en-US" sz="1800" dirty="0">
                <a:effectLst/>
                <a:latin typeface="Aptos" panose="020B0004020202020204" pitchFamily="34" charset="0"/>
              </a:rPr>
              <a:t> clock inside it and instantiate the DUT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We pass the interface throw the config_db and  call the run task.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5A2DE04-04C6-F2B0-CA84-FE659F60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24" y="3022571"/>
            <a:ext cx="5942076" cy="3538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095AE-CF3B-469E-3C53-E8C721C90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34" y="5652610"/>
            <a:ext cx="5942076" cy="9083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D730AE-B825-AA13-CF77-368578795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924" y="797521"/>
            <a:ext cx="5890662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CB9B-ACE2-89B7-31AD-73ED193D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BCA67-908E-AE65-1ABD-901FCF030AC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97079-75F4-9B48-06AD-45A123A611D5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F57EE-2187-8E4C-C481-17AA5BEDEAEE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 ALU_DUT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FED27-0581-08F7-F83A-98860458BBF3}"/>
              </a:ext>
            </a:extLst>
          </p:cNvPr>
          <p:cNvSpPr txBox="1"/>
          <p:nvPr/>
        </p:nvSpPr>
        <p:spPr>
          <a:xfrm>
            <a:off x="1116193" y="1228565"/>
            <a:ext cx="4370208" cy="611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 This is a parameterized design</a:t>
            </a:r>
            <a:r>
              <a:rPr lang="en-US" dirty="0">
                <a:effectLst/>
              </a:rPr>
              <a:t> ALU</a:t>
            </a:r>
            <a:r>
              <a:rPr lang="en-US" sz="1800" dirty="0">
                <a:effectLst/>
                <a:latin typeface="Aptos" panose="020B0004020202020204" pitchFamily="34" charset="0"/>
              </a:rPr>
              <a:t> module.</a:t>
            </a:r>
            <a:endParaRPr lang="en-US" dirty="0">
              <a:effectLst/>
            </a:endParaRPr>
          </a:p>
          <a:p>
            <a:endParaRPr lang="en-US" dirty="0"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It is a module connected to the interface in the TOP module.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 We define extra output signal called</a:t>
            </a:r>
          </a:p>
          <a:p>
            <a:r>
              <a:rPr lang="en-US" dirty="0">
                <a:latin typeface="Aptos" panose="020B0004020202020204" pitchFamily="34" charset="0"/>
              </a:rPr>
              <a:t>      error_flag assert in case non permitted </a:t>
            </a:r>
          </a:p>
          <a:p>
            <a:r>
              <a:rPr lang="en-US" dirty="0">
                <a:latin typeface="Aptos" panose="020B0004020202020204" pitchFamily="34" charset="0"/>
              </a:rPr>
              <a:t>      cases.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In case of non-permitted opcode cases, we put the previous values in the design refer to no response on these values and assert the error flag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Incase A or B equal to -16 value DUT should assert error flag too.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270056-DF85-AA8D-C80F-9281603F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590384"/>
            <a:ext cx="5896996" cy="6085490"/>
          </a:xfrm>
          <a:prstGeom prst="rect">
            <a:avLst/>
          </a:prstGeom>
        </p:spPr>
      </p:pic>
      <p:sp>
        <p:nvSpPr>
          <p:cNvPr id="27" name="Arrow: Left 26">
            <a:extLst>
              <a:ext uri="{FF2B5EF4-FFF2-40B4-BE49-F238E27FC236}">
                <a16:creationId xmlns:a16="http://schemas.microsoft.com/office/drawing/2014/main" id="{479340A5-D4C9-10D4-1247-37B071595C73}"/>
              </a:ext>
            </a:extLst>
          </p:cNvPr>
          <p:cNvSpPr/>
          <p:nvPr/>
        </p:nvSpPr>
        <p:spPr>
          <a:xfrm>
            <a:off x="10026870" y="602530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81BF61E5-4B6A-98B2-79A2-59F35F99FDFA}"/>
              </a:ext>
            </a:extLst>
          </p:cNvPr>
          <p:cNvSpPr/>
          <p:nvPr/>
        </p:nvSpPr>
        <p:spPr>
          <a:xfrm>
            <a:off x="10026618" y="3928486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FBFA7-7772-9161-72C8-75E53A31468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744AF-92E4-6D05-CBAE-F402B25A0C13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6DDD0-4C6F-D419-2F04-2B098B3E1F7E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 ALU_Interface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857FE-F7F6-91FD-FC75-F769C591CB8A}"/>
              </a:ext>
            </a:extLst>
          </p:cNvPr>
          <p:cNvSpPr txBox="1"/>
          <p:nvPr/>
        </p:nvSpPr>
        <p:spPr>
          <a:xfrm>
            <a:off x="692989" y="1115714"/>
            <a:ext cx="5098212" cy="666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This is a parameterized interface.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endParaRPr lang="en-US" dirty="0"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It is content all signals which connect </a:t>
            </a:r>
          </a:p>
          <a:p>
            <a:r>
              <a:rPr lang="en-US" dirty="0">
                <a:latin typeface="Aptos" panose="020B0004020202020204" pitchFamily="34" charset="0"/>
              </a:rPr>
              <a:t>      the design unit  with the environment 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 there is inside it clocking block to avoid </a:t>
            </a:r>
          </a:p>
          <a:p>
            <a:r>
              <a:rPr lang="en-US" dirty="0">
                <a:latin typeface="Aptos" panose="020B0004020202020204" pitchFamily="34" charset="0"/>
              </a:rPr>
              <a:t>        racing when we send data.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content concurrent assertions to check </a:t>
            </a:r>
            <a:br>
              <a:rPr lang="en-US" sz="1800" dirty="0">
                <a:effectLst/>
                <a:latin typeface="Aptos" panose="020B00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</a:rPr>
              <a:t>the correctness of the design during simulation</a:t>
            </a:r>
            <a:r>
              <a:rPr lang="en-US" dirty="0">
                <a:effectLst/>
                <a:latin typeface="Aptos" panose="020B00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Virtual interface It is responsible for connecting 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static element “DUT” with the dynamic element ”class”</a:t>
            </a:r>
            <a:r>
              <a:rPr lang="en-US" dirty="0">
                <a:effectLst/>
              </a:rPr>
              <a:t> to</a:t>
            </a:r>
            <a:r>
              <a:rPr lang="en-US" sz="1800" dirty="0">
                <a:effectLst/>
                <a:latin typeface="Aptos" panose="020B0004020202020204" pitchFamily="34" charset="0"/>
              </a:rPr>
              <a:t> establish the connection during</a:t>
            </a:r>
            <a:r>
              <a:rPr lang="en-US" dirty="0">
                <a:effectLst/>
              </a:rPr>
              <a:t> run</a:t>
            </a:r>
            <a:r>
              <a:rPr lang="en-US" sz="1800" dirty="0">
                <a:effectLst/>
                <a:latin typeface="Aptos" panose="020B0004020202020204" pitchFamily="34" charset="0"/>
              </a:rPr>
              <a:t> time.</a:t>
            </a:r>
            <a:endParaRPr lang="en-US" dirty="0">
              <a:effectLst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C8E63-5410-AC6B-8414-4E7BB50B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59413"/>
            <a:ext cx="5986187" cy="3116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3F086-8455-8E21-A556-DFD76093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25"/>
            <a:ext cx="5986187" cy="33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05C58-3D2A-A86F-AAC5-D283608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26" y="3972788"/>
            <a:ext cx="5701269" cy="2720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06FFB-5286-6CC6-40E3-592E1B27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27" y="481902"/>
            <a:ext cx="5701268" cy="3490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8782B7-D1E7-090E-34CA-3653EB660C02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2E002-30D7-7716-AF9C-79617D435094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1A98D-D039-3F1C-5B42-0D087D3A7868}"/>
              </a:ext>
            </a:extLst>
          </p:cNvPr>
          <p:cNvSpPr txBox="1"/>
          <p:nvPr/>
        </p:nvSpPr>
        <p:spPr>
          <a:xfrm>
            <a:off x="539181" y="705345"/>
            <a:ext cx="6543040" cy="40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ALU_test: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FB85C-541A-64A7-38F5-69FF84CC0A5F}"/>
              </a:ext>
            </a:extLst>
          </p:cNvPr>
          <p:cNvSpPr txBox="1"/>
          <p:nvPr/>
        </p:nvSpPr>
        <p:spPr>
          <a:xfrm>
            <a:off x="787235" y="1228565"/>
            <a:ext cx="529790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test class is a component class extends from 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uvm_test and is instantiated under the top     </a:t>
            </a:r>
          </a:p>
          <a:p>
            <a:r>
              <a:rPr lang="en-US" dirty="0">
                <a:latin typeface="Aptos" panose="020B0004020202020204" pitchFamily="34" charset="0"/>
              </a:rPr>
              <a:t>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module.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connects to the DUT via an interface passed   </a:t>
            </a:r>
          </a:p>
          <a:p>
            <a:r>
              <a:rPr lang="en-US" dirty="0"/>
              <a:t>     through config_db to child classes.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constructs components like env and sequences, then initiates scenarios</a:t>
            </a:r>
            <a:r>
              <a:rPr lang="en-US" sz="1800" dirty="0">
                <a:effectLst/>
                <a:latin typeface="Aptos" panose="020B0004020202020204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Different test versions start specific sequences, e.g., base_test triggers DUT reset.</a:t>
            </a:r>
          </a:p>
        </p:txBody>
      </p:sp>
    </p:spTree>
    <p:extLst>
      <p:ext uri="{BB962C8B-B14F-4D97-AF65-F5344CB8AC3E}">
        <p14:creationId xmlns:p14="http://schemas.microsoft.com/office/powerpoint/2010/main" val="226554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0164-FBFB-3511-240D-13EFCE50F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F7D5E-5665-EB6E-3107-F7819756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6211"/>
            <a:ext cx="5942076" cy="5076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DD2116-AE1E-5CE3-283C-D61792A7010D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B1AF3-EEDF-9EEC-3348-9FC7904E84F0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4BD1B-C1C5-15BA-CC76-BE27FFEFCD54}"/>
              </a:ext>
            </a:extLst>
          </p:cNvPr>
          <p:cNvSpPr txBox="1"/>
          <p:nvPr/>
        </p:nvSpPr>
        <p:spPr>
          <a:xfrm>
            <a:off x="539181" y="705345"/>
            <a:ext cx="6543040" cy="40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cs typeface="Arial" panose="020B0604020202020204" pitchFamily="34" charset="0"/>
              </a:rPr>
              <a:t>ALU_sequences: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FFE95-7114-79B4-40C1-87B5269B3ECE}"/>
              </a:ext>
            </a:extLst>
          </p:cNvPr>
          <p:cNvSpPr txBox="1"/>
          <p:nvPr/>
        </p:nvSpPr>
        <p:spPr>
          <a:xfrm>
            <a:off x="668637" y="1228565"/>
            <a:ext cx="52979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sequence class is an object class is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</a:rPr>
              <a:t>       instantiated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under the test class.</a:t>
            </a:r>
          </a:p>
          <a:p>
            <a:endParaRPr lang="en-US" sz="1800" dirty="0">
              <a:effectLst/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sz="1800" dirty="0">
              <a:effectLst/>
              <a:latin typeface="Aptos" panose="020B0004020202020204" pitchFamily="34" charset="0"/>
            </a:endParaRPr>
          </a:p>
          <a:p>
            <a:endParaRPr lang="en-US" sz="1800" dirty="0">
              <a:effectLst/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 Within the body task, transactions are </a:t>
            </a:r>
          </a:p>
          <a:p>
            <a:r>
              <a:rPr lang="en-US" dirty="0">
                <a:latin typeface="Aptos" panose="020B0004020202020204" pitchFamily="34" charset="0"/>
              </a:rPr>
              <a:t>       randomized with specific constraints to achieve </a:t>
            </a:r>
          </a:p>
          <a:p>
            <a:r>
              <a:rPr lang="en-US" dirty="0">
                <a:latin typeface="Aptos" panose="020B0004020202020204" pitchFamily="34" charset="0"/>
              </a:rPr>
              <a:t>       the desired testing scenario.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Multiple sequence variations exist, each tailored different testing scenarios.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3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1428</Words>
  <Application>Microsoft Office PowerPoint</Application>
  <PresentationFormat>Widescreen</PresentationFormat>
  <Paragraphs>271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Arial Black</vt:lpstr>
      <vt:lpstr>Calibri</vt:lpstr>
      <vt:lpstr>Wingdings</vt:lpstr>
      <vt:lpstr>Office Theme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 salah alden mohamed ali 1901319</dc:creator>
  <cp:lastModifiedBy>Walid salah alden mohamed ali 1901319</cp:lastModifiedBy>
  <cp:revision>9</cp:revision>
  <dcterms:created xsi:type="dcterms:W3CDTF">2025-03-11T21:12:41Z</dcterms:created>
  <dcterms:modified xsi:type="dcterms:W3CDTF">2025-03-15T11:51:28Z</dcterms:modified>
</cp:coreProperties>
</file>