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542" r:id="rId3"/>
    <p:sldId id="257" r:id="rId4"/>
    <p:sldId id="259" r:id="rId5"/>
    <p:sldId id="260" r:id="rId6"/>
    <p:sldId id="549" r:id="rId7"/>
    <p:sldId id="544" r:id="rId8"/>
    <p:sldId id="545" r:id="rId9"/>
    <p:sldId id="546" r:id="rId10"/>
    <p:sldId id="547" r:id="rId11"/>
    <p:sldId id="548" r:id="rId12"/>
    <p:sldId id="550" r:id="rId13"/>
    <p:sldId id="551" r:id="rId14"/>
    <p:sldId id="552" r:id="rId15"/>
    <p:sldId id="553" r:id="rId16"/>
    <p:sldId id="554" r:id="rId17"/>
    <p:sldId id="556" r:id="rId18"/>
    <p:sldId id="557" r:id="rId19"/>
    <p:sldId id="558" r:id="rId20"/>
    <p:sldId id="258" r:id="rId21"/>
    <p:sldId id="561" r:id="rId22"/>
    <p:sldId id="261" r:id="rId23"/>
    <p:sldId id="560" r:id="rId24"/>
    <p:sldId id="562" r:id="rId25"/>
    <p:sldId id="563" r:id="rId26"/>
    <p:sldId id="263" r:id="rId27"/>
    <p:sldId id="264" r:id="rId28"/>
    <p:sldId id="265" r:id="rId29"/>
    <p:sldId id="266" r:id="rId30"/>
    <p:sldId id="559" r:id="rId31"/>
    <p:sldId id="55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1055129-ECB3-43F4-8BE0-7F9523AFAC66}">
          <p14:sldIdLst>
            <p14:sldId id="256"/>
            <p14:sldId id="542"/>
            <p14:sldId id="257"/>
            <p14:sldId id="259"/>
            <p14:sldId id="260"/>
            <p14:sldId id="549"/>
            <p14:sldId id="544"/>
            <p14:sldId id="545"/>
            <p14:sldId id="546"/>
            <p14:sldId id="547"/>
            <p14:sldId id="548"/>
            <p14:sldId id="550"/>
            <p14:sldId id="551"/>
            <p14:sldId id="552"/>
            <p14:sldId id="553"/>
            <p14:sldId id="554"/>
            <p14:sldId id="556"/>
            <p14:sldId id="557"/>
            <p14:sldId id="558"/>
            <p14:sldId id="258"/>
            <p14:sldId id="561"/>
            <p14:sldId id="261"/>
            <p14:sldId id="560"/>
            <p14:sldId id="562"/>
            <p14:sldId id="563"/>
            <p14:sldId id="263"/>
            <p14:sldId id="264"/>
            <p14:sldId id="265"/>
            <p14:sldId id="266"/>
            <p14:sldId id="559"/>
            <p14:sldId id="55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5097" autoAdjust="0"/>
  </p:normalViewPr>
  <p:slideViewPr>
    <p:cSldViewPr snapToGrid="0">
      <p:cViewPr varScale="1">
        <p:scale>
          <a:sx n="83" d="100"/>
          <a:sy n="83" d="100"/>
        </p:scale>
        <p:origin x="9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FBE37-28B0-4C9B-8873-75B3D0D9824B}" type="doc">
      <dgm:prSet loTypeId="urn:microsoft.com/office/officeart/2005/8/layout/vProcess5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BF56703-AD2E-49A0-A43D-27238977F949}">
      <dgm:prSet/>
      <dgm:spPr/>
      <dgm:t>
        <a:bodyPr/>
        <a:lstStyle/>
        <a:p>
          <a:r>
            <a:rPr lang="en-US"/>
            <a:t>TEST CASES</a:t>
          </a:r>
        </a:p>
      </dgm:t>
    </dgm:pt>
    <dgm:pt modelId="{A5814794-0999-454A-B716-C3C8797192FD}" type="parTrans" cxnId="{3DFD878D-D2E3-4389-A71A-4B7C0206F402}">
      <dgm:prSet/>
      <dgm:spPr/>
      <dgm:t>
        <a:bodyPr/>
        <a:lstStyle/>
        <a:p>
          <a:endParaRPr lang="en-US"/>
        </a:p>
      </dgm:t>
    </dgm:pt>
    <dgm:pt modelId="{6B4C7396-B187-436B-991A-687372D950B7}" type="sibTrans" cxnId="{3DFD878D-D2E3-4389-A71A-4B7C0206F402}">
      <dgm:prSet/>
      <dgm:spPr/>
      <dgm:t>
        <a:bodyPr/>
        <a:lstStyle/>
        <a:p>
          <a:endParaRPr lang="en-US"/>
        </a:p>
      </dgm:t>
    </dgm:pt>
    <dgm:pt modelId="{63A88A84-E40E-49E7-B790-8FF5FB2BFBF3}">
      <dgm:prSet/>
      <dgm:spPr/>
      <dgm:t>
        <a:bodyPr/>
        <a:lstStyle/>
        <a:p>
          <a:r>
            <a:rPr lang="en-US"/>
            <a:t>VERIFICATION ENVIRONEMT</a:t>
          </a:r>
        </a:p>
      </dgm:t>
    </dgm:pt>
    <dgm:pt modelId="{C549328F-28B3-4BB2-9CAC-CC78560910FC}" type="parTrans" cxnId="{80AD74C9-945C-4BD8-B212-25D3BE8C6CFF}">
      <dgm:prSet/>
      <dgm:spPr/>
      <dgm:t>
        <a:bodyPr/>
        <a:lstStyle/>
        <a:p>
          <a:endParaRPr lang="en-US"/>
        </a:p>
      </dgm:t>
    </dgm:pt>
    <dgm:pt modelId="{7B8C2275-B6B6-4F9C-8A2C-55AFF8FA60C4}" type="sibTrans" cxnId="{80AD74C9-945C-4BD8-B212-25D3BE8C6CFF}">
      <dgm:prSet/>
      <dgm:spPr/>
      <dgm:t>
        <a:bodyPr/>
        <a:lstStyle/>
        <a:p>
          <a:endParaRPr lang="en-US"/>
        </a:p>
      </dgm:t>
    </dgm:pt>
    <dgm:pt modelId="{1B4E5E75-1112-419D-8EAF-F94B157688CD}">
      <dgm:prSet/>
      <dgm:spPr/>
      <dgm:t>
        <a:bodyPr/>
        <a:lstStyle/>
        <a:p>
          <a:r>
            <a:rPr lang="en-US"/>
            <a:t>Environment EXPLANATION</a:t>
          </a:r>
        </a:p>
      </dgm:t>
    </dgm:pt>
    <dgm:pt modelId="{AE031BE6-FDBB-4E92-8BF9-28ED234DE30D}" type="parTrans" cxnId="{4AFB3995-FF81-45C4-B90C-F1E449E47003}">
      <dgm:prSet/>
      <dgm:spPr/>
      <dgm:t>
        <a:bodyPr/>
        <a:lstStyle/>
        <a:p>
          <a:endParaRPr lang="en-US"/>
        </a:p>
      </dgm:t>
    </dgm:pt>
    <dgm:pt modelId="{91F37E89-485F-4657-9CDF-1D0BC02D3B0F}" type="sibTrans" cxnId="{4AFB3995-FF81-45C4-B90C-F1E449E47003}">
      <dgm:prSet/>
      <dgm:spPr/>
      <dgm:t>
        <a:bodyPr/>
        <a:lstStyle/>
        <a:p>
          <a:endParaRPr lang="en-US"/>
        </a:p>
      </dgm:t>
    </dgm:pt>
    <dgm:pt modelId="{DBDC95CF-89DF-4C6F-BED9-9BA66AC71921}">
      <dgm:prSet/>
      <dgm:spPr/>
      <dgm:t>
        <a:bodyPr/>
        <a:lstStyle/>
        <a:p>
          <a:r>
            <a:rPr lang="en-US"/>
            <a:t>RESULTS</a:t>
          </a:r>
        </a:p>
      </dgm:t>
    </dgm:pt>
    <dgm:pt modelId="{7F89E743-1F4D-402F-AA5F-FCF1C2D507FC}" type="parTrans" cxnId="{97154DC6-45B3-4F05-B400-DFBD318BEBAE}">
      <dgm:prSet/>
      <dgm:spPr/>
      <dgm:t>
        <a:bodyPr/>
        <a:lstStyle/>
        <a:p>
          <a:endParaRPr lang="en-US"/>
        </a:p>
      </dgm:t>
    </dgm:pt>
    <dgm:pt modelId="{DC001652-FF40-46D0-9A37-110C3C5B24CC}" type="sibTrans" cxnId="{97154DC6-45B3-4F05-B400-DFBD318BEBAE}">
      <dgm:prSet/>
      <dgm:spPr/>
      <dgm:t>
        <a:bodyPr/>
        <a:lstStyle/>
        <a:p>
          <a:endParaRPr lang="en-US"/>
        </a:p>
      </dgm:t>
    </dgm:pt>
    <dgm:pt modelId="{AA4B73CB-B179-44D9-BC58-1FB756BFCE5E}" type="pres">
      <dgm:prSet presAssocID="{5A9FBE37-28B0-4C9B-8873-75B3D0D9824B}" presName="outerComposite" presStyleCnt="0">
        <dgm:presLayoutVars>
          <dgm:chMax val="5"/>
          <dgm:dir/>
          <dgm:resizeHandles val="exact"/>
        </dgm:presLayoutVars>
      </dgm:prSet>
      <dgm:spPr/>
    </dgm:pt>
    <dgm:pt modelId="{2EF1723F-FC24-4C11-A5D2-DE8F7B5DCC7A}" type="pres">
      <dgm:prSet presAssocID="{5A9FBE37-28B0-4C9B-8873-75B3D0D9824B}" presName="dummyMaxCanvas" presStyleCnt="0">
        <dgm:presLayoutVars/>
      </dgm:prSet>
      <dgm:spPr/>
    </dgm:pt>
    <dgm:pt modelId="{0F0BE8C8-6CD7-43BD-92A9-AEDDCAC9175D}" type="pres">
      <dgm:prSet presAssocID="{5A9FBE37-28B0-4C9B-8873-75B3D0D9824B}" presName="FourNodes_1" presStyleLbl="node1" presStyleIdx="0" presStyleCnt="4">
        <dgm:presLayoutVars>
          <dgm:bulletEnabled val="1"/>
        </dgm:presLayoutVars>
      </dgm:prSet>
      <dgm:spPr/>
    </dgm:pt>
    <dgm:pt modelId="{ECB6EFC7-E7BB-40A2-B984-BEFB6135E463}" type="pres">
      <dgm:prSet presAssocID="{5A9FBE37-28B0-4C9B-8873-75B3D0D9824B}" presName="FourNodes_2" presStyleLbl="node1" presStyleIdx="1" presStyleCnt="4">
        <dgm:presLayoutVars>
          <dgm:bulletEnabled val="1"/>
        </dgm:presLayoutVars>
      </dgm:prSet>
      <dgm:spPr/>
    </dgm:pt>
    <dgm:pt modelId="{7452AC6F-B460-40BF-A66C-B30C3E0679BE}" type="pres">
      <dgm:prSet presAssocID="{5A9FBE37-28B0-4C9B-8873-75B3D0D9824B}" presName="FourNodes_3" presStyleLbl="node1" presStyleIdx="2" presStyleCnt="4">
        <dgm:presLayoutVars>
          <dgm:bulletEnabled val="1"/>
        </dgm:presLayoutVars>
      </dgm:prSet>
      <dgm:spPr/>
    </dgm:pt>
    <dgm:pt modelId="{CCA5FCE4-0790-4AFC-AC34-578F19FF5C8F}" type="pres">
      <dgm:prSet presAssocID="{5A9FBE37-28B0-4C9B-8873-75B3D0D9824B}" presName="FourNodes_4" presStyleLbl="node1" presStyleIdx="3" presStyleCnt="4">
        <dgm:presLayoutVars>
          <dgm:bulletEnabled val="1"/>
        </dgm:presLayoutVars>
      </dgm:prSet>
      <dgm:spPr/>
    </dgm:pt>
    <dgm:pt modelId="{311EA3E4-EEAC-4627-9A86-432E29BA9BDA}" type="pres">
      <dgm:prSet presAssocID="{5A9FBE37-28B0-4C9B-8873-75B3D0D9824B}" presName="FourConn_1-2" presStyleLbl="fgAccFollowNode1" presStyleIdx="0" presStyleCnt="3">
        <dgm:presLayoutVars>
          <dgm:bulletEnabled val="1"/>
        </dgm:presLayoutVars>
      </dgm:prSet>
      <dgm:spPr/>
    </dgm:pt>
    <dgm:pt modelId="{9ABD0A62-D9EF-4DBC-8B59-57D2514751CA}" type="pres">
      <dgm:prSet presAssocID="{5A9FBE37-28B0-4C9B-8873-75B3D0D9824B}" presName="FourConn_2-3" presStyleLbl="fgAccFollowNode1" presStyleIdx="1" presStyleCnt="3">
        <dgm:presLayoutVars>
          <dgm:bulletEnabled val="1"/>
        </dgm:presLayoutVars>
      </dgm:prSet>
      <dgm:spPr/>
    </dgm:pt>
    <dgm:pt modelId="{3B00CC6D-8F67-41FD-9380-A0BCD6E651D5}" type="pres">
      <dgm:prSet presAssocID="{5A9FBE37-28B0-4C9B-8873-75B3D0D9824B}" presName="FourConn_3-4" presStyleLbl="fgAccFollowNode1" presStyleIdx="2" presStyleCnt="3">
        <dgm:presLayoutVars>
          <dgm:bulletEnabled val="1"/>
        </dgm:presLayoutVars>
      </dgm:prSet>
      <dgm:spPr/>
    </dgm:pt>
    <dgm:pt modelId="{357A4FE8-90D6-4C28-946F-B9C61C1FD0B9}" type="pres">
      <dgm:prSet presAssocID="{5A9FBE37-28B0-4C9B-8873-75B3D0D9824B}" presName="FourNodes_1_text" presStyleLbl="node1" presStyleIdx="3" presStyleCnt="4">
        <dgm:presLayoutVars>
          <dgm:bulletEnabled val="1"/>
        </dgm:presLayoutVars>
      </dgm:prSet>
      <dgm:spPr/>
    </dgm:pt>
    <dgm:pt modelId="{0C6BA10D-9C3E-4DF2-BE79-4041E0A18373}" type="pres">
      <dgm:prSet presAssocID="{5A9FBE37-28B0-4C9B-8873-75B3D0D9824B}" presName="FourNodes_2_text" presStyleLbl="node1" presStyleIdx="3" presStyleCnt="4">
        <dgm:presLayoutVars>
          <dgm:bulletEnabled val="1"/>
        </dgm:presLayoutVars>
      </dgm:prSet>
      <dgm:spPr/>
    </dgm:pt>
    <dgm:pt modelId="{9367E9AF-7150-4FB6-861B-B07A606D499A}" type="pres">
      <dgm:prSet presAssocID="{5A9FBE37-28B0-4C9B-8873-75B3D0D9824B}" presName="FourNodes_3_text" presStyleLbl="node1" presStyleIdx="3" presStyleCnt="4">
        <dgm:presLayoutVars>
          <dgm:bulletEnabled val="1"/>
        </dgm:presLayoutVars>
      </dgm:prSet>
      <dgm:spPr/>
    </dgm:pt>
    <dgm:pt modelId="{2238EB6A-B2F7-48D9-9E96-4EE3BD0D1BE8}" type="pres">
      <dgm:prSet presAssocID="{5A9FBE37-28B0-4C9B-8873-75B3D0D9824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6DF8A02-2ADE-431B-AFF0-28EB22838752}" type="presOf" srcId="{1B4E5E75-1112-419D-8EAF-F94B157688CD}" destId="{9367E9AF-7150-4FB6-861B-B07A606D499A}" srcOrd="1" destOrd="0" presId="urn:microsoft.com/office/officeart/2005/8/layout/vProcess5"/>
    <dgm:cxn modelId="{C2651405-4CCF-428C-B8AB-E81093C83062}" type="presOf" srcId="{6B4C7396-B187-436B-991A-687372D950B7}" destId="{311EA3E4-EEAC-4627-9A86-432E29BA9BDA}" srcOrd="0" destOrd="0" presId="urn:microsoft.com/office/officeart/2005/8/layout/vProcess5"/>
    <dgm:cxn modelId="{E2378532-8F1A-49E3-ACD7-7E77F419B664}" type="presOf" srcId="{63A88A84-E40E-49E7-B790-8FF5FB2BFBF3}" destId="{0C6BA10D-9C3E-4DF2-BE79-4041E0A18373}" srcOrd="1" destOrd="0" presId="urn:microsoft.com/office/officeart/2005/8/layout/vProcess5"/>
    <dgm:cxn modelId="{3FA2BE4E-B16C-4388-B11B-A55E6DD404E8}" type="presOf" srcId="{DBF56703-AD2E-49A0-A43D-27238977F949}" destId="{0F0BE8C8-6CD7-43BD-92A9-AEDDCAC9175D}" srcOrd="0" destOrd="0" presId="urn:microsoft.com/office/officeart/2005/8/layout/vProcess5"/>
    <dgm:cxn modelId="{176A774F-515C-49E9-A812-9615A1655625}" type="presOf" srcId="{91F37E89-485F-4657-9CDF-1D0BC02D3B0F}" destId="{3B00CC6D-8F67-41FD-9380-A0BCD6E651D5}" srcOrd="0" destOrd="0" presId="urn:microsoft.com/office/officeart/2005/8/layout/vProcess5"/>
    <dgm:cxn modelId="{3DFD878D-D2E3-4389-A71A-4B7C0206F402}" srcId="{5A9FBE37-28B0-4C9B-8873-75B3D0D9824B}" destId="{DBF56703-AD2E-49A0-A43D-27238977F949}" srcOrd="0" destOrd="0" parTransId="{A5814794-0999-454A-B716-C3C8797192FD}" sibTransId="{6B4C7396-B187-436B-991A-687372D950B7}"/>
    <dgm:cxn modelId="{E509D78E-3A05-4F1D-8D0A-A25814E1973F}" type="presOf" srcId="{63A88A84-E40E-49E7-B790-8FF5FB2BFBF3}" destId="{ECB6EFC7-E7BB-40A2-B984-BEFB6135E463}" srcOrd="0" destOrd="0" presId="urn:microsoft.com/office/officeart/2005/8/layout/vProcess5"/>
    <dgm:cxn modelId="{4AFB3995-FF81-45C4-B90C-F1E449E47003}" srcId="{5A9FBE37-28B0-4C9B-8873-75B3D0D9824B}" destId="{1B4E5E75-1112-419D-8EAF-F94B157688CD}" srcOrd="2" destOrd="0" parTransId="{AE031BE6-FDBB-4E92-8BF9-28ED234DE30D}" sibTransId="{91F37E89-485F-4657-9CDF-1D0BC02D3B0F}"/>
    <dgm:cxn modelId="{8577F69E-0D58-4AE3-82AF-883CAB775D3E}" type="presOf" srcId="{DBF56703-AD2E-49A0-A43D-27238977F949}" destId="{357A4FE8-90D6-4C28-946F-B9C61C1FD0B9}" srcOrd="1" destOrd="0" presId="urn:microsoft.com/office/officeart/2005/8/layout/vProcess5"/>
    <dgm:cxn modelId="{FE5DF5A1-E170-4E3D-BC32-BB0F73FA405A}" type="presOf" srcId="{1B4E5E75-1112-419D-8EAF-F94B157688CD}" destId="{7452AC6F-B460-40BF-A66C-B30C3E0679BE}" srcOrd="0" destOrd="0" presId="urn:microsoft.com/office/officeart/2005/8/layout/vProcess5"/>
    <dgm:cxn modelId="{7A147CAC-47EA-405B-B578-D8A59AAC4D84}" type="presOf" srcId="{DBDC95CF-89DF-4C6F-BED9-9BA66AC71921}" destId="{CCA5FCE4-0790-4AFC-AC34-578F19FF5C8F}" srcOrd="0" destOrd="0" presId="urn:microsoft.com/office/officeart/2005/8/layout/vProcess5"/>
    <dgm:cxn modelId="{5B91E4AC-4FE2-411D-BBF2-6129920E650C}" type="presOf" srcId="{5A9FBE37-28B0-4C9B-8873-75B3D0D9824B}" destId="{AA4B73CB-B179-44D9-BC58-1FB756BFCE5E}" srcOrd="0" destOrd="0" presId="urn:microsoft.com/office/officeart/2005/8/layout/vProcess5"/>
    <dgm:cxn modelId="{8FB3B7B4-0809-4E0D-87A6-DD2D66CEFC98}" type="presOf" srcId="{DBDC95CF-89DF-4C6F-BED9-9BA66AC71921}" destId="{2238EB6A-B2F7-48D9-9E96-4EE3BD0D1BE8}" srcOrd="1" destOrd="0" presId="urn:microsoft.com/office/officeart/2005/8/layout/vProcess5"/>
    <dgm:cxn modelId="{97154DC6-45B3-4F05-B400-DFBD318BEBAE}" srcId="{5A9FBE37-28B0-4C9B-8873-75B3D0D9824B}" destId="{DBDC95CF-89DF-4C6F-BED9-9BA66AC71921}" srcOrd="3" destOrd="0" parTransId="{7F89E743-1F4D-402F-AA5F-FCF1C2D507FC}" sibTransId="{DC001652-FF40-46D0-9A37-110C3C5B24CC}"/>
    <dgm:cxn modelId="{80AD74C9-945C-4BD8-B212-25D3BE8C6CFF}" srcId="{5A9FBE37-28B0-4C9B-8873-75B3D0D9824B}" destId="{63A88A84-E40E-49E7-B790-8FF5FB2BFBF3}" srcOrd="1" destOrd="0" parTransId="{C549328F-28B3-4BB2-9CAC-CC78560910FC}" sibTransId="{7B8C2275-B6B6-4F9C-8A2C-55AFF8FA60C4}"/>
    <dgm:cxn modelId="{CA4B16E5-9C9E-4C33-A72E-5E1B0559B036}" type="presOf" srcId="{7B8C2275-B6B6-4F9C-8A2C-55AFF8FA60C4}" destId="{9ABD0A62-D9EF-4DBC-8B59-57D2514751CA}" srcOrd="0" destOrd="0" presId="urn:microsoft.com/office/officeart/2005/8/layout/vProcess5"/>
    <dgm:cxn modelId="{CB2C2E7B-F5FE-424B-A8D5-25EB14941DA2}" type="presParOf" srcId="{AA4B73CB-B179-44D9-BC58-1FB756BFCE5E}" destId="{2EF1723F-FC24-4C11-A5D2-DE8F7B5DCC7A}" srcOrd="0" destOrd="0" presId="urn:microsoft.com/office/officeart/2005/8/layout/vProcess5"/>
    <dgm:cxn modelId="{80D66549-B7BF-4411-B858-1122F41FFCC1}" type="presParOf" srcId="{AA4B73CB-B179-44D9-BC58-1FB756BFCE5E}" destId="{0F0BE8C8-6CD7-43BD-92A9-AEDDCAC9175D}" srcOrd="1" destOrd="0" presId="urn:microsoft.com/office/officeart/2005/8/layout/vProcess5"/>
    <dgm:cxn modelId="{00CDBD88-16C1-443F-9319-82FF9E425DC6}" type="presParOf" srcId="{AA4B73CB-B179-44D9-BC58-1FB756BFCE5E}" destId="{ECB6EFC7-E7BB-40A2-B984-BEFB6135E463}" srcOrd="2" destOrd="0" presId="urn:microsoft.com/office/officeart/2005/8/layout/vProcess5"/>
    <dgm:cxn modelId="{E3B8B5FA-F84B-4BDA-BB70-EB933F2C00E3}" type="presParOf" srcId="{AA4B73CB-B179-44D9-BC58-1FB756BFCE5E}" destId="{7452AC6F-B460-40BF-A66C-B30C3E0679BE}" srcOrd="3" destOrd="0" presId="urn:microsoft.com/office/officeart/2005/8/layout/vProcess5"/>
    <dgm:cxn modelId="{C414A6FC-646B-4A17-84F4-00EB9B545EE2}" type="presParOf" srcId="{AA4B73CB-B179-44D9-BC58-1FB756BFCE5E}" destId="{CCA5FCE4-0790-4AFC-AC34-578F19FF5C8F}" srcOrd="4" destOrd="0" presId="urn:microsoft.com/office/officeart/2005/8/layout/vProcess5"/>
    <dgm:cxn modelId="{E46564F2-DF07-46A7-B4A2-E841AE4C94D5}" type="presParOf" srcId="{AA4B73CB-B179-44D9-BC58-1FB756BFCE5E}" destId="{311EA3E4-EEAC-4627-9A86-432E29BA9BDA}" srcOrd="5" destOrd="0" presId="urn:microsoft.com/office/officeart/2005/8/layout/vProcess5"/>
    <dgm:cxn modelId="{715A6FDB-FF22-4BDB-A812-86CADB3BB978}" type="presParOf" srcId="{AA4B73CB-B179-44D9-BC58-1FB756BFCE5E}" destId="{9ABD0A62-D9EF-4DBC-8B59-57D2514751CA}" srcOrd="6" destOrd="0" presId="urn:microsoft.com/office/officeart/2005/8/layout/vProcess5"/>
    <dgm:cxn modelId="{1A8A6416-1358-475D-A453-4F0A5E5740F2}" type="presParOf" srcId="{AA4B73CB-B179-44D9-BC58-1FB756BFCE5E}" destId="{3B00CC6D-8F67-41FD-9380-A0BCD6E651D5}" srcOrd="7" destOrd="0" presId="urn:microsoft.com/office/officeart/2005/8/layout/vProcess5"/>
    <dgm:cxn modelId="{B1A541CE-14EC-47CA-B8E5-D998D9C0C7E2}" type="presParOf" srcId="{AA4B73CB-B179-44D9-BC58-1FB756BFCE5E}" destId="{357A4FE8-90D6-4C28-946F-B9C61C1FD0B9}" srcOrd="8" destOrd="0" presId="urn:microsoft.com/office/officeart/2005/8/layout/vProcess5"/>
    <dgm:cxn modelId="{C0E30FC8-698D-4979-B1F2-ADB719EB51DD}" type="presParOf" srcId="{AA4B73CB-B179-44D9-BC58-1FB756BFCE5E}" destId="{0C6BA10D-9C3E-4DF2-BE79-4041E0A18373}" srcOrd="9" destOrd="0" presId="urn:microsoft.com/office/officeart/2005/8/layout/vProcess5"/>
    <dgm:cxn modelId="{AC055FEB-93BD-452D-AE4B-864A5EB4F8AE}" type="presParOf" srcId="{AA4B73CB-B179-44D9-BC58-1FB756BFCE5E}" destId="{9367E9AF-7150-4FB6-861B-B07A606D499A}" srcOrd="10" destOrd="0" presId="urn:microsoft.com/office/officeart/2005/8/layout/vProcess5"/>
    <dgm:cxn modelId="{A7475299-82BD-4EBA-B21A-0011E3483614}" type="presParOf" srcId="{AA4B73CB-B179-44D9-BC58-1FB756BFCE5E}" destId="{2238EB6A-B2F7-48D9-9E96-4EE3BD0D1BE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BE8C8-6CD7-43BD-92A9-AEDDCAC9175D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TEST CASES</a:t>
          </a:r>
        </a:p>
      </dsp:txBody>
      <dsp:txXfrm>
        <a:off x="28038" y="28038"/>
        <a:ext cx="7298593" cy="901218"/>
      </dsp:txXfrm>
    </dsp:sp>
    <dsp:sp modelId="{ECB6EFC7-E7BB-40A2-B984-BEFB6135E463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VERIFICATION ENVIRONEMT</a:t>
          </a:r>
        </a:p>
      </dsp:txBody>
      <dsp:txXfrm>
        <a:off x="732583" y="1159385"/>
        <a:ext cx="7029617" cy="901218"/>
      </dsp:txXfrm>
    </dsp:sp>
    <dsp:sp modelId="{7452AC6F-B460-40BF-A66C-B30C3E0679BE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Environment EXPLANATION</a:t>
          </a:r>
        </a:p>
      </dsp:txBody>
      <dsp:txXfrm>
        <a:off x="1426612" y="2290733"/>
        <a:ext cx="7040133" cy="901218"/>
      </dsp:txXfrm>
    </dsp:sp>
    <dsp:sp modelId="{CCA5FCE4-0790-4AFC-AC34-578F19FF5C8F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RESULTS</a:t>
          </a:r>
        </a:p>
      </dsp:txBody>
      <dsp:txXfrm>
        <a:off x="2131157" y="3422081"/>
        <a:ext cx="7029617" cy="901218"/>
      </dsp:txXfrm>
    </dsp:sp>
    <dsp:sp modelId="{311EA3E4-EEAC-4627-9A86-432E29BA9BDA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9ABD0A62-D9EF-4DBC-8B59-57D2514751CA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3B00CC6D-8F67-41FD-9380-A0BCD6E651D5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1644B-7BC7-4E33-B4EB-8F6829CC893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41E16-A6AC-4189-92C5-B5EF0207A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9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98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F933D-56B2-8086-DA40-82F62BB30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2B37A2-5E40-09F3-5ECE-4749B818DE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0BC70F-C86C-DDE1-D9E8-C7C16FAA3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5F8CE-764A-3803-39E4-86C8CA9DF1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1E16-A6AC-4189-92C5-B5EF0207A13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****************NOTE : in fault injection case we enter the permitted values to DUT to check the </a:t>
            </a:r>
            <a:r>
              <a:rPr lang="en-US" dirty="0">
                <a:effectLst/>
              </a:rPr>
              <a:t>behavioral of the DUT in this scenarios For details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                                                                                  Check the verification Plan in the EXCEL sheet **************************************************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1E16-A6AC-4189-92C5-B5EF0207A1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1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1E16-A6AC-4189-92C5-B5EF0207A1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78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4ECC3-A41C-0353-F0A5-577DEAAA7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25884E-835E-46D0-F0ED-0954A0C880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C72F17-D0F8-529A-5BA4-A791850E4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EE0DE-9B1A-48EF-9821-085AF6C1D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1E16-A6AC-4189-92C5-B5EF0207A1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59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                                                 ****************************IMPORTANT: FOR MORE DETAILS CHECK “coverage_report.txt” FILE ****************************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1E16-A6AC-4189-92C5-B5EF0207A1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43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A0619-D580-7714-8409-BD823B439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6A002-E515-F66F-6C26-011E1DA06B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22035D-FCB7-EA9E-364A-FE3B3CED6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                                                 ****************************IMPORTANT: FOR MORE DETAILS CHECK “coverage_report.txt” FILE ****************************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F88F4-13D4-D7F0-A477-867192B21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1E16-A6AC-4189-92C5-B5EF0207A1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68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7E01F-3A24-B34A-C4E8-8DA0263C7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CEA2E0-5CC6-256D-905D-C454BC8A71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0FEC98-CEE6-0B2F-FE84-ADBE809D23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                                                 ****************************IMPORTANT: FOR MORE DETAILS CHECK “coverage_report.txt” FILE ****************************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8FEF3-4F46-A801-11FE-408EE7B9FC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1E16-A6AC-4189-92C5-B5EF0207A1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55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46262-4D7C-7489-A282-774DB7367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A79B89-0F56-8AAB-6692-BAE892A0C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EB661A-DBA0-8509-6789-519C1EF8DB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0000"/>
                </a:solidFill>
              </a:rPr>
              <a:t>                                                 ****************************IMPORTANT: FOR MORE DETAILS CHECK “coverage_report.txt” FILE ****************************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C582C-7442-C658-B32E-5892539DF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1E16-A6AC-4189-92C5-B5EF0207A13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7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41E16-A6AC-4189-92C5-B5EF0207A13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4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EFFA-E36C-C1FE-F63B-25E6022A9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D0FA2-7B6E-1174-70CE-419C479D6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39625-614B-1C95-EC8C-295FF5CA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127A-0C6B-420A-BB51-E962668769C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862A-E144-55B5-760B-5364406F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7158F-B6BB-8ACF-2F2A-36886D69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CC63-20B7-4F89-8FB9-AC0F99D04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99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B02A-8C1A-DE68-D649-CFF534F1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DB947-DF81-D8EA-2AF2-4177A6416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708CA-CDE5-6FBA-2AE3-4BF997B8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127A-0C6B-420A-BB51-E962668769C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542C8-C465-9087-6D86-A7C6C1E4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F0E9F-075C-34DE-8260-E35B5ECA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CC63-20B7-4F89-8FB9-AC0F99D04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6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792E6-61CB-FF2A-4A75-7C992B610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4DEA1-A893-DAE0-32C1-4B5888DA7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26A56-8F0D-2263-1EF9-71E075FB8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127A-0C6B-420A-BB51-E962668769C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DD0C4-501E-1EC3-424D-DBA9A308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432E4-99EC-D014-1305-27E8F7A7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CC63-20B7-4F89-8FB9-AC0F99D04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8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35400" y="141600"/>
            <a:ext cx="11921200" cy="6574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828767" y="1637917"/>
            <a:ext cx="10504400" cy="4227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168D3FE-7FED-59C7-B38E-66F7586C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E318079C-7FE3-E812-0FB9-8456F761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6640" y="6146657"/>
            <a:ext cx="677333" cy="486833"/>
          </a:xfrm>
          <a:prstGeom prst="rect">
            <a:avLst/>
          </a:prstGeom>
        </p:spPr>
        <p:txBody>
          <a:bodyPr/>
          <a:lstStyle/>
          <a:p>
            <a:fld id="{A522CF23-BE72-44A8-8865-6C3819723E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69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479B-4720-E1CE-BB77-1A7154E7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B5C7-D1AB-2AE2-799D-EFD8C071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C1D94-F2A5-1873-1AA9-D5396C68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127A-0C6B-420A-BB51-E962668769C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B1360-9FA0-3819-3E36-CDD6B6F8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39540-5D38-52ED-AD31-4C468DC2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CC63-20B7-4F89-8FB9-AC0F99D04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3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C10B-A0E7-F7A5-12DE-EBAC4CA1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655BC-560E-1C90-AF25-CCFD252F0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BCF25-B5E8-D595-CC3F-3908097E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127A-0C6B-420A-BB51-E962668769C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76B11-4297-AA9A-64B9-3085D359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335B6-DDA2-9697-DACD-969C7230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CC63-20B7-4F89-8FB9-AC0F99D04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6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AB64-067C-B44C-CDCF-0E5E1AE6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8C700-EFC8-1AAA-3D76-4FDFBA59C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8EE07-7271-620B-1D36-D76BA1214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79A48-6270-F060-BDC2-6018BD5C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127A-0C6B-420A-BB51-E962668769C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BBE16-C7A8-FB0B-9C14-235296AE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638EB-286D-6EE0-AB75-A775EEE6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CC63-20B7-4F89-8FB9-AC0F99D04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8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B348-3BFA-5CCC-3D1E-89488CB3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46E42-C1B3-BDEC-C986-3BA996177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4D19A-F453-C9C6-DD13-FFA317377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E760A-807A-ACD7-732E-98378B931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326F3-A9EF-022A-7A7C-5F6BF1B85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4434A-408E-6E4D-F4E7-1F3E66A1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127A-0C6B-420A-BB51-E962668769C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FE32B-62FA-5D0C-B267-3B2788E7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15928-AADB-8B2B-BDC0-F374E0D7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CC63-20B7-4F89-8FB9-AC0F99D04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5C69-66CB-EA25-267A-6D4A9659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9541E-64A3-5500-CA42-42C50C23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127A-0C6B-420A-BB51-E962668769C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05CE5-5905-C6EE-C76C-C35F89BB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77A6A-8676-1C7E-9E64-A2FB100F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CC63-20B7-4F89-8FB9-AC0F99D04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7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072F7-0504-5A12-ED10-974B87DE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127A-0C6B-420A-BB51-E962668769C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850CA-60F4-51F9-02C4-537A50B8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DCDF-799A-E374-5C37-AEB597C8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CC63-20B7-4F89-8FB9-AC0F99D04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4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ECD0-2547-4093-ACAF-6B957EED9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A7210-4804-3AE5-74D9-E32D0FD0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4F261-CED4-BE22-0A20-B4FA72C91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572E5-B910-37A8-6ADF-8734FDC7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127A-0C6B-420A-BB51-E962668769C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F8FC1-06F1-57F6-6470-6DAC1F3F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0431A-CCD0-5E23-7A76-793283E3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CC63-20B7-4F89-8FB9-AC0F99D04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6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2133F-BB1E-F544-C3AB-D4F57774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F345F-31D0-B2DF-4894-1CFA4FDC0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D336E-BE37-5D2A-4AFC-17419F106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9B292-A9C0-A158-BF03-3C0A04E5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0127A-0C6B-420A-BB51-E962668769C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D1018-A9FD-D0A0-2718-EE9E68DB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1EC77-AFD2-2FBC-DCAD-685CD95D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CC63-20B7-4F89-8FB9-AC0F99D04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1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7FAB9-3A74-FAF1-C3C4-A7F038CA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B6B52-5A4F-39D2-AD86-91932F593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F88D5-A6F8-F1B6-EB93-ED8749099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90127A-0C6B-420A-BB51-E962668769C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224C2-E6A5-13DD-6453-B8E96DF7E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AD86A-1DD0-5023-E6E5-EB19F347A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A7CC63-20B7-4F89-8FB9-AC0F99D04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mputer chip with numbers and lines&#10;&#10;AI-generated content may be incorrect.">
            <a:extLst>
              <a:ext uri="{FF2B5EF4-FFF2-40B4-BE49-F238E27FC236}">
                <a16:creationId xmlns:a16="http://schemas.microsoft.com/office/drawing/2014/main" id="{874090B4-B190-E205-CD37-23A747D10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3" r="3745" b="-2"/>
          <a:stretch/>
        </p:blipFill>
        <p:spPr>
          <a:xfrm>
            <a:off x="3882570" y="10"/>
            <a:ext cx="830942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11D2235-D4BE-92FF-8FB1-616F4B7D96F4}"/>
              </a:ext>
            </a:extLst>
          </p:cNvPr>
          <p:cNvSpPr txBox="1"/>
          <p:nvPr/>
        </p:nvSpPr>
        <p:spPr>
          <a:xfrm>
            <a:off x="0" y="2967335"/>
            <a:ext cx="423153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-Name: Walid Salah Alden Mohamed.</a:t>
            </a:r>
          </a:p>
          <a:p>
            <a:endParaRPr lang="en-US" sz="2000" b="1" i="1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-Username: svgpdv25wasalah</a:t>
            </a:r>
            <a:endParaRPr lang="en-US" sz="2000" b="1" i="1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256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0F199-BEE5-9ABC-3A42-9B927F40B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3E417A-9A4E-9748-0C77-CF59930E8355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2879B-930B-0BDD-A18C-93D6710E6453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ENVIRONMENT EXPLANATION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7C899-A3BD-268F-5080-B8E77728BF43}"/>
              </a:ext>
            </a:extLst>
          </p:cNvPr>
          <p:cNvSpPr txBox="1"/>
          <p:nvPr/>
        </p:nvSpPr>
        <p:spPr>
          <a:xfrm>
            <a:off x="539181" y="705345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5. Coverage_Collector</a:t>
            </a: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A276E-DB40-C982-DBCF-069249DC623E}"/>
              </a:ext>
            </a:extLst>
          </p:cNvPr>
          <p:cNvSpPr txBox="1"/>
          <p:nvPr/>
        </p:nvSpPr>
        <p:spPr>
          <a:xfrm>
            <a:off x="388189" y="1228565"/>
            <a:ext cx="529790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1800" dirty="0">
                <a:effectLst/>
                <a:latin typeface="Aptos" panose="020B0004020202020204" pitchFamily="34" charset="0"/>
              </a:rPr>
              <a:t>It is a class inside the ENV class.</a:t>
            </a:r>
            <a:endParaRPr lang="en-US" dirty="0">
              <a:latin typeface="Aptos" panose="020B0004020202020204" pitchFamily="34" charset="0"/>
            </a:endParaRP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sz="1800" dirty="0">
                <a:effectLst/>
                <a:latin typeface="Aptos" panose="020B0004020202020204" pitchFamily="34" charset="0"/>
              </a:rPr>
              <a:t>It is responsible for collecting coverage of inputs      </a:t>
            </a:r>
          </a:p>
          <a:p>
            <a:r>
              <a:rPr lang="en-US" sz="1800" dirty="0">
                <a:effectLst/>
                <a:latin typeface="Aptos" panose="020B0004020202020204" pitchFamily="34" charset="0"/>
              </a:rPr>
              <a:t>       and outputs at the same time.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We define flags based on the values of the input transaction to facilitate the sampling of effective transactions for testing the DUT.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approach is functionally equivalent to performing a cross between bins while optimizing code efficiency.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connected by Monitor_inp and Monitor _out </a:t>
            </a:r>
          </a:p>
          <a:p>
            <a:r>
              <a:rPr lang="en-US" dirty="0"/>
              <a:t>To collect the data by  mailboxes.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3DA0F4-0892-C0CC-C7EE-72FD4FE73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189" y="794326"/>
            <a:ext cx="5707811" cy="60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3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060A6-9646-C8E2-5DDF-5202D0C18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A4BDFA-162B-9E03-7B53-3A1E516AAFA7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13005-A2D6-EA20-2C92-A154646F979F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ENVIRONMENT EXPLANATION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4BF5B-40C2-D0E0-9726-09C2FA6FD34F}"/>
              </a:ext>
            </a:extLst>
          </p:cNvPr>
          <p:cNvSpPr txBox="1"/>
          <p:nvPr/>
        </p:nvSpPr>
        <p:spPr>
          <a:xfrm>
            <a:off x="388188" y="1228565"/>
            <a:ext cx="5555411" cy="3653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It is a class we use to get the correct expected output from DUT by sending to it the input  transaction from the Monitor_inp class using Mailbox.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After finishing  it send the result to the checker class </a:t>
            </a:r>
          </a:p>
          <a:p>
            <a:pPr>
              <a:lnSpc>
                <a:spcPct val="150000"/>
              </a:lnSpc>
            </a:pPr>
            <a:r>
              <a:rPr lang="en-US" dirty="0"/>
              <a:t>To compare it with the output from DUT using </a:t>
            </a:r>
          </a:p>
          <a:p>
            <a:pPr>
              <a:lnSpc>
                <a:spcPct val="150000"/>
              </a:lnSpc>
            </a:pPr>
            <a:r>
              <a:rPr lang="en-US" dirty="0"/>
              <a:t>The mailbox too.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F6E983-8459-A60A-5E07-BDB01511078A}"/>
              </a:ext>
            </a:extLst>
          </p:cNvPr>
          <p:cNvSpPr txBox="1"/>
          <p:nvPr/>
        </p:nvSpPr>
        <p:spPr>
          <a:xfrm>
            <a:off x="507650" y="761770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5. </a:t>
            </a:r>
            <a:r>
              <a:rPr lang="en-US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Golden_Model</a:t>
            </a: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7BFBE3-1BC3-F4FB-222C-EED104495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734" y="1514445"/>
            <a:ext cx="6330265" cy="389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19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69B48-DD7D-34D6-F2FA-C2F562681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C1B27A-5786-DECC-BB4C-87341D56E61F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05436-E009-A319-95C8-750A96447BFA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ENVIRONMENT EXPLANATION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A5562-B7AF-2833-B5EC-3E2755DC2B52}"/>
              </a:ext>
            </a:extLst>
          </p:cNvPr>
          <p:cNvSpPr txBox="1"/>
          <p:nvPr/>
        </p:nvSpPr>
        <p:spPr>
          <a:xfrm>
            <a:off x="297680" y="1859185"/>
            <a:ext cx="5297908" cy="2372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It is a class we use to compare the outputs that come from the DUT and the Golden Model and calculate the correct and incorrect comparison.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956D9-A331-DE8F-C05D-F9B05ABB78BC}"/>
              </a:ext>
            </a:extLst>
          </p:cNvPr>
          <p:cNvSpPr txBox="1"/>
          <p:nvPr/>
        </p:nvSpPr>
        <p:spPr>
          <a:xfrm>
            <a:off x="507650" y="761770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6. ALU_Checker</a:t>
            </a:r>
            <a:r>
              <a:rPr lang="en-US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01CA93-51BA-E264-00D2-5EB968667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927" y="761770"/>
            <a:ext cx="6216073" cy="60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48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E455B-F2FC-DC8A-42EC-80879F097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F9EF7E-4C93-95B1-E550-D6CC5C053A88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D5ACA-6731-7B06-49A8-7C95D39D5270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ENVIRONMENT EXPLANATION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98E44-033F-0ED0-881F-6836532B0D93}"/>
              </a:ext>
            </a:extLst>
          </p:cNvPr>
          <p:cNvSpPr txBox="1"/>
          <p:nvPr/>
        </p:nvSpPr>
        <p:spPr>
          <a:xfrm>
            <a:off x="297680" y="1859185"/>
            <a:ext cx="5297908" cy="4311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It is a class we use to generate transactions based on the </a:t>
            </a:r>
            <a:r>
              <a:rPr lang="en-US" sz="1800" dirty="0">
                <a:effectLst/>
                <a:latin typeface="Aptos" panose="020B0004020202020204" pitchFamily="34" charset="0"/>
              </a:rPr>
              <a:t>verification</a:t>
            </a:r>
            <a:r>
              <a:rPr lang="en-US" dirty="0">
                <a:effectLst/>
              </a:rPr>
              <a:t> plan </a:t>
            </a:r>
            <a:r>
              <a:rPr lang="en-US" dirty="0"/>
              <a:t>using the constraint and send it to </a:t>
            </a:r>
            <a:r>
              <a:rPr lang="en-US" sz="1800" dirty="0">
                <a:effectLst/>
                <a:latin typeface="Aptos" panose="020B0004020202020204" pitchFamily="34" charset="0"/>
              </a:rPr>
              <a:t>the driver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connection with </a:t>
            </a:r>
            <a:r>
              <a:rPr lang="en-US" sz="1800" dirty="0">
                <a:effectLst/>
                <a:latin typeface="Aptos" panose="020B0004020202020204" pitchFamily="34" charset="0"/>
              </a:rPr>
              <a:t>the driver</a:t>
            </a:r>
            <a:r>
              <a:rPr lang="en-US" dirty="0"/>
              <a:t> with the mailbox to synchronize the connection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626F7-8B0D-0F04-41B5-3CDF04762DE7}"/>
              </a:ext>
            </a:extLst>
          </p:cNvPr>
          <p:cNvSpPr txBox="1"/>
          <p:nvPr/>
        </p:nvSpPr>
        <p:spPr>
          <a:xfrm>
            <a:off x="507650" y="761770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7. ALU_Generator</a:t>
            </a:r>
            <a:r>
              <a:rPr lang="en-US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F84F47-F904-6B5C-3D4B-34353BDD5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59007"/>
            <a:ext cx="5942076" cy="471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26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25955-1417-E1A1-30A7-2E0CEB2B8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C749E2-85ED-02FD-4ED0-1437CD6427D1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C133E5-2B47-6BA8-D9BE-348A21743302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ENVIRONMENT EXPLANATION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F8E6F-4E48-F274-1D5A-9E85180E1CB5}"/>
              </a:ext>
            </a:extLst>
          </p:cNvPr>
          <p:cNvSpPr txBox="1"/>
          <p:nvPr/>
        </p:nvSpPr>
        <p:spPr>
          <a:xfrm>
            <a:off x="297680" y="2647461"/>
            <a:ext cx="5297908" cy="2372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It is a class we use to send the transaction from the generator after  </a:t>
            </a:r>
            <a:r>
              <a:rPr lang="en-US" sz="1800" dirty="0">
                <a:effectLst/>
                <a:latin typeface="Aptos" panose="020B0004020202020204" pitchFamily="34" charset="0"/>
              </a:rPr>
              <a:t>translating </a:t>
            </a:r>
            <a:r>
              <a:rPr lang="en-US" dirty="0"/>
              <a:t> it from the transaction level to the bin level .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D4166-D9D2-7ECD-A9FD-A083AD09664B}"/>
              </a:ext>
            </a:extLst>
          </p:cNvPr>
          <p:cNvSpPr txBox="1"/>
          <p:nvPr/>
        </p:nvSpPr>
        <p:spPr>
          <a:xfrm>
            <a:off x="507650" y="761770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8. ALU_Driver</a:t>
            </a:r>
            <a:r>
              <a:rPr lang="en-US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BAC334-C83C-49F7-D38D-15C97DFB4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100" y="1563854"/>
            <a:ext cx="5942076" cy="453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69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34925-0CAF-217D-32DE-A3C1F15DD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EB982F-B70D-1CDA-E8E6-E6DA82A9971D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28193-C258-D49A-5983-47EFCD17560D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ENVIRONMENT EXPLANATION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14BFC-C3BA-22E1-9E12-8352E06B3258}"/>
              </a:ext>
            </a:extLst>
          </p:cNvPr>
          <p:cNvSpPr txBox="1"/>
          <p:nvPr/>
        </p:nvSpPr>
        <p:spPr>
          <a:xfrm>
            <a:off x="194094" y="1438421"/>
            <a:ext cx="5297908" cy="4172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It is a class we use it to </a:t>
            </a:r>
            <a:r>
              <a:rPr lang="en-US" sz="1800" dirty="0">
                <a:effectLst/>
                <a:latin typeface="Aptos" panose="020B0004020202020204" pitchFamily="34" charset="0"/>
              </a:rPr>
              <a:t>monitor</a:t>
            </a:r>
            <a:r>
              <a:rPr lang="en-US" dirty="0"/>
              <a:t> the inputs from </a:t>
            </a:r>
          </a:p>
          <a:p>
            <a:r>
              <a:rPr lang="en-US" dirty="0"/>
              <a:t>The interface and convert it to transaction level.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1800" dirty="0">
                <a:effectLst/>
                <a:latin typeface="Aptos" panose="020B0004020202020204" pitchFamily="34" charset="0"/>
              </a:rPr>
              <a:t>Then </a:t>
            </a:r>
            <a:r>
              <a:rPr lang="en-US" dirty="0"/>
              <a:t> it </a:t>
            </a:r>
            <a:r>
              <a:rPr lang="en-US" sz="1800" dirty="0">
                <a:effectLst/>
                <a:latin typeface="Aptos" panose="020B0004020202020204" pitchFamily="34" charset="0"/>
              </a:rPr>
              <a:t>sends </a:t>
            </a:r>
            <a:r>
              <a:rPr lang="en-US" dirty="0"/>
              <a:t> the transaction to the Golden Model and the coverage collector </a:t>
            </a:r>
            <a:r>
              <a:rPr lang="en-US" sz="1800" dirty="0">
                <a:effectLst/>
                <a:latin typeface="Aptos" panose="020B0004020202020204" pitchFamily="34" charset="0"/>
              </a:rPr>
              <a:t>throws </a:t>
            </a:r>
            <a:endParaRPr lang="en-US" sz="1800" dirty="0">
              <a:latin typeface="Aptos" panose="020B0004020202020204" pitchFamily="34" charset="0"/>
            </a:endParaRPr>
          </a:p>
          <a:p>
            <a:r>
              <a:rPr lang="en-US" dirty="0">
                <a:latin typeface="Aptos" panose="020B0004020202020204" pitchFamily="34" charset="0"/>
              </a:rPr>
              <a:t>     </a:t>
            </a:r>
            <a:r>
              <a:rPr lang="en-US" dirty="0"/>
              <a:t> the mailboxes.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899C5-ED2B-6CBF-CE0C-396C964BFBE4}"/>
              </a:ext>
            </a:extLst>
          </p:cNvPr>
          <p:cNvSpPr txBox="1"/>
          <p:nvPr/>
        </p:nvSpPr>
        <p:spPr>
          <a:xfrm>
            <a:off x="507650" y="761770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9. ALU_Monitor_inp</a:t>
            </a:r>
            <a:r>
              <a:rPr lang="en-US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2FA2D-35B1-3869-F984-510EFD09D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520" y="1120106"/>
            <a:ext cx="5942076" cy="453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14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88D96-7D98-D7F1-5F97-2A8611F2A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B0B63E-C3FD-EAEF-C126-4D03FF36E1D0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9A52A1-3735-75CF-9F69-116A1A9C00AB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ENVIRONMENT EXPLANATION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952B0-C73C-8B17-C43B-6E50170F6B64}"/>
              </a:ext>
            </a:extLst>
          </p:cNvPr>
          <p:cNvSpPr txBox="1"/>
          <p:nvPr/>
        </p:nvSpPr>
        <p:spPr>
          <a:xfrm>
            <a:off x="194094" y="1438421"/>
            <a:ext cx="6505906" cy="528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It is a class we use it to </a:t>
            </a:r>
            <a:r>
              <a:rPr lang="en-US" sz="1800" dirty="0">
                <a:effectLst/>
                <a:latin typeface="Aptos" panose="020B0004020202020204" pitchFamily="34" charset="0"/>
              </a:rPr>
              <a:t>monitor</a:t>
            </a:r>
            <a:r>
              <a:rPr lang="en-US" sz="1800" dirty="0">
                <a:latin typeface="Aptos" panose="020B0004020202020204" pitchFamily="34" charset="0"/>
              </a:rPr>
              <a:t> </a:t>
            </a:r>
            <a:r>
              <a:rPr lang="en-US" dirty="0"/>
              <a:t> the output from </a:t>
            </a:r>
          </a:p>
          <a:p>
            <a:r>
              <a:rPr lang="en-US" dirty="0"/>
              <a:t>The interface and convert it to transaction level.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Then it </a:t>
            </a:r>
            <a:r>
              <a:rPr lang="en-US" sz="1800" dirty="0">
                <a:effectLst/>
                <a:latin typeface="Aptos" panose="020B0004020202020204" pitchFamily="34" charset="0"/>
              </a:rPr>
              <a:t>sends </a:t>
            </a:r>
            <a:r>
              <a:rPr lang="en-US" dirty="0"/>
              <a:t> the transaction to the checker to check the correctness with the </a:t>
            </a:r>
            <a:r>
              <a:rPr lang="en-US" dirty="0">
                <a:effectLst/>
              </a:rPr>
              <a:t>Golden</a:t>
            </a:r>
            <a:r>
              <a:rPr lang="en-US" dirty="0"/>
              <a:t> </a:t>
            </a:r>
            <a:r>
              <a:rPr lang="en-US" sz="1800" dirty="0">
                <a:effectLst/>
                <a:latin typeface="Aptos" panose="020B0004020202020204" pitchFamily="34" charset="0"/>
              </a:rPr>
              <a:t>Model</a:t>
            </a:r>
            <a:r>
              <a:rPr lang="en-US" dirty="0">
                <a:effectLst/>
              </a:rPr>
              <a:t> output and</a:t>
            </a:r>
            <a:r>
              <a:rPr lang="en-US" sz="1800" dirty="0">
                <a:effectLst/>
                <a:latin typeface="Aptos" panose="020B0004020202020204" pitchFamily="34" charset="0"/>
              </a:rPr>
              <a:t> </a:t>
            </a:r>
            <a:r>
              <a:rPr lang="en-US" dirty="0"/>
              <a:t> the coverage collector throw the mailboxes.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altLang="en-US" dirty="0"/>
              <a:t>The monitoring logic is activated for the monitor only when ALU_en = 1, while assertions are utilized when ALU_en = 0 to reduce sampling operations and enhance the efficiency of the sampling process.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#0 delay is used in the code to establish priority between threads, ensuring that one executes before the other in cases where both would otherwise run concurrently.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504E3-19DE-8518-DC14-F8A4E1725C11}"/>
              </a:ext>
            </a:extLst>
          </p:cNvPr>
          <p:cNvSpPr txBox="1"/>
          <p:nvPr/>
        </p:nvSpPr>
        <p:spPr>
          <a:xfrm>
            <a:off x="507650" y="761770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10. ALU_Monitor_out</a:t>
            </a:r>
            <a:r>
              <a:rPr lang="en-US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46D8EE-CBC3-7290-F4AB-89B40DE3A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236" y="590384"/>
            <a:ext cx="5471093" cy="626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6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AD6D36-F0A2-BAFD-9BE3-720DC8765C61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5A251D-75B8-C46F-E33C-6586E740F7ED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ENVIRONMENT EXPLANATION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12954-3521-5DA4-DBBC-BC37337B0D63}"/>
              </a:ext>
            </a:extLst>
          </p:cNvPr>
          <p:cNvSpPr txBox="1"/>
          <p:nvPr/>
        </p:nvSpPr>
        <p:spPr>
          <a:xfrm>
            <a:off x="507650" y="761770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</a:t>
            </a:r>
            <a:r>
              <a:rPr lang="ar-EG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ALU_Trans</a:t>
            </a:r>
            <a:r>
              <a:rPr lang="ar-EG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endParaRPr lang="en-US" sz="2000" b="1" kern="100" noProof="1">
              <a:solidFill>
                <a:schemeClr val="tx2">
                  <a:lumMod val="75000"/>
                  <a:lumOff val="2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20046D-D947-C841-FD2E-4B8911FAE6F7}"/>
              </a:ext>
            </a:extLst>
          </p:cNvPr>
          <p:cNvSpPr txBox="1"/>
          <p:nvPr/>
        </p:nvSpPr>
        <p:spPr>
          <a:xfrm>
            <a:off x="194094" y="1438421"/>
            <a:ext cx="5356961" cy="5696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The transaction class is defined with variables that are utilized for communication between different classes.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It includes generic constraints along with additional constraints tailored to specific scenarios.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Additionally, a void display function is implemented to print the contents of the transaction. 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14D14D-113E-1F5E-4432-5AFE0985D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924" y="694944"/>
            <a:ext cx="5942076" cy="61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53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0071F-739D-6B74-26C8-40F69F53D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88F1E2-D3E3-0429-6EF1-3840F44589AA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06722-678F-EEC8-58E0-C34E80A826A1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ENVIRONMENT EXPLANATION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39A1D-A302-51D1-C494-28785FAA200F}"/>
              </a:ext>
            </a:extLst>
          </p:cNvPr>
          <p:cNvSpPr txBox="1"/>
          <p:nvPr/>
        </p:nvSpPr>
        <p:spPr>
          <a:xfrm>
            <a:off x="507650" y="761770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</a:t>
            </a:r>
            <a:r>
              <a:rPr lang="ar-EG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ALU_Package</a:t>
            </a:r>
            <a:r>
              <a:rPr lang="ar-EG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endParaRPr lang="en-US" sz="2000" b="1" kern="100" noProof="1">
              <a:solidFill>
                <a:schemeClr val="tx2">
                  <a:lumMod val="75000"/>
                  <a:lumOff val="2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4ABCF-4EEA-6627-C947-B8357A60B0D2}"/>
              </a:ext>
            </a:extLst>
          </p:cNvPr>
          <p:cNvSpPr txBox="1"/>
          <p:nvPr/>
        </p:nvSpPr>
        <p:spPr>
          <a:xfrm>
            <a:off x="194094" y="1728724"/>
            <a:ext cx="5356961" cy="12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This package contains all necessary .svh files inclusions and an enumeration that facilitates the selection of the required test scenario.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0E82FF-1B50-869E-486E-053358B34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871" y="1810165"/>
            <a:ext cx="5942076" cy="362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21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55235-4F18-242A-788A-39F2E4A69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CCC38B-7FDF-9ADF-B13A-5B3857B4AED8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DE407F-57C9-E1ED-B6A6-6AEF798F817C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ENVIRONMENT EXPLANATION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435ED-8311-B7D6-1010-D4BFE3B8DA3E}"/>
              </a:ext>
            </a:extLst>
          </p:cNvPr>
          <p:cNvSpPr txBox="1"/>
          <p:nvPr/>
        </p:nvSpPr>
        <p:spPr>
          <a:xfrm>
            <a:off x="507650" y="761770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</a:t>
            </a:r>
            <a:r>
              <a:rPr lang="ar-EG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Makefile</a:t>
            </a:r>
            <a:r>
              <a:rPr lang="ar-EG" sz="2000" b="1" kern="100" noProof="1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endParaRPr lang="en-US" sz="2000" b="1" kern="100" noProof="1">
              <a:solidFill>
                <a:schemeClr val="tx2">
                  <a:lumMod val="75000"/>
                  <a:lumOff val="2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9E3DCB-A55B-C9B8-1A5A-00C786A31430}"/>
              </a:ext>
            </a:extLst>
          </p:cNvPr>
          <p:cNvSpPr txBox="1"/>
          <p:nvPr/>
        </p:nvSpPr>
        <p:spPr>
          <a:xfrm>
            <a:off x="194094" y="1728724"/>
            <a:ext cx="5356961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This file automates the compilation and execution process within the tool.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34B5EC-2650-A540-4DA7-D984CA244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179" y="102361"/>
            <a:ext cx="5915784" cy="66532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E3C819-01BD-D1BD-2F67-16C699789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37" y="3231635"/>
            <a:ext cx="5942076" cy="34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6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65E5A7-B593-4812-CA0A-BA2D0397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kern="1200">
                <a:latin typeface="+mj-lt"/>
                <a:ea typeface="+mj-ea"/>
                <a:cs typeface="+mj-cs"/>
              </a:rPr>
              <a:t>Table of content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B18650F3-1505-8106-8D63-C2347050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522CF23-BE72-44A8-8865-6C3819723E83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7" name="Title 2">
            <a:extLst>
              <a:ext uri="{FF2B5EF4-FFF2-40B4-BE49-F238E27FC236}">
                <a16:creationId xmlns:a16="http://schemas.microsoft.com/office/drawing/2014/main" id="{E0170D2F-9331-9761-E67E-94347FCB8C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41131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149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0DB668-6BD0-4732-A117-80BB83DE3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B877661-54F1-D2C3-8CC0-7967861FF3C6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46F74-9113-EA34-721D-8EBC0C87F57A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RESULTS:</a:t>
            </a:r>
            <a:r>
              <a:rPr lang="en-US" sz="2800" b="1" dirty="0">
                <a:solidFill>
                  <a:schemeClr val="accent1"/>
                </a:solidFill>
              </a:rPr>
              <a:t>Transcript</a:t>
            </a:r>
            <a:endParaRPr lang="en-US" sz="2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FFB00-F898-C64F-E377-CFA190C84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161" y="705345"/>
            <a:ext cx="7447610" cy="56769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D3C300-C1B6-03A1-EAE9-E9DD67153093}"/>
              </a:ext>
            </a:extLst>
          </p:cNvPr>
          <p:cNvSpPr txBox="1"/>
          <p:nvPr/>
        </p:nvSpPr>
        <p:spPr>
          <a:xfrm>
            <a:off x="193229" y="1890776"/>
            <a:ext cx="4185658" cy="2386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In this case, illegal bins would terminate the simulation. To ensure scenario completion, we replace them with ignore bins, allowing the simulation to proceed while still reporting their occurrences.</a:t>
            </a:r>
            <a:endParaRPr lang="en-US" sz="2000" b="1" u="sng" kern="10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985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89B9A9-19DD-BE01-972B-73A35BFCD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6F8888-D77E-C054-FCE7-2B41E2233215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55047-A8B7-5416-2F5E-F540A3CD8EF3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RESULTS:</a:t>
            </a:r>
            <a:r>
              <a:rPr lang="en-US" sz="2800" b="1" dirty="0">
                <a:solidFill>
                  <a:schemeClr val="accent1"/>
                </a:solidFill>
              </a:rPr>
              <a:t> Transcript</a:t>
            </a:r>
            <a:endParaRPr lang="en-US" sz="2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0DB723-BCD1-41D8-723B-BA58DE501F3A}"/>
              </a:ext>
            </a:extLst>
          </p:cNvPr>
          <p:cNvSpPr txBox="1"/>
          <p:nvPr/>
        </p:nvSpPr>
        <p:spPr>
          <a:xfrm>
            <a:off x="194094" y="2359989"/>
            <a:ext cx="3796880" cy="1398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In this case, after performing the replacement and reaching the end of the simulation.</a:t>
            </a:r>
            <a:endParaRPr lang="en-US" sz="2000" b="1" u="sng" kern="10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406E276-13A8-5807-EB8F-E365CD6EB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469" y="1571941"/>
            <a:ext cx="6968437" cy="48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00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F0901-6A27-8C2C-8441-28BE5F5A5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3563E1-ADCD-97F7-5852-E0F01F0DCA8E}"/>
              </a:ext>
            </a:extLst>
          </p:cNvPr>
          <p:cNvSpPr/>
          <p:nvPr/>
        </p:nvSpPr>
        <p:spPr>
          <a:xfrm>
            <a:off x="0" y="543307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5A87D-0C6A-5FD5-A640-FFB6E1F679BD}"/>
              </a:ext>
            </a:extLst>
          </p:cNvPr>
          <p:cNvSpPr txBox="1"/>
          <p:nvPr/>
        </p:nvSpPr>
        <p:spPr>
          <a:xfrm>
            <a:off x="388189" y="42834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RESULTS :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COVERAGE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542925-1D71-2835-CDCD-A2C398431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4" y="951566"/>
            <a:ext cx="11125201" cy="575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85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778F7-F9CB-CEEB-63CE-9B465C9A9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4A2B17-596C-61AD-4981-9B733BC0FDC5}"/>
              </a:ext>
            </a:extLst>
          </p:cNvPr>
          <p:cNvSpPr/>
          <p:nvPr/>
        </p:nvSpPr>
        <p:spPr>
          <a:xfrm>
            <a:off x="0" y="543307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E4C2C-0D89-D3BC-0203-F9C0A32BB346}"/>
              </a:ext>
            </a:extLst>
          </p:cNvPr>
          <p:cNvSpPr txBox="1"/>
          <p:nvPr/>
        </p:nvSpPr>
        <p:spPr>
          <a:xfrm>
            <a:off x="388189" y="42834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RESULTS :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COVERAGE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35575-EE99-585B-6280-36FB307EDEC9}"/>
              </a:ext>
            </a:extLst>
          </p:cNvPr>
          <p:cNvSpPr txBox="1"/>
          <p:nvPr/>
        </p:nvSpPr>
        <p:spPr>
          <a:xfrm>
            <a:off x="518160" y="856303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b="1" u="sng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Code Coverage: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5A72A8-339C-A1B8-464A-032C380CA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154" y="1266671"/>
            <a:ext cx="6297388" cy="3057679"/>
          </a:xfrm>
          <a:prstGeom prst="rect">
            <a:avLst/>
          </a:prstGeom>
        </p:spPr>
      </p:pic>
      <p:pic>
        <p:nvPicPr>
          <p:cNvPr id="3" name="Picture 2" descr="A close-up of a bank statement&#10;&#10;AI-generated content may be incorrect.">
            <a:extLst>
              <a:ext uri="{FF2B5EF4-FFF2-40B4-BE49-F238E27FC236}">
                <a16:creationId xmlns:a16="http://schemas.microsoft.com/office/drawing/2014/main" id="{45B2476F-770A-4DDD-8CA4-7BF2CD157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154" y="4476902"/>
            <a:ext cx="6297388" cy="2162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758342-3E1B-C0F1-B02C-D12C2A8B2731}"/>
              </a:ext>
            </a:extLst>
          </p:cNvPr>
          <p:cNvSpPr txBox="1"/>
          <p:nvPr/>
        </p:nvSpPr>
        <p:spPr>
          <a:xfrm>
            <a:off x="388189" y="2096344"/>
            <a:ext cx="4931956" cy="2386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In this case, we observe that code coverage is not fully achieved, as certain default branches are not included, and the toggling of the reset signal from 0 to 1 is not captured, given that the reset state is applied at the beginning of the operation.</a:t>
            </a:r>
            <a:endParaRPr lang="en-US" sz="2000" b="1" u="sng" kern="10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167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F2324-6DC2-AE4F-EF7D-292B19452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EEC7CE-E7C4-F8AD-7C51-E43F37C1DFDC}"/>
              </a:ext>
            </a:extLst>
          </p:cNvPr>
          <p:cNvSpPr/>
          <p:nvPr/>
        </p:nvSpPr>
        <p:spPr>
          <a:xfrm>
            <a:off x="0" y="543307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371F0-8A3E-5D57-EADE-FC8AFC901D62}"/>
              </a:ext>
            </a:extLst>
          </p:cNvPr>
          <p:cNvSpPr txBox="1"/>
          <p:nvPr/>
        </p:nvSpPr>
        <p:spPr>
          <a:xfrm>
            <a:off x="388189" y="42834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RESULTS :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COVERAGE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D52D4-3A35-8F47-C579-E8AF91BB4FF3}"/>
              </a:ext>
            </a:extLst>
          </p:cNvPr>
          <p:cNvSpPr txBox="1"/>
          <p:nvPr/>
        </p:nvSpPr>
        <p:spPr>
          <a:xfrm>
            <a:off x="518160" y="856303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b="1" u="sng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Code Coverage: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13078-9E63-A422-F067-FA391A136E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45" y="1350250"/>
            <a:ext cx="9374910" cy="2602913"/>
          </a:xfrm>
          <a:prstGeom prst="rect">
            <a:avLst/>
          </a:prstGeom>
        </p:spPr>
      </p:pic>
      <p:pic>
        <p:nvPicPr>
          <p:cNvPr id="6" name="Picture 5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88EDD927-4105-A210-F87C-68925A1EEC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45" y="4078604"/>
            <a:ext cx="9374910" cy="277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29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3A24F-D759-DE76-E4B8-90780EB11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077C47-A8AE-C7A6-3FDD-BADD41E990C8}"/>
              </a:ext>
            </a:extLst>
          </p:cNvPr>
          <p:cNvSpPr/>
          <p:nvPr/>
        </p:nvSpPr>
        <p:spPr>
          <a:xfrm>
            <a:off x="0" y="543307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DBAE43-C04F-DE5C-B527-9F7AC456BDEE}"/>
              </a:ext>
            </a:extLst>
          </p:cNvPr>
          <p:cNvSpPr txBox="1"/>
          <p:nvPr/>
        </p:nvSpPr>
        <p:spPr>
          <a:xfrm>
            <a:off x="388189" y="42834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RESULTS :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COVERAGE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1B35A-D455-B4DE-27CF-3DA4ED97A10F}"/>
              </a:ext>
            </a:extLst>
          </p:cNvPr>
          <p:cNvSpPr txBox="1"/>
          <p:nvPr/>
        </p:nvSpPr>
        <p:spPr>
          <a:xfrm>
            <a:off x="518160" y="856303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b="1" u="sng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Code Coverage: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EE1D64-DC8C-8B37-B3C5-8B8E217F95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126" y="1266672"/>
            <a:ext cx="6219203" cy="2405380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49E8B40-67F3-C957-CCE6-276700B46A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826193"/>
            <a:ext cx="6149930" cy="28127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25118-5AEC-DA5A-965A-4EC6D540D370}"/>
              </a:ext>
            </a:extLst>
          </p:cNvPr>
          <p:cNvSpPr txBox="1"/>
          <p:nvPr/>
        </p:nvSpPr>
        <p:spPr>
          <a:xfrm>
            <a:off x="388189" y="2689310"/>
            <a:ext cx="4931956" cy="1069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This is the file and code coverage data excluded from the DUT after the exclusion process.</a:t>
            </a:r>
            <a:endParaRPr lang="en-US" sz="2000" b="1" u="sng" kern="10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805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CD3AD-0B48-2B18-6070-64CE50AAD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FCDC82-B3C7-8596-E7CB-9E825982E843}"/>
              </a:ext>
            </a:extLst>
          </p:cNvPr>
          <p:cNvSpPr/>
          <p:nvPr/>
        </p:nvSpPr>
        <p:spPr>
          <a:xfrm>
            <a:off x="0" y="174150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56EF9-0946-6458-A398-B4A635A01B5D}"/>
              </a:ext>
            </a:extLst>
          </p:cNvPr>
          <p:cNvSpPr txBox="1"/>
          <p:nvPr/>
        </p:nvSpPr>
        <p:spPr>
          <a:xfrm>
            <a:off x="388189" y="9205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RESULTS :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COVERAGE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41678E-0DC3-2FD4-4E14-0F15E29E23EA}"/>
              </a:ext>
            </a:extLst>
          </p:cNvPr>
          <p:cNvSpPr txBox="1"/>
          <p:nvPr/>
        </p:nvSpPr>
        <p:spPr>
          <a:xfrm>
            <a:off x="388189" y="592068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ar-EG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 </a:t>
            </a:r>
            <a:r>
              <a:rPr lang="en-US" sz="2000" b="1" u="sng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Functional Coverage:</a:t>
            </a:r>
            <a:endParaRPr lang="en-US" sz="2000" b="1" u="sng" kern="10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EDD0ED-BEF1-BDA9-A7F7-A51E88B27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94" y="1115288"/>
            <a:ext cx="10711611" cy="365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92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D660D-5443-9D4F-ED15-C62FE00E4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A3AACC-DCC2-053A-CF08-55998FD5A58D}"/>
              </a:ext>
            </a:extLst>
          </p:cNvPr>
          <p:cNvSpPr/>
          <p:nvPr/>
        </p:nvSpPr>
        <p:spPr>
          <a:xfrm>
            <a:off x="0" y="207011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67BA3-44EB-95BF-5A65-91EF2E72BB6F}"/>
              </a:ext>
            </a:extLst>
          </p:cNvPr>
          <p:cNvSpPr txBox="1"/>
          <p:nvPr/>
        </p:nvSpPr>
        <p:spPr>
          <a:xfrm>
            <a:off x="388189" y="9205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RESULTS :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74712-D921-8220-04D6-FA2C8C38CF9B}"/>
              </a:ext>
            </a:extLst>
          </p:cNvPr>
          <p:cNvSpPr txBox="1"/>
          <p:nvPr/>
        </p:nvSpPr>
        <p:spPr>
          <a:xfrm>
            <a:off x="388189" y="615270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ar-EG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 </a:t>
            </a:r>
            <a:r>
              <a:rPr lang="en-US" sz="2000" b="1" u="sng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Functional Coverage:</a:t>
            </a:r>
            <a:endParaRPr lang="en-US" sz="2000" b="1" u="sng" kern="10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ADFB6-5584-BF05-ABA8-693B1CC74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09" y="1025639"/>
            <a:ext cx="7865540" cy="2195195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92F92BD-BB58-8F44-E037-3651D5511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08" y="3105151"/>
            <a:ext cx="7865541" cy="3660800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AB44EBD5-4AD3-E504-11F3-82ED18BBAF49}"/>
              </a:ext>
            </a:extLst>
          </p:cNvPr>
          <p:cNvSpPr/>
          <p:nvPr/>
        </p:nvSpPr>
        <p:spPr>
          <a:xfrm>
            <a:off x="2881746" y="4450919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70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C73E2-875B-E5E1-0AFB-40439B2A2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E4434-1053-DD64-05D2-6A8422DEEE32}"/>
              </a:ext>
            </a:extLst>
          </p:cNvPr>
          <p:cNvSpPr/>
          <p:nvPr/>
        </p:nvSpPr>
        <p:spPr>
          <a:xfrm>
            <a:off x="0" y="207011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9A79C-3CF5-FE09-02B7-63F3A68F337A}"/>
              </a:ext>
            </a:extLst>
          </p:cNvPr>
          <p:cNvSpPr txBox="1"/>
          <p:nvPr/>
        </p:nvSpPr>
        <p:spPr>
          <a:xfrm>
            <a:off x="388189" y="9205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RESULTS :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77933D-3F00-D9BB-36D8-FF54AB1CCC90}"/>
              </a:ext>
            </a:extLst>
          </p:cNvPr>
          <p:cNvSpPr txBox="1"/>
          <p:nvPr/>
        </p:nvSpPr>
        <p:spPr>
          <a:xfrm>
            <a:off x="479629" y="615270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ar-EG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 </a:t>
            </a:r>
            <a:r>
              <a:rPr lang="en-US" sz="2000" b="1" u="sng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Functional Coverage:</a:t>
            </a:r>
            <a:endParaRPr lang="en-US" sz="2000" b="1" u="sng" kern="10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0651CDA-85C1-E717-5176-2758B9622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3529"/>
            <a:ext cx="7191375" cy="6086031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B7A7C56F-779E-9572-B255-6A73FF1E5C47}"/>
              </a:ext>
            </a:extLst>
          </p:cNvPr>
          <p:cNvSpPr/>
          <p:nvPr/>
        </p:nvSpPr>
        <p:spPr>
          <a:xfrm>
            <a:off x="2382983" y="398910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omputer code with numbers and letters&#10;&#10;AI-generated content may be incorrect.">
            <a:extLst>
              <a:ext uri="{FF2B5EF4-FFF2-40B4-BE49-F238E27FC236}">
                <a16:creationId xmlns:a16="http://schemas.microsoft.com/office/drawing/2014/main" id="{177A9A3F-94E2-844C-6A1C-59471E25D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74" y="1138490"/>
            <a:ext cx="6096798" cy="51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36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22AF4-96F8-F29E-D32D-F4BA13E3D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55099-8120-F75C-6CBF-9C5198F89FEC}"/>
              </a:ext>
            </a:extLst>
          </p:cNvPr>
          <p:cNvSpPr/>
          <p:nvPr/>
        </p:nvSpPr>
        <p:spPr>
          <a:xfrm>
            <a:off x="0" y="207011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D34F6-18DE-5021-15E4-B246784963E8}"/>
              </a:ext>
            </a:extLst>
          </p:cNvPr>
          <p:cNvSpPr txBox="1"/>
          <p:nvPr/>
        </p:nvSpPr>
        <p:spPr>
          <a:xfrm>
            <a:off x="388189" y="9205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RESULTS :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COVERAGE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732E7E-6C2C-A848-1070-69A1CB425297}"/>
              </a:ext>
            </a:extLst>
          </p:cNvPr>
          <p:cNvSpPr txBox="1"/>
          <p:nvPr/>
        </p:nvSpPr>
        <p:spPr>
          <a:xfrm>
            <a:off x="388189" y="467566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3.  </a:t>
            </a:r>
            <a:r>
              <a:rPr lang="en-US" sz="2000" b="1" u="sng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Assertion Coverage:</a:t>
            </a:r>
            <a:endParaRPr lang="en-US" sz="2000" b="1" u="sng" kern="10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lose-up of a document&#10;&#10;AI-generated content may be incorrect.">
            <a:extLst>
              <a:ext uri="{FF2B5EF4-FFF2-40B4-BE49-F238E27FC236}">
                <a16:creationId xmlns:a16="http://schemas.microsoft.com/office/drawing/2014/main" id="{5C9578CE-1971-7AB2-17EC-9BB665A3BF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" y="990786"/>
            <a:ext cx="11972925" cy="578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3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40A2D4-0DF7-1417-F907-777E68C50A69}"/>
              </a:ext>
            </a:extLst>
          </p:cNvPr>
          <p:cNvSpPr/>
          <p:nvPr/>
        </p:nvSpPr>
        <p:spPr>
          <a:xfrm>
            <a:off x="4951" y="335103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8210A-7009-E777-0CD8-D94E8914ED73}"/>
              </a:ext>
            </a:extLst>
          </p:cNvPr>
          <p:cNvSpPr txBox="1"/>
          <p:nvPr/>
        </p:nvSpPr>
        <p:spPr>
          <a:xfrm>
            <a:off x="393140" y="223520"/>
            <a:ext cx="60943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TEST CASES:</a:t>
            </a:r>
            <a:endParaRPr lang="ar-EG" sz="2800" b="1" u="sng" dirty="0">
              <a:solidFill>
                <a:schemeClr val="accent1"/>
              </a:solidFill>
            </a:endParaRPr>
          </a:p>
          <a:p>
            <a:endParaRPr lang="en-US" sz="2800" b="1" u="sng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7236B-E6F8-E61D-0EC6-B09C9F9C8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9984"/>
            <a:ext cx="12210490" cy="6076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4453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79A04-34A8-6A81-BDFC-528CEC6EF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A40C90-E28C-3948-6462-605EA55274B4}"/>
              </a:ext>
            </a:extLst>
          </p:cNvPr>
          <p:cNvSpPr/>
          <p:nvPr/>
        </p:nvSpPr>
        <p:spPr>
          <a:xfrm>
            <a:off x="0" y="207011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6098AF-D699-EF71-3E16-EF475C9748E5}"/>
              </a:ext>
            </a:extLst>
          </p:cNvPr>
          <p:cNvSpPr txBox="1"/>
          <p:nvPr/>
        </p:nvSpPr>
        <p:spPr>
          <a:xfrm>
            <a:off x="388189" y="9205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>
                <a:solidFill>
                  <a:schemeClr val="accent1"/>
                </a:solidFill>
              </a:rPr>
              <a:t>RESULTS :</a:t>
            </a:r>
            <a:r>
              <a:rPr lang="en-US" sz="2800" b="1">
                <a:solidFill>
                  <a:schemeClr val="tx2">
                    <a:lumMod val="75000"/>
                    <a:lumOff val="25000"/>
                  </a:schemeClr>
                </a:solidFill>
              </a:rPr>
              <a:t>COVERAGE</a:t>
            </a:r>
            <a:endParaRPr lang="en-US" sz="2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39151-CBDB-417D-FED8-3C48DFB794D5}"/>
              </a:ext>
            </a:extLst>
          </p:cNvPr>
          <p:cNvSpPr txBox="1"/>
          <p:nvPr/>
        </p:nvSpPr>
        <p:spPr>
          <a:xfrm>
            <a:off x="388189" y="467566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3.  </a:t>
            </a:r>
            <a:r>
              <a:rPr lang="en-US" sz="2000" b="1" u="sng" kern="10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Assertion Coverage:</a:t>
            </a:r>
            <a:endParaRPr lang="en-US" sz="2000" b="1" u="sng" kern="10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3BF71B-8D38-0623-AA04-69C604A5E8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0" y="990786"/>
            <a:ext cx="11981660" cy="55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3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6429-CFD4-0672-4C1D-79EB2F33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19712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EB635-9353-C657-48A6-4636CE5209DD}"/>
              </a:ext>
            </a:extLst>
          </p:cNvPr>
          <p:cNvSpPr/>
          <p:nvPr/>
        </p:nvSpPr>
        <p:spPr>
          <a:xfrm>
            <a:off x="0" y="414068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AA8117-FCF2-F3A5-C2BA-0AB6DF93A750}"/>
              </a:ext>
            </a:extLst>
          </p:cNvPr>
          <p:cNvCxnSpPr/>
          <p:nvPr/>
        </p:nvCxnSpPr>
        <p:spPr>
          <a:xfrm>
            <a:off x="914399" y="4353788"/>
            <a:ext cx="101311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4E54FD-893E-94E0-0176-2AD42DD75D70}"/>
              </a:ext>
            </a:extLst>
          </p:cNvPr>
          <p:cNvCxnSpPr>
            <a:cxnSpLocks/>
          </p:cNvCxnSpPr>
          <p:nvPr/>
        </p:nvCxnSpPr>
        <p:spPr>
          <a:xfrm>
            <a:off x="4291446" y="4353788"/>
            <a:ext cx="3352799" cy="0"/>
          </a:xfrm>
          <a:prstGeom prst="line">
            <a:avLst/>
          </a:prstGeom>
          <a:ln w="57150">
            <a:solidFill>
              <a:srgbClr val="00599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8323F-8C84-36D9-D60F-11EB0F121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93C2-589A-45F2-808B-E8DAAB73F62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36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87950-5CC8-E219-9DA0-898E16844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53A3EC-7451-7C5B-A2D3-55CD0F0149DD}"/>
              </a:ext>
            </a:extLst>
          </p:cNvPr>
          <p:cNvSpPr/>
          <p:nvPr/>
        </p:nvSpPr>
        <p:spPr>
          <a:xfrm>
            <a:off x="0" y="227752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1E1D5-EDD2-8134-DF76-106FD4B35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764"/>
            <a:ext cx="12192000" cy="61091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D10A55-4216-5A58-A76D-6826C7F7322A}"/>
              </a:ext>
            </a:extLst>
          </p:cNvPr>
          <p:cNvSpPr txBox="1"/>
          <p:nvPr/>
        </p:nvSpPr>
        <p:spPr>
          <a:xfrm>
            <a:off x="388189" y="13903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VERIFICATION ENVIRONEMT</a:t>
            </a:r>
          </a:p>
        </p:txBody>
      </p:sp>
    </p:spTree>
    <p:extLst>
      <p:ext uri="{BB962C8B-B14F-4D97-AF65-F5344CB8AC3E}">
        <p14:creationId xmlns:p14="http://schemas.microsoft.com/office/powerpoint/2010/main" val="244361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3012E-C03D-35A6-FD99-0C2F4D226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57318D-D2DB-EF60-BA34-CDC008CED797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E931-8310-F791-68C6-5151EA0EB5E7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ENVIRONMENT EXPLANATION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FDF04B-2BA5-0B62-A244-8620CCAE6BD6}"/>
              </a:ext>
            </a:extLst>
          </p:cNvPr>
          <p:cNvSpPr txBox="1"/>
          <p:nvPr/>
        </p:nvSpPr>
        <p:spPr>
          <a:xfrm>
            <a:off x="539181" y="705345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1.  ALU_TOP</a:t>
            </a: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FDE9CA-D300-42CB-21A4-D0341A40B39A}"/>
              </a:ext>
            </a:extLst>
          </p:cNvPr>
          <p:cNvSpPr txBox="1"/>
          <p:nvPr/>
        </p:nvSpPr>
        <p:spPr>
          <a:xfrm>
            <a:off x="1116193" y="1228565"/>
            <a:ext cx="4370208" cy="528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sz="1800" dirty="0">
                <a:effectLst/>
                <a:latin typeface="Aptos" panose="020B0004020202020204" pitchFamily="34" charset="0"/>
              </a:rPr>
              <a:t>This is the container of the overall system.</a:t>
            </a:r>
            <a:endParaRPr 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sz="1800" dirty="0">
                <a:effectLst/>
                <a:latin typeface="Aptos" panose="020B0004020202020204" pitchFamily="34" charset="0"/>
              </a:rPr>
              <a:t>Inside it we instantiate the DUT and connect it with the ENV class</a:t>
            </a:r>
            <a:r>
              <a:rPr lang="en-US" dirty="0">
                <a:effectLst/>
              </a:rPr>
              <a:t> by</a:t>
            </a:r>
            <a:r>
              <a:rPr lang="en-US" sz="1800" dirty="0">
                <a:effectLst/>
                <a:latin typeface="Aptos" panose="020B0004020202020204" pitchFamily="34" charset="0"/>
              </a:rPr>
              <a:t> the interface.</a:t>
            </a:r>
            <a:endParaRPr 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ptos" panose="020B0004020202020204" pitchFamily="34" charset="0"/>
              </a:rPr>
              <a:t> We generate </a:t>
            </a:r>
            <a:r>
              <a:rPr lang="en-US" dirty="0">
                <a:effectLst/>
              </a:rPr>
              <a:t>the</a:t>
            </a:r>
            <a:r>
              <a:rPr lang="en-US" sz="1800" dirty="0">
                <a:effectLst/>
                <a:latin typeface="Aptos" panose="020B0004020202020204" pitchFamily="34" charset="0"/>
              </a:rPr>
              <a:t> clock inside it.</a:t>
            </a:r>
          </a:p>
          <a:p>
            <a:r>
              <a:rPr lang="en-US" sz="1800" dirty="0">
                <a:effectLst/>
                <a:latin typeface="Aptos" panose="020B0004020202020204" pitchFamily="34" charset="0"/>
              </a:rPr>
              <a:t>        The ENV run task is called inside the     </a:t>
            </a:r>
          </a:p>
          <a:p>
            <a:r>
              <a:rPr lang="en-US" dirty="0">
                <a:latin typeface="Aptos" panose="020B0004020202020204" pitchFamily="34" charset="0"/>
              </a:rPr>
              <a:t>        </a:t>
            </a:r>
            <a:r>
              <a:rPr lang="en-US" sz="1800" dirty="0">
                <a:effectLst/>
                <a:latin typeface="Aptos" panose="020B0004020202020204" pitchFamily="34" charset="0"/>
              </a:rPr>
              <a:t>TOP To build the hierarchy .</a:t>
            </a:r>
            <a:endParaRPr 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DF951E6-BF0B-25B2-C1B7-4FF31DDCF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711" y="910529"/>
            <a:ext cx="6061078" cy="220467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5A2DE04-04C6-F2B0-CA84-FE659F60E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711" y="3115206"/>
            <a:ext cx="6061078" cy="364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0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8CB9B-ACE2-89B7-31AD-73ED193DE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7BCA67-908E-AE65-1ABD-901FCF030AC8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97079-75F4-9B48-06AD-45A123A611D5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ENVIRONMENT EXPLANATION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5F57EE-2187-8E4C-C481-17AA5BEDEAEE}"/>
              </a:ext>
            </a:extLst>
          </p:cNvPr>
          <p:cNvSpPr txBox="1"/>
          <p:nvPr/>
        </p:nvSpPr>
        <p:spPr>
          <a:xfrm>
            <a:off x="539181" y="705345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2.  ALU_DUT</a:t>
            </a: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DFED27-0581-08F7-F83A-98860458BBF3}"/>
              </a:ext>
            </a:extLst>
          </p:cNvPr>
          <p:cNvSpPr txBox="1"/>
          <p:nvPr/>
        </p:nvSpPr>
        <p:spPr>
          <a:xfrm>
            <a:off x="1116193" y="1228565"/>
            <a:ext cx="4370208" cy="6111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ptos" panose="020B0004020202020204" pitchFamily="34" charset="0"/>
              </a:rPr>
              <a:t> This is a parameterized design</a:t>
            </a:r>
            <a:r>
              <a:rPr lang="en-US" dirty="0">
                <a:effectLst/>
              </a:rPr>
              <a:t> ALU</a:t>
            </a:r>
            <a:r>
              <a:rPr lang="en-US" sz="1800" dirty="0">
                <a:effectLst/>
                <a:latin typeface="Aptos" panose="020B0004020202020204" pitchFamily="34" charset="0"/>
              </a:rPr>
              <a:t> module.</a:t>
            </a:r>
            <a:endParaRPr lang="en-US" dirty="0">
              <a:effectLst/>
            </a:endParaRPr>
          </a:p>
          <a:p>
            <a:endParaRPr lang="en-US" dirty="0">
              <a:effectLst/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ptos" panose="020B0004020202020204" pitchFamily="34" charset="0"/>
              </a:rPr>
              <a:t>It is a module connected to the interface in the TOP module.</a:t>
            </a:r>
            <a:endParaRPr 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Aptos" panose="020B0004020202020204" pitchFamily="34" charset="0"/>
              </a:rPr>
              <a:t> We define extra output signal called</a:t>
            </a:r>
          </a:p>
          <a:p>
            <a:r>
              <a:rPr lang="en-US" dirty="0">
                <a:latin typeface="Aptos" panose="020B0004020202020204" pitchFamily="34" charset="0"/>
              </a:rPr>
              <a:t>      error_flag assert in case non permitted </a:t>
            </a:r>
          </a:p>
          <a:p>
            <a:r>
              <a:rPr lang="en-US" dirty="0">
                <a:latin typeface="Aptos" panose="020B0004020202020204" pitchFamily="34" charset="0"/>
              </a:rPr>
              <a:t>      cases.</a:t>
            </a:r>
          </a:p>
          <a:p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Aptos" panose="020B0004020202020204" pitchFamily="34" charset="0"/>
              </a:rPr>
              <a:t> </a:t>
            </a:r>
            <a:r>
              <a:rPr lang="en-US" sz="1800" dirty="0">
                <a:effectLst/>
                <a:latin typeface="Aptos" panose="020B0004020202020204" pitchFamily="34" charset="0"/>
              </a:rPr>
              <a:t>In case of non-permitted opcode cases, we put the previous values in the design refer to no response on these values and assert the error flag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Aptos" panose="020B0004020202020204" pitchFamily="34" charset="0"/>
              </a:rPr>
              <a:t>Incase A or B equal to -16 value DUT should assert error flag too.</a:t>
            </a:r>
            <a:endParaRPr lang="en-US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effectLst/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effectLst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2270056-DF85-AA8D-C80F-9281603FA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14" y="590384"/>
            <a:ext cx="5896996" cy="6085490"/>
          </a:xfrm>
          <a:prstGeom prst="rect">
            <a:avLst/>
          </a:prstGeom>
        </p:spPr>
      </p:pic>
      <p:sp>
        <p:nvSpPr>
          <p:cNvPr id="27" name="Arrow: Left 26">
            <a:extLst>
              <a:ext uri="{FF2B5EF4-FFF2-40B4-BE49-F238E27FC236}">
                <a16:creationId xmlns:a16="http://schemas.microsoft.com/office/drawing/2014/main" id="{479340A5-D4C9-10D4-1247-37B071595C73}"/>
              </a:ext>
            </a:extLst>
          </p:cNvPr>
          <p:cNvSpPr/>
          <p:nvPr/>
        </p:nvSpPr>
        <p:spPr>
          <a:xfrm>
            <a:off x="10026870" y="6025300"/>
            <a:ext cx="978408" cy="48463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81BF61E5-4B6A-98B2-79A2-59F35F99FDFA}"/>
              </a:ext>
            </a:extLst>
          </p:cNvPr>
          <p:cNvSpPr/>
          <p:nvPr/>
        </p:nvSpPr>
        <p:spPr>
          <a:xfrm>
            <a:off x="10026618" y="3928486"/>
            <a:ext cx="978408" cy="48463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5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AFBFA7-7772-9161-72C8-75E53A314688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744AF-92E4-6D05-CBAE-F402B25A0C13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ENVIRONMENT EXPLANATION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26DDD0-4C6F-D419-2F04-2B098B3E1F7E}"/>
              </a:ext>
            </a:extLst>
          </p:cNvPr>
          <p:cNvSpPr txBox="1"/>
          <p:nvPr/>
        </p:nvSpPr>
        <p:spPr>
          <a:xfrm>
            <a:off x="539181" y="705345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3.  ALU_Interface</a:t>
            </a: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7857FE-F7F6-91FD-FC75-F769C591CB8A}"/>
              </a:ext>
            </a:extLst>
          </p:cNvPr>
          <p:cNvSpPr txBox="1"/>
          <p:nvPr/>
        </p:nvSpPr>
        <p:spPr>
          <a:xfrm>
            <a:off x="388189" y="1228565"/>
            <a:ext cx="5098212" cy="5557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Aptos" panose="020B0004020202020204" pitchFamily="34" charset="0"/>
              </a:rPr>
              <a:t>This is a parameterized interface.</a:t>
            </a:r>
          </a:p>
          <a:p>
            <a:endParaRPr lang="en-US" dirty="0">
              <a:effectLst/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ptos" panose="020B0004020202020204" pitchFamily="34" charset="0"/>
              </a:rPr>
              <a:t> It is content all signals which connect </a:t>
            </a:r>
          </a:p>
          <a:p>
            <a:r>
              <a:rPr lang="en-US" dirty="0">
                <a:latin typeface="Aptos" panose="020B0004020202020204" pitchFamily="34" charset="0"/>
              </a:rPr>
              <a:t>      the design unit  with the environment .</a:t>
            </a:r>
          </a:p>
          <a:p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ptos" panose="020B0004020202020204" pitchFamily="34" charset="0"/>
              </a:rPr>
              <a:t>  there is inside it clocking block to avoid </a:t>
            </a:r>
          </a:p>
          <a:p>
            <a:r>
              <a:rPr lang="en-US" dirty="0">
                <a:latin typeface="Aptos" panose="020B0004020202020204" pitchFamily="34" charset="0"/>
              </a:rPr>
              <a:t>        racing when we send data.</a:t>
            </a:r>
          </a:p>
          <a:p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Aptos" panose="020B0004020202020204" pitchFamily="34" charset="0"/>
              </a:rPr>
              <a:t> </a:t>
            </a:r>
            <a:r>
              <a:rPr lang="en-US" sz="1800" dirty="0">
                <a:effectLst/>
                <a:latin typeface="Aptos" panose="020B0004020202020204" pitchFamily="34" charset="0"/>
              </a:rPr>
              <a:t>It is content concurrent assertions to check </a:t>
            </a:r>
            <a:br>
              <a:rPr lang="en-US" sz="1800" dirty="0">
                <a:effectLst/>
                <a:latin typeface="Aptos" panose="020B0004020202020204" pitchFamily="34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</a:rPr>
              <a:t>the correctness of the design during simulation</a:t>
            </a:r>
            <a:r>
              <a:rPr lang="en-US" dirty="0">
                <a:effectLst/>
                <a:latin typeface="Aptos" panose="020B0004020202020204" pitchFamily="34" charset="0"/>
              </a:rPr>
              <a:t>. </a:t>
            </a:r>
          </a:p>
          <a:p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sz="1800" dirty="0">
                <a:effectLst/>
                <a:latin typeface="Aptos" panose="020B0004020202020204" pitchFamily="34" charset="0"/>
              </a:rPr>
              <a:t>Virtual interface It is responsible for connecting 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sz="1800" dirty="0">
                <a:effectLst/>
                <a:latin typeface="Aptos" panose="020B0004020202020204" pitchFamily="34" charset="0"/>
              </a:rPr>
              <a:t>the static element “DUT” with the dynamic element ”class”</a:t>
            </a:r>
            <a:r>
              <a:rPr lang="en-US" dirty="0">
                <a:effectLst/>
              </a:rPr>
              <a:t> to</a:t>
            </a:r>
            <a:r>
              <a:rPr lang="en-US" sz="1800" dirty="0">
                <a:effectLst/>
                <a:latin typeface="Aptos" panose="020B0004020202020204" pitchFamily="34" charset="0"/>
              </a:rPr>
              <a:t> establish the connection during</a:t>
            </a:r>
            <a:r>
              <a:rPr lang="en-US" dirty="0">
                <a:effectLst/>
              </a:rPr>
              <a:t> run</a:t>
            </a:r>
            <a:r>
              <a:rPr lang="en-US" sz="1800" dirty="0">
                <a:effectLst/>
                <a:latin typeface="Aptos" panose="020B0004020202020204" pitchFamily="34" charset="0"/>
              </a:rPr>
              <a:t> time.</a:t>
            </a:r>
            <a:endParaRPr lang="en-US" dirty="0">
              <a:effectLst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effectLst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2C8E63-5410-AC6B-8414-4E7BB50B5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59413"/>
            <a:ext cx="5986187" cy="31164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A3F086-8455-8E21-A556-DFD760934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125"/>
            <a:ext cx="5986187" cy="337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3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DD999-A867-864B-EC8C-E4C0C3BD2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75F633-D487-5DC9-CE4B-286F5D36E5CB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5F52BD-4DE5-260D-FDC4-9B73DD3FFD4B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ENVIRONMENT EXPLANATION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50086-D585-BD18-81A5-AB5F2CF556AF}"/>
              </a:ext>
            </a:extLst>
          </p:cNvPr>
          <p:cNvSpPr txBox="1"/>
          <p:nvPr/>
        </p:nvSpPr>
        <p:spPr>
          <a:xfrm>
            <a:off x="539181" y="705345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3. ALU_ENV</a:t>
            </a: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900E81-BB21-D549-3F3D-1318F07F6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265" y="590384"/>
            <a:ext cx="5942076" cy="5981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E0530F-E52B-57E6-31B6-1C7B51939FAD}"/>
              </a:ext>
            </a:extLst>
          </p:cNvPr>
          <p:cNvSpPr txBox="1"/>
          <p:nvPr/>
        </p:nvSpPr>
        <p:spPr>
          <a:xfrm>
            <a:off x="388189" y="1228565"/>
            <a:ext cx="5297908" cy="4726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sz="1800" dirty="0">
                <a:effectLst/>
                <a:latin typeface="Aptos" panose="020B0004020202020204" pitchFamily="34" charset="0"/>
              </a:rPr>
              <a:t>The environment is class-based.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This class under the TOP module and  connected </a:t>
            </a:r>
          </a:p>
          <a:p>
            <a:r>
              <a:rPr lang="en-US" dirty="0"/>
              <a:t>with the DUT Throw the interface [connected it by </a:t>
            </a:r>
            <a:r>
              <a:rPr lang="en-US" sz="1800" dirty="0">
                <a:effectLst/>
                <a:latin typeface="Aptos" panose="020B0004020202020204" pitchFamily="34" charset="0"/>
              </a:rPr>
              <a:t>instantiating </a:t>
            </a:r>
            <a:r>
              <a:rPr lang="en-US" dirty="0"/>
              <a:t> inside it </a:t>
            </a:r>
            <a:r>
              <a:rPr lang="en-US" sz="1800" dirty="0">
                <a:effectLst/>
                <a:latin typeface="Aptos" panose="020B0004020202020204" pitchFamily="34" charset="0"/>
              </a:rPr>
              <a:t>the virtual</a:t>
            </a:r>
            <a:r>
              <a:rPr lang="en-US" dirty="0"/>
              <a:t> interface].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sz="1800" dirty="0">
                <a:effectLst/>
                <a:latin typeface="Aptos" panose="020B0004020202020204" pitchFamily="34" charset="0"/>
              </a:rPr>
              <a:t>It is responsible for constructing classes like “Agent1,” connecting the interface to the inner classes and connecting the classes with each other.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1800" dirty="0">
                <a:effectLst/>
                <a:latin typeface="Aptos" panose="020B0004020202020204" pitchFamily="34" charset="0"/>
              </a:rPr>
              <a:t>At the end, it  calls  the run function inside the classes.</a:t>
            </a:r>
            <a:endParaRPr lang="en-US" dirty="0">
              <a:effectLst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1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FB4CD-749C-D906-BDA0-B480CA0F4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8F4B2A-628C-4701-CDCB-96CF97953643}"/>
              </a:ext>
            </a:extLst>
          </p:cNvPr>
          <p:cNvSpPr/>
          <p:nvPr/>
        </p:nvSpPr>
        <p:spPr>
          <a:xfrm>
            <a:off x="0" y="297086"/>
            <a:ext cx="388189" cy="293298"/>
          </a:xfrm>
          <a:prstGeom prst="rect">
            <a:avLst/>
          </a:prstGeom>
          <a:solidFill>
            <a:srgbClr val="0059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B9854-730A-2890-61B7-7D2AABC9749C}"/>
              </a:ext>
            </a:extLst>
          </p:cNvPr>
          <p:cNvSpPr txBox="1"/>
          <p:nvPr/>
        </p:nvSpPr>
        <p:spPr>
          <a:xfrm>
            <a:off x="388189" y="18212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ENVIRONMENT EXPLANATION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05189-773C-0100-6B26-3A0D52205B6E}"/>
              </a:ext>
            </a:extLst>
          </p:cNvPr>
          <p:cNvSpPr txBox="1"/>
          <p:nvPr/>
        </p:nvSpPr>
        <p:spPr>
          <a:xfrm>
            <a:off x="539181" y="705345"/>
            <a:ext cx="6543040" cy="41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4. ALU_Agent1</a:t>
            </a:r>
            <a:r>
              <a:rPr lang="en-US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1480C3-CA2E-8946-0FFE-4212842F8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90384"/>
            <a:ext cx="5783690" cy="62676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A58334-8B5E-7420-8676-C1F409F6BEC2}"/>
              </a:ext>
            </a:extLst>
          </p:cNvPr>
          <p:cNvSpPr txBox="1"/>
          <p:nvPr/>
        </p:nvSpPr>
        <p:spPr>
          <a:xfrm>
            <a:off x="388189" y="1228565"/>
            <a:ext cx="52979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sz="1800" dirty="0">
                <a:effectLst/>
                <a:latin typeface="Aptos" panose="020B0004020202020204" pitchFamily="34" charset="0"/>
              </a:rPr>
              <a:t>It is a class inside the ENV class and contains other classes inside it.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sz="1800" dirty="0">
                <a:effectLst/>
                <a:latin typeface="Aptos" panose="020B0004020202020204" pitchFamily="34" charset="0"/>
              </a:rPr>
              <a:t>We encapsulate the insider class in one class that gives an advantage in using this agent inside any another environment.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1800" dirty="0">
                <a:effectLst/>
                <a:latin typeface="Aptos" panose="020B0004020202020204" pitchFamily="34" charset="0"/>
              </a:rPr>
              <a:t>It instantiates other classes and is responsible for connecting them with the interface and the mailboxes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1800" dirty="0">
                <a:effectLst/>
                <a:latin typeface="Aptos" panose="020B0004020202020204" pitchFamily="34" charset="0"/>
              </a:rPr>
              <a:t>It calls the run task of the classes that are inside the agent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9939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1289</Words>
  <Application>Microsoft Office PowerPoint</Application>
  <PresentationFormat>Widescreen</PresentationFormat>
  <Paragraphs>183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Aptos</vt:lpstr>
      <vt:lpstr>Aptos Display</vt:lpstr>
      <vt:lpstr>Arial</vt:lpstr>
      <vt:lpstr>Calibri</vt:lpstr>
      <vt:lpstr>Wingdings</vt:lpstr>
      <vt:lpstr>Office Theme</vt:lpstr>
      <vt:lpstr>PowerPoint Presentation</vt:lpstr>
      <vt:lpstr>Table of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Walid salah alden mohamed ali 1901319</dc:creator>
  <cp:lastModifiedBy>Walid salah alden mohamed ali 1901319</cp:lastModifiedBy>
  <cp:revision>14</cp:revision>
  <dcterms:created xsi:type="dcterms:W3CDTF">2025-02-13T19:34:11Z</dcterms:created>
  <dcterms:modified xsi:type="dcterms:W3CDTF">2025-02-18T14:07:51Z</dcterms:modified>
</cp:coreProperties>
</file>