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sldIdLst>
    <p:sldId id="256" r:id="rId5"/>
    <p:sldId id="257" r:id="rId6"/>
    <p:sldId id="273" r:id="rId7"/>
    <p:sldId id="258" r:id="rId8"/>
    <p:sldId id="279" r:id="rId9"/>
    <p:sldId id="267" r:id="rId10"/>
    <p:sldId id="276" r:id="rId11"/>
    <p:sldId id="274" r:id="rId12"/>
    <p:sldId id="271" r:id="rId13"/>
    <p:sldId id="277" r:id="rId14"/>
    <p:sldId id="278"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9BE73-4518-41C1-B1CF-FF236EA5FFB7}" v="101" dt="2024-12-03T01:39:18.627"/>
    <p1510:client id="{458707CF-2C3A-F5CF-3CFF-C1F53ABE81C3}" v="376" dt="2024-12-03T04:41:59.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008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91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451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9026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2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8012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0636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63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317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2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12/2/2024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73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C481803-DFFD-DA87-5683-0A9C219570EC}"/>
              </a:ext>
            </a:extLst>
          </p:cNvPr>
          <p:cNvGraphicFramePr>
            <a:graphicFrameLocks noChangeAspect="1"/>
          </p:cNvGraphicFramePr>
          <p:nvPr userDrawn="1">
            <p:custDataLst>
              <p:tags r:id="rId13"/>
            </p:custDataLst>
            <p:extLst>
              <p:ext uri="{D42A27DB-BD31-4B8C-83A1-F6EECF244321}">
                <p14:modId xmlns:p14="http://schemas.microsoft.com/office/powerpoint/2010/main" val="2510191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5" progId="TCLayout.ActiveDocument.1">
                  <p:embed/>
                </p:oleObj>
              </mc:Choice>
              <mc:Fallback>
                <p:oleObj name="think-cell Slide" r:id="rId14" imgW="426" imgH="425" progId="TCLayout.ActiveDocument.1">
                  <p:embed/>
                  <p:pic>
                    <p:nvPicPr>
                      <p:cNvPr id="8" name="think-cell data - do not delete" hidden="1">
                        <a:extLst>
                          <a:ext uri="{FF2B5EF4-FFF2-40B4-BE49-F238E27FC236}">
                            <a16:creationId xmlns:a16="http://schemas.microsoft.com/office/drawing/2014/main" id="{BC481803-DFFD-DA87-5683-0A9C219570E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12/2/2024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427954986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CA78833-E277-D414-D392-1511ED39DAF5}"/>
              </a:ext>
            </a:extLst>
          </p:cNvPr>
          <p:cNvGraphicFramePr>
            <a:graphicFrameLocks noChangeAspect="1"/>
          </p:cNvGraphicFramePr>
          <p:nvPr>
            <p:custDataLst>
              <p:tags r:id="rId1"/>
            </p:custDataLst>
            <p:extLst>
              <p:ext uri="{D42A27DB-BD31-4B8C-83A1-F6EECF244321}">
                <p14:modId xmlns:p14="http://schemas.microsoft.com/office/powerpoint/2010/main" val="216203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4" name="think-cell data - do not delete" hidden="1">
                        <a:extLst>
                          <a:ext uri="{FF2B5EF4-FFF2-40B4-BE49-F238E27FC236}">
                            <a16:creationId xmlns:a16="http://schemas.microsoft.com/office/drawing/2014/main" id="{4CA78833-E277-D414-D392-1511ED39DAF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60" name="Rectangle 159">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51036" y="713967"/>
            <a:ext cx="4881215" cy="2612852"/>
          </a:xfrm>
        </p:spPr>
        <p:txBody>
          <a:bodyPr vert="horz">
            <a:normAutofit/>
          </a:bodyPr>
          <a:lstStyle/>
          <a:p>
            <a:r>
              <a:rPr lang="en-US" sz="6000" b="1"/>
              <a:t>Fifteen Puzzle Game</a:t>
            </a:r>
          </a:p>
        </p:txBody>
      </p:sp>
      <p:sp>
        <p:nvSpPr>
          <p:cNvPr id="3" name="Subtitle 2"/>
          <p:cNvSpPr>
            <a:spLocks noGrp="1"/>
          </p:cNvSpPr>
          <p:nvPr>
            <p:ph type="subTitle" idx="1"/>
          </p:nvPr>
        </p:nvSpPr>
        <p:spPr>
          <a:xfrm>
            <a:off x="4335600" y="3687338"/>
            <a:ext cx="3520800" cy="1655762"/>
          </a:xfrm>
        </p:spPr>
        <p:txBody>
          <a:bodyPr vert="horz" lIns="91440" tIns="45720" rIns="91440" bIns="45720" rtlCol="0" anchor="t">
            <a:noAutofit/>
          </a:bodyPr>
          <a:lstStyle/>
          <a:p>
            <a:pPr>
              <a:lnSpc>
                <a:spcPct val="115000"/>
              </a:lnSpc>
            </a:pPr>
            <a:r>
              <a:rPr lang="en-US" sz="2000">
                <a:solidFill>
                  <a:schemeClr val="tx1"/>
                </a:solidFill>
              </a:rPr>
              <a:t>Project Presentation</a:t>
            </a:r>
          </a:p>
          <a:p>
            <a:pPr>
              <a:lnSpc>
                <a:spcPct val="114999"/>
              </a:lnSpc>
            </a:pPr>
            <a:r>
              <a:rPr lang="en-US" sz="2000">
                <a:solidFill>
                  <a:schemeClr val="tx1"/>
                </a:solidFill>
              </a:rPr>
              <a:t>Team Name:</a:t>
            </a:r>
          </a:p>
          <a:p>
            <a:pPr>
              <a:lnSpc>
                <a:spcPct val="114999"/>
              </a:lnSpc>
            </a:pPr>
            <a:r>
              <a:rPr lang="en-US" sz="2000">
                <a:solidFill>
                  <a:schemeClr val="tx1"/>
                </a:solidFill>
              </a:rPr>
              <a:t>JS GAME CRAFTERS</a:t>
            </a:r>
          </a:p>
          <a:p>
            <a:pPr>
              <a:lnSpc>
                <a:spcPct val="115000"/>
              </a:lnSpc>
            </a:pPr>
            <a:r>
              <a:rPr lang="en-US" sz="2000">
                <a:solidFill>
                  <a:schemeClr val="tx1"/>
                </a:solidFill>
              </a:rPr>
              <a:t>Team members: </a:t>
            </a:r>
          </a:p>
          <a:p>
            <a:pPr>
              <a:lnSpc>
                <a:spcPct val="115000"/>
              </a:lnSpc>
            </a:pPr>
            <a:r>
              <a:rPr lang="en-US" sz="2000">
                <a:solidFill>
                  <a:schemeClr val="tx1"/>
                </a:solidFill>
              </a:rPr>
              <a:t>Walid Abdullahi(Leader), Stuart </a:t>
            </a:r>
            <a:r>
              <a:rPr lang="en-US" sz="2000" err="1">
                <a:solidFill>
                  <a:schemeClr val="tx1"/>
                </a:solidFill>
              </a:rPr>
              <a:t>Idehen</a:t>
            </a:r>
            <a:endParaRPr lang="en-US" sz="2000">
              <a:solidFill>
                <a:schemeClr val="tx1"/>
              </a:solidFill>
            </a:endParaRPr>
          </a:p>
        </p:txBody>
      </p:sp>
      <p:grpSp>
        <p:nvGrpSpPr>
          <p:cNvPr id="161" name="Group 160">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30" name="Group 29">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87"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Oval 30">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2" name="Group 31">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79" name="Group 78">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3" name="Straight Connector 82">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5"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1" name="Freeform: Shape 80">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2" name="Freeform: Shape 81">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33" name="Group 32">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57"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62"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Oval 33">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5" name="Group 34">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49" name="Group 48">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4"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1"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45" name="Group 44">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47"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6"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38" name="Group 37">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43" name="Freeform: Shape 42">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4" name="Freeform: Shape 43">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9" name="Group 38">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40" name="Straight Connector 39">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64" name="Straight Connector 163">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94" name="Group 93">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51"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3"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5" name="Oval 94">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6" name="Group 95">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43" name="Group 142">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7" name="Straight Connector 146">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9"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5" name="Freeform: Shape 144">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6" name="Freeform: Shape 145">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7" name="Group 96">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21"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6"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98" name="Oval 97">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9" name="Group 98">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13" name="Group 112">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18"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113">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15"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0" name="Group 99">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09" name="Group 108">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11"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02" name="Group 101">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E992352C-7589-1906-349E-D6658E778D76}"/>
              </a:ext>
            </a:extLst>
          </p:cNvPr>
          <p:cNvGraphicFramePr>
            <a:graphicFrameLocks noChangeAspect="1"/>
          </p:cNvGraphicFramePr>
          <p:nvPr>
            <p:custDataLst>
              <p:tags r:id="rId1"/>
            </p:custDataLst>
            <p:extLst>
              <p:ext uri="{D42A27DB-BD31-4B8C-83A1-F6EECF244321}">
                <p14:modId xmlns:p14="http://schemas.microsoft.com/office/powerpoint/2010/main" val="13033279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12" name="think-cell data - do not delete" hidden="1">
                        <a:extLst>
                          <a:ext uri="{FF2B5EF4-FFF2-40B4-BE49-F238E27FC236}">
                            <a16:creationId xmlns:a16="http://schemas.microsoft.com/office/drawing/2014/main" id="{E992352C-7589-1906-349E-D6658E778D7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DA32257-71F6-D7B2-B53A-4A38D5338ECF}"/>
              </a:ext>
            </a:extLst>
          </p:cNvPr>
          <p:cNvSpPr>
            <a:spLocks noGrp="1"/>
          </p:cNvSpPr>
          <p:nvPr>
            <p:ph type="title"/>
          </p:nvPr>
        </p:nvSpPr>
        <p:spPr>
          <a:xfrm>
            <a:off x="989400" y="-177365"/>
            <a:ext cx="10213200" cy="1112836"/>
          </a:xfrm>
        </p:spPr>
        <p:txBody>
          <a:bodyPr vert="horz">
            <a:normAutofit fontScale="90000"/>
          </a:bodyPr>
          <a:lstStyle/>
          <a:p>
            <a:br>
              <a:rPr lang="en-US" b="1"/>
            </a:br>
            <a:br>
              <a:rPr lang="en-US" b="1"/>
            </a:br>
            <a:endParaRPr lang="en-US" b="1"/>
          </a:p>
          <a:p>
            <a:pPr marL="285750" indent="-285750">
              <a:buFont typeface="Arial"/>
              <a:buChar char="•"/>
            </a:pPr>
            <a:endParaRPr lang="en-US"/>
          </a:p>
          <a:p>
            <a:r>
              <a:rPr lang="en-US" sz="3600"/>
              <a:t>Technical Implementation: Testing</a:t>
            </a:r>
            <a:endParaRPr lang="en-US"/>
          </a:p>
        </p:txBody>
      </p:sp>
      <p:graphicFrame>
        <p:nvGraphicFramePr>
          <p:cNvPr id="14" name="Content Placeholder 13">
            <a:extLst>
              <a:ext uri="{FF2B5EF4-FFF2-40B4-BE49-F238E27FC236}">
                <a16:creationId xmlns:a16="http://schemas.microsoft.com/office/drawing/2014/main" id="{9463C8EE-4FE5-2D77-D84C-A581690C587F}"/>
              </a:ext>
            </a:extLst>
          </p:cNvPr>
          <p:cNvGraphicFramePr>
            <a:graphicFrameLocks noGrp="1"/>
          </p:cNvGraphicFramePr>
          <p:nvPr>
            <p:ph sz="half" idx="2"/>
            <p:extLst>
              <p:ext uri="{D42A27DB-BD31-4B8C-83A1-F6EECF244321}">
                <p14:modId xmlns:p14="http://schemas.microsoft.com/office/powerpoint/2010/main" val="1456901366"/>
              </p:ext>
            </p:extLst>
          </p:nvPr>
        </p:nvGraphicFramePr>
        <p:xfrm>
          <a:off x="6497781" y="1302327"/>
          <a:ext cx="5217006" cy="5421163"/>
        </p:xfrm>
        <a:graphic>
          <a:graphicData uri="http://schemas.openxmlformats.org/drawingml/2006/table">
            <a:tbl>
              <a:tblPr bandRow="1">
                <a:tableStyleId>{5C22544A-7EE6-4342-B048-85BDC9FD1C3A}</a:tableStyleId>
              </a:tblPr>
              <a:tblGrid>
                <a:gridCol w="1771650">
                  <a:extLst>
                    <a:ext uri="{9D8B030D-6E8A-4147-A177-3AD203B41FA5}">
                      <a16:colId xmlns:a16="http://schemas.microsoft.com/office/drawing/2014/main" val="3530373339"/>
                    </a:ext>
                  </a:extLst>
                </a:gridCol>
                <a:gridCol w="1722678">
                  <a:extLst>
                    <a:ext uri="{9D8B030D-6E8A-4147-A177-3AD203B41FA5}">
                      <a16:colId xmlns:a16="http://schemas.microsoft.com/office/drawing/2014/main" val="2346878321"/>
                    </a:ext>
                  </a:extLst>
                </a:gridCol>
                <a:gridCol w="1722678">
                  <a:extLst>
                    <a:ext uri="{9D8B030D-6E8A-4147-A177-3AD203B41FA5}">
                      <a16:colId xmlns:a16="http://schemas.microsoft.com/office/drawing/2014/main" val="4294014979"/>
                    </a:ext>
                  </a:extLst>
                </a:gridCol>
              </a:tblGrid>
              <a:tr h="657714">
                <a:tc>
                  <a:txBody>
                    <a:bodyPr/>
                    <a:lstStyle/>
                    <a:p>
                      <a:r>
                        <a:rPr lang="en-US" b="1" dirty="0">
                          <a:solidFill>
                            <a:schemeClr val="tx1"/>
                          </a:solidFill>
                        </a:rPr>
                        <a:t>Test</a:t>
                      </a:r>
                      <a:r>
                        <a:rPr lang="en-US" b="1" dirty="0"/>
                        <a:t> Scenario</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Expected Outcome</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Result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4507449"/>
                  </a:ext>
                </a:extLst>
              </a:tr>
              <a:tr h="1494807">
                <a:tc>
                  <a:txBody>
                    <a:bodyPr/>
                    <a:lstStyle/>
                    <a:p>
                      <a:r>
                        <a:rPr lang="en-US" dirty="0"/>
                        <a:t>Clicking a non-adjacent tile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Tile does not move, and the board remains unchanged.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11068195"/>
                  </a:ext>
                </a:extLst>
              </a:tr>
              <a:tr h="1215776">
                <a:tc>
                  <a:txBody>
                    <a:bodyPr/>
                    <a:lstStyle/>
                    <a:p>
                      <a:r>
                        <a:rPr lang="en-US" dirty="0"/>
                        <a:t>Clicking an adjacent tile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Tile swaps positions with the empty space.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32612158"/>
                  </a:ext>
                </a:extLst>
              </a:tr>
              <a:tr h="2052866">
                <a:tc>
                  <a:txBody>
                    <a:bodyPr/>
                    <a:lstStyle/>
                    <a:p>
                      <a:r>
                        <a:rPr lang="en-US" dirty="0"/>
                        <a:t>Solving the puzzle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Winning notification appears, showing the final time and move count.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83790824"/>
                  </a:ext>
                </a:extLst>
              </a:tr>
            </a:tbl>
          </a:graphicData>
        </a:graphic>
      </p:graphicFrame>
      <p:sp>
        <p:nvSpPr>
          <p:cNvPr id="9" name="TextBox 8">
            <a:extLst>
              <a:ext uri="{FF2B5EF4-FFF2-40B4-BE49-F238E27FC236}">
                <a16:creationId xmlns:a16="http://schemas.microsoft.com/office/drawing/2014/main" id="{4F588525-873D-D089-CC94-3F8695A05D3A}"/>
              </a:ext>
            </a:extLst>
          </p:cNvPr>
          <p:cNvSpPr txBox="1"/>
          <p:nvPr/>
        </p:nvSpPr>
        <p:spPr>
          <a:xfrm>
            <a:off x="290945" y="942109"/>
            <a:ext cx="580505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dirty="0"/>
              <a:t>Testing Methodology:</a:t>
            </a:r>
            <a:endParaRPr lang="en-US" dirty="0"/>
          </a:p>
          <a:p>
            <a:pPr marL="285750" lvl="1" indent="-285750">
              <a:buFont typeface="Arial"/>
              <a:buChar char="•"/>
            </a:pPr>
            <a:r>
              <a:rPr lang="en-US" dirty="0"/>
              <a:t>Comprehensive manual testing was conducted to validate the functionality and performance of the game.</a:t>
            </a:r>
          </a:p>
          <a:p>
            <a:pPr marL="285750" lvl="1" indent="-285750">
              <a:buFont typeface="Arial"/>
              <a:buChar char="•"/>
            </a:pPr>
            <a:r>
              <a:rPr lang="en-US" dirty="0"/>
              <a:t>Focused on edge cases and user interactions to ensure robust behavior.</a:t>
            </a:r>
          </a:p>
          <a:p>
            <a:pPr marL="285750" lvl="1" indent="-285750">
              <a:buFont typeface="Arial"/>
              <a:buChar char="•"/>
            </a:pPr>
            <a:r>
              <a:rPr lang="en-US" dirty="0"/>
              <a:t>Continuous testing was incorporated during each development sprint to catch bugs early.</a:t>
            </a:r>
          </a:p>
          <a:p>
            <a:pPr marL="228600" indent="-228600">
              <a:buFont typeface=""/>
              <a:buAutoNum type="arabicPeriod"/>
            </a:pPr>
            <a:r>
              <a:rPr lang="en-US" b="1" dirty="0"/>
              <a:t>Key Areas of Testing:</a:t>
            </a:r>
          </a:p>
          <a:p>
            <a:pPr marL="228600" lvl="1" indent="-228600">
              <a:buFont typeface="Arial"/>
              <a:buChar char="•"/>
            </a:pPr>
            <a:r>
              <a:rPr lang="en-US" b="1" dirty="0"/>
              <a:t>Tile Movement:</a:t>
            </a:r>
            <a:r>
              <a:rPr lang="en-US" dirty="0"/>
              <a:t> Ensure only adjacent tiles can move and that all moves update the grid correctly.</a:t>
            </a:r>
          </a:p>
          <a:p>
            <a:pPr marL="228600" lvl="1" indent="-228600">
              <a:buFont typeface="Arial"/>
              <a:buChar char="•"/>
            </a:pPr>
            <a:r>
              <a:rPr lang="en-US" b="1" dirty="0"/>
              <a:t>Shuffle Algorithm:</a:t>
            </a:r>
            <a:r>
              <a:rPr lang="en-US" dirty="0"/>
              <a:t> Verify that all randomized states are solvable and the shuffle executes efficiently.</a:t>
            </a:r>
          </a:p>
          <a:p>
            <a:pPr marL="228600" lvl="1" indent="-228600">
              <a:buFont typeface="Arial"/>
              <a:buChar char="•"/>
            </a:pPr>
            <a:r>
              <a:rPr lang="en-US" b="1" dirty="0"/>
              <a:t>Winning Notification:</a:t>
            </a:r>
            <a:r>
              <a:rPr lang="en-US" dirty="0"/>
              <a:t> Confirm that the notification triggers only when the puzzle is solved correctly.</a:t>
            </a:r>
          </a:p>
          <a:p>
            <a:pPr marL="228600" lvl="1" indent="-228600">
              <a:buFont typeface="Arial"/>
              <a:buChar char="•"/>
            </a:pPr>
            <a:r>
              <a:rPr lang="en-US" b="1" dirty="0"/>
              <a:t>Timer and Move Counter:</a:t>
            </a:r>
            <a:r>
              <a:rPr lang="en-US" dirty="0"/>
              <a:t> Test accurate tracking and display of elapsed time and total moves.</a:t>
            </a:r>
          </a:p>
          <a:p>
            <a:pPr marL="228600" lvl="1" indent="-228600">
              <a:buFont typeface="Arial"/>
              <a:buChar char="•"/>
            </a:pPr>
            <a:r>
              <a:rPr lang="en-US" b="1" dirty="0"/>
              <a:t>Background Selector:</a:t>
            </a:r>
            <a:r>
              <a:rPr lang="en-US" dirty="0"/>
              <a:t> Ensure the selected background applies instantly to all tiles.</a:t>
            </a:r>
          </a:p>
          <a:p>
            <a:pPr marL="228600" indent="-228600">
              <a:buFont typeface=""/>
              <a:buAutoNum type="arabicPeriod"/>
            </a:pPr>
            <a:r>
              <a:rPr lang="en-US" b="1" dirty="0"/>
              <a:t>Example Test Cases:</a:t>
            </a:r>
          </a:p>
          <a:p>
            <a:endParaRPr lang="en-US"/>
          </a:p>
        </p:txBody>
      </p:sp>
    </p:spTree>
    <p:extLst>
      <p:ext uri="{BB962C8B-B14F-4D97-AF65-F5344CB8AC3E}">
        <p14:creationId xmlns:p14="http://schemas.microsoft.com/office/powerpoint/2010/main" val="398182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64B9-22D4-85E3-1C6E-A7E41B7D6AAF}"/>
              </a:ext>
            </a:extLst>
          </p:cNvPr>
          <p:cNvSpPr>
            <a:spLocks noGrp="1"/>
          </p:cNvSpPr>
          <p:nvPr>
            <p:ph type="title"/>
          </p:nvPr>
        </p:nvSpPr>
        <p:spPr/>
        <p:txBody>
          <a:bodyPr/>
          <a:lstStyle/>
          <a:p>
            <a:r>
              <a:rPr lang="en-US">
                <a:ea typeface="+mj-lt"/>
                <a:cs typeface="+mj-lt"/>
              </a:rPr>
              <a:t>Future Enhancements                       Conclusion</a:t>
            </a:r>
            <a:endParaRPr lang="en-US"/>
          </a:p>
        </p:txBody>
      </p:sp>
      <p:sp>
        <p:nvSpPr>
          <p:cNvPr id="3" name="Content Placeholder 2">
            <a:extLst>
              <a:ext uri="{FF2B5EF4-FFF2-40B4-BE49-F238E27FC236}">
                <a16:creationId xmlns:a16="http://schemas.microsoft.com/office/drawing/2014/main" id="{4A3696C2-B459-2DA3-15D9-F069065B5811}"/>
              </a:ext>
            </a:extLst>
          </p:cNvPr>
          <p:cNvSpPr>
            <a:spLocks noGrp="1"/>
          </p:cNvSpPr>
          <p:nvPr>
            <p:ph sz="half" idx="1"/>
          </p:nvPr>
        </p:nvSpPr>
        <p:spPr/>
        <p:txBody>
          <a:bodyPr vert="horz" lIns="91440" tIns="45720" rIns="91440" bIns="45720" rtlCol="0" anchor="t">
            <a:normAutofit/>
          </a:bodyPr>
          <a:lstStyle/>
          <a:p>
            <a:pPr marL="359410" indent="-359410">
              <a:buFont typeface="Arial" panose="05000000000000000000" pitchFamily="2" charset="2"/>
              <a:buChar char="•"/>
            </a:pPr>
            <a:r>
              <a:rPr lang="en-US" sz="1600" b="1" dirty="0">
                <a:solidFill>
                  <a:schemeClr val="tx1"/>
                </a:solidFill>
                <a:ea typeface="+mn-lt"/>
                <a:cs typeface="+mn-lt"/>
              </a:rPr>
              <a:t>Potential Additions</a:t>
            </a:r>
            <a:r>
              <a:rPr lang="en-US" sz="1600" dirty="0">
                <a:solidFill>
                  <a:schemeClr val="tx1"/>
                </a:solidFill>
                <a:ea typeface="+mn-lt"/>
                <a:cs typeface="+mn-lt"/>
              </a:rPr>
              <a:t>:</a:t>
            </a:r>
            <a:endParaRPr lang="en-US" sz="1600" dirty="0">
              <a:solidFill>
                <a:schemeClr val="tx1"/>
              </a:solidFill>
            </a:endParaRPr>
          </a:p>
          <a:p>
            <a:pPr marL="645160" lvl="1" indent="-285750">
              <a:buFont typeface="Arial"/>
              <a:buChar char="•"/>
            </a:pPr>
            <a:r>
              <a:rPr lang="en-US" sz="1600" i="0" dirty="0">
                <a:solidFill>
                  <a:schemeClr val="tx1"/>
                </a:solidFill>
                <a:ea typeface="+mn-lt"/>
                <a:cs typeface="+mn-lt"/>
              </a:rPr>
              <a:t>Additional features to consider:</a:t>
            </a:r>
          </a:p>
          <a:p>
            <a:pPr marL="1364615" lvl="2" indent="-285750">
              <a:buFont typeface="Arial"/>
              <a:buChar char="•"/>
            </a:pPr>
            <a:r>
              <a:rPr lang="en-US" sz="1600" i="0" dirty="0">
                <a:solidFill>
                  <a:schemeClr val="tx1"/>
                </a:solidFill>
                <a:ea typeface="+mn-lt"/>
                <a:cs typeface="+mn-lt"/>
              </a:rPr>
              <a:t>Multiple grid sizes (e.g., 3x3, 6x6).</a:t>
            </a:r>
          </a:p>
          <a:p>
            <a:pPr marL="1364615" lvl="2" indent="-285750">
              <a:buFont typeface="Arial"/>
              <a:buChar char="•"/>
            </a:pPr>
            <a:r>
              <a:rPr lang="en-US" sz="1600" i="0" dirty="0">
                <a:solidFill>
                  <a:schemeClr val="tx1"/>
                </a:solidFill>
                <a:ea typeface="+mn-lt"/>
                <a:cs typeface="+mn-lt"/>
              </a:rPr>
              <a:t>Sliding multiple tiles at once.</a:t>
            </a:r>
          </a:p>
          <a:p>
            <a:pPr marL="1364615" lvl="2" indent="-285750">
              <a:buFont typeface="Arial"/>
              <a:buChar char="•"/>
            </a:pPr>
            <a:r>
              <a:rPr lang="en-US" sz="1600" i="0" dirty="0">
                <a:solidFill>
                  <a:schemeClr val="tx1"/>
                </a:solidFill>
                <a:ea typeface="+mn-lt"/>
                <a:cs typeface="+mn-lt"/>
              </a:rPr>
              <a:t>Multiplayer modes.</a:t>
            </a:r>
          </a:p>
          <a:p>
            <a:pPr marL="1364615" lvl="2" indent="-285750">
              <a:buFont typeface="Arial"/>
              <a:buChar char="•"/>
            </a:pPr>
            <a:r>
              <a:rPr lang="en-US" sz="1600" i="0" dirty="0">
                <a:solidFill>
                  <a:schemeClr val="tx1"/>
                </a:solidFill>
                <a:ea typeface="+mn-lt"/>
                <a:cs typeface="+mn-lt"/>
              </a:rPr>
              <a:t>Adding music or sound effects.</a:t>
            </a:r>
            <a:endParaRPr lang="en-US" sz="1600" i="0" dirty="0">
              <a:solidFill>
                <a:schemeClr val="tx1"/>
              </a:solidFill>
            </a:endParaRPr>
          </a:p>
          <a:p>
            <a:pPr marL="359410" indent="-359410">
              <a:buFont typeface="Arial" panose="05000000000000000000" pitchFamily="2" charset="2"/>
              <a:buChar char="•"/>
            </a:pPr>
            <a:endParaRPr lang="en-US">
              <a:solidFill>
                <a:srgbClr val="000000">
                  <a:alpha val="60000"/>
                </a:srgbClr>
              </a:solidFill>
            </a:endParaRPr>
          </a:p>
        </p:txBody>
      </p:sp>
      <p:sp>
        <p:nvSpPr>
          <p:cNvPr id="4" name="Content Placeholder 3">
            <a:extLst>
              <a:ext uri="{FF2B5EF4-FFF2-40B4-BE49-F238E27FC236}">
                <a16:creationId xmlns:a16="http://schemas.microsoft.com/office/drawing/2014/main" id="{417A45E7-BF81-3399-D28A-D0B6D8598356}"/>
              </a:ext>
            </a:extLst>
          </p:cNvPr>
          <p:cNvSpPr>
            <a:spLocks noGrp="1"/>
          </p:cNvSpPr>
          <p:nvPr>
            <p:ph sz="half" idx="2"/>
          </p:nvPr>
        </p:nvSpPr>
        <p:spPr/>
        <p:txBody>
          <a:bodyPr vert="horz" lIns="91440" tIns="45720" rIns="91440" bIns="45720" rtlCol="0" anchor="t">
            <a:normAutofit/>
          </a:bodyPr>
          <a:lstStyle/>
          <a:p>
            <a:pPr marL="359410" indent="-359410">
              <a:buClr>
                <a:srgbClr val="8FA3A3"/>
              </a:buClr>
              <a:buFont typeface="Arial" panose="05000000000000000000" pitchFamily="2" charset="2"/>
              <a:buChar char="•"/>
            </a:pPr>
            <a:r>
              <a:rPr lang="en-US" sz="1600" b="1" dirty="0">
                <a:solidFill>
                  <a:srgbClr val="000000"/>
                </a:solidFill>
                <a:ea typeface="+mn-lt"/>
                <a:cs typeface="+mn-lt"/>
              </a:rPr>
              <a:t>Summary</a:t>
            </a:r>
            <a:r>
              <a:rPr lang="en-US" sz="1600" dirty="0">
                <a:solidFill>
                  <a:srgbClr val="000000"/>
                </a:solidFill>
                <a:ea typeface="+mn-lt"/>
                <a:cs typeface="+mn-lt"/>
              </a:rPr>
              <a:t>: </a:t>
            </a:r>
            <a:endParaRPr lang="en-US" sz="1600">
              <a:solidFill>
                <a:srgbClr val="000000">
                  <a:alpha val="60000"/>
                </a:srgbClr>
              </a:solidFill>
            </a:endParaRPr>
          </a:p>
          <a:p>
            <a:pPr marL="645160" lvl="1" indent="-285750">
              <a:buFont typeface="Arial,Sans-Serif" panose="05000000000000000000" pitchFamily="2" charset="2"/>
              <a:buChar char="•"/>
            </a:pPr>
            <a:r>
              <a:rPr lang="en-US" sz="1600" i="0" dirty="0">
                <a:solidFill>
                  <a:srgbClr val="000000"/>
                </a:solidFill>
                <a:latin typeface="Avenir Next LT Pro"/>
                <a:ea typeface="+mn-lt"/>
                <a:cs typeface="Arial"/>
              </a:rPr>
              <a:t>Successfully created a modern 15-puzzle game with interactive features.</a:t>
            </a:r>
            <a:endParaRPr lang="en-US" sz="1600" dirty="0">
              <a:solidFill>
                <a:srgbClr val="000000">
                  <a:alpha val="60000"/>
                </a:srgbClr>
              </a:solidFill>
            </a:endParaRPr>
          </a:p>
          <a:p>
            <a:pPr marL="645160" lvl="1" indent="-285750">
              <a:buFont typeface="Arial,Sans-Serif" panose="05000000000000000000" pitchFamily="2" charset="2"/>
              <a:buChar char="•"/>
            </a:pPr>
            <a:r>
              <a:rPr lang="en-US" sz="1600" i="0" dirty="0">
                <a:solidFill>
                  <a:srgbClr val="000000"/>
                </a:solidFill>
                <a:latin typeface="Avenir Next LT Pro"/>
                <a:ea typeface="+mn-lt"/>
                <a:cs typeface="Arial"/>
              </a:rPr>
              <a:t>Learned and applied advanced JavaScript techniques for DOM manipulation and animations.</a:t>
            </a:r>
            <a:endParaRPr lang="en-US" sz="1600">
              <a:solidFill>
                <a:srgbClr val="000000">
                  <a:alpha val="60000"/>
                </a:srgbClr>
              </a:solidFill>
            </a:endParaRPr>
          </a:p>
          <a:p>
            <a:pPr marL="645160" lvl="1" indent="-285750">
              <a:buFont typeface="Arial,Sans-Serif" panose="05000000000000000000" pitchFamily="2" charset="2"/>
              <a:buChar char="•"/>
            </a:pPr>
            <a:r>
              <a:rPr lang="en-US" sz="1600" dirty="0">
                <a:solidFill>
                  <a:schemeClr val="tx1"/>
                </a:solidFill>
                <a:ea typeface="+mn-lt"/>
                <a:cs typeface="+mn-lt"/>
              </a:rPr>
              <a:t>Strengthened teamwork and project </a:t>
            </a:r>
            <a:r>
              <a:rPr lang="en-US" sz="1600" i="0" dirty="0">
                <a:solidFill>
                  <a:srgbClr val="000000"/>
                </a:solidFill>
                <a:ea typeface="+mn-lt"/>
                <a:cs typeface="+mn-lt"/>
              </a:rPr>
              <a:t>management skills using Scrum and Kanban methodologies.</a:t>
            </a:r>
            <a:endParaRPr lang="en-US" sz="1600" i="0" dirty="0"/>
          </a:p>
          <a:p>
            <a:pPr marL="645160" lvl="1" indent="-285750">
              <a:buFont typeface="Arial,Sans-Serif" panose="05000000000000000000" pitchFamily="2" charset="2"/>
              <a:buChar char="•"/>
            </a:pPr>
            <a:endParaRPr lang="en-US" sz="1400" i="0" dirty="0">
              <a:solidFill>
                <a:srgbClr val="000000"/>
              </a:solidFill>
              <a:cs typeface="Arial"/>
            </a:endParaRPr>
          </a:p>
        </p:txBody>
      </p:sp>
    </p:spTree>
    <p:extLst>
      <p:ext uri="{BB962C8B-B14F-4D97-AF65-F5344CB8AC3E}">
        <p14:creationId xmlns:p14="http://schemas.microsoft.com/office/powerpoint/2010/main" val="306917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8" name="Group 1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33" name="Rectangle 132">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30BDB-E04B-4B5B-7544-29A9341AD0D4}"/>
              </a:ext>
            </a:extLst>
          </p:cNvPr>
          <p:cNvSpPr>
            <a:spLocks noGrp="1"/>
          </p:cNvSpPr>
          <p:nvPr>
            <p:ph type="title"/>
          </p:nvPr>
        </p:nvSpPr>
        <p:spPr>
          <a:xfrm>
            <a:off x="3627642" y="1714500"/>
            <a:ext cx="4776500" cy="2201900"/>
          </a:xfrm>
        </p:spPr>
        <p:txBody>
          <a:bodyPr vert="horz" lIns="91440" tIns="45720" rIns="91440" bIns="45720" rtlCol="0" anchor="b" anchorCtr="0">
            <a:normAutofit/>
          </a:bodyPr>
          <a:lstStyle/>
          <a:p>
            <a:pPr algn="ctr"/>
            <a:r>
              <a:rPr lang="en-US" sz="7200"/>
              <a:t>Thank you!</a:t>
            </a:r>
          </a:p>
        </p:txBody>
      </p:sp>
      <p:grpSp>
        <p:nvGrpSpPr>
          <p:cNvPr id="135" name="Group 134">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36" name="Group 135">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155"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69" name="Group 168">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70"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47" name="Group 146">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1" name="Straight Connector 150">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3"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9" name="Freeform: Shape 148">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0" name="Freeform: Shape 149">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8" name="Group 137">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39" name="Group 138">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44"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6"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41"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78" name="Straight Connector 177">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181" name="Group 180">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00"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14" name="Group 213">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15"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2" name="Group 181">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2" name="Group 191">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96" name="Straight Connector 195">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8"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94" name="Freeform: Shape 193">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5" name="Freeform: Shape 194">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83" name="Group 182">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84" name="Group 183">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9"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1"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5" name="Group 184">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6"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8"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descr="UGA Department of Housing and Consumer Economics Presentation To Athe…">
            <a:extLst>
              <a:ext uri="{FF2B5EF4-FFF2-40B4-BE49-F238E27FC236}">
                <a16:creationId xmlns:a16="http://schemas.microsoft.com/office/drawing/2014/main" id="{504D9763-9FC4-EC44-234A-A2F403F3FC74}"/>
              </a:ext>
            </a:extLst>
          </p:cNvPr>
          <p:cNvPicPr>
            <a:picLocks noChangeAspect="1"/>
          </p:cNvPicPr>
          <p:nvPr/>
        </p:nvPicPr>
        <p:blipFill>
          <a:blip r:embed="rId2"/>
          <a:stretch>
            <a:fillRect/>
          </a:stretch>
        </p:blipFill>
        <p:spPr>
          <a:xfrm>
            <a:off x="3581815" y="-2655"/>
            <a:ext cx="5035421" cy="2846773"/>
          </a:xfrm>
          <a:prstGeom prst="rect">
            <a:avLst/>
          </a:prstGeom>
        </p:spPr>
      </p:pic>
      <p:pic>
        <p:nvPicPr>
          <p:cNvPr id="4" name="Picture 3" descr="See the source image">
            <a:extLst>
              <a:ext uri="{FF2B5EF4-FFF2-40B4-BE49-F238E27FC236}">
                <a16:creationId xmlns:a16="http://schemas.microsoft.com/office/drawing/2014/main" id="{4D22A56E-A4D5-814A-80D3-5BC308CCC05C}"/>
              </a:ext>
            </a:extLst>
          </p:cNvPr>
          <p:cNvPicPr>
            <a:picLocks noChangeAspect="1"/>
          </p:cNvPicPr>
          <p:nvPr/>
        </p:nvPicPr>
        <p:blipFill>
          <a:blip r:embed="rId3"/>
          <a:stretch>
            <a:fillRect/>
          </a:stretch>
        </p:blipFill>
        <p:spPr>
          <a:xfrm>
            <a:off x="5141343" y="4079721"/>
            <a:ext cx="2077834" cy="2777581"/>
          </a:xfrm>
          <a:prstGeom prst="rect">
            <a:avLst/>
          </a:prstGeom>
        </p:spPr>
      </p:pic>
    </p:spTree>
    <p:extLst>
      <p:ext uri="{BB962C8B-B14F-4D97-AF65-F5344CB8AC3E}">
        <p14:creationId xmlns:p14="http://schemas.microsoft.com/office/powerpoint/2010/main" val="40558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231-8FBE-89AF-EA2E-81F942F12CEF}"/>
              </a:ext>
            </a:extLst>
          </p:cNvPr>
          <p:cNvSpPr>
            <a:spLocks noGrp="1"/>
          </p:cNvSpPr>
          <p:nvPr>
            <p:ph type="title"/>
          </p:nvPr>
        </p:nvSpPr>
        <p:spPr>
          <a:xfrm>
            <a:off x="989400" y="136496"/>
            <a:ext cx="10213200" cy="1112836"/>
          </a:xfrm>
        </p:spPr>
        <p:txBody>
          <a:bodyPr>
            <a:normAutofit/>
          </a:bodyPr>
          <a:lstStyle/>
          <a:p>
            <a:r>
              <a:rPr lang="en-US" sz="3600" dirty="0"/>
              <a:t>Team Information</a:t>
            </a:r>
          </a:p>
        </p:txBody>
      </p:sp>
      <p:sp>
        <p:nvSpPr>
          <p:cNvPr id="3" name="Content Placeholder 2">
            <a:extLst>
              <a:ext uri="{FF2B5EF4-FFF2-40B4-BE49-F238E27FC236}">
                <a16:creationId xmlns:a16="http://schemas.microsoft.com/office/drawing/2014/main" id="{0953D811-130C-F417-C33F-DF4A912C6907}"/>
              </a:ext>
            </a:extLst>
          </p:cNvPr>
          <p:cNvSpPr>
            <a:spLocks noGrp="1"/>
          </p:cNvSpPr>
          <p:nvPr>
            <p:ph idx="1"/>
          </p:nvPr>
        </p:nvSpPr>
        <p:spPr>
          <a:xfrm>
            <a:off x="456000" y="1409401"/>
            <a:ext cx="10213200" cy="4040191"/>
          </a:xfrm>
        </p:spPr>
        <p:txBody>
          <a:bodyPr vert="horz" lIns="91440" tIns="45720" rIns="91440" bIns="45720" rtlCol="0" anchor="t">
            <a:noAutofit/>
          </a:bodyPr>
          <a:lstStyle/>
          <a:p>
            <a:pPr marL="359410" indent="-359410">
              <a:lnSpc>
                <a:spcPct val="100000"/>
              </a:lnSpc>
              <a:buFont typeface="Arial"/>
              <a:buChar char="•"/>
            </a:pPr>
            <a:r>
              <a:rPr lang="en-US" sz="1800" b="1" dirty="0">
                <a:solidFill>
                  <a:schemeClr val="bg2">
                    <a:lumMod val="10000"/>
                  </a:schemeClr>
                </a:solidFill>
              </a:rPr>
              <a:t>Team </a:t>
            </a:r>
            <a:r>
              <a:rPr lang="en-US" sz="1800" b="1" dirty="0">
                <a:solidFill>
                  <a:schemeClr val="bg2">
                    <a:lumMod val="10000"/>
                  </a:schemeClr>
                </a:solidFill>
                <a:ea typeface="+mn-lt"/>
                <a:cs typeface="+mn-lt"/>
              </a:rPr>
              <a:t>Members and Roles</a:t>
            </a:r>
            <a:r>
              <a:rPr lang="en-US" sz="1800" dirty="0">
                <a:solidFill>
                  <a:schemeClr val="bg2">
                    <a:lumMod val="10000"/>
                  </a:schemeClr>
                </a:solidFill>
                <a:ea typeface="+mn-lt"/>
                <a:cs typeface="+mn-lt"/>
              </a:rPr>
              <a:t>:</a:t>
            </a:r>
          </a:p>
          <a:p>
            <a:pPr marL="645160" lvl="1" indent="-285750">
              <a:lnSpc>
                <a:spcPct val="100000"/>
              </a:lnSpc>
              <a:buFont typeface="Arial"/>
              <a:buChar char="•"/>
            </a:pPr>
            <a:r>
              <a:rPr lang="en-US" sz="1800" i="0" dirty="0">
                <a:solidFill>
                  <a:schemeClr val="bg2">
                    <a:lumMod val="10000"/>
                  </a:schemeClr>
                </a:solidFill>
                <a:ea typeface="+mn-lt"/>
                <a:cs typeface="+mn-lt"/>
              </a:rPr>
              <a:t>Walid Abdullahi: </a:t>
            </a:r>
          </a:p>
          <a:p>
            <a:pPr marL="359410" lvl="1">
              <a:lnSpc>
                <a:spcPct val="100000"/>
              </a:lnSpc>
            </a:pPr>
            <a:r>
              <a:rPr lang="en-US" sz="1800" i="0" dirty="0">
                <a:solidFill>
                  <a:schemeClr val="bg2">
                    <a:lumMod val="10000"/>
                  </a:schemeClr>
                </a:solidFill>
                <a:ea typeface="+mn-lt"/>
                <a:cs typeface="+mn-lt"/>
              </a:rPr>
              <a:t>Responsible for implementing game logic, dynamic animations, and solving algorithms.</a:t>
            </a:r>
            <a:endParaRPr lang="en-US">
              <a:solidFill>
                <a:schemeClr val="bg2">
                  <a:lumMod val="10000"/>
                </a:schemeClr>
              </a:solidFill>
            </a:endParaRPr>
          </a:p>
          <a:p>
            <a:pPr marL="1365250" indent="-359410">
              <a:lnSpc>
                <a:spcPct val="100000"/>
              </a:lnSpc>
              <a:buClr>
                <a:srgbClr val="8FA3A3"/>
              </a:buClr>
              <a:buFont typeface="Wingdings"/>
              <a:buChar char="§"/>
            </a:pPr>
            <a:r>
              <a:rPr lang="en-US" sz="1800" dirty="0">
                <a:solidFill>
                  <a:schemeClr val="bg2">
                    <a:lumMod val="10000"/>
                  </a:schemeClr>
                </a:solidFill>
                <a:ea typeface="+mn-lt"/>
                <a:cs typeface="+mn-lt"/>
              </a:rPr>
              <a:t>Led </a:t>
            </a:r>
            <a:r>
              <a:rPr lang="en-US" sz="1800" i="0" dirty="0">
                <a:solidFill>
                  <a:schemeClr val="bg2">
                    <a:lumMod val="10000"/>
                  </a:schemeClr>
                </a:solidFill>
                <a:ea typeface="+mn-lt"/>
                <a:cs typeface="+mn-lt"/>
              </a:rPr>
              <a:t>the </a:t>
            </a:r>
            <a:r>
              <a:rPr lang="en-US" sz="1800" dirty="0">
                <a:solidFill>
                  <a:schemeClr val="bg2">
                    <a:lumMod val="10000"/>
                  </a:schemeClr>
                </a:solidFill>
                <a:ea typeface="+mn-lt"/>
                <a:cs typeface="+mn-lt"/>
              </a:rPr>
              <a:t>project and implemented critical features, including game logic</a:t>
            </a:r>
            <a:r>
              <a:rPr lang="en-US" sz="1800" i="0" dirty="0">
                <a:solidFill>
                  <a:schemeClr val="bg2">
                    <a:lumMod val="10000"/>
                  </a:schemeClr>
                </a:solidFill>
                <a:ea typeface="+mn-lt"/>
                <a:cs typeface="+mn-lt"/>
              </a:rPr>
              <a:t>, </a:t>
            </a:r>
            <a:r>
              <a:rPr lang="en-US" sz="1800" dirty="0">
                <a:solidFill>
                  <a:schemeClr val="bg2">
                    <a:lumMod val="10000"/>
                  </a:schemeClr>
                </a:solidFill>
                <a:ea typeface="+mn-lt"/>
                <a:cs typeface="+mn-lt"/>
              </a:rPr>
              <a:t>solving algorithms</a:t>
            </a:r>
            <a:r>
              <a:rPr lang="en-US" sz="1800" i="0" dirty="0">
                <a:solidFill>
                  <a:schemeClr val="bg2">
                    <a:lumMod val="10000"/>
                  </a:schemeClr>
                </a:solidFill>
                <a:ea typeface="+mn-lt"/>
                <a:cs typeface="+mn-lt"/>
              </a:rPr>
              <a:t>, and </a:t>
            </a:r>
            <a:r>
              <a:rPr lang="en-US" sz="1800" dirty="0">
                <a:solidFill>
                  <a:schemeClr val="bg2">
                    <a:lumMod val="10000"/>
                  </a:schemeClr>
                </a:solidFill>
                <a:ea typeface="+mn-lt"/>
                <a:cs typeface="+mn-lt"/>
              </a:rPr>
              <a:t>animations.</a:t>
            </a:r>
            <a:endParaRPr lang="en-US" dirty="0">
              <a:solidFill>
                <a:schemeClr val="bg2">
                  <a:lumMod val="10000"/>
                </a:schemeClr>
              </a:solidFill>
              <a:ea typeface="+mn-lt"/>
              <a:cs typeface="+mn-lt"/>
            </a:endParaRP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Created </a:t>
            </a:r>
            <a:r>
              <a:rPr lang="en-US" sz="1800" i="0" dirty="0">
                <a:solidFill>
                  <a:schemeClr val="bg2">
                    <a:lumMod val="10000"/>
                  </a:schemeClr>
                </a:solidFill>
                <a:ea typeface="+mn-lt"/>
                <a:cs typeface="+mn-lt"/>
              </a:rPr>
              <a:t>the </a:t>
            </a:r>
            <a:r>
              <a:rPr lang="en-US" sz="1800" dirty="0">
                <a:solidFill>
                  <a:schemeClr val="bg2">
                    <a:lumMod val="10000"/>
                  </a:schemeClr>
                </a:solidFill>
                <a:ea typeface="+mn-lt"/>
                <a:cs typeface="+mn-lt"/>
              </a:rPr>
              <a:t>winning notification system </a:t>
            </a:r>
            <a:r>
              <a:rPr lang="en-US" sz="1800" i="0" dirty="0">
                <a:solidFill>
                  <a:schemeClr val="bg2">
                    <a:lumMod val="10000"/>
                  </a:schemeClr>
                </a:solidFill>
                <a:ea typeface="+mn-lt"/>
                <a:cs typeface="+mn-lt"/>
              </a:rPr>
              <a:t>and </a:t>
            </a:r>
            <a:r>
              <a:rPr lang="en-US" sz="1800" dirty="0">
                <a:solidFill>
                  <a:schemeClr val="bg2">
                    <a:lumMod val="10000"/>
                  </a:schemeClr>
                </a:solidFill>
                <a:ea typeface="+mn-lt"/>
                <a:cs typeface="+mn-lt"/>
              </a:rPr>
              <a:t>integrated multiple </a:t>
            </a:r>
            <a:r>
              <a:rPr lang="en-US" sz="1800" i="0" dirty="0">
                <a:solidFill>
                  <a:schemeClr val="bg2">
                    <a:lumMod val="10000"/>
                  </a:schemeClr>
                </a:solidFill>
                <a:ea typeface="+mn-lt"/>
                <a:cs typeface="+mn-lt"/>
              </a:rPr>
              <a:t>interactive</a:t>
            </a:r>
            <a:r>
              <a:rPr lang="en-US" sz="1800" dirty="0">
                <a:solidFill>
                  <a:schemeClr val="bg2">
                    <a:lumMod val="10000"/>
                  </a:schemeClr>
                </a:solidFill>
                <a:ea typeface="+mn-lt"/>
                <a:cs typeface="+mn-lt"/>
              </a:rPr>
              <a:t> features</a:t>
            </a:r>
            <a:r>
              <a:rPr lang="en-US" sz="1800" i="0" dirty="0">
                <a:solidFill>
                  <a:schemeClr val="bg2">
                    <a:lumMod val="10000"/>
                  </a:schemeClr>
                </a:solidFill>
                <a:ea typeface="+mn-lt"/>
                <a:cs typeface="+mn-lt"/>
              </a:rPr>
              <a:t>.</a:t>
            </a:r>
            <a:endParaRPr lang="en-US" dirty="0">
              <a:solidFill>
                <a:schemeClr val="bg2">
                  <a:lumMod val="10000"/>
                </a:schemeClr>
              </a:solidFill>
            </a:endParaRPr>
          </a:p>
          <a:p>
            <a:pPr marL="359410" lvl="1" indent="0">
              <a:lnSpc>
                <a:spcPct val="100000"/>
              </a:lnSpc>
              <a:buFontTx/>
              <a:buNone/>
            </a:pPr>
            <a:endParaRPr lang="en-US" sz="1800" i="0" dirty="0">
              <a:solidFill>
                <a:schemeClr val="bg2">
                  <a:lumMod val="10000"/>
                </a:schemeClr>
              </a:solidFill>
              <a:ea typeface="+mn-lt"/>
              <a:cs typeface="+mn-lt"/>
            </a:endParaRPr>
          </a:p>
          <a:p>
            <a:pPr marL="645160" lvl="1" indent="-285750">
              <a:lnSpc>
                <a:spcPct val="100000"/>
              </a:lnSpc>
              <a:buFont typeface="Arial"/>
              <a:buChar char="•"/>
            </a:pPr>
            <a:r>
              <a:rPr lang="en-US" sz="1800" i="0" dirty="0">
                <a:solidFill>
                  <a:schemeClr val="bg2">
                    <a:lumMod val="10000"/>
                  </a:schemeClr>
                </a:solidFill>
                <a:ea typeface="+mn-lt"/>
                <a:cs typeface="+mn-lt"/>
              </a:rPr>
              <a:t>Stuart Idehen: </a:t>
            </a:r>
          </a:p>
          <a:p>
            <a:pPr marL="359410" lvl="1">
              <a:lnSpc>
                <a:spcPct val="100000"/>
              </a:lnSpc>
            </a:pPr>
            <a:r>
              <a:rPr lang="en-US" sz="1800" i="0" dirty="0">
                <a:solidFill>
                  <a:schemeClr val="bg2">
                    <a:lumMod val="10000"/>
                  </a:schemeClr>
                </a:solidFill>
                <a:ea typeface="+mn-lt"/>
                <a:cs typeface="+mn-lt"/>
              </a:rPr>
              <a:t>Developed the UI layout, shuffle functionality, and ensured the game is visually appealing and interactive.</a:t>
            </a:r>
            <a:endParaRPr lang="en-US" dirty="0">
              <a:solidFill>
                <a:schemeClr val="bg2">
                  <a:lumMod val="10000"/>
                </a:schemeClr>
              </a:solidFill>
            </a:endParaRP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Designed </a:t>
            </a:r>
            <a:r>
              <a:rPr lang="en-US" sz="1800" i="0" dirty="0">
                <a:solidFill>
                  <a:schemeClr val="bg2">
                    <a:lumMod val="10000"/>
                  </a:schemeClr>
                </a:solidFill>
                <a:ea typeface="+mn-lt"/>
                <a:cs typeface="+mn-lt"/>
              </a:rPr>
              <a:t>the UI layout, </a:t>
            </a:r>
            <a:r>
              <a:rPr lang="en-US" sz="1800" dirty="0">
                <a:solidFill>
                  <a:schemeClr val="bg2">
                    <a:lumMod val="10000"/>
                  </a:schemeClr>
                </a:solidFill>
                <a:ea typeface="+mn-lt"/>
                <a:cs typeface="+mn-lt"/>
              </a:rPr>
              <a:t>ensuring a </a:t>
            </a:r>
            <a:r>
              <a:rPr lang="en-US" sz="1800" i="0" dirty="0">
                <a:solidFill>
                  <a:schemeClr val="bg2">
                    <a:lumMod val="10000"/>
                  </a:schemeClr>
                </a:solidFill>
                <a:ea typeface="+mn-lt"/>
                <a:cs typeface="+mn-lt"/>
              </a:rPr>
              <a:t>visually appealing </a:t>
            </a:r>
            <a:r>
              <a:rPr lang="en-US" sz="1800" dirty="0">
                <a:solidFill>
                  <a:schemeClr val="bg2">
                    <a:lumMod val="10000"/>
                  </a:schemeClr>
                </a:solidFill>
                <a:ea typeface="+mn-lt"/>
                <a:cs typeface="+mn-lt"/>
              </a:rPr>
              <a:t>grid structure </a:t>
            </a:r>
            <a:r>
              <a:rPr lang="en-US" sz="1800" i="0" dirty="0">
                <a:solidFill>
                  <a:schemeClr val="bg2">
                    <a:lumMod val="10000"/>
                  </a:schemeClr>
                </a:solidFill>
                <a:ea typeface="+mn-lt"/>
                <a:cs typeface="+mn-lt"/>
              </a:rPr>
              <a:t>and interactive</a:t>
            </a:r>
            <a:r>
              <a:rPr lang="en-US" sz="1800" dirty="0">
                <a:solidFill>
                  <a:schemeClr val="bg2">
                    <a:lumMod val="10000"/>
                  </a:schemeClr>
                </a:solidFill>
                <a:ea typeface="+mn-lt"/>
                <a:cs typeface="+mn-lt"/>
              </a:rPr>
              <a:t> buttons.</a:t>
            </a: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Developed the shuffle algorithm to guarantee solvability and contributed to CSS responsiveness</a:t>
            </a:r>
            <a:r>
              <a:rPr lang="en-US" sz="1800" i="0" dirty="0">
                <a:solidFill>
                  <a:schemeClr val="bg2">
                    <a:lumMod val="10000"/>
                  </a:schemeClr>
                </a:solidFill>
                <a:ea typeface="+mn-lt"/>
                <a:cs typeface="+mn-lt"/>
              </a:rPr>
              <a:t>.</a:t>
            </a:r>
            <a:endParaRPr lang="en-US" dirty="0">
              <a:solidFill>
                <a:schemeClr val="bg2">
                  <a:lumMod val="10000"/>
                </a:schemeClr>
              </a:solidFill>
            </a:endParaRPr>
          </a:p>
          <a:p>
            <a:pPr marL="1365250" lvl="2" indent="-359410">
              <a:lnSpc>
                <a:spcPct val="100000"/>
              </a:lnSpc>
              <a:buClr>
                <a:srgbClr val="8FA3A3"/>
              </a:buClr>
              <a:buFont typeface="Wingdings"/>
              <a:buChar char="§"/>
            </a:pPr>
            <a:endParaRPr lang="en-US" sz="1800" i="0" dirty="0">
              <a:solidFill>
                <a:schemeClr val="bg2">
                  <a:lumMod val="10000"/>
                </a:schemeClr>
              </a:solidFill>
            </a:endParaRPr>
          </a:p>
        </p:txBody>
      </p:sp>
    </p:spTree>
    <p:extLst>
      <p:ext uri="{BB962C8B-B14F-4D97-AF65-F5344CB8AC3E}">
        <p14:creationId xmlns:p14="http://schemas.microsoft.com/office/powerpoint/2010/main" val="3591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74506-8AB3-EA84-157C-4E2C14DD547D}"/>
              </a:ext>
            </a:extLst>
          </p:cNvPr>
          <p:cNvSpPr>
            <a:spLocks noGrp="1"/>
          </p:cNvSpPr>
          <p:nvPr>
            <p:ph type="title"/>
          </p:nvPr>
        </p:nvSpPr>
        <p:spPr>
          <a:xfrm>
            <a:off x="989400" y="-2771"/>
            <a:ext cx="6328800" cy="1112836"/>
          </a:xfrm>
        </p:spPr>
        <p:txBody>
          <a:bodyPr>
            <a:normAutofit/>
          </a:bodyPr>
          <a:lstStyle/>
          <a:p>
            <a:pPr algn="ctr"/>
            <a:r>
              <a:rPr lang="en-US"/>
              <a:t>Problem Statement &amp; Objectives        </a:t>
            </a:r>
          </a:p>
        </p:txBody>
      </p:sp>
      <p:sp>
        <p:nvSpPr>
          <p:cNvPr id="3" name="Content Placeholder 2">
            <a:extLst>
              <a:ext uri="{FF2B5EF4-FFF2-40B4-BE49-F238E27FC236}">
                <a16:creationId xmlns:a16="http://schemas.microsoft.com/office/drawing/2014/main" id="{C273BF72-4A60-1B60-C6EA-EDF5B367E25A}"/>
              </a:ext>
            </a:extLst>
          </p:cNvPr>
          <p:cNvSpPr>
            <a:spLocks noGrp="1"/>
          </p:cNvSpPr>
          <p:nvPr>
            <p:ph idx="1"/>
          </p:nvPr>
        </p:nvSpPr>
        <p:spPr>
          <a:xfrm>
            <a:off x="614087" y="1125547"/>
            <a:ext cx="7886919" cy="4846297"/>
          </a:xfrm>
        </p:spPr>
        <p:txBody>
          <a:bodyPr vert="horz" lIns="91440" tIns="45720" rIns="91440" bIns="45720" rtlCol="0" anchor="t">
            <a:noAutofit/>
          </a:bodyPr>
          <a:lstStyle/>
          <a:p>
            <a:pPr marL="0" indent="0">
              <a:lnSpc>
                <a:spcPct val="140000"/>
              </a:lnSpc>
              <a:buNone/>
            </a:pPr>
            <a:r>
              <a:rPr lang="en-US" sz="1600" b="1" dirty="0">
                <a:solidFill>
                  <a:schemeClr val="tx2"/>
                </a:solidFill>
              </a:rPr>
              <a:t>Problem Statement</a:t>
            </a:r>
            <a:r>
              <a:rPr lang="en-US" sz="1600" dirty="0">
                <a:solidFill>
                  <a:schemeClr val="tx2"/>
                </a:solidFill>
              </a:rPr>
              <a:t>: </a:t>
            </a:r>
            <a:endParaRPr lang="en-US" sz="1600">
              <a:solidFill>
                <a:schemeClr val="tx2"/>
              </a:solidFill>
            </a:endParaRPr>
          </a:p>
          <a:p>
            <a:pPr marL="359410" indent="-359410">
              <a:lnSpc>
                <a:spcPct val="140000"/>
              </a:lnSpc>
              <a:buFont typeface="Arial" panose="05000000000000000000" pitchFamily="2" charset="2"/>
              <a:buChar char="•"/>
            </a:pPr>
            <a:r>
              <a:rPr lang="en-US" sz="1600" dirty="0">
                <a:solidFill>
                  <a:schemeClr val="tx2"/>
                </a:solidFill>
              </a:rPr>
              <a:t>While the Fifteen Puzzle is a timeless game, it often lacks features that resonate with modern audiences, such as dynamic visuals, animations, and guaranteed solvability. Without these enhancements, the gameplay can feel dated and less engaging.</a:t>
            </a:r>
          </a:p>
          <a:p>
            <a:pPr marL="0" marR="0" lvl="0" indent="0" defTabSz="914400" rtl="0" eaLnBrk="0" fontAlgn="base" latinLnBrk="0" hangingPunct="0">
              <a:lnSpc>
                <a:spcPct val="140000"/>
              </a:lnSpc>
              <a:spcBef>
                <a:spcPct val="0"/>
              </a:spcBef>
              <a:spcAft>
                <a:spcPct val="0"/>
              </a:spcAft>
              <a:buClrTx/>
              <a:buSzTx/>
              <a:buNone/>
              <a:tabLst/>
            </a:pPr>
            <a:r>
              <a:rPr lang="en-US" sz="1600" b="1" dirty="0">
                <a:solidFill>
                  <a:schemeClr val="tx2"/>
                </a:solidFill>
              </a:rPr>
              <a:t>Objectives</a:t>
            </a:r>
            <a:r>
              <a:rPr lang="en-US" sz="1600" dirty="0">
                <a:solidFill>
                  <a:schemeClr val="tx2"/>
                </a:solidFill>
              </a:rPr>
              <a:t>: </a:t>
            </a:r>
            <a:endParaRPr lang="en-US" sz="1600">
              <a:solidFill>
                <a:schemeClr val="tx2"/>
              </a:solidFill>
            </a:endParaRPr>
          </a:p>
          <a:p>
            <a:pPr marL="719455" lvl="2" indent="-359410">
              <a:lnSpc>
                <a:spcPct val="140000"/>
              </a:lnSpc>
              <a:spcBef>
                <a:spcPct val="0"/>
              </a:spcBef>
              <a:spcAft>
                <a:spcPct val="0"/>
              </a:spcAft>
              <a:buFont typeface="Arial"/>
              <a:buChar char="•"/>
            </a:pPr>
            <a:r>
              <a:rPr kumimoji="0" lang="en-US" altLang="en-US" sz="1600" b="0" i="0" u="none" strike="noStrike" cap="none" normalizeH="0" baseline="0" dirty="0">
                <a:ln>
                  <a:noFill/>
                </a:ln>
                <a:solidFill>
                  <a:schemeClr val="tx2"/>
                </a:solidFill>
                <a:effectLst/>
                <a:latin typeface="Avenir Next LT Pro"/>
                <a:cs typeface="Arial"/>
              </a:rPr>
              <a:t>Implement </a:t>
            </a:r>
            <a:r>
              <a:rPr lang="en-US" altLang="en-US" sz="1600" dirty="0">
                <a:solidFill>
                  <a:schemeClr val="tx2"/>
                </a:solidFill>
                <a:latin typeface="Avenir Next LT Pro"/>
                <a:cs typeface="Arial"/>
              </a:rPr>
              <a:t>an interactive Fifteen Puzzle game that not only replicates the classic experience but also introduces modern features to make it visually compelling and accessible.</a:t>
            </a:r>
            <a:endParaRPr lang="en-US" sz="1600" dirty="0">
              <a:solidFill>
                <a:schemeClr val="tx2"/>
              </a:solidFill>
              <a:latin typeface="Avenir Next LT Pro"/>
              <a:cs typeface="Arial"/>
            </a:endParaRPr>
          </a:p>
          <a:p>
            <a:pPr marL="360045" lvl="2" indent="0">
              <a:lnSpc>
                <a:spcPct val="140000"/>
              </a:lnSpc>
              <a:spcBef>
                <a:spcPct val="0"/>
              </a:spcBef>
              <a:spcAft>
                <a:spcPct val="0"/>
              </a:spcAft>
              <a:buNone/>
            </a:pPr>
            <a:r>
              <a:rPr lang="en-US" sz="1600" dirty="0">
                <a:solidFill>
                  <a:schemeClr val="tx2"/>
                </a:solidFill>
                <a:latin typeface="Avenir Next LT Pro"/>
                <a:cs typeface="Arial"/>
              </a:rPr>
              <a:t>Key objectives include:</a:t>
            </a:r>
            <a:endParaRPr lang="en-US" sz="1600">
              <a:solidFill>
                <a:schemeClr val="tx2"/>
              </a:solidFill>
              <a:latin typeface="Avenir Next LT Pro"/>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Ensuring solvability of the puzzle using </a:t>
            </a:r>
            <a:r>
              <a:rPr kumimoji="0" lang="en-US" sz="1600" b="0" i="0" u="none" strike="noStrike" cap="none" normalizeH="0" baseline="0" dirty="0">
                <a:ln>
                  <a:noFill/>
                </a:ln>
                <a:solidFill>
                  <a:schemeClr val="tx2"/>
                </a:solidFill>
                <a:effectLst/>
                <a:latin typeface="Avenir Next LT Pro"/>
                <a:cs typeface="Arial"/>
              </a:rPr>
              <a:t>a </a:t>
            </a:r>
            <a:r>
              <a:rPr lang="en-US" sz="1600" dirty="0">
                <a:solidFill>
                  <a:schemeClr val="tx2"/>
                </a:solidFill>
                <a:latin typeface="Avenir Next LT Pro"/>
                <a:cs typeface="Arial"/>
              </a:rPr>
              <a:t>robust shuffle algorithm</a:t>
            </a:r>
            <a:r>
              <a:rPr kumimoji="0" lang="en-US" sz="1600" b="0" i="0" u="none" strike="noStrike" cap="none" normalizeH="0" baseline="0" dirty="0">
                <a:ln>
                  <a:noFill/>
                </a:ln>
                <a:solidFill>
                  <a:schemeClr val="tx2"/>
                </a:solidFill>
                <a:effectLst/>
                <a:latin typeface="Avenir Next LT Pro"/>
                <a:cs typeface="Arial"/>
              </a:rPr>
              <a:t>.</a:t>
            </a:r>
            <a:endParaRPr lang="en-US" sz="1600">
              <a:solidFill>
                <a:schemeClr val="tx2"/>
              </a:solidFill>
              <a:latin typeface="Avenir Next LT Pro"/>
              <a:cs typeface="Arial"/>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Adding real-time feedback mechanisms </a:t>
            </a:r>
            <a:r>
              <a:rPr kumimoji="0" lang="en-US" sz="1600" b="0" i="0" u="none" strike="noStrike" cap="none" normalizeH="0" baseline="0" dirty="0">
                <a:ln>
                  <a:noFill/>
                </a:ln>
                <a:solidFill>
                  <a:schemeClr val="tx2"/>
                </a:solidFill>
                <a:effectLst/>
                <a:latin typeface="Avenir Next LT Pro"/>
                <a:cs typeface="Arial"/>
              </a:rPr>
              <a:t>such as </a:t>
            </a:r>
            <a:r>
              <a:rPr lang="en-US" sz="1600" dirty="0">
                <a:solidFill>
                  <a:schemeClr val="tx2"/>
                </a:solidFill>
                <a:latin typeface="Avenir Next LT Pro"/>
                <a:cs typeface="Arial"/>
              </a:rPr>
              <a:t>a timer, move counter, and winning notification.</a:t>
            </a:r>
            <a:endParaRPr lang="en-US" sz="1600">
              <a:solidFill>
                <a:schemeClr val="tx2"/>
              </a:solidFill>
              <a:latin typeface="Avenir Next LT Pro"/>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Enhancing the user experience with hover effects, </a:t>
            </a:r>
            <a:r>
              <a:rPr kumimoji="0" lang="en-US" sz="1600" b="0" i="0" u="none" strike="noStrike" cap="none" normalizeH="0" baseline="0" dirty="0">
                <a:ln>
                  <a:noFill/>
                </a:ln>
                <a:solidFill>
                  <a:schemeClr val="tx2"/>
                </a:solidFill>
                <a:effectLst/>
                <a:latin typeface="Avenir Next LT Pro"/>
                <a:cs typeface="Arial"/>
              </a:rPr>
              <a:t>animations, and </a:t>
            </a:r>
            <a:r>
              <a:rPr lang="en-US" sz="1600" dirty="0">
                <a:solidFill>
                  <a:schemeClr val="tx2"/>
                </a:solidFill>
                <a:latin typeface="Avenir Next LT Pro"/>
                <a:cs typeface="Arial"/>
              </a:rPr>
              <a:t>selectable backgrounds</a:t>
            </a:r>
            <a:r>
              <a:rPr kumimoji="0" lang="en-US" sz="1600" b="0" i="0" u="none" strike="noStrike" cap="none" normalizeH="0" baseline="0" dirty="0">
                <a:ln>
                  <a:noFill/>
                </a:ln>
                <a:solidFill>
                  <a:schemeClr val="tx2"/>
                </a:solidFill>
                <a:effectLst/>
                <a:latin typeface="Avenir Next LT Pro"/>
                <a:cs typeface="Arial"/>
              </a:rPr>
              <a:t>.</a:t>
            </a:r>
            <a:endParaRPr lang="en-US" sz="1600">
              <a:solidFill>
                <a:schemeClr val="tx2"/>
              </a:solidFill>
              <a:latin typeface="Avenir Next LT Pro"/>
              <a:cs typeface="Arial"/>
            </a:endParaRPr>
          </a:p>
          <a:p>
            <a:pPr marL="719455" lvl="2" indent="-359410">
              <a:lnSpc>
                <a:spcPct val="140000"/>
              </a:lnSpc>
              <a:spcBef>
                <a:spcPct val="0"/>
              </a:spcBef>
              <a:spcAft>
                <a:spcPct val="0"/>
              </a:spcAft>
              <a:buFont typeface="Arial"/>
              <a:buChar char="•"/>
            </a:pPr>
            <a:endParaRPr lang="en-US" altLang="en-US" sz="1000" b="0" i="0" u="none" strike="noStrike" cap="none" normalizeH="0" baseline="0" dirty="0">
              <a:ln>
                <a:noFill/>
              </a:ln>
              <a:solidFill>
                <a:schemeClr val="tx2"/>
              </a:solidFill>
              <a:effectLst/>
              <a:latin typeface="Arial" panose="020B0604020202020204" pitchFamily="34" charset="0"/>
              <a:cs typeface="Arial"/>
            </a:endParaRPr>
          </a:p>
          <a:p>
            <a:pPr marL="359410" indent="-359410">
              <a:lnSpc>
                <a:spcPct val="140000"/>
              </a:lnSpc>
              <a:buFont typeface="Arial" panose="05000000000000000000" pitchFamily="2" charset="2"/>
              <a:buChar char="•"/>
            </a:pPr>
            <a:endParaRPr lang="en-US" sz="1000"/>
          </a:p>
          <a:p>
            <a:pPr marL="359410" indent="-359410">
              <a:lnSpc>
                <a:spcPct val="140000"/>
              </a:lnSpc>
              <a:buFont typeface="Arial" panose="05000000000000000000" pitchFamily="2" charset="2"/>
              <a:buChar char="•"/>
            </a:pPr>
            <a:endParaRPr lang="en-US" sz="1000"/>
          </a:p>
        </p:txBody>
      </p:sp>
      <p:cxnSp>
        <p:nvCxnSpPr>
          <p:cNvPr id="1037" name="Straight Connector 1036">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30" name="Picture 6" descr="PuzzleScript Next - advanced features for the PuzzleScript open-source ...">
            <a:extLst>
              <a:ext uri="{FF2B5EF4-FFF2-40B4-BE49-F238E27FC236}">
                <a16:creationId xmlns:a16="http://schemas.microsoft.com/office/drawing/2014/main" id="{5B7911D9-9F23-552F-99CF-CADCC7C8081D}"/>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8883650" y="2045319"/>
            <a:ext cx="2767362" cy="276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46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3AE-04CB-27E2-519A-3704828FC789}"/>
              </a:ext>
            </a:extLst>
          </p:cNvPr>
          <p:cNvSpPr>
            <a:spLocks noGrp="1"/>
          </p:cNvSpPr>
          <p:nvPr>
            <p:ph type="title"/>
          </p:nvPr>
        </p:nvSpPr>
        <p:spPr/>
        <p:txBody>
          <a:bodyPr/>
          <a:lstStyle/>
          <a:p>
            <a:r>
              <a:rPr lang="en-US" dirty="0">
                <a:ea typeface="+mj-lt"/>
                <a:cs typeface="+mj-lt"/>
              </a:rPr>
              <a:t>Project Overview</a:t>
            </a:r>
            <a:r>
              <a:rPr lang="en-US" dirty="0"/>
              <a:t>                          </a:t>
            </a:r>
            <a:endParaRPr lang="en-US" dirty="0">
              <a:ea typeface="+mj-lt"/>
              <a:cs typeface="+mj-lt"/>
            </a:endParaRPr>
          </a:p>
        </p:txBody>
      </p:sp>
      <p:sp>
        <p:nvSpPr>
          <p:cNvPr id="4" name="Content Placeholder 3">
            <a:extLst>
              <a:ext uri="{FF2B5EF4-FFF2-40B4-BE49-F238E27FC236}">
                <a16:creationId xmlns:a16="http://schemas.microsoft.com/office/drawing/2014/main" id="{DDFDE5A8-2C20-0AE0-FBC6-448342E3E83D}"/>
              </a:ext>
            </a:extLst>
          </p:cNvPr>
          <p:cNvSpPr>
            <a:spLocks noGrp="1"/>
          </p:cNvSpPr>
          <p:nvPr>
            <p:ph sz="half" idx="4294967295"/>
          </p:nvPr>
        </p:nvSpPr>
        <p:spPr>
          <a:xfrm>
            <a:off x="986704" y="1713058"/>
            <a:ext cx="10221623" cy="4051011"/>
          </a:xfrm>
        </p:spPr>
        <p:txBody>
          <a:bodyPr vert="horz" lIns="91440" tIns="45720" rIns="91440" bIns="45720" rtlCol="0" anchor="t">
            <a:noAutofit/>
          </a:bodyPr>
          <a:lstStyle/>
          <a:p>
            <a:pPr marL="0" indent="0">
              <a:buNone/>
            </a:pPr>
            <a:r>
              <a:rPr lang="en-US" sz="1800" b="1" dirty="0">
                <a:solidFill>
                  <a:schemeClr val="tx1"/>
                </a:solidFill>
              </a:rPr>
              <a:t>Key Features:</a:t>
            </a:r>
          </a:p>
          <a:p>
            <a:pPr marL="359410" indent="-359410">
              <a:buFont typeface="Arial" panose="020B0604020202020204" pitchFamily="34" charset="0"/>
              <a:buChar char="•"/>
            </a:pPr>
            <a:r>
              <a:rPr lang="en-US" sz="1800" dirty="0">
                <a:solidFill>
                  <a:schemeClr val="tx1"/>
                </a:solidFill>
                <a:ea typeface="+mn-lt"/>
                <a:cs typeface="+mn-lt"/>
              </a:rPr>
              <a:t>Solvable 4x4 grid: The game ensures all shuffled puzzles are solvable, thanks to the custom algorithm.</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Dynamic animations: Tiles respond to user actions with hover effects, transitions, and winning notifications.</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Timer and move counter: Tracks player performance in real-time.</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Background customization: Players can switch between multiple background images to personalize their experience.</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Winning popup: A visually engaging notification appears when the puzzle is successfully solved.</a:t>
            </a:r>
            <a:endParaRPr lang="en-US" sz="1800" dirty="0">
              <a:solidFill>
                <a:schemeClr val="tx1"/>
              </a:solidFill>
            </a:endParaRPr>
          </a:p>
          <a:p>
            <a:pPr marL="359410" indent="-359410">
              <a:buFont typeface="Arial" panose="020B0604020202020204" pitchFamily="34" charset="0"/>
              <a:buChar char="•"/>
            </a:pPr>
            <a:endParaRPr lang="en-US" sz="1800" i="0" dirty="0">
              <a:solidFill>
                <a:schemeClr val="tx1"/>
              </a:solidFill>
            </a:endParaRPr>
          </a:p>
        </p:txBody>
      </p:sp>
    </p:spTree>
    <p:extLst>
      <p:ext uri="{BB962C8B-B14F-4D97-AF65-F5344CB8AC3E}">
        <p14:creationId xmlns:p14="http://schemas.microsoft.com/office/powerpoint/2010/main" val="312746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872-4774-E1BC-8DD5-B765F6D15E76}"/>
              </a:ext>
            </a:extLst>
          </p:cNvPr>
          <p:cNvSpPr>
            <a:spLocks noGrp="1"/>
          </p:cNvSpPr>
          <p:nvPr>
            <p:ph type="title"/>
          </p:nvPr>
        </p:nvSpPr>
        <p:spPr/>
        <p:txBody>
          <a:bodyPr/>
          <a:lstStyle/>
          <a:p>
            <a:r>
              <a:rPr lang="en-US"/>
              <a:t>Architecture and Design </a:t>
            </a:r>
          </a:p>
        </p:txBody>
      </p:sp>
      <p:sp>
        <p:nvSpPr>
          <p:cNvPr id="3" name="Content Placeholder 2">
            <a:extLst>
              <a:ext uri="{FF2B5EF4-FFF2-40B4-BE49-F238E27FC236}">
                <a16:creationId xmlns:a16="http://schemas.microsoft.com/office/drawing/2014/main" id="{53E99E58-49FB-3445-9CDC-DC74325DB309}"/>
              </a:ext>
            </a:extLst>
          </p:cNvPr>
          <p:cNvSpPr>
            <a:spLocks noGrp="1"/>
          </p:cNvSpPr>
          <p:nvPr>
            <p:ph idx="1"/>
          </p:nvPr>
        </p:nvSpPr>
        <p:spPr>
          <a:xfrm>
            <a:off x="989400" y="1713139"/>
            <a:ext cx="10213200" cy="4040191"/>
          </a:xfrm>
        </p:spPr>
        <p:txBody>
          <a:bodyPr vert="horz" lIns="91440" tIns="45720" rIns="91440" bIns="45720" rtlCol="0" anchor="t">
            <a:normAutofit fontScale="25000" lnSpcReduction="20000"/>
          </a:bodyPr>
          <a:lstStyle/>
          <a:p>
            <a:pPr marL="359410" indent="-359410">
              <a:buFont typeface="Arial,Sans-Serif" panose="05000000000000000000" pitchFamily="2" charset="2"/>
              <a:buChar char="•"/>
            </a:pPr>
            <a:r>
              <a:rPr lang="en-US" sz="7200" b="1">
                <a:solidFill>
                  <a:schemeClr val="tx1"/>
                </a:solidFill>
              </a:rPr>
              <a:t>Application Architecture: </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fifteen.js: Game logic and event handling.</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fifteen.css: Styling for the grid, tiles, and transitions.</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fifteen.html: HTML structure of the game.</a:t>
            </a:r>
          </a:p>
          <a:p>
            <a:pPr marL="1079500" lvl="2" indent="-359410">
              <a:buClr>
                <a:srgbClr val="8FA3A3"/>
              </a:buClr>
              <a:buFont typeface="Arial" panose="05000000000000000000" pitchFamily="2" charset="2"/>
              <a:buChar char="•"/>
            </a:pPr>
            <a:r>
              <a:rPr lang="en-US" sz="7200">
                <a:solidFill>
                  <a:schemeClr val="tx1"/>
                </a:solidFill>
                <a:latin typeface="Avenir Next LT Pro"/>
              </a:rPr>
              <a:t>UI components (e.g., puzzle grid, buttons, timer).</a:t>
            </a:r>
          </a:p>
          <a:p>
            <a:pPr marL="1079500" lvl="2" indent="-359410">
              <a:buClr>
                <a:srgbClr val="8FA3A3"/>
              </a:buClr>
              <a:buFont typeface="Arial" panose="05000000000000000000" pitchFamily="2" charset="2"/>
              <a:buChar char="•"/>
            </a:pPr>
            <a:r>
              <a:rPr lang="en-US" sz="7200">
                <a:solidFill>
                  <a:schemeClr val="tx1"/>
                </a:solidFill>
                <a:latin typeface="Avenir Next LT Pro"/>
              </a:rPr>
              <a:t>Design principles (e.g., mobile responsiveness, clean grid-based layout).</a:t>
            </a:r>
            <a:endParaRPr lang="en-US" sz="30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2200">
              <a:solidFill>
                <a:srgbClr val="000000">
                  <a:alpha val="60000"/>
                </a:srgbClr>
              </a:solidFill>
              <a:latin typeface="Aptos"/>
            </a:endParaRPr>
          </a:p>
          <a:p>
            <a:pPr marL="720090" lvl="2" indent="0">
              <a:buClr>
                <a:srgbClr val="8FA3A3"/>
              </a:buClr>
              <a:buNone/>
            </a:pPr>
            <a:endParaRPr lang="en-US" sz="48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4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3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a:solidFill>
                <a:srgbClr val="000000">
                  <a:alpha val="60000"/>
                </a:srgbClr>
              </a:solidFill>
              <a:latin typeface="Avenir Next LT Pro"/>
            </a:endParaRPr>
          </a:p>
          <a:p>
            <a:pPr marL="1079500" lvl="2" indent="-359410">
              <a:buClr>
                <a:srgbClr val="8FA3A3"/>
              </a:buClr>
              <a:buFont typeface="Arial" panose="05000000000000000000" pitchFamily="2" charset="2"/>
              <a:buChar char="•"/>
            </a:pPr>
            <a:endParaRPr lang="en-US">
              <a:solidFill>
                <a:srgbClr val="000000">
                  <a:alpha val="60000"/>
                </a:srgbClr>
              </a:solidFill>
            </a:endParaRPr>
          </a:p>
          <a:p>
            <a:pPr marL="359410" indent="-359410">
              <a:buClr>
                <a:srgbClr val="8FA3A3"/>
              </a:buClr>
            </a:pPr>
            <a:endParaRPr lang="en-US" i="1">
              <a:solidFill>
                <a:srgbClr val="000000">
                  <a:alpha val="60000"/>
                </a:srgbClr>
              </a:solidFill>
            </a:endParaRPr>
          </a:p>
          <a:p>
            <a:pPr marL="359410" lvl="1"/>
            <a:r>
              <a:rPr lang="en-US" i="1">
                <a:solidFill>
                  <a:srgbClr val="000000">
                    <a:alpha val="60000"/>
                  </a:srgbClr>
                </a:solidFill>
              </a:rPr>
              <a:t> </a:t>
            </a:r>
            <a:r>
              <a:rPr lang="en-US">
                <a:solidFill>
                  <a:srgbClr val="000000">
                    <a:alpha val="60000"/>
                  </a:srgbClr>
                </a:solidFill>
              </a:rPr>
              <a:t>  </a:t>
            </a:r>
            <a:endParaRPr lang="en-US" i="0">
              <a:solidFill>
                <a:srgbClr val="000000">
                  <a:alpha val="60000"/>
                </a:srgbClr>
              </a:solidFill>
            </a:endParaRPr>
          </a:p>
        </p:txBody>
      </p:sp>
    </p:spTree>
    <p:extLst>
      <p:ext uri="{BB962C8B-B14F-4D97-AF65-F5344CB8AC3E}">
        <p14:creationId xmlns:p14="http://schemas.microsoft.com/office/powerpoint/2010/main" val="409986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570139A-A643-EFC8-DC94-DE4B7EA0D61C}"/>
              </a:ext>
            </a:extLst>
          </p:cNvPr>
          <p:cNvGraphicFramePr>
            <a:graphicFrameLocks noChangeAspect="1"/>
          </p:cNvGraphicFramePr>
          <p:nvPr>
            <p:custDataLst>
              <p:tags r:id="rId1"/>
            </p:custDataLst>
            <p:extLst>
              <p:ext uri="{D42A27DB-BD31-4B8C-83A1-F6EECF244321}">
                <p14:modId xmlns:p14="http://schemas.microsoft.com/office/powerpoint/2010/main" val="3879164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7" name="think-cell data - do not delete" hidden="1">
                        <a:extLst>
                          <a:ext uri="{FF2B5EF4-FFF2-40B4-BE49-F238E27FC236}">
                            <a16:creationId xmlns:a16="http://schemas.microsoft.com/office/drawing/2014/main" id="{8570139A-A643-EFC8-DC94-DE4B7EA0D6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A6077C-C0B8-F9E8-5753-AD5159C04231}"/>
              </a:ext>
            </a:extLst>
          </p:cNvPr>
          <p:cNvSpPr>
            <a:spLocks noGrp="1"/>
          </p:cNvSpPr>
          <p:nvPr>
            <p:ph type="title"/>
          </p:nvPr>
        </p:nvSpPr>
        <p:spPr>
          <a:xfrm>
            <a:off x="627936" y="-360218"/>
            <a:ext cx="10213200" cy="1112836"/>
          </a:xfrm>
        </p:spPr>
        <p:txBody>
          <a:bodyPr vert="horz"/>
          <a:lstStyle/>
          <a:p>
            <a:r>
              <a:rPr lang="en-US" dirty="0"/>
              <a:t>Scrum/Kanban Method in Project Management</a:t>
            </a:r>
          </a:p>
        </p:txBody>
      </p:sp>
      <p:sp>
        <p:nvSpPr>
          <p:cNvPr id="3" name="Content Placeholder 2">
            <a:extLst>
              <a:ext uri="{FF2B5EF4-FFF2-40B4-BE49-F238E27FC236}">
                <a16:creationId xmlns:a16="http://schemas.microsoft.com/office/drawing/2014/main" id="{A108607A-471C-DC8B-DC3E-F3C416AA1C00}"/>
              </a:ext>
            </a:extLst>
          </p:cNvPr>
          <p:cNvSpPr>
            <a:spLocks noGrp="1"/>
          </p:cNvSpPr>
          <p:nvPr>
            <p:ph idx="1"/>
          </p:nvPr>
        </p:nvSpPr>
        <p:spPr>
          <a:xfrm>
            <a:off x="628870" y="348571"/>
            <a:ext cx="10531854" cy="5730445"/>
          </a:xfrm>
        </p:spPr>
        <p:txBody>
          <a:bodyPr vert="horz" lIns="91440" tIns="45720" rIns="91440" bIns="45720" rtlCol="0" anchor="t">
            <a:noAutofit/>
          </a:bodyPr>
          <a:lstStyle/>
          <a:p>
            <a:pPr marL="0" indent="0">
              <a:lnSpc>
                <a:spcPct val="100000"/>
              </a:lnSpc>
              <a:buNone/>
            </a:pPr>
            <a:endParaRPr lang="en-US" sz="1200" b="1" dirty="0">
              <a:solidFill>
                <a:schemeClr val="tx1">
                  <a:lumMod val="95000"/>
                  <a:lumOff val="5000"/>
                </a:schemeClr>
              </a:solidFill>
            </a:endParaRPr>
          </a:p>
          <a:p>
            <a:pPr marL="359410" indent="-359410">
              <a:lnSpc>
                <a:spcPct val="100000"/>
              </a:lnSpc>
              <a:buFont typeface="Arial" panose="020B0604020202020204" pitchFamily="34" charset="0"/>
              <a:buChar char="•"/>
            </a:pPr>
            <a:r>
              <a:rPr lang="en-US" sz="1200" b="1" dirty="0">
                <a:solidFill>
                  <a:schemeClr val="tx1">
                    <a:lumMod val="95000"/>
                    <a:lumOff val="5000"/>
                  </a:schemeClr>
                </a:solidFill>
              </a:rPr>
              <a:t>Benefits of Scrum:</a:t>
            </a:r>
          </a:p>
          <a:p>
            <a:pPr marL="1079500" lvl="2" indent="-359410">
              <a:lnSpc>
                <a:spcPct val="100000"/>
              </a:lnSpc>
              <a:buFont typeface="Arial" panose="020B0604020202020204" pitchFamily="34" charset="0"/>
              <a:buChar char="•"/>
            </a:pPr>
            <a:r>
              <a:rPr lang="en-US" sz="1200" dirty="0">
                <a:solidFill>
                  <a:schemeClr val="tx1">
                    <a:lumMod val="95000"/>
                    <a:lumOff val="5000"/>
                  </a:schemeClr>
                </a:solidFill>
              </a:rPr>
              <a:t>Clear Task Communication, Improved Collaboration, Efficiency.</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How we applied Kanban/Scrum:</a:t>
            </a:r>
            <a:endParaRPr lang="en-US" sz="1200" dirty="0">
              <a:solidFill>
                <a:schemeClr val="tx1">
                  <a:lumMod val="95000"/>
                  <a:lumOff val="5000"/>
                </a:schemeClr>
              </a:solidFill>
            </a:endParaRP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Daily Stand-ups:</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dirty="0">
                <a:solidFill>
                  <a:schemeClr val="tx1">
                    <a:lumMod val="95000"/>
                    <a:lumOff val="5000"/>
                  </a:schemeClr>
                </a:solidFill>
                <a:ea typeface="+mn-lt"/>
                <a:cs typeface="+mn-lt"/>
              </a:rPr>
              <a:t>15-minute meetings to discuss: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What was completed yesterday.</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What will be worked on today.</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Any blockers.</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Kanban Task Breakdown:</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To-Do:</a:t>
            </a:r>
            <a:endParaRPr lang="en-US" sz="1200" dirty="0">
              <a:solidFill>
                <a:schemeClr val="tx1">
                  <a:lumMod val="95000"/>
                  <a:lumOff val="5000"/>
                </a:schemeClr>
              </a:solidFill>
              <a:ea typeface="+mn-lt"/>
              <a:cs typeface="+mn-lt"/>
            </a:endParaRPr>
          </a:p>
          <a:p>
            <a:pPr marL="1079500" lvl="2" indent="-359410">
              <a:lnSpc>
                <a:spcPct val="100000"/>
              </a:lnSpc>
              <a:buClr>
                <a:srgbClr val="8FA3A3"/>
              </a:buClr>
              <a:buFont typeface="Wingdings" panose="020B0604020202020204" pitchFamily="34" charset="0"/>
              <a:buChar char=""/>
            </a:pPr>
            <a:r>
              <a:rPr lang="en-US" sz="1200" dirty="0">
                <a:solidFill>
                  <a:schemeClr val="tx1">
                    <a:lumMod val="95000"/>
                    <a:lumOff val="5000"/>
                  </a:schemeClr>
                </a:solidFill>
                <a:ea typeface="+mn-lt"/>
                <a:cs typeface="+mn-lt"/>
              </a:rPr>
              <a:t>Design UI and layout in HTML/CSS.</a:t>
            </a:r>
          </a:p>
          <a:p>
            <a:pPr marL="1079500" lvl="2" indent="-359410">
              <a:lnSpc>
                <a:spcPct val="100000"/>
              </a:lnSpc>
              <a:buClr>
                <a:srgbClr val="8FA3A3"/>
              </a:buClr>
              <a:buFont typeface="Wingdings" panose="020B0604020202020204" pitchFamily="34" charset="0"/>
              <a:buChar char=""/>
            </a:pPr>
            <a:r>
              <a:rPr lang="en-US" sz="1200" dirty="0">
                <a:solidFill>
                  <a:schemeClr val="tx1">
                    <a:lumMod val="95000"/>
                    <a:lumOff val="5000"/>
                  </a:schemeClr>
                </a:solidFill>
                <a:ea typeface="+mn-lt"/>
                <a:cs typeface="+mn-lt"/>
              </a:rPr>
              <a:t>Implement </a:t>
            </a:r>
            <a:r>
              <a:rPr lang="en-US" sz="1200" err="1">
                <a:solidFill>
                  <a:schemeClr val="tx1">
                    <a:lumMod val="95000"/>
                    <a:lumOff val="5000"/>
                  </a:schemeClr>
                </a:solidFill>
                <a:latin typeface="Avenir Next LT Pro"/>
              </a:rPr>
              <a:t>initializeBoard</a:t>
            </a:r>
            <a:r>
              <a:rPr lang="en-US" sz="1200" dirty="0">
                <a:solidFill>
                  <a:schemeClr val="tx1">
                    <a:lumMod val="95000"/>
                    <a:lumOff val="5000"/>
                  </a:schemeClr>
                </a:solidFill>
                <a:latin typeface="Avenir Next LT Pro"/>
              </a:rPr>
              <a:t>()</a:t>
            </a:r>
            <a:r>
              <a:rPr lang="en-US" sz="1200" dirty="0">
                <a:solidFill>
                  <a:schemeClr val="tx1">
                    <a:lumMod val="95000"/>
                    <a:lumOff val="5000"/>
                  </a:schemeClr>
                </a:solidFill>
                <a:ea typeface="+mn-lt"/>
                <a:cs typeface="+mn-lt"/>
              </a:rPr>
              <a:t> logic</a:t>
            </a:r>
            <a:r>
              <a:rPr lang="en-US" sz="1200" spc="50" dirty="0">
                <a:solidFill>
                  <a:schemeClr val="tx1">
                    <a:lumMod val="95000"/>
                    <a:lumOff val="5000"/>
                  </a:schemeClr>
                </a:solidFill>
                <a:ea typeface="+mn-lt"/>
                <a:cs typeface="+mn-lt"/>
              </a:rPr>
              <a:t>.</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In Progress:</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Develop </a:t>
            </a:r>
            <a:r>
              <a:rPr lang="en-US" sz="1200" err="1">
                <a:solidFill>
                  <a:schemeClr val="tx1">
                    <a:lumMod val="95000"/>
                    <a:lumOff val="5000"/>
                  </a:schemeClr>
                </a:solidFill>
                <a:latin typeface="Avenir Next LT Pro"/>
                <a:ea typeface="+mn-lt"/>
                <a:cs typeface="+mn-lt"/>
              </a:rPr>
              <a:t>moveTile</a:t>
            </a:r>
            <a:r>
              <a:rPr lang="en-US" sz="1200" dirty="0">
                <a:solidFill>
                  <a:schemeClr val="tx1">
                    <a:lumMod val="95000"/>
                    <a:lumOff val="5000"/>
                  </a:schemeClr>
                </a:solidFill>
                <a:latin typeface="Avenir Next LT Pro"/>
                <a:ea typeface="+mn-lt"/>
                <a:cs typeface="+mn-lt"/>
              </a:rPr>
              <a:t>()</a:t>
            </a:r>
            <a:r>
              <a:rPr lang="en-US" sz="1200" dirty="0">
                <a:solidFill>
                  <a:schemeClr val="tx1">
                    <a:lumMod val="95000"/>
                    <a:lumOff val="5000"/>
                  </a:schemeClr>
                </a:solidFill>
                <a:ea typeface="+mn-lt"/>
                <a:cs typeface="+mn-lt"/>
              </a:rPr>
              <a:t> and </a:t>
            </a:r>
            <a:r>
              <a:rPr lang="en-US" sz="1200" err="1">
                <a:solidFill>
                  <a:schemeClr val="tx1">
                    <a:lumMod val="95000"/>
                    <a:lumOff val="5000"/>
                  </a:schemeClr>
                </a:solidFill>
                <a:latin typeface="Avenir Next LT Pro"/>
                <a:ea typeface="+mn-lt"/>
                <a:cs typeface="+mn-lt"/>
              </a:rPr>
              <a:t>canMove</a:t>
            </a:r>
            <a:r>
              <a:rPr lang="en-US" sz="1200" dirty="0">
                <a:solidFill>
                  <a:schemeClr val="tx1">
                    <a:lumMod val="95000"/>
                    <a:lumOff val="5000"/>
                  </a:schemeClr>
                </a:solidFill>
                <a:latin typeface="Avenir Next LT Pro"/>
                <a:ea typeface="+mn-lt"/>
                <a:cs typeface="+mn-lt"/>
              </a:rPr>
              <a:t>()</a:t>
            </a:r>
            <a:r>
              <a:rPr lang="en-US" sz="1200" dirty="0">
                <a:solidFill>
                  <a:schemeClr val="tx1">
                    <a:lumMod val="95000"/>
                    <a:lumOff val="5000"/>
                  </a:schemeClr>
                </a:solidFill>
                <a:ea typeface="+mn-lt"/>
                <a:cs typeface="+mn-lt"/>
              </a:rPr>
              <a:t> functions.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Debug shuffle logic to ensure solvability.</a:t>
            </a: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Completed:</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Add animations for tile movements.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Implement background selector feature.</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Sprint Example:</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Sprint Goal:</a:t>
            </a:r>
            <a:r>
              <a:rPr lang="en-US" sz="1200" dirty="0">
                <a:solidFill>
                  <a:schemeClr val="tx1">
                    <a:lumMod val="95000"/>
                    <a:lumOff val="5000"/>
                  </a:schemeClr>
                </a:solidFill>
                <a:ea typeface="+mn-lt"/>
                <a:cs typeface="+mn-lt"/>
              </a:rPr>
              <a:t> Finish game logic and basic UI in 1 week.</a:t>
            </a: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Tasks Assigned:</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Walid Abdullahi:</a:t>
            </a:r>
            <a:r>
              <a:rPr lang="en-US" sz="1200" dirty="0">
                <a:solidFill>
                  <a:schemeClr val="tx1">
                    <a:lumMod val="95000"/>
                    <a:lumOff val="5000"/>
                  </a:schemeClr>
                </a:solidFill>
                <a:ea typeface="+mn-lt"/>
                <a:cs typeface="+mn-lt"/>
              </a:rPr>
              <a:t> Create board logic (</a:t>
            </a:r>
            <a:r>
              <a:rPr lang="en-US" sz="1200" err="1">
                <a:solidFill>
                  <a:schemeClr val="tx1">
                    <a:lumMod val="95000"/>
                    <a:lumOff val="5000"/>
                  </a:schemeClr>
                </a:solidFill>
                <a:latin typeface="Avenir Next LT Pro"/>
                <a:ea typeface="+mn-lt"/>
                <a:cs typeface="+mn-lt"/>
              </a:rPr>
              <a:t>initializeBoard</a:t>
            </a:r>
            <a:r>
              <a:rPr lang="en-US" sz="1200" dirty="0">
                <a:solidFill>
                  <a:schemeClr val="tx1">
                    <a:lumMod val="95000"/>
                    <a:lumOff val="5000"/>
                  </a:schemeClr>
                </a:solidFill>
                <a:ea typeface="+mn-lt"/>
                <a:cs typeface="+mn-lt"/>
              </a:rPr>
              <a:t>, </a:t>
            </a:r>
            <a:r>
              <a:rPr lang="en-US" sz="1200" err="1">
                <a:solidFill>
                  <a:schemeClr val="tx1">
                    <a:lumMod val="95000"/>
                    <a:lumOff val="5000"/>
                  </a:schemeClr>
                </a:solidFill>
                <a:latin typeface="Avenir Next LT Pro"/>
                <a:ea typeface="+mn-lt"/>
                <a:cs typeface="+mn-lt"/>
              </a:rPr>
              <a:t>moveTile</a:t>
            </a:r>
            <a:r>
              <a:rPr lang="en-US" sz="1200" dirty="0">
                <a:solidFill>
                  <a:schemeClr val="tx1">
                    <a:lumMod val="95000"/>
                    <a:lumOff val="5000"/>
                  </a:schemeClr>
                </a:solidFill>
                <a:ea typeface="+mn-lt"/>
                <a:cs typeface="+mn-lt"/>
              </a:rPr>
              <a:t>).</a:t>
            </a:r>
          </a:p>
          <a:p>
            <a:pPr marL="1079500" lvl="2"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Stuart Idehen:</a:t>
            </a:r>
            <a:r>
              <a:rPr lang="en-US" sz="1200" dirty="0">
                <a:solidFill>
                  <a:schemeClr val="tx1">
                    <a:lumMod val="95000"/>
                    <a:lumOff val="5000"/>
                  </a:schemeClr>
                </a:solidFill>
                <a:ea typeface="+mn-lt"/>
                <a:cs typeface="+mn-lt"/>
              </a:rPr>
              <a:t> Style the grid and buttons, ensure layout responsiveness.</a:t>
            </a:r>
          </a:p>
          <a:p>
            <a:pPr marL="359410" indent="-359410">
              <a:lnSpc>
                <a:spcPct val="100000"/>
              </a:lnSpc>
              <a:buFont typeface="Arial" panose="020B0604020202020204" pitchFamily="34" charset="0"/>
              <a:buChar char="•"/>
            </a:pPr>
            <a:endParaRPr lang="en-US" sz="1200" b="1" dirty="0">
              <a:solidFill>
                <a:schemeClr val="tx1">
                  <a:lumMod val="95000"/>
                  <a:lumOff val="5000"/>
                </a:schemeClr>
              </a:solidFill>
            </a:endParaRPr>
          </a:p>
          <a:p>
            <a:pPr marL="1748155" lvl="2" indent="-571500">
              <a:lnSpc>
                <a:spcPct val="100000"/>
              </a:lnSpc>
              <a:buFont typeface="Arial" panose="020B0604020202020204" pitchFamily="34" charset="0"/>
              <a:buChar char="•"/>
            </a:pPr>
            <a:endParaRPr lang="en-US" sz="1200" dirty="0">
              <a:solidFill>
                <a:schemeClr val="tx1">
                  <a:lumMod val="95000"/>
                  <a:lumOff val="5000"/>
                </a:schemeClr>
              </a:solidFill>
            </a:endParaRPr>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7670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A1D-8FFC-4A6A-ABAF-AEA78A4447AF}"/>
              </a:ext>
            </a:extLst>
          </p:cNvPr>
          <p:cNvSpPr>
            <a:spLocks noGrp="1"/>
          </p:cNvSpPr>
          <p:nvPr>
            <p:ph type="title"/>
          </p:nvPr>
        </p:nvSpPr>
        <p:spPr/>
        <p:txBody>
          <a:bodyPr/>
          <a:lstStyle/>
          <a:p>
            <a:r>
              <a:rPr lang="en-US"/>
              <a:t>Code Demo and Walkthrough</a:t>
            </a:r>
          </a:p>
        </p:txBody>
      </p:sp>
      <p:sp>
        <p:nvSpPr>
          <p:cNvPr id="3" name="Content Placeholder 2">
            <a:extLst>
              <a:ext uri="{FF2B5EF4-FFF2-40B4-BE49-F238E27FC236}">
                <a16:creationId xmlns:a16="http://schemas.microsoft.com/office/drawing/2014/main" id="{57FE95DE-2824-C7B5-804F-505156D7628B}"/>
              </a:ext>
            </a:extLst>
          </p:cNvPr>
          <p:cNvSpPr>
            <a:spLocks noGrp="1"/>
          </p:cNvSpPr>
          <p:nvPr>
            <p:ph idx="1"/>
          </p:nvPr>
        </p:nvSpPr>
        <p:spPr/>
        <p:txBody>
          <a:bodyPr vert="horz" lIns="91440" tIns="45720" rIns="91440" bIns="45720" rtlCol="0" anchor="t">
            <a:noAutofit/>
          </a:bodyPr>
          <a:lstStyle/>
          <a:p>
            <a:pPr marL="359410" indent="-359410">
              <a:buFont typeface="Arial" panose="05000000000000000000" pitchFamily="2" charset="2"/>
              <a:buChar char="•"/>
            </a:pPr>
            <a:r>
              <a:rPr lang="en-US" sz="1800" b="1" dirty="0">
                <a:solidFill>
                  <a:schemeClr val="tx1"/>
                </a:solidFill>
                <a:ea typeface="+mn-lt"/>
                <a:cs typeface="+mn-lt"/>
              </a:rPr>
              <a:t>Gameplay Demo</a:t>
            </a:r>
            <a:r>
              <a:rPr lang="en-US" sz="1800" dirty="0">
                <a:solidFill>
                  <a:schemeClr val="tx1"/>
                </a:solidFill>
                <a:ea typeface="+mn-lt"/>
                <a:cs typeface="+mn-lt"/>
              </a:rPr>
              <a:t>:</a:t>
            </a:r>
            <a:endParaRPr lang="en-US" sz="1800" dirty="0">
              <a:solidFill>
                <a:schemeClr val="tx1"/>
              </a:solidFill>
            </a:endParaRPr>
          </a:p>
          <a:p>
            <a:pPr marL="702310" lvl="1" indent="-342900">
              <a:buFont typeface="Arial"/>
              <a:buChar char="•"/>
            </a:pPr>
            <a:r>
              <a:rPr lang="en-US" sz="1800" i="0" dirty="0">
                <a:solidFill>
                  <a:schemeClr val="tx1"/>
                </a:solidFill>
                <a:ea typeface="+mn-lt"/>
                <a:cs typeface="+mn-lt"/>
              </a:rPr>
              <a:t> Demonstration of </a:t>
            </a:r>
            <a:r>
              <a:rPr lang="en-US" sz="1800" i="0" dirty="0" err="1">
                <a:solidFill>
                  <a:schemeClr val="tx1"/>
                </a:solidFill>
                <a:ea typeface="+mn-lt"/>
                <a:cs typeface="+mn-lt"/>
              </a:rPr>
              <a:t>gameflow</a:t>
            </a:r>
            <a:r>
              <a:rPr lang="en-US" sz="1800" i="0" dirty="0">
                <a:solidFill>
                  <a:schemeClr val="tx1"/>
                </a:solidFill>
                <a:ea typeface="+mn-lt"/>
                <a:cs typeface="+mn-lt"/>
              </a:rPr>
              <a:t>.</a:t>
            </a:r>
            <a:endParaRPr lang="en-US" sz="1800" dirty="0">
              <a:solidFill>
                <a:schemeClr val="tx1"/>
              </a:solidFill>
            </a:endParaRPr>
          </a:p>
          <a:p>
            <a:pPr marL="359410" indent="-359410">
              <a:buFont typeface="Arial" panose="05000000000000000000" pitchFamily="2" charset="2"/>
              <a:buChar char="•"/>
            </a:pPr>
            <a:r>
              <a:rPr lang="en-US" sz="1800" b="1" dirty="0">
                <a:solidFill>
                  <a:schemeClr val="tx1"/>
                </a:solidFill>
                <a:ea typeface="+mn-lt"/>
                <a:cs typeface="+mn-lt"/>
              </a:rPr>
              <a:t>Key Functions in JavaScript:</a:t>
            </a:r>
            <a:endParaRPr lang="en-US" sz="1800" b="1" dirty="0">
              <a:solidFill>
                <a:schemeClr val="tx1"/>
              </a:solidFill>
            </a:endParaRPr>
          </a:p>
          <a:p>
            <a:pPr marL="702310" lvl="1" indent="-342900">
              <a:buFont typeface="Arial"/>
              <a:buChar char="•"/>
            </a:pPr>
            <a:r>
              <a:rPr lang="en-US" sz="1800" dirty="0" err="1">
                <a:solidFill>
                  <a:schemeClr val="tx1"/>
                </a:solidFill>
                <a:ea typeface="+mn-lt"/>
                <a:cs typeface="+mn-lt"/>
              </a:rPr>
              <a:t>initializeBoard</a:t>
            </a:r>
            <a:r>
              <a:rPr lang="en-US" sz="1800" dirty="0">
                <a:solidFill>
                  <a:schemeClr val="tx1"/>
                </a:solidFill>
                <a:ea typeface="+mn-lt"/>
                <a:cs typeface="+mn-lt"/>
              </a:rPr>
              <a:t>: Dynamically generates a 4x4 grid</a:t>
            </a:r>
            <a:r>
              <a:rPr lang="en-US" sz="1800" i="0" dirty="0">
                <a:solidFill>
                  <a:schemeClr val="tx1"/>
                </a:solidFill>
                <a:ea typeface="+mn-lt"/>
                <a:cs typeface="+mn-lt"/>
              </a:rPr>
              <a:t>, </a:t>
            </a:r>
            <a:r>
              <a:rPr lang="en-US" sz="1800" dirty="0">
                <a:solidFill>
                  <a:schemeClr val="tx1"/>
                </a:solidFill>
                <a:ea typeface="+mn-lt"/>
                <a:cs typeface="+mn-lt"/>
              </a:rPr>
              <a:t>assigns tiles their respective positions</a:t>
            </a:r>
            <a:r>
              <a:rPr lang="en-US" sz="1800" i="0" dirty="0">
                <a:solidFill>
                  <a:schemeClr val="tx1"/>
                </a:solidFill>
                <a:ea typeface="+mn-lt"/>
                <a:cs typeface="+mn-lt"/>
              </a:rPr>
              <a:t>, and </a:t>
            </a:r>
            <a:r>
              <a:rPr lang="en-US" sz="1800" dirty="0">
                <a:solidFill>
                  <a:schemeClr val="tx1"/>
                </a:solidFill>
                <a:ea typeface="+mn-lt"/>
                <a:cs typeface="+mn-lt"/>
              </a:rPr>
              <a:t>prepares the empty space for movement.</a:t>
            </a:r>
            <a:endParaRPr lang="en-US" sz="1800" i="0">
              <a:solidFill>
                <a:schemeClr val="tx1"/>
              </a:solidFill>
            </a:endParaRPr>
          </a:p>
          <a:p>
            <a:pPr marL="702310" lvl="1" indent="-342900">
              <a:buFont typeface="Arial"/>
              <a:buChar char="•"/>
            </a:pPr>
            <a:r>
              <a:rPr lang="en-US" sz="1800" err="1">
                <a:solidFill>
                  <a:schemeClr val="tx1"/>
                </a:solidFill>
                <a:ea typeface="+mn-lt"/>
                <a:cs typeface="+mn-lt"/>
              </a:rPr>
              <a:t>canMove</a:t>
            </a:r>
            <a:r>
              <a:rPr lang="en-US" sz="1800" dirty="0">
                <a:solidFill>
                  <a:schemeClr val="tx1"/>
                </a:solidFill>
                <a:ea typeface="+mn-lt"/>
                <a:cs typeface="+mn-lt"/>
              </a:rPr>
              <a:t>: Validates whether a clicked tile is adjacent to the empty space and eligible for movement.</a:t>
            </a:r>
            <a:endParaRPr lang="en-US" sz="1800" i="0">
              <a:solidFill>
                <a:schemeClr val="tx1"/>
              </a:solidFill>
            </a:endParaRPr>
          </a:p>
          <a:p>
            <a:pPr marL="702310" lvl="1" indent="-342900">
              <a:buFont typeface="Arial"/>
              <a:buChar char="•"/>
            </a:pPr>
            <a:r>
              <a:rPr lang="en-US" sz="1800" i="0" err="1">
                <a:solidFill>
                  <a:schemeClr val="tx1"/>
                </a:solidFill>
                <a:ea typeface="+mn-lt"/>
                <a:cs typeface="+mn-lt"/>
              </a:rPr>
              <a:t>moveTile</a:t>
            </a:r>
            <a:r>
              <a:rPr lang="en-US" sz="1800" i="0" dirty="0">
                <a:solidFill>
                  <a:schemeClr val="tx1"/>
                </a:solidFill>
                <a:ea typeface="+mn-lt"/>
                <a:cs typeface="+mn-lt"/>
              </a:rPr>
              <a:t>: Updates tile positions and visual states, ensuring smooth transitions.</a:t>
            </a:r>
            <a:endParaRPr lang="en-US" sz="1800" i="0">
              <a:solidFill>
                <a:schemeClr val="tx1"/>
              </a:solidFill>
            </a:endParaRPr>
          </a:p>
          <a:p>
            <a:pPr marL="702310" lvl="1" indent="-342900">
              <a:buFont typeface="Arial"/>
              <a:buChar char="•"/>
            </a:pPr>
            <a:r>
              <a:rPr lang="en-US" sz="1800" i="0" dirty="0">
                <a:solidFill>
                  <a:schemeClr val="tx1"/>
                </a:solidFill>
                <a:ea typeface="+mn-lt"/>
                <a:cs typeface="+mn-lt"/>
              </a:rPr>
              <a:t>shuffle: Randomly moves tiles to create a solvable configuration.</a:t>
            </a:r>
            <a:endParaRPr lang="en-US" sz="1800" i="0">
              <a:solidFill>
                <a:schemeClr val="tx1"/>
              </a:solidFill>
            </a:endParaRPr>
          </a:p>
          <a:p>
            <a:pPr marL="359410" indent="-359410">
              <a:buClr>
                <a:srgbClr val="8FA3A3"/>
              </a:buClr>
              <a:buFont typeface="Arial" panose="05000000000000000000" pitchFamily="2" charset="2"/>
              <a:buChar char="•"/>
            </a:pPr>
            <a:endParaRPr lang="en-US" dirty="0">
              <a:solidFill>
                <a:schemeClr val="bg2">
                  <a:lumMod val="10000"/>
                </a:schemeClr>
              </a:solidFill>
            </a:endParaRPr>
          </a:p>
          <a:p>
            <a:pPr marL="359410" indent="-359410">
              <a:buFont typeface="Arial" panose="05000000000000000000" pitchFamily="2" charset="2"/>
              <a:buChar char="•"/>
            </a:pPr>
            <a:endParaRPr lang="en-US">
              <a:solidFill>
                <a:srgbClr val="000000">
                  <a:alpha val="60000"/>
                </a:srgbClr>
              </a:solidFill>
            </a:endParaRPr>
          </a:p>
        </p:txBody>
      </p:sp>
    </p:spTree>
    <p:extLst>
      <p:ext uri="{BB962C8B-B14F-4D97-AF65-F5344CB8AC3E}">
        <p14:creationId xmlns:p14="http://schemas.microsoft.com/office/powerpoint/2010/main" val="376547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7AA0780-93F2-A547-F0AC-6A00258F1DFB}"/>
              </a:ext>
            </a:extLst>
          </p:cNvPr>
          <p:cNvGraphicFramePr>
            <a:graphicFrameLocks noChangeAspect="1"/>
          </p:cNvGraphicFramePr>
          <p:nvPr>
            <p:custDataLst>
              <p:tags r:id="rId1"/>
            </p:custDataLst>
            <p:extLst>
              <p:ext uri="{D42A27DB-BD31-4B8C-83A1-F6EECF244321}">
                <p14:modId xmlns:p14="http://schemas.microsoft.com/office/powerpoint/2010/main" val="3741714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8" name="think-cell data - do not delete" hidden="1">
                        <a:extLst>
                          <a:ext uri="{FF2B5EF4-FFF2-40B4-BE49-F238E27FC236}">
                            <a16:creationId xmlns:a16="http://schemas.microsoft.com/office/drawing/2014/main" id="{A7AA0780-93F2-A547-F0AC-6A00258F1D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53519DF-A3CE-8FA2-77B2-1DF76D941B3B}"/>
              </a:ext>
            </a:extLst>
          </p:cNvPr>
          <p:cNvSpPr>
            <a:spLocks noGrp="1"/>
          </p:cNvSpPr>
          <p:nvPr>
            <p:ph type="title"/>
          </p:nvPr>
        </p:nvSpPr>
        <p:spPr>
          <a:xfrm>
            <a:off x="827763" y="2744"/>
            <a:ext cx="10213200" cy="1112836"/>
          </a:xfrm>
        </p:spPr>
        <p:txBody>
          <a:bodyPr vert="horz"/>
          <a:lstStyle/>
          <a:p>
            <a:r>
              <a:rPr lang="en-US">
                <a:ea typeface="+mj-lt"/>
                <a:cs typeface="+mj-lt"/>
              </a:rPr>
              <a:t>Technical Implementation: Game Logic</a:t>
            </a:r>
            <a:endParaRPr lang="en-US"/>
          </a:p>
        </p:txBody>
      </p:sp>
      <p:sp>
        <p:nvSpPr>
          <p:cNvPr id="3" name="Content Placeholder 2">
            <a:extLst>
              <a:ext uri="{FF2B5EF4-FFF2-40B4-BE49-F238E27FC236}">
                <a16:creationId xmlns:a16="http://schemas.microsoft.com/office/drawing/2014/main" id="{7961D171-D2DE-C4F5-FFB0-E7EBDE2B09ED}"/>
              </a:ext>
            </a:extLst>
          </p:cNvPr>
          <p:cNvSpPr>
            <a:spLocks noGrp="1"/>
          </p:cNvSpPr>
          <p:nvPr>
            <p:ph sz="half" idx="1"/>
          </p:nvPr>
        </p:nvSpPr>
        <p:spPr>
          <a:xfrm>
            <a:off x="-3509" y="1120198"/>
            <a:ext cx="5932854" cy="5743574"/>
          </a:xfrm>
        </p:spPr>
        <p:txBody>
          <a:bodyPr vert="horz" lIns="91440" tIns="45720" rIns="91440" bIns="45720" rtlCol="0" anchor="t">
            <a:noAutofit/>
          </a:bodyPr>
          <a:lstStyle/>
          <a:p>
            <a:pPr marL="171450" indent="-171450">
              <a:lnSpc>
                <a:spcPct val="100000"/>
              </a:lnSpc>
              <a:buFont typeface="Arial" panose="05000000000000000000" pitchFamily="2" charset="2"/>
              <a:buChar char="•"/>
            </a:pPr>
            <a:r>
              <a:rPr lang="en-US" sz="1200" b="1">
                <a:solidFill>
                  <a:schemeClr val="tx1"/>
                </a:solidFill>
                <a:latin typeface="Avenir Next LT Pro"/>
                <a:ea typeface="Fira Code"/>
                <a:cs typeface="Fira Code"/>
              </a:rPr>
              <a:t>Walkthrough the user registration process</a:t>
            </a:r>
            <a:r>
              <a:rPr lang="en-US" sz="1200">
                <a:solidFill>
                  <a:schemeClr val="tx1"/>
                </a:solidFill>
                <a:latin typeface="Avenir Next LT Pro"/>
                <a:ea typeface="Fira Code"/>
                <a:cs typeface="Fira Code"/>
              </a:rPr>
              <a:t>:</a:t>
            </a:r>
            <a:endParaRPr lang="en-US" sz="1200">
              <a:solidFill>
                <a:schemeClr val="tx1"/>
              </a:solidFill>
            </a:endParaRPr>
          </a:p>
          <a:p>
            <a:pPr marL="530860" lvl="1" indent="-171450">
              <a:lnSpc>
                <a:spcPct val="100000"/>
              </a:lnSpc>
              <a:buFont typeface="Arial"/>
              <a:buChar char="•"/>
            </a:pPr>
            <a:r>
              <a:rPr lang="en-US" sz="1200" i="0">
                <a:solidFill>
                  <a:schemeClr val="tx1"/>
                </a:solidFill>
                <a:ea typeface="+mn-lt"/>
                <a:cs typeface="+mn-lt"/>
              </a:rPr>
              <a:t>Handle user input (username, password)</a:t>
            </a:r>
          </a:p>
          <a:p>
            <a:pPr marL="530860" lvl="1" indent="-171450">
              <a:lnSpc>
                <a:spcPct val="100000"/>
              </a:lnSpc>
              <a:buFont typeface="Arial"/>
              <a:buChar char="•"/>
            </a:pPr>
            <a:r>
              <a:rPr lang="en-US" sz="1200" i="0">
                <a:solidFill>
                  <a:schemeClr val="tx1"/>
                </a:solidFill>
                <a:ea typeface="+mn-lt"/>
                <a:cs typeface="+mn-lt"/>
              </a:rPr>
              <a:t>Hash password using </a:t>
            </a:r>
            <a:r>
              <a:rPr lang="en-US" sz="1200" i="0">
                <a:solidFill>
                  <a:schemeClr val="tx1"/>
                </a:solidFill>
                <a:latin typeface="Avenir Next LT Pro"/>
                <a:ea typeface="+mn-lt"/>
                <a:cs typeface="+mn-lt"/>
              </a:rPr>
              <a:t>'</a:t>
            </a:r>
            <a:r>
              <a:rPr lang="en-US" sz="1200" i="0" err="1">
                <a:solidFill>
                  <a:schemeClr val="tx1"/>
                </a:solidFill>
                <a:latin typeface="Avenir Next LT Pro"/>
                <a:ea typeface="+mn-lt"/>
                <a:cs typeface="+mn-lt"/>
              </a:rPr>
              <a:t>password_hash</a:t>
            </a:r>
            <a:r>
              <a:rPr lang="en-US" sz="1200" i="0">
                <a:solidFill>
                  <a:schemeClr val="tx1"/>
                </a:solidFill>
                <a:latin typeface="Avenir Next LT Pro"/>
                <a:ea typeface="+mn-lt"/>
                <a:cs typeface="+mn-lt"/>
              </a:rPr>
              <a:t>()' function</a:t>
            </a:r>
            <a:endParaRPr lang="en-US" sz="1200" i="0">
              <a:solidFill>
                <a:schemeClr val="tx1"/>
              </a:solidFill>
              <a:latin typeface="Avenir Next LT Pro"/>
            </a:endParaRPr>
          </a:p>
          <a:p>
            <a:pPr marL="530860" lvl="1" indent="-171450">
              <a:lnSpc>
                <a:spcPct val="100000"/>
              </a:lnSpc>
              <a:buFont typeface="Arial"/>
              <a:buChar char="•"/>
            </a:pPr>
            <a:r>
              <a:rPr lang="en-US" sz="1200" i="0">
                <a:solidFill>
                  <a:schemeClr val="tx1"/>
                </a:solidFill>
              </a:rPr>
              <a:t>S</a:t>
            </a:r>
            <a:r>
              <a:rPr lang="en-US" sz="1200" i="0">
                <a:solidFill>
                  <a:schemeClr val="tx1"/>
                </a:solidFill>
                <a:ea typeface="+mn-lt"/>
                <a:cs typeface="+mn-lt"/>
              </a:rPr>
              <a:t>tore user data in </a:t>
            </a:r>
            <a:r>
              <a:rPr lang="en-US" sz="1200" i="0">
                <a:solidFill>
                  <a:schemeClr val="tx1"/>
                </a:solidFill>
                <a:latin typeface="Avenir Next LT Pro"/>
              </a:rPr>
              <a:t>the 'users.txt</a:t>
            </a:r>
            <a:r>
              <a:rPr lang="en-US" sz="1200" i="0">
                <a:solidFill>
                  <a:schemeClr val="tx1"/>
                </a:solidFill>
                <a:ea typeface="+mn-lt"/>
                <a:cs typeface="+mn-lt"/>
              </a:rPr>
              <a:t>' file</a:t>
            </a:r>
            <a:endParaRPr lang="en-US" sz="1200" i="0">
              <a:solidFill>
                <a:schemeClr val="tx1"/>
              </a:solidFill>
            </a:endParaRPr>
          </a:p>
          <a:p>
            <a:pPr marL="359410" lvl="1">
              <a:lnSpc>
                <a:spcPct val="100000"/>
              </a:lnSpc>
            </a:pPr>
            <a:r>
              <a:rPr lang="en-US" sz="1200" b="1" i="0">
                <a:solidFill>
                  <a:schemeClr val="tx1"/>
                </a:solidFill>
                <a:latin typeface="Avenir Next LT Pro"/>
                <a:ea typeface="Fira Code"/>
                <a:cs typeface="Fira Code"/>
              </a:rPr>
              <a:t>Code (from </a:t>
            </a:r>
            <a:r>
              <a:rPr lang="en-US" sz="1200" b="1" i="0" err="1">
                <a:solidFill>
                  <a:schemeClr val="tx1"/>
                </a:solidFill>
                <a:latin typeface="Avenir Next LT Pro"/>
                <a:ea typeface="Fira Code"/>
                <a:cs typeface="Fira Code"/>
              </a:rPr>
              <a:t>register.php</a:t>
            </a:r>
            <a:r>
              <a:rPr lang="en-US" sz="1200" b="1" i="0">
                <a:solidFill>
                  <a:schemeClr val="tx1"/>
                </a:solidFill>
                <a:latin typeface="Avenir Next LT Pro"/>
                <a:ea typeface="Fira Code"/>
                <a:cs typeface="Fira Code"/>
              </a:rPr>
              <a:t>):</a:t>
            </a:r>
            <a:endParaRPr lang="en-US">
              <a:solidFill>
                <a:schemeClr val="tx1"/>
              </a:solidFill>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a:solidFill>
                <a:schemeClr val="tx1"/>
              </a:solidFill>
              <a:latin typeface="Avenir Next LT Pro"/>
              <a:ea typeface="Fira Code"/>
              <a:cs typeface="Fira Code"/>
            </a:endParaRPr>
          </a:p>
          <a:p>
            <a:pPr marL="530860" lvl="1" indent="-171450">
              <a:lnSpc>
                <a:spcPct val="100000"/>
              </a:lnSpc>
              <a:buFont typeface="Arial"/>
              <a:buChar char="•"/>
            </a:pPr>
            <a:endParaRPr lang="en-US" sz="1200" i="0">
              <a:solidFill>
                <a:schemeClr val="tx1"/>
              </a:solidFill>
              <a:latin typeface="Avenir Next LT Pro"/>
              <a:ea typeface="Fira Code"/>
              <a:cs typeface="Fira Code"/>
            </a:endParaRPr>
          </a:p>
          <a:p>
            <a:pPr marL="359410" lvl="1">
              <a:lnSpc>
                <a:spcPct val="100000"/>
              </a:lnSpc>
            </a:pPr>
            <a:r>
              <a:rPr lang="en-US" sz="1200" b="1" i="0">
                <a:solidFill>
                  <a:schemeClr val="tx1"/>
                </a:solidFill>
                <a:latin typeface="Avenir Next LT Pro"/>
                <a:ea typeface="Fira Code"/>
                <a:cs typeface="Fira Code"/>
              </a:rPr>
              <a:t>Explanation: </a:t>
            </a:r>
            <a:r>
              <a:rPr lang="en-US" sz="1200" i="0">
                <a:solidFill>
                  <a:schemeClr val="tx1"/>
                </a:solidFill>
                <a:latin typeface="Avenir Next LT Pro"/>
                <a:ea typeface="Fira Code"/>
                <a:cs typeface="Fira Code"/>
              </a:rPr>
              <a:t>The registration process involves checking if the username already exists, hashing the password using `</a:t>
            </a:r>
            <a:r>
              <a:rPr lang="en-US" sz="1200" i="0" err="1">
                <a:solidFill>
                  <a:schemeClr val="tx1"/>
                </a:solidFill>
                <a:latin typeface="Avenir Next LT Pro"/>
                <a:ea typeface="Fira Code"/>
                <a:cs typeface="Fira Code"/>
              </a:rPr>
              <a:t>password_hash</a:t>
            </a:r>
            <a:r>
              <a:rPr lang="en-US" sz="1200" i="0">
                <a:solidFill>
                  <a:schemeClr val="tx1"/>
                </a:solidFill>
                <a:latin typeface="Avenir Next LT Pro"/>
                <a:ea typeface="Fira Code"/>
                <a:cs typeface="Fira Code"/>
              </a:rPr>
              <a:t>()`, and storing the user data in a `users.txt` file. If the registration is successful, the user's session is started, and they are redirected to the main menu.</a:t>
            </a:r>
            <a:endParaRPr lang="en-US" sz="1200">
              <a:solidFill>
                <a:schemeClr val="tx1"/>
              </a:solidFill>
              <a:latin typeface="Avenir Next LT Pro"/>
              <a:ea typeface="Fira Code"/>
              <a:cs typeface="Fira Code"/>
            </a:endParaRPr>
          </a:p>
        </p:txBody>
      </p:sp>
      <p:sp>
        <p:nvSpPr>
          <p:cNvPr id="4" name="Content Placeholder 3">
            <a:extLst>
              <a:ext uri="{FF2B5EF4-FFF2-40B4-BE49-F238E27FC236}">
                <a16:creationId xmlns:a16="http://schemas.microsoft.com/office/drawing/2014/main" id="{B6EFE573-7A12-2511-AA52-C1D39B79EC9D}"/>
              </a:ext>
            </a:extLst>
          </p:cNvPr>
          <p:cNvSpPr>
            <a:spLocks noGrp="1"/>
          </p:cNvSpPr>
          <p:nvPr>
            <p:ph sz="half" idx="2"/>
          </p:nvPr>
        </p:nvSpPr>
        <p:spPr>
          <a:xfrm>
            <a:off x="5927838" y="1120198"/>
            <a:ext cx="5771218" cy="5732029"/>
          </a:xfrm>
        </p:spPr>
        <p:txBody>
          <a:bodyPr vert="horz" lIns="91440" tIns="45720" rIns="91440" bIns="45720" rtlCol="0" anchor="t">
            <a:noAutofit/>
          </a:bodyPr>
          <a:lstStyle/>
          <a:p>
            <a:pPr marL="171450" indent="-171450">
              <a:lnSpc>
                <a:spcPct val="100000"/>
              </a:lnSpc>
              <a:buFont typeface="Arial,Sans-Serif" panose="05000000000000000000" pitchFamily="2" charset="2"/>
              <a:buChar char="•"/>
            </a:pPr>
            <a:r>
              <a:rPr lang="en-US" sz="1200" b="1">
                <a:solidFill>
                  <a:schemeClr val="tx1"/>
                </a:solidFill>
                <a:ea typeface="+mn-lt"/>
                <a:cs typeface="+mn-lt"/>
              </a:rPr>
              <a:t>Demonstrate the login process:</a:t>
            </a:r>
          </a:p>
          <a:p>
            <a:pPr marL="530860" lvl="1" indent="-171450">
              <a:lnSpc>
                <a:spcPct val="100000"/>
              </a:lnSpc>
              <a:buFont typeface="Arial,Sans-Serif" panose="05000000000000000000" pitchFamily="2" charset="2"/>
              <a:buChar char="•"/>
            </a:pPr>
            <a:r>
              <a:rPr lang="en-US" sz="1200" i="0">
                <a:solidFill>
                  <a:schemeClr val="tx1"/>
                </a:solidFill>
                <a:ea typeface="+mn-lt"/>
                <a:cs typeface="+mn-lt"/>
              </a:rPr>
              <a:t>Verify username and password</a:t>
            </a:r>
          </a:p>
          <a:p>
            <a:pPr marL="530860" lvl="1" indent="-171450">
              <a:lnSpc>
                <a:spcPct val="100000"/>
              </a:lnSpc>
              <a:buFont typeface="Arial,Sans-Serif" panose="05000000000000000000" pitchFamily="2" charset="2"/>
              <a:buChar char="•"/>
            </a:pPr>
            <a:r>
              <a:rPr lang="en-US" sz="1200" i="0">
                <a:solidFill>
                  <a:schemeClr val="tx1"/>
                </a:solidFill>
                <a:ea typeface="+mn-lt"/>
                <a:cs typeface="+mn-lt"/>
              </a:rPr>
              <a:t>Manage user sessions with </a:t>
            </a:r>
            <a:r>
              <a:rPr lang="en-US" sz="1200" i="0" err="1">
                <a:solidFill>
                  <a:schemeClr val="tx1"/>
                </a:solidFill>
                <a:ea typeface="+mn-lt"/>
                <a:cs typeface="+mn-lt"/>
              </a:rPr>
              <a:t>session_start</a:t>
            </a:r>
            <a:r>
              <a:rPr lang="en-US" sz="1200" i="0">
                <a:solidFill>
                  <a:schemeClr val="tx1"/>
                </a:solidFill>
                <a:ea typeface="+mn-lt"/>
                <a:cs typeface="+mn-lt"/>
              </a:rPr>
              <a:t>()</a:t>
            </a:r>
          </a:p>
          <a:p>
            <a:pPr marL="530860" lvl="1" indent="-171450">
              <a:lnSpc>
                <a:spcPct val="100000"/>
              </a:lnSpc>
              <a:buFont typeface="Arial,Sans-Serif" panose="05000000000000000000" pitchFamily="2" charset="2"/>
              <a:buChar char="•"/>
            </a:pPr>
            <a:r>
              <a:rPr lang="en-US" sz="1200" i="0">
                <a:solidFill>
                  <a:schemeClr val="tx1"/>
                </a:solidFill>
                <a:ea typeface="+mn-lt"/>
                <a:cs typeface="+mn-lt"/>
              </a:rPr>
              <a:t>Implement "remember me" functionality with cookies</a:t>
            </a:r>
            <a:endParaRPr lang="en-US" sz="1200" b="1" i="0">
              <a:solidFill>
                <a:schemeClr val="tx1"/>
              </a:solidFill>
              <a:ea typeface="+mn-lt"/>
              <a:cs typeface="+mn-lt"/>
            </a:endParaRPr>
          </a:p>
          <a:p>
            <a:pPr marL="359410" lvl="1">
              <a:lnSpc>
                <a:spcPct val="100000"/>
              </a:lnSpc>
            </a:pPr>
            <a:r>
              <a:rPr lang="en-US" sz="1200" b="1" i="0">
                <a:solidFill>
                  <a:schemeClr val="tx1"/>
                </a:solidFill>
                <a:ea typeface="+mn-lt"/>
                <a:cs typeface="+mn-lt"/>
              </a:rPr>
              <a:t>Code</a:t>
            </a:r>
            <a:r>
              <a:rPr lang="en-US" sz="1200" b="1">
                <a:solidFill>
                  <a:schemeClr val="tx1"/>
                </a:solidFill>
                <a:ea typeface="+mn-lt"/>
                <a:cs typeface="+mn-lt"/>
              </a:rPr>
              <a:t> (from </a:t>
            </a:r>
            <a:r>
              <a:rPr lang="en-US" sz="1200" b="1" err="1">
                <a:solidFill>
                  <a:schemeClr val="tx1"/>
                </a:solidFill>
                <a:latin typeface="Avenir Next LT Pro"/>
              </a:rPr>
              <a:t>login.php</a:t>
            </a:r>
            <a:r>
              <a:rPr lang="en-US" sz="1200" b="1">
                <a:solidFill>
                  <a:schemeClr val="tx1"/>
                </a:solidFill>
                <a:ea typeface="+mn-lt"/>
                <a:cs typeface="+mn-lt"/>
              </a:rPr>
              <a:t>):</a:t>
            </a:r>
            <a:endParaRPr lang="en-US" sz="1200" b="1" i="0">
              <a:solidFill>
                <a:schemeClr val="tx1"/>
              </a:solidFill>
            </a:endParaRPr>
          </a:p>
          <a:p>
            <a:pPr marL="359410" lvl="1">
              <a:lnSpc>
                <a:spcPct val="100000"/>
              </a:lnSpc>
            </a:pPr>
            <a:endParaRPr lang="en-US" sz="1200" b="1">
              <a:solidFill>
                <a:schemeClr val="tx1"/>
              </a:solidFill>
            </a:endParaRPr>
          </a:p>
          <a:p>
            <a:pPr marL="359410" lvl="1">
              <a:lnSpc>
                <a:spcPct val="100000"/>
              </a:lnSpc>
            </a:pPr>
            <a:endParaRPr lang="en-US" sz="1200" b="1">
              <a:solidFill>
                <a:schemeClr val="tx1"/>
              </a:solidFill>
              <a:latin typeface="Avenir Next LT Pro"/>
              <a:ea typeface="Fira Code"/>
              <a:cs typeface="Fira Code"/>
            </a:endParaRPr>
          </a:p>
          <a:p>
            <a:pPr marL="359410" lvl="1">
              <a:lnSpc>
                <a:spcPct val="100000"/>
              </a:lnSpc>
            </a:pPr>
            <a:endParaRPr lang="en-US" sz="1200" b="1">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359410" indent="-359410">
              <a:lnSpc>
                <a:spcPct val="100000"/>
              </a:lnSpc>
              <a:buFont typeface="Arial" panose="05000000000000000000" pitchFamily="2" charset="2"/>
              <a:buChar char="•"/>
            </a:pPr>
            <a:endParaRPr lang="en-US" sz="1200">
              <a:solidFill>
                <a:schemeClr val="tx1"/>
              </a:solidFill>
              <a:latin typeface="Avenir Next LT Pro"/>
              <a:ea typeface="Fira Code"/>
              <a:cs typeface="Fira Code"/>
            </a:endParaRPr>
          </a:p>
          <a:p>
            <a:pPr marL="0" indent="0">
              <a:lnSpc>
                <a:spcPct val="100000"/>
              </a:lnSpc>
              <a:buNone/>
            </a:pPr>
            <a:endParaRPr lang="en-US" sz="1200">
              <a:solidFill>
                <a:schemeClr val="tx1"/>
              </a:solidFill>
              <a:latin typeface="Avenir Next LT Pro"/>
              <a:ea typeface="Fira Code"/>
              <a:cs typeface="Fira Code"/>
            </a:endParaRPr>
          </a:p>
          <a:p>
            <a:pPr marL="0" indent="0">
              <a:lnSpc>
                <a:spcPct val="100000"/>
              </a:lnSpc>
              <a:buNone/>
            </a:pPr>
            <a:endParaRPr lang="en-US" sz="1200">
              <a:solidFill>
                <a:schemeClr val="tx1"/>
              </a:solidFill>
              <a:latin typeface="Avenir Next LT Pro"/>
              <a:ea typeface="Fira Code"/>
              <a:cs typeface="Fira Code"/>
            </a:endParaRPr>
          </a:p>
          <a:p>
            <a:pPr marL="0" indent="0">
              <a:lnSpc>
                <a:spcPct val="100000"/>
              </a:lnSpc>
              <a:buNone/>
            </a:pPr>
            <a:r>
              <a:rPr lang="en-US" sz="1200" b="1">
                <a:solidFill>
                  <a:schemeClr val="tx1"/>
                </a:solidFill>
                <a:latin typeface="Avenir Next LT Pro"/>
                <a:ea typeface="Fira Code"/>
                <a:cs typeface="Fira Code"/>
              </a:rPr>
              <a:t>Explanation: </a:t>
            </a:r>
            <a:r>
              <a:rPr lang="en-US" sz="1200">
                <a:solidFill>
                  <a:schemeClr val="tx1"/>
                </a:solidFill>
                <a:latin typeface="Avenir Next LT Pro"/>
                <a:ea typeface="Fira Code"/>
                <a:cs typeface="Fira Code"/>
              </a:rPr>
              <a:t>The login process involves reading the user data from the `users.txt` file, verifying the username and password using `</a:t>
            </a:r>
            <a:r>
              <a:rPr lang="en-US" sz="1200" err="1">
                <a:solidFill>
                  <a:schemeClr val="tx1"/>
                </a:solidFill>
                <a:latin typeface="Avenir Next LT Pro"/>
                <a:ea typeface="Fira Code"/>
                <a:cs typeface="Fira Code"/>
              </a:rPr>
              <a:t>password_verify</a:t>
            </a:r>
            <a:r>
              <a:rPr lang="en-US" sz="1200">
                <a:solidFill>
                  <a:schemeClr val="tx1"/>
                </a:solidFill>
                <a:latin typeface="Avenir Next LT Pro"/>
                <a:ea typeface="Fira Code"/>
                <a:cs typeface="Fira Code"/>
              </a:rPr>
              <a:t>()`, and starting the user's session. The "Remember me" functionality is implemented using a cookie.</a:t>
            </a:r>
            <a:endParaRPr lang="en-US" sz="1200">
              <a:solidFill>
                <a:schemeClr val="tx1"/>
              </a:solidFill>
              <a:latin typeface="Avenir Next LT Pro"/>
            </a:endParaRPr>
          </a:p>
          <a:p>
            <a:pPr marL="0" indent="0">
              <a:lnSpc>
                <a:spcPct val="100000"/>
              </a:lnSpc>
              <a:buNone/>
            </a:pPr>
            <a:endParaRPr lang="en-US" sz="1400">
              <a:solidFill>
                <a:srgbClr val="ABB2BF"/>
              </a:solidFill>
            </a:endParaRPr>
          </a:p>
        </p:txBody>
      </p:sp>
      <p:pic>
        <p:nvPicPr>
          <p:cNvPr id="5" name="Picture 4" descr="A screenshot of a computer program&#10;&#10;Description automatically generated">
            <a:extLst>
              <a:ext uri="{FF2B5EF4-FFF2-40B4-BE49-F238E27FC236}">
                <a16:creationId xmlns:a16="http://schemas.microsoft.com/office/drawing/2014/main" id="{CB9B9DCA-5EF2-ACBF-C027-31BC24298C95}"/>
              </a:ext>
            </a:extLst>
          </p:cNvPr>
          <p:cNvPicPr>
            <a:picLocks noChangeAspect="1"/>
          </p:cNvPicPr>
          <p:nvPr/>
        </p:nvPicPr>
        <p:blipFill>
          <a:blip r:embed="rId5"/>
          <a:stretch>
            <a:fillRect/>
          </a:stretch>
        </p:blipFill>
        <p:spPr>
          <a:xfrm>
            <a:off x="-4980" y="2343728"/>
            <a:ext cx="5932777" cy="3544455"/>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5424A19F-88DA-71A6-D2B9-20BB9C1AB1EC}"/>
              </a:ext>
            </a:extLst>
          </p:cNvPr>
          <p:cNvPicPr>
            <a:picLocks noChangeAspect="1"/>
          </p:cNvPicPr>
          <p:nvPr/>
        </p:nvPicPr>
        <p:blipFill>
          <a:blip r:embed="rId6"/>
          <a:stretch>
            <a:fillRect/>
          </a:stretch>
        </p:blipFill>
        <p:spPr>
          <a:xfrm>
            <a:off x="5919340" y="2343727"/>
            <a:ext cx="6287681" cy="3683003"/>
          </a:xfrm>
          <a:prstGeom prst="rect">
            <a:avLst/>
          </a:prstGeom>
        </p:spPr>
      </p:pic>
    </p:spTree>
    <p:extLst>
      <p:ext uri="{BB962C8B-B14F-4D97-AF65-F5344CB8AC3E}">
        <p14:creationId xmlns:p14="http://schemas.microsoft.com/office/powerpoint/2010/main" val="100001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8B0D71-55B8-2584-A64E-8D44816C1F49}"/>
              </a:ext>
            </a:extLst>
          </p:cNvPr>
          <p:cNvGraphicFramePr>
            <a:graphicFrameLocks noChangeAspect="1"/>
          </p:cNvGraphicFramePr>
          <p:nvPr>
            <p:custDataLst>
              <p:tags r:id="rId1"/>
            </p:custDataLst>
            <p:extLst>
              <p:ext uri="{D42A27DB-BD31-4B8C-83A1-F6EECF244321}">
                <p14:modId xmlns:p14="http://schemas.microsoft.com/office/powerpoint/2010/main" val="3042122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6C8B0D71-55B8-2584-A64E-8D44816C1F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45E0E27-C0CF-CC36-E726-34B7A5669754}"/>
              </a:ext>
            </a:extLst>
          </p:cNvPr>
          <p:cNvSpPr>
            <a:spLocks noGrp="1"/>
          </p:cNvSpPr>
          <p:nvPr>
            <p:ph type="title"/>
          </p:nvPr>
        </p:nvSpPr>
        <p:spPr>
          <a:xfrm>
            <a:off x="854206" y="-108614"/>
            <a:ext cx="10213200" cy="1112836"/>
          </a:xfrm>
        </p:spPr>
        <p:txBody>
          <a:bodyPr vert="horz"/>
          <a:lstStyle/>
          <a:p>
            <a:r>
              <a:rPr lang="en-US">
                <a:ea typeface="+mj-lt"/>
                <a:cs typeface="+mj-lt"/>
              </a:rPr>
              <a:t>Technical Implementation: Animations &amp; Notifications</a:t>
            </a:r>
            <a:endParaRPr lang="en-US"/>
          </a:p>
        </p:txBody>
      </p:sp>
      <p:sp>
        <p:nvSpPr>
          <p:cNvPr id="3" name="Content Placeholder 2">
            <a:extLst>
              <a:ext uri="{FF2B5EF4-FFF2-40B4-BE49-F238E27FC236}">
                <a16:creationId xmlns:a16="http://schemas.microsoft.com/office/drawing/2014/main" id="{892C324A-688D-4C7A-EF77-C0918FADFF00}"/>
              </a:ext>
            </a:extLst>
          </p:cNvPr>
          <p:cNvSpPr>
            <a:spLocks noGrp="1"/>
          </p:cNvSpPr>
          <p:nvPr>
            <p:ph sz="half" idx="1"/>
          </p:nvPr>
        </p:nvSpPr>
        <p:spPr>
          <a:xfrm>
            <a:off x="-6116" y="1009957"/>
            <a:ext cx="6243464" cy="5764058"/>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a:solidFill>
                  <a:schemeClr val="tx1"/>
                </a:solidFill>
                <a:latin typeface="Avenir Next LT Pro"/>
                <a:ea typeface="Fira Code"/>
                <a:cs typeface="Fira Code"/>
              </a:rPr>
              <a:t>Explain the game logic flow</a:t>
            </a:r>
            <a:r>
              <a:rPr lang="en-US" sz="1200" b="1">
                <a:solidFill>
                  <a:schemeClr val="tx1"/>
                </a:solidFill>
                <a:ea typeface="+mn-lt"/>
                <a:cs typeface="+mn-lt"/>
              </a:rPr>
              <a:t>:</a:t>
            </a:r>
            <a:endParaRPr lang="en-US" sz="1200" b="1">
              <a:solidFill>
                <a:schemeClr val="tx1"/>
              </a:solidFill>
            </a:endParaRPr>
          </a:p>
          <a:p>
            <a:pPr marL="530860" lvl="1" indent="-171450">
              <a:lnSpc>
                <a:spcPct val="100000"/>
              </a:lnSpc>
              <a:buFont typeface="Arial"/>
              <a:buChar char="•"/>
            </a:pPr>
            <a:r>
              <a:rPr lang="en-US" sz="1200" i="0">
                <a:solidFill>
                  <a:schemeClr val="tx1"/>
                </a:solidFill>
                <a:ea typeface="+mn-lt"/>
                <a:cs typeface="+mn-lt"/>
              </a:rPr>
              <a:t>Word selection based on difficulty level </a:t>
            </a:r>
            <a:r>
              <a:rPr lang="en-US" sz="1200" i="0">
                <a:solidFill>
                  <a:schemeClr val="tx1"/>
                </a:solidFill>
                <a:latin typeface="Avenir Next LT Pro"/>
                <a:ea typeface="Fira Code"/>
                <a:cs typeface="Fira Code"/>
              </a:rPr>
              <a:t>using the '</a:t>
            </a:r>
            <a:r>
              <a:rPr lang="en-US" sz="1200" i="0" err="1">
                <a:solidFill>
                  <a:schemeClr val="tx1"/>
                </a:solidFill>
                <a:latin typeface="Avenir Next LT Pro"/>
                <a:ea typeface="Fira Code"/>
                <a:cs typeface="Fira Code"/>
              </a:rPr>
              <a:t>getWordForLevel</a:t>
            </a:r>
            <a:r>
              <a:rPr lang="en-US" sz="1200" i="0">
                <a:solidFill>
                  <a:schemeClr val="tx1"/>
                </a:solidFill>
                <a:latin typeface="Avenir Next LT Pro"/>
                <a:ea typeface="Fira Code"/>
                <a:cs typeface="Fira Code"/>
              </a:rPr>
              <a:t>()' function</a:t>
            </a:r>
          </a:p>
          <a:p>
            <a:pPr marL="530860" lvl="1" indent="-171450">
              <a:lnSpc>
                <a:spcPct val="100000"/>
              </a:lnSpc>
              <a:buFont typeface="Arial"/>
              <a:buChar char="•"/>
            </a:pPr>
            <a:r>
              <a:rPr lang="en-US" sz="1200" i="0">
                <a:solidFill>
                  <a:schemeClr val="tx1"/>
                </a:solidFill>
                <a:ea typeface="+mn-lt"/>
                <a:cs typeface="+mn-lt"/>
              </a:rPr>
              <a:t>Handling user guesses with '</a:t>
            </a:r>
            <a:r>
              <a:rPr lang="en-US" sz="1200" i="0" err="1">
                <a:solidFill>
                  <a:schemeClr val="tx1"/>
                </a:solidFill>
                <a:ea typeface="+mn-lt"/>
                <a:cs typeface="+mn-lt"/>
              </a:rPr>
              <a:t>handleGuess</a:t>
            </a:r>
            <a:r>
              <a:rPr lang="en-US" sz="1200" i="0">
                <a:solidFill>
                  <a:schemeClr val="tx1"/>
                </a:solidFill>
                <a:ea typeface="+mn-lt"/>
                <a:cs typeface="+mn-lt"/>
              </a:rPr>
              <a:t>()' function and updating game state.</a:t>
            </a:r>
            <a:endParaRPr lang="en-US" sz="1200">
              <a:solidFill>
                <a:schemeClr val="tx1"/>
              </a:solidFill>
            </a:endParaRPr>
          </a:p>
          <a:p>
            <a:pPr marL="530860" lvl="1" indent="-171450">
              <a:lnSpc>
                <a:spcPct val="100000"/>
              </a:lnSpc>
              <a:buFont typeface="Arial"/>
              <a:buChar char="•"/>
            </a:pPr>
            <a:r>
              <a:rPr lang="en-US" sz="1200" i="0">
                <a:solidFill>
                  <a:schemeClr val="tx1"/>
                </a:solidFill>
                <a:ea typeface="+mn-lt"/>
                <a:cs typeface="+mn-lt"/>
              </a:rPr>
              <a:t>Calculating score based on remaining lives</a:t>
            </a:r>
            <a:endParaRPr lang="en-US" sz="1200">
              <a:solidFill>
                <a:schemeClr val="tx1"/>
              </a:solidFill>
            </a:endParaRPr>
          </a:p>
          <a:p>
            <a:pPr marL="530860" lvl="1" indent="-171450">
              <a:lnSpc>
                <a:spcPct val="100000"/>
              </a:lnSpc>
              <a:buFont typeface="Arial"/>
              <a:buChar char="•"/>
            </a:pPr>
            <a:r>
              <a:rPr lang="en-US" sz="1200" i="0">
                <a:solidFill>
                  <a:schemeClr val="tx1"/>
                </a:solidFill>
                <a:ea typeface="+mn-lt"/>
                <a:cs typeface="+mn-lt"/>
              </a:rPr>
              <a:t>Detecting game over and win conditions</a:t>
            </a:r>
            <a:endParaRPr lang="en-US" sz="1200" i="0">
              <a:solidFill>
                <a:schemeClr val="tx1"/>
              </a:solidFill>
            </a:endParaRPr>
          </a:p>
          <a:p>
            <a:pPr marL="359410" lvl="1">
              <a:lnSpc>
                <a:spcPct val="100000"/>
              </a:lnSpc>
            </a:pPr>
            <a:r>
              <a:rPr lang="en-US" sz="1200" b="1" i="0">
                <a:solidFill>
                  <a:schemeClr val="tx1"/>
                </a:solidFill>
              </a:rPr>
              <a:t>Code (from </a:t>
            </a:r>
            <a:r>
              <a:rPr lang="en-US" sz="1200" b="1" i="0" err="1">
                <a:solidFill>
                  <a:schemeClr val="tx1"/>
                </a:solidFill>
              </a:rPr>
              <a:t>game.php</a:t>
            </a:r>
            <a:r>
              <a:rPr lang="en-US" sz="1200" b="1" i="0">
                <a:solidFill>
                  <a:schemeClr val="tx1"/>
                </a:solidFill>
              </a:rPr>
              <a:t>):</a:t>
            </a:r>
            <a:endParaRPr lang="en-US" b="1">
              <a:solidFill>
                <a:schemeClr val="tx1"/>
              </a:solidFill>
            </a:endParaRPr>
          </a:p>
          <a:p>
            <a:pPr marL="359410" lvl="1">
              <a:lnSpc>
                <a:spcPct val="100000"/>
              </a:lnSpc>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ndParaRPr>
          </a:p>
          <a:p>
            <a:pPr marL="530860" lvl="1" indent="-171450">
              <a:lnSpc>
                <a:spcPct val="100000"/>
              </a:lnSpc>
              <a:buFont typeface="Arial"/>
              <a:buChar char="•"/>
            </a:pPr>
            <a:endParaRPr lang="en-US" sz="1200" i="0">
              <a:solidFill>
                <a:schemeClr val="tx1"/>
              </a:solidFill>
              <a:ea typeface="Fira Code"/>
              <a:cs typeface="Fira Code"/>
            </a:endParaRPr>
          </a:p>
          <a:p>
            <a:pPr marL="530860" lvl="1" indent="-171450">
              <a:lnSpc>
                <a:spcPct val="100000"/>
              </a:lnSpc>
              <a:buFont typeface="Arial"/>
              <a:buChar char="•"/>
            </a:pPr>
            <a:endParaRPr lang="en-US" sz="1200" i="0">
              <a:solidFill>
                <a:schemeClr val="tx1"/>
              </a:solidFill>
              <a:ea typeface="Fira Code"/>
              <a:cs typeface="Fira Code"/>
            </a:endParaRPr>
          </a:p>
          <a:p>
            <a:pPr marL="359410" lvl="1">
              <a:lnSpc>
                <a:spcPct val="100000"/>
              </a:lnSpc>
            </a:pPr>
            <a:endParaRPr lang="en-US" sz="1200" i="0">
              <a:solidFill>
                <a:schemeClr val="tx1"/>
              </a:solidFill>
              <a:latin typeface="Avenir Next LT Pro"/>
              <a:ea typeface="Fira Code"/>
              <a:cs typeface="Fira Code"/>
            </a:endParaRPr>
          </a:p>
          <a:p>
            <a:pPr marL="359410" lvl="1">
              <a:lnSpc>
                <a:spcPct val="100000"/>
              </a:lnSpc>
            </a:pPr>
            <a:endParaRPr lang="en-US" sz="1200" b="1" i="0">
              <a:solidFill>
                <a:schemeClr val="tx1"/>
              </a:solidFill>
              <a:latin typeface="Avenir Next LT Pro"/>
              <a:ea typeface="Fira Code"/>
              <a:cs typeface="Fira Code"/>
            </a:endParaRPr>
          </a:p>
          <a:p>
            <a:pPr marL="359410" lvl="1">
              <a:lnSpc>
                <a:spcPct val="100000"/>
              </a:lnSpc>
            </a:pPr>
            <a:r>
              <a:rPr lang="en-US" sz="1200" b="1" i="0">
                <a:solidFill>
                  <a:schemeClr val="tx1"/>
                </a:solidFill>
                <a:latin typeface="Avenir Next LT Pro"/>
                <a:ea typeface="Fira Code"/>
                <a:cs typeface="Fira Code"/>
              </a:rPr>
              <a:t>Explanation:</a:t>
            </a:r>
            <a:r>
              <a:rPr lang="en-US" sz="1200" i="0">
                <a:solidFill>
                  <a:schemeClr val="tx1"/>
                </a:solidFill>
                <a:latin typeface="Avenir Next LT Pro"/>
                <a:ea typeface="Fira Code"/>
                <a:cs typeface="Fira Code"/>
              </a:rPr>
              <a:t> The `</a:t>
            </a:r>
            <a:r>
              <a:rPr lang="en-US" sz="1200" i="0" err="1">
                <a:solidFill>
                  <a:schemeClr val="tx1"/>
                </a:solidFill>
                <a:latin typeface="Avenir Next LT Pro"/>
                <a:ea typeface="Fira Code"/>
                <a:cs typeface="Fira Code"/>
              </a:rPr>
              <a:t>getWordForLevel</a:t>
            </a:r>
            <a:r>
              <a:rPr lang="en-US" sz="1200" i="0">
                <a:solidFill>
                  <a:schemeClr val="tx1"/>
                </a:solidFill>
                <a:latin typeface="Avenir Next LT Pro"/>
                <a:ea typeface="Fira Code"/>
                <a:cs typeface="Fira Code"/>
              </a:rPr>
              <a:t>()` function selects a random word from a predefined word bank based on the chosen difficulty level. The function uses `</a:t>
            </a:r>
            <a:r>
              <a:rPr lang="en-US" sz="1200" i="0" err="1">
                <a:solidFill>
                  <a:schemeClr val="tx1"/>
                </a:solidFill>
                <a:latin typeface="Avenir Next LT Pro"/>
                <a:ea typeface="Fira Code"/>
                <a:cs typeface="Fira Code"/>
              </a:rPr>
              <a:t>array_filter</a:t>
            </a:r>
            <a:r>
              <a:rPr lang="en-US" sz="1200" i="0">
                <a:solidFill>
                  <a:schemeClr val="tx1"/>
                </a:solidFill>
                <a:latin typeface="Avenir Next LT Pro"/>
                <a:ea typeface="Fira Code"/>
                <a:cs typeface="Fira Code"/>
              </a:rPr>
              <a:t>()` to filter the words based on length requirements for each difficulty. </a:t>
            </a:r>
            <a:br>
              <a:rPr lang="en-US" sz="1050" i="0">
                <a:latin typeface="Fira Code"/>
                <a:ea typeface="Fira Code"/>
                <a:cs typeface="Fira Code"/>
              </a:rPr>
            </a:br>
            <a:endParaRPr lang="en-US" sz="1100" i="0">
              <a:solidFill>
                <a:srgbClr val="ABB2BF"/>
              </a:solidFill>
              <a:latin typeface="Fira Code"/>
              <a:ea typeface="Fira Code"/>
              <a:cs typeface="Fira Code"/>
            </a:endParaRPr>
          </a:p>
          <a:p>
            <a:pPr marL="359410" lvl="1"/>
            <a:endParaRPr lang="en-US" sz="1400" i="0">
              <a:solidFill>
                <a:srgbClr val="000000">
                  <a:alpha val="60000"/>
                </a:srgbClr>
              </a:solidFill>
            </a:endParaRPr>
          </a:p>
          <a:p>
            <a:pPr marL="359410" lvl="1">
              <a:lnSpc>
                <a:spcPct val="100000"/>
              </a:lnSpc>
            </a:pPr>
            <a:endParaRPr lang="en-US" sz="1400" i="0">
              <a:solidFill>
                <a:srgbClr val="000000">
                  <a:alpha val="60000"/>
                </a:srgbClr>
              </a:solidFill>
            </a:endParaRPr>
          </a:p>
          <a:p>
            <a:pPr marL="359410" lvl="1">
              <a:lnSpc>
                <a:spcPct val="100000"/>
              </a:lnSpc>
            </a:pPr>
            <a:endParaRPr lang="en-US" sz="1400" i="0">
              <a:solidFill>
                <a:srgbClr val="000000">
                  <a:alpha val="60000"/>
                </a:srgbClr>
              </a:solidFill>
            </a:endParaRPr>
          </a:p>
        </p:txBody>
      </p:sp>
      <p:sp>
        <p:nvSpPr>
          <p:cNvPr id="4" name="Content Placeholder 3">
            <a:extLst>
              <a:ext uri="{FF2B5EF4-FFF2-40B4-BE49-F238E27FC236}">
                <a16:creationId xmlns:a16="http://schemas.microsoft.com/office/drawing/2014/main" id="{AAA50588-545A-5F25-5990-9641CD8A63EA}"/>
              </a:ext>
            </a:extLst>
          </p:cNvPr>
          <p:cNvSpPr>
            <a:spLocks noGrp="1"/>
          </p:cNvSpPr>
          <p:nvPr>
            <p:ph sz="half" idx="2"/>
          </p:nvPr>
        </p:nvSpPr>
        <p:spPr>
          <a:xfrm>
            <a:off x="6261912" y="1009957"/>
            <a:ext cx="5923915" cy="5751767"/>
          </a:xfrm>
        </p:spPr>
        <p:txBody>
          <a:bodyPr vert="horz" lIns="91440" tIns="45720" rIns="91440" bIns="45720" rtlCol="0" anchor="t">
            <a:noAutofit/>
          </a:bodyPr>
          <a:lstStyle/>
          <a:p>
            <a:pPr marL="0" indent="0">
              <a:buNone/>
            </a:pPr>
            <a:r>
              <a:rPr lang="en-US" sz="1200" b="1">
                <a:solidFill>
                  <a:schemeClr val="tx1"/>
                </a:solidFill>
                <a:latin typeface="Avenir Next LT Pro"/>
                <a:cs typeface="Arial"/>
              </a:rPr>
              <a:t>Code (from </a:t>
            </a:r>
            <a:r>
              <a:rPr lang="en-US" sz="1200" b="1" err="1">
                <a:solidFill>
                  <a:schemeClr val="tx1"/>
                </a:solidFill>
                <a:latin typeface="Avenir Next LT Pro"/>
                <a:cs typeface="Arial"/>
              </a:rPr>
              <a:t>game.php</a:t>
            </a:r>
            <a:r>
              <a:rPr lang="en-US" sz="1200" b="1">
                <a:solidFill>
                  <a:schemeClr val="tx1"/>
                </a:solidFill>
                <a:latin typeface="Avenir Next LT Pro"/>
                <a:cs typeface="Arial"/>
              </a:rPr>
              <a:t>):</a:t>
            </a:r>
            <a:endParaRPr lang="en-US" b="1">
              <a:solidFill>
                <a:schemeClr val="tx1"/>
              </a:solidFil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cs typeface="Arial"/>
            </a:endParaRPr>
          </a:p>
          <a:p>
            <a:pPr marL="359410" indent="-359410">
              <a:buFont typeface="Arial,Sans-Serif"/>
              <a:buChar char="•"/>
            </a:pPr>
            <a:endParaRPr lang="en-US" sz="1200">
              <a:solidFill>
                <a:schemeClr val="tx1"/>
              </a:solidFill>
              <a:latin typeface="Avenir Next LT Pro"/>
              <a:ea typeface="Fira Code"/>
              <a:cs typeface="Arial"/>
            </a:endParaRPr>
          </a:p>
          <a:p>
            <a:pPr marL="0" indent="0">
              <a:lnSpc>
                <a:spcPct val="100000"/>
              </a:lnSpc>
              <a:buNone/>
            </a:pPr>
            <a:endParaRPr lang="en-US" sz="1200" b="1">
              <a:solidFill>
                <a:schemeClr val="tx1"/>
              </a:solidFill>
              <a:latin typeface="Avenir Next LT Pro"/>
              <a:ea typeface="Fira Code"/>
              <a:cs typeface="Fira Code"/>
            </a:endParaRPr>
          </a:p>
          <a:p>
            <a:pPr marL="0" indent="0">
              <a:lnSpc>
                <a:spcPct val="100000"/>
              </a:lnSpc>
              <a:buNone/>
            </a:pPr>
            <a:r>
              <a:rPr lang="en-US" sz="1200" b="1">
                <a:solidFill>
                  <a:schemeClr val="tx1"/>
                </a:solidFill>
                <a:latin typeface="Avenir Next LT Pro"/>
                <a:ea typeface="Fira Code"/>
                <a:cs typeface="Fira Code"/>
              </a:rPr>
              <a:t>Explanation:</a:t>
            </a:r>
            <a:r>
              <a:rPr lang="en-US" sz="1200">
                <a:solidFill>
                  <a:schemeClr val="tx1"/>
                </a:solidFill>
                <a:latin typeface="Avenir Next LT Pro"/>
                <a:ea typeface="Fira Code"/>
                <a:cs typeface="Fira Code"/>
              </a:rPr>
              <a:t> The `</a:t>
            </a:r>
            <a:r>
              <a:rPr lang="en-US" sz="1200" err="1">
                <a:solidFill>
                  <a:schemeClr val="tx1"/>
                </a:solidFill>
                <a:latin typeface="Avenir Next LT Pro"/>
                <a:ea typeface="Fira Code"/>
                <a:cs typeface="Fira Code"/>
              </a:rPr>
              <a:t>handleGuess</a:t>
            </a:r>
            <a:r>
              <a:rPr lang="en-US" sz="1200">
                <a:solidFill>
                  <a:schemeClr val="tx1"/>
                </a:solidFill>
                <a:latin typeface="Avenir Next LT Pro"/>
                <a:ea typeface="Fira Code"/>
                <a:cs typeface="Fira Code"/>
              </a:rPr>
              <a:t>()` function processes user guesses, updating the game state accordingly. It checks if the guessed letter is correct, deducts lives for incorrect guesses, and updates the game state to track the revealed letters and the player's score. </a:t>
            </a:r>
            <a:br>
              <a:rPr lang="en-US" sz="1200">
                <a:latin typeface="Avenir Next LT Pro"/>
                <a:ea typeface="Fira Code"/>
                <a:cs typeface="Fira Code"/>
              </a:rPr>
            </a:br>
            <a:endParaRPr lang="en-US" sz="1100">
              <a:solidFill>
                <a:schemeClr val="tx1"/>
              </a:solidFill>
              <a:latin typeface="Avenir Next LT Pro"/>
              <a:ea typeface="Fira Code"/>
              <a:cs typeface="Fira Code"/>
            </a:endParaRPr>
          </a:p>
          <a:p>
            <a:pPr marL="0" indent="0">
              <a:lnSpc>
                <a:spcPct val="100000"/>
              </a:lnSpc>
              <a:buNone/>
            </a:pPr>
            <a:endParaRPr lang="en-US" sz="1050">
              <a:solidFill>
                <a:srgbClr val="000000"/>
              </a:solidFill>
              <a:latin typeface="Segoe UI"/>
              <a:cs typeface="Segoe UI"/>
            </a:endParaRPr>
          </a:p>
          <a:p>
            <a:pPr marL="0" indent="0">
              <a:buNone/>
            </a:pPr>
            <a:endParaRPr lang="en-US" sz="1100" b="1">
              <a:solidFill>
                <a:srgbClr val="131919"/>
              </a:solidFill>
              <a:latin typeface="Avenir Next LT Pro"/>
              <a:cs typeface="Segoe UI"/>
            </a:endParaRPr>
          </a:p>
        </p:txBody>
      </p:sp>
      <p:pic>
        <p:nvPicPr>
          <p:cNvPr id="10" name="Picture 9" descr="A screen shot of a computer code&#10;&#10;Description automatically generated">
            <a:extLst>
              <a:ext uri="{FF2B5EF4-FFF2-40B4-BE49-F238E27FC236}">
                <a16:creationId xmlns:a16="http://schemas.microsoft.com/office/drawing/2014/main" id="{50751773-E235-7D33-98D8-7AD42590BDA5}"/>
              </a:ext>
            </a:extLst>
          </p:cNvPr>
          <p:cNvPicPr>
            <a:picLocks noChangeAspect="1"/>
          </p:cNvPicPr>
          <p:nvPr/>
        </p:nvPicPr>
        <p:blipFill>
          <a:blip r:embed="rId5"/>
          <a:stretch>
            <a:fillRect/>
          </a:stretch>
        </p:blipFill>
        <p:spPr>
          <a:xfrm>
            <a:off x="-9407" y="2839064"/>
            <a:ext cx="6262298" cy="3035711"/>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99E2340A-DDB1-C594-1143-8E36CFEEBFC3}"/>
              </a:ext>
            </a:extLst>
          </p:cNvPr>
          <p:cNvPicPr>
            <a:picLocks noChangeAspect="1"/>
          </p:cNvPicPr>
          <p:nvPr/>
        </p:nvPicPr>
        <p:blipFill>
          <a:blip r:embed="rId6"/>
          <a:stretch>
            <a:fillRect/>
          </a:stretch>
        </p:blipFill>
        <p:spPr>
          <a:xfrm>
            <a:off x="6261934" y="1302774"/>
            <a:ext cx="5936196" cy="4043516"/>
          </a:xfrm>
          <a:prstGeom prst="rect">
            <a:avLst/>
          </a:prstGeom>
        </p:spPr>
      </p:pic>
    </p:spTree>
    <p:extLst>
      <p:ext uri="{BB962C8B-B14F-4D97-AF65-F5344CB8AC3E}">
        <p14:creationId xmlns:p14="http://schemas.microsoft.com/office/powerpoint/2010/main" val="3161110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35327a5-791e-43b7-a660-eb5f04d7817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64C9CAAC1FBA48A09D4CF1681AA413" ma:contentTypeVersion="16" ma:contentTypeDescription="Create a new document." ma:contentTypeScope="" ma:versionID="fc77c62bb25d819b84c4d6e37a8cf0c3">
  <xsd:schema xmlns:xsd="http://www.w3.org/2001/XMLSchema" xmlns:xs="http://www.w3.org/2001/XMLSchema" xmlns:p="http://schemas.microsoft.com/office/2006/metadata/properties" xmlns:ns3="135327a5-791e-43b7-a660-eb5f04d78171" xmlns:ns4="f6316f4a-4457-42f7-a38d-9aa911c0b5c5" targetNamespace="http://schemas.microsoft.com/office/2006/metadata/properties" ma:root="true" ma:fieldsID="6a5f2304bb77a3558d94b486af4616db" ns3:_="" ns4:_="">
    <xsd:import namespace="135327a5-791e-43b7-a660-eb5f04d78171"/>
    <xsd:import namespace="f6316f4a-4457-42f7-a38d-9aa911c0b5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5327a5-791e-43b7-a660-eb5f04d781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316f4a-4457-42f7-a38d-9aa911c0b5c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B51FED-4EC7-4243-86DF-E9B60914F926}">
  <ds:schemaRefs>
    <ds:schemaRef ds:uri="135327a5-791e-43b7-a660-eb5f04d78171"/>
    <ds:schemaRef ds:uri="f6316f4a-4457-42f7-a38d-9aa911c0b5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0503ABE-7516-49FC-921A-62C60ED7B4F6}">
  <ds:schemaRefs>
    <ds:schemaRef ds:uri="http://schemas.microsoft.com/sharepoint/v3/contenttype/forms"/>
  </ds:schemaRefs>
</ds:datastoreItem>
</file>

<file path=customXml/itemProps3.xml><?xml version="1.0" encoding="utf-8"?>
<ds:datastoreItem xmlns:ds="http://schemas.openxmlformats.org/officeDocument/2006/customXml" ds:itemID="{E4AD6EDC-3771-4763-81BE-5019D42957B5}">
  <ds:schemaRefs>
    <ds:schemaRef ds:uri="135327a5-791e-43b7-a660-eb5f04d78171"/>
    <ds:schemaRef ds:uri="f6316f4a-4457-42f7-a38d-9aa911c0b5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FrostyVTI</vt:lpstr>
      <vt:lpstr>Fifteen Puzzle Game</vt:lpstr>
      <vt:lpstr>Team Information</vt:lpstr>
      <vt:lpstr>Problem Statement &amp; Objectives        </vt:lpstr>
      <vt:lpstr>Project Overview                          </vt:lpstr>
      <vt:lpstr>Architecture and Design </vt:lpstr>
      <vt:lpstr>Scrum/Kanban Method in Project Management</vt:lpstr>
      <vt:lpstr>Code Demo and Walkthrough</vt:lpstr>
      <vt:lpstr>Technical Implementation: Game Logic</vt:lpstr>
      <vt:lpstr>Technical Implementation: Animations &amp; Notifications</vt:lpstr>
      <vt:lpstr>    Technical Implementation: Testing</vt:lpstr>
      <vt:lpstr>Future Enhancements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Walid Abdullahi</dc:creator>
  <cp:revision>154</cp:revision>
  <dcterms:created xsi:type="dcterms:W3CDTF">2013-07-15T20:26:40Z</dcterms:created>
  <dcterms:modified xsi:type="dcterms:W3CDTF">2024-12-03T04:42:01Z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0x0101004B64C9CAAC1FBA48A09D4CF1681AA413</vt:lpwstr>
  </property>
</Properties>
</file>