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22"/>
  </p:notesMasterIdLst>
  <p:sldIdLst>
    <p:sldId id="256" r:id="rId5"/>
    <p:sldId id="257" r:id="rId6"/>
    <p:sldId id="273" r:id="rId7"/>
    <p:sldId id="258" r:id="rId8"/>
    <p:sldId id="279" r:id="rId9"/>
    <p:sldId id="267" r:id="rId10"/>
    <p:sldId id="276" r:id="rId11"/>
    <p:sldId id="280" r:id="rId12"/>
    <p:sldId id="281" r:id="rId13"/>
    <p:sldId id="282" r:id="rId14"/>
    <p:sldId id="283" r:id="rId15"/>
    <p:sldId id="284" r:id="rId16"/>
    <p:sldId id="285" r:id="rId17"/>
    <p:sldId id="277" r:id="rId18"/>
    <p:sldId id="286" r:id="rId19"/>
    <p:sldId id="278"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9BE73-4518-41C1-B1CF-FF236EA5FFB7}" v="101" dt="2024-12-03T01:39:18.627"/>
    <p1510:client id="{458707CF-2C3A-F5CF-3CFF-C1F53ABE81C3}" v="376" dt="2024-12-03T04:41:59.6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94"/>
  </p:normalViewPr>
  <p:slideViewPr>
    <p:cSldViewPr snapToGrid="0">
      <p:cViewPr varScale="1">
        <p:scale>
          <a:sx n="121" d="100"/>
          <a:sy n="121" d="100"/>
        </p:scale>
        <p:origin x="4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8FAD6-0145-524C-B684-00C5BC1A7DAB}"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B9714-268F-EC44-93AE-3FAAC5C7E8D2}" type="slidenum">
              <a:rPr lang="en-US" smtClean="0"/>
              <a:t>‹#›</a:t>
            </a:fld>
            <a:endParaRPr lang="en-US"/>
          </a:p>
        </p:txBody>
      </p:sp>
    </p:spTree>
    <p:extLst>
      <p:ext uri="{BB962C8B-B14F-4D97-AF65-F5344CB8AC3E}">
        <p14:creationId xmlns:p14="http://schemas.microsoft.com/office/powerpoint/2010/main" val="1045416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5ADE4D-176C-A941-8318-070A9F5D483B}" type="slidenum">
              <a:rPr lang="en-US" smtClean="0"/>
              <a:t>8</a:t>
            </a:fld>
            <a:endParaRPr lang="en-US"/>
          </a:p>
        </p:txBody>
      </p:sp>
    </p:spTree>
    <p:extLst>
      <p:ext uri="{BB962C8B-B14F-4D97-AF65-F5344CB8AC3E}">
        <p14:creationId xmlns:p14="http://schemas.microsoft.com/office/powerpoint/2010/main" val="1555720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90088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9912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4511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19026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62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980127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0636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6344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3170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2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12/3/24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73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C481803-DFFD-DA87-5683-0A9C219570EC}"/>
              </a:ext>
            </a:extLst>
          </p:cNvPr>
          <p:cNvGraphicFramePr>
            <a:graphicFrameLocks noChangeAspect="1"/>
          </p:cNvGraphicFramePr>
          <p:nvPr userDrawn="1">
            <p:custDataLst>
              <p:tags r:id="rId13"/>
            </p:custDataLst>
            <p:extLst>
              <p:ext uri="{D42A27DB-BD31-4B8C-83A1-F6EECF244321}">
                <p14:modId xmlns:p14="http://schemas.microsoft.com/office/powerpoint/2010/main" val="25101912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6" imgH="425" progId="TCLayout.ActiveDocument.1">
                  <p:embed/>
                </p:oleObj>
              </mc:Choice>
              <mc:Fallback>
                <p:oleObj name="think-cell Slide" r:id="rId14" imgW="426" imgH="425" progId="TCLayout.ActiveDocument.1">
                  <p:embed/>
                  <p:pic>
                    <p:nvPicPr>
                      <p:cNvPr id="8" name="think-cell data - do not delete" hidden="1">
                        <a:extLst>
                          <a:ext uri="{FF2B5EF4-FFF2-40B4-BE49-F238E27FC236}">
                            <a16:creationId xmlns:a16="http://schemas.microsoft.com/office/drawing/2014/main" id="{BC481803-DFFD-DA87-5683-0A9C219570E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12/3/24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427954986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6.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tags" Target="../tags/tag10.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CA78833-E277-D414-D392-1511ED39DAF5}"/>
              </a:ext>
            </a:extLst>
          </p:cNvPr>
          <p:cNvGraphicFramePr>
            <a:graphicFrameLocks noChangeAspect="1"/>
          </p:cNvGraphicFramePr>
          <p:nvPr>
            <p:custDataLst>
              <p:tags r:id="rId1"/>
            </p:custDataLst>
            <p:extLst>
              <p:ext uri="{D42A27DB-BD31-4B8C-83A1-F6EECF244321}">
                <p14:modId xmlns:p14="http://schemas.microsoft.com/office/powerpoint/2010/main" val="2162031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4" name="think-cell data - do not delete" hidden="1">
                        <a:extLst>
                          <a:ext uri="{FF2B5EF4-FFF2-40B4-BE49-F238E27FC236}">
                            <a16:creationId xmlns:a16="http://schemas.microsoft.com/office/drawing/2014/main" id="{4CA78833-E277-D414-D392-1511ED39DAF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useBgFill="1">
        <p:nvSpPr>
          <p:cNvPr id="160" name="Rectangle 159">
            <a:extLst>
              <a:ext uri="{FF2B5EF4-FFF2-40B4-BE49-F238E27FC236}">
                <a16:creationId xmlns:a16="http://schemas.microsoft.com/office/drawing/2014/main" id="{C9757E9E-CCD5-49A5-A016-FC18317317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51036" y="713967"/>
            <a:ext cx="4881215" cy="2612852"/>
          </a:xfrm>
        </p:spPr>
        <p:txBody>
          <a:bodyPr vert="horz">
            <a:normAutofit/>
          </a:bodyPr>
          <a:lstStyle/>
          <a:p>
            <a:r>
              <a:rPr lang="en-US" sz="6000" b="1"/>
              <a:t>Fifteen Puzzle Game</a:t>
            </a:r>
          </a:p>
        </p:txBody>
      </p:sp>
      <p:sp>
        <p:nvSpPr>
          <p:cNvPr id="3" name="Subtitle 2"/>
          <p:cNvSpPr>
            <a:spLocks noGrp="1"/>
          </p:cNvSpPr>
          <p:nvPr>
            <p:ph type="subTitle" idx="1"/>
          </p:nvPr>
        </p:nvSpPr>
        <p:spPr>
          <a:xfrm>
            <a:off x="4335600" y="3687338"/>
            <a:ext cx="3520800" cy="1655762"/>
          </a:xfrm>
        </p:spPr>
        <p:txBody>
          <a:bodyPr vert="horz" lIns="91440" tIns="45720" rIns="91440" bIns="45720" rtlCol="0" anchor="t">
            <a:noAutofit/>
          </a:bodyPr>
          <a:lstStyle/>
          <a:p>
            <a:pPr>
              <a:lnSpc>
                <a:spcPct val="115000"/>
              </a:lnSpc>
            </a:pPr>
            <a:r>
              <a:rPr lang="en-US" sz="2000">
                <a:solidFill>
                  <a:schemeClr val="tx1"/>
                </a:solidFill>
              </a:rPr>
              <a:t>Project Presentation</a:t>
            </a:r>
          </a:p>
          <a:p>
            <a:pPr>
              <a:lnSpc>
                <a:spcPct val="114999"/>
              </a:lnSpc>
            </a:pPr>
            <a:r>
              <a:rPr lang="en-US" sz="2000">
                <a:solidFill>
                  <a:schemeClr val="tx1"/>
                </a:solidFill>
              </a:rPr>
              <a:t>Team Name:</a:t>
            </a:r>
          </a:p>
          <a:p>
            <a:pPr>
              <a:lnSpc>
                <a:spcPct val="114999"/>
              </a:lnSpc>
            </a:pPr>
            <a:r>
              <a:rPr lang="en-US" sz="2000">
                <a:solidFill>
                  <a:schemeClr val="tx1"/>
                </a:solidFill>
              </a:rPr>
              <a:t>JS GAME CRAFTERS</a:t>
            </a:r>
          </a:p>
          <a:p>
            <a:pPr>
              <a:lnSpc>
                <a:spcPct val="115000"/>
              </a:lnSpc>
            </a:pPr>
            <a:r>
              <a:rPr lang="en-US" sz="2000">
                <a:solidFill>
                  <a:schemeClr val="tx1"/>
                </a:solidFill>
              </a:rPr>
              <a:t>Team members: </a:t>
            </a:r>
          </a:p>
          <a:p>
            <a:pPr>
              <a:lnSpc>
                <a:spcPct val="115000"/>
              </a:lnSpc>
            </a:pPr>
            <a:r>
              <a:rPr lang="en-US" sz="2000">
                <a:solidFill>
                  <a:schemeClr val="tx1"/>
                </a:solidFill>
              </a:rPr>
              <a:t>Walid Abdullahi(Leader), Stuart </a:t>
            </a:r>
            <a:r>
              <a:rPr lang="en-US" sz="2000" err="1">
                <a:solidFill>
                  <a:schemeClr val="tx1"/>
                </a:solidFill>
              </a:rPr>
              <a:t>Idehen</a:t>
            </a:r>
            <a:endParaRPr lang="en-US" sz="2000">
              <a:solidFill>
                <a:schemeClr val="tx1"/>
              </a:solidFill>
            </a:endParaRPr>
          </a:p>
        </p:txBody>
      </p:sp>
      <p:grpSp>
        <p:nvGrpSpPr>
          <p:cNvPr id="161" name="Group 160">
            <a:extLst>
              <a:ext uri="{FF2B5EF4-FFF2-40B4-BE49-F238E27FC236}">
                <a16:creationId xmlns:a16="http://schemas.microsoft.com/office/drawing/2014/main" id="{1781FF6F-5DEF-409F-A063-7955827239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3168" y="602681"/>
            <a:ext cx="3615648" cy="5932335"/>
            <a:chOff x="402434" y="602681"/>
            <a:chExt cx="3615648" cy="5932335"/>
          </a:xfrm>
        </p:grpSpPr>
        <p:grpSp>
          <p:nvGrpSpPr>
            <p:cNvPr id="30" name="Group 29">
              <a:extLst>
                <a:ext uri="{FF2B5EF4-FFF2-40B4-BE49-F238E27FC236}">
                  <a16:creationId xmlns:a16="http://schemas.microsoft.com/office/drawing/2014/main" id="{54A341EC-5CF3-4B87-BAC5-B44C2A265BA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87" name="Freeform 68">
                <a:extLst>
                  <a:ext uri="{FF2B5EF4-FFF2-40B4-BE49-F238E27FC236}">
                    <a16:creationId xmlns:a16="http://schemas.microsoft.com/office/drawing/2014/main" id="{395C89A6-4089-43C1-88F7-C89EAAB5A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9">
                <a:extLst>
                  <a:ext uri="{FF2B5EF4-FFF2-40B4-BE49-F238E27FC236}">
                    <a16:creationId xmlns:a16="http://schemas.microsoft.com/office/drawing/2014/main" id="{B6C04A07-DB49-4407-A323-BFFAAAAA40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Line 70">
                <a:extLst>
                  <a:ext uri="{FF2B5EF4-FFF2-40B4-BE49-F238E27FC236}">
                    <a16:creationId xmlns:a16="http://schemas.microsoft.com/office/drawing/2014/main" id="{59A51CDF-9F3E-4400-A6E3-AF309DF9C9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1" name="Oval 30">
              <a:extLst>
                <a:ext uri="{FF2B5EF4-FFF2-40B4-BE49-F238E27FC236}">
                  <a16:creationId xmlns:a16="http://schemas.microsoft.com/office/drawing/2014/main" id="{43E04776-E965-42A8-AB14-90BD8B64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2" name="Group 31">
              <a:extLst>
                <a:ext uri="{FF2B5EF4-FFF2-40B4-BE49-F238E27FC236}">
                  <a16:creationId xmlns:a16="http://schemas.microsoft.com/office/drawing/2014/main" id="{471644CC-C24B-48BC-8EE3-D72786B685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79" name="Group 78">
                <a:extLst>
                  <a:ext uri="{FF2B5EF4-FFF2-40B4-BE49-F238E27FC236}">
                    <a16:creationId xmlns:a16="http://schemas.microsoft.com/office/drawing/2014/main" id="{ADDDB28D-DEEE-460F-98F5-0E2EC1F599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3" name="Straight Connector 82">
                  <a:extLst>
                    <a:ext uri="{FF2B5EF4-FFF2-40B4-BE49-F238E27FC236}">
                      <a16:creationId xmlns:a16="http://schemas.microsoft.com/office/drawing/2014/main" id="{1397A7CF-F6A8-48D5-98AF-B68FC71E00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F863A81-6184-41EB-94AF-C6096CD64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5" name="Rectangle 30">
                  <a:extLst>
                    <a:ext uri="{FF2B5EF4-FFF2-40B4-BE49-F238E27FC236}">
                      <a16:creationId xmlns:a16="http://schemas.microsoft.com/office/drawing/2014/main" id="{EF436F3D-9653-4DF8-832B-580539C56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0">
                  <a:extLst>
                    <a:ext uri="{FF2B5EF4-FFF2-40B4-BE49-F238E27FC236}">
                      <a16:creationId xmlns:a16="http://schemas.microsoft.com/office/drawing/2014/main" id="{0154A205-573A-4A5C-A3DF-B4DC24A2F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C2543A46-110B-4E4B-92BD-F8B8E21CD6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1" name="Freeform: Shape 80">
                  <a:extLst>
                    <a:ext uri="{FF2B5EF4-FFF2-40B4-BE49-F238E27FC236}">
                      <a16:creationId xmlns:a16="http://schemas.microsoft.com/office/drawing/2014/main" id="{45471145-1F29-4FC3-8B75-277BD8E22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2" name="Freeform: Shape 81">
                  <a:extLst>
                    <a:ext uri="{FF2B5EF4-FFF2-40B4-BE49-F238E27FC236}">
                      <a16:creationId xmlns:a16="http://schemas.microsoft.com/office/drawing/2014/main" id="{79DA4A81-8892-4F1C-9311-7AEAE2C8D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33" name="Group 32">
              <a:extLst>
                <a:ext uri="{FF2B5EF4-FFF2-40B4-BE49-F238E27FC236}">
                  <a16:creationId xmlns:a16="http://schemas.microsoft.com/office/drawing/2014/main" id="{E4C401AA-847D-4D5A-9199-3B368AD88A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57" name="Freeform 64">
                <a:extLst>
                  <a:ext uri="{FF2B5EF4-FFF2-40B4-BE49-F238E27FC236}">
                    <a16:creationId xmlns:a16="http://schemas.microsoft.com/office/drawing/2014/main" id="{BCD66427-9375-44C7-B176-87D1E5D90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1">
                <a:extLst>
                  <a:ext uri="{FF2B5EF4-FFF2-40B4-BE49-F238E27FC236}">
                    <a16:creationId xmlns:a16="http://schemas.microsoft.com/office/drawing/2014/main" id="{DBDB153C-43F9-4C36-8330-E06BE08B31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1">
                <a:extLst>
                  <a:ext uri="{FF2B5EF4-FFF2-40B4-BE49-F238E27FC236}">
                    <a16:creationId xmlns:a16="http://schemas.microsoft.com/office/drawing/2014/main" id="{DBD793DD-531D-4E1E-B992-5E5891F600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8">
                <a:extLst>
                  <a:ext uri="{FF2B5EF4-FFF2-40B4-BE49-F238E27FC236}">
                    <a16:creationId xmlns:a16="http://schemas.microsoft.com/office/drawing/2014/main" id="{CEFB136B-DC35-4F4A-83C4-01135B4EF8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84">
                <a:extLst>
                  <a:ext uri="{FF2B5EF4-FFF2-40B4-BE49-F238E27FC236}">
                    <a16:creationId xmlns:a16="http://schemas.microsoft.com/office/drawing/2014/main" id="{9FB85D2A-279F-4702-B280-612D11B547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7">
                <a:extLst>
                  <a:ext uri="{FF2B5EF4-FFF2-40B4-BE49-F238E27FC236}">
                    <a16:creationId xmlns:a16="http://schemas.microsoft.com/office/drawing/2014/main" id="{63C22ADC-4205-46D4-93EB-9549805136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B2FA1D0B-0861-4557-88CC-99D3B909F8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4D751BD9-53BA-45A5-81A1-AACC0A176C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1FDA24E2-9B8A-4508-833C-3E2C2894CD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5">
                <a:extLst>
                  <a:ext uri="{FF2B5EF4-FFF2-40B4-BE49-F238E27FC236}">
                    <a16:creationId xmlns:a16="http://schemas.microsoft.com/office/drawing/2014/main" id="{D2CCA503-DC38-4E11-B299-7DB76F5FAB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9">
                <a:extLst>
                  <a:ext uri="{FF2B5EF4-FFF2-40B4-BE49-F238E27FC236}">
                    <a16:creationId xmlns:a16="http://schemas.microsoft.com/office/drawing/2014/main" id="{D21F0F68-198F-481C-9DF7-93EB338D67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2">
                <a:extLst>
                  <a:ext uri="{FF2B5EF4-FFF2-40B4-BE49-F238E27FC236}">
                    <a16:creationId xmlns:a16="http://schemas.microsoft.com/office/drawing/2014/main" id="{A0B2B8C2-FDD5-497A-9CFD-2981549022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5">
                <a:extLst>
                  <a:ext uri="{FF2B5EF4-FFF2-40B4-BE49-F238E27FC236}">
                    <a16:creationId xmlns:a16="http://schemas.microsoft.com/office/drawing/2014/main" id="{C9A20254-ABE1-475B-9CA8-97E7369F4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8">
                <a:extLst>
                  <a:ext uri="{FF2B5EF4-FFF2-40B4-BE49-F238E27FC236}">
                    <a16:creationId xmlns:a16="http://schemas.microsoft.com/office/drawing/2014/main" id="{23E12738-13DA-4FBC-9E2B-569CE16058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1" name="Group 70">
                <a:extLst>
                  <a:ext uri="{FF2B5EF4-FFF2-40B4-BE49-F238E27FC236}">
                    <a16:creationId xmlns:a16="http://schemas.microsoft.com/office/drawing/2014/main" id="{A8F1C84D-36A7-432E-8525-755B1F33F7E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62" name="Line 63">
                  <a:extLst>
                    <a:ext uri="{FF2B5EF4-FFF2-40B4-BE49-F238E27FC236}">
                      <a16:creationId xmlns:a16="http://schemas.microsoft.com/office/drawing/2014/main" id="{D43B981D-1875-4E2D-B4B5-431D2CE842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6">
                  <a:extLst>
                    <a:ext uri="{FF2B5EF4-FFF2-40B4-BE49-F238E27FC236}">
                      <a16:creationId xmlns:a16="http://schemas.microsoft.com/office/drawing/2014/main" id="{07489979-9C7D-4844-B0BB-74A5CDBCDAA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67">
                  <a:extLst>
                    <a:ext uri="{FF2B5EF4-FFF2-40B4-BE49-F238E27FC236}">
                      <a16:creationId xmlns:a16="http://schemas.microsoft.com/office/drawing/2014/main" id="{A778F9B4-BB14-484F-A573-172579C39C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80">
                  <a:extLst>
                    <a:ext uri="{FF2B5EF4-FFF2-40B4-BE49-F238E27FC236}">
                      <a16:creationId xmlns:a16="http://schemas.microsoft.com/office/drawing/2014/main" id="{26AC9EC4-C293-47D1-AA7B-DE4475793AB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83">
                  <a:extLst>
                    <a:ext uri="{FF2B5EF4-FFF2-40B4-BE49-F238E27FC236}">
                      <a16:creationId xmlns:a16="http://schemas.microsoft.com/office/drawing/2014/main" id="{BACE1CFF-F0A6-4D1D-AC73-0D9D9A59712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86">
                  <a:extLst>
                    <a:ext uri="{FF2B5EF4-FFF2-40B4-BE49-F238E27FC236}">
                      <a16:creationId xmlns:a16="http://schemas.microsoft.com/office/drawing/2014/main" id="{20D155F1-00FF-4612-BB74-15FEDECA9C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89">
                  <a:extLst>
                    <a:ext uri="{FF2B5EF4-FFF2-40B4-BE49-F238E27FC236}">
                      <a16:creationId xmlns:a16="http://schemas.microsoft.com/office/drawing/2014/main" id="{C076FA74-5BAE-496C-8F4F-3F5B4F290E5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Oval 33">
              <a:extLst>
                <a:ext uri="{FF2B5EF4-FFF2-40B4-BE49-F238E27FC236}">
                  <a16:creationId xmlns:a16="http://schemas.microsoft.com/office/drawing/2014/main" id="{9AC60A04-8CF1-45F0-A385-1EBAD71D7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5" name="Group 34">
              <a:extLst>
                <a:ext uri="{FF2B5EF4-FFF2-40B4-BE49-F238E27FC236}">
                  <a16:creationId xmlns:a16="http://schemas.microsoft.com/office/drawing/2014/main" id="{A41600F8-1DCA-4819-8C06-BAA0C569A2C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49" name="Group 48">
                <a:extLst>
                  <a:ext uri="{FF2B5EF4-FFF2-40B4-BE49-F238E27FC236}">
                    <a16:creationId xmlns:a16="http://schemas.microsoft.com/office/drawing/2014/main" id="{D9AA2C22-184F-48CD-AE38-7835B029DD8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4" name="Freeform 68">
                  <a:extLst>
                    <a:ext uri="{FF2B5EF4-FFF2-40B4-BE49-F238E27FC236}">
                      <a16:creationId xmlns:a16="http://schemas.microsoft.com/office/drawing/2014/main" id="{2BE92945-1DB1-4026-BFF0-E56E756FC2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D969EC21-F259-4572-8C92-93CBAFD9CF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Line 70">
                  <a:extLst>
                    <a:ext uri="{FF2B5EF4-FFF2-40B4-BE49-F238E27FC236}">
                      <a16:creationId xmlns:a16="http://schemas.microsoft.com/office/drawing/2014/main" id="{ADE098B8-3E34-4B77-9834-950B20E8CEB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C838B054-D982-4E4A-810E-B5916C8BB8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1" name="Freeform 68">
                  <a:extLst>
                    <a:ext uri="{FF2B5EF4-FFF2-40B4-BE49-F238E27FC236}">
                      <a16:creationId xmlns:a16="http://schemas.microsoft.com/office/drawing/2014/main" id="{120EE44F-3465-4168-9CC6-960CDC23DC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9">
                  <a:extLst>
                    <a:ext uri="{FF2B5EF4-FFF2-40B4-BE49-F238E27FC236}">
                      <a16:creationId xmlns:a16="http://schemas.microsoft.com/office/drawing/2014/main" id="{1F16E21E-6FF7-4D92-B5AB-F1B210E8D4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Line 70">
                  <a:extLst>
                    <a:ext uri="{FF2B5EF4-FFF2-40B4-BE49-F238E27FC236}">
                      <a16:creationId xmlns:a16="http://schemas.microsoft.com/office/drawing/2014/main" id="{E6D26AF0-8B26-4B76-B520-39507E64181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46550D95-D676-4064-9B82-6BE9520096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45" name="Group 44">
                <a:extLst>
                  <a:ext uri="{FF2B5EF4-FFF2-40B4-BE49-F238E27FC236}">
                    <a16:creationId xmlns:a16="http://schemas.microsoft.com/office/drawing/2014/main" id="{E3F10329-29C7-42E4-BA22-CD1201CEF7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47" name="Freeform 68">
                  <a:extLst>
                    <a:ext uri="{FF2B5EF4-FFF2-40B4-BE49-F238E27FC236}">
                      <a16:creationId xmlns:a16="http://schemas.microsoft.com/office/drawing/2014/main" id="{39A5C44A-06A4-43BE-A666-08E17199C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9">
                  <a:extLst>
                    <a:ext uri="{FF2B5EF4-FFF2-40B4-BE49-F238E27FC236}">
                      <a16:creationId xmlns:a16="http://schemas.microsoft.com/office/drawing/2014/main" id="{4FFD648A-4214-47DB-B980-6A315E265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6" name="Line 70">
                <a:extLst>
                  <a:ext uri="{FF2B5EF4-FFF2-40B4-BE49-F238E27FC236}">
                    <a16:creationId xmlns:a16="http://schemas.microsoft.com/office/drawing/2014/main" id="{C810BE59-2768-4B0E-A3FD-A6784A2C840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6">
              <a:extLst>
                <a:ext uri="{FF2B5EF4-FFF2-40B4-BE49-F238E27FC236}">
                  <a16:creationId xmlns:a16="http://schemas.microsoft.com/office/drawing/2014/main" id="{11652DC8-2B9B-409D-8B87-E8D97CBF00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38" name="Group 37">
                <a:extLst>
                  <a:ext uri="{FF2B5EF4-FFF2-40B4-BE49-F238E27FC236}">
                    <a16:creationId xmlns:a16="http://schemas.microsoft.com/office/drawing/2014/main" id="{403350CC-3DBE-4071-8279-74DBDD4F9D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43" name="Freeform: Shape 42">
                  <a:extLst>
                    <a:ext uri="{FF2B5EF4-FFF2-40B4-BE49-F238E27FC236}">
                      <a16:creationId xmlns:a16="http://schemas.microsoft.com/office/drawing/2014/main" id="{38432FD0-1F86-419C-BE0D-605DEBE10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4" name="Freeform: Shape 43">
                  <a:extLst>
                    <a:ext uri="{FF2B5EF4-FFF2-40B4-BE49-F238E27FC236}">
                      <a16:creationId xmlns:a16="http://schemas.microsoft.com/office/drawing/2014/main" id="{8F4BCABC-4173-4006-9B50-22E0BE31D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39" name="Group 38">
                <a:extLst>
                  <a:ext uri="{FF2B5EF4-FFF2-40B4-BE49-F238E27FC236}">
                    <a16:creationId xmlns:a16="http://schemas.microsoft.com/office/drawing/2014/main" id="{8E6DD52D-5C11-4364-A277-0BC6C05CA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40" name="Straight Connector 39">
                  <a:extLst>
                    <a:ext uri="{FF2B5EF4-FFF2-40B4-BE49-F238E27FC236}">
                      <a16:creationId xmlns:a16="http://schemas.microsoft.com/office/drawing/2014/main" id="{A2C9CE77-5338-4C9B-BCB7-1D6A7A2C7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1" name="Rectangle 5">
                  <a:extLst>
                    <a:ext uri="{FF2B5EF4-FFF2-40B4-BE49-F238E27FC236}">
                      <a16:creationId xmlns:a16="http://schemas.microsoft.com/office/drawing/2014/main" id="{DD8C86C1-51BA-4CB2-918E-99A73E2EC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5">
                  <a:extLst>
                    <a:ext uri="{FF2B5EF4-FFF2-40B4-BE49-F238E27FC236}">
                      <a16:creationId xmlns:a16="http://schemas.microsoft.com/office/drawing/2014/main" id="{713D5C9F-7DFE-4DDD-A89E-55BCBDFEC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cxnSp>
        <p:nvCxnSpPr>
          <p:cNvPr id="164" name="Straight Connector 163">
            <a:extLst>
              <a:ext uri="{FF2B5EF4-FFF2-40B4-BE49-F238E27FC236}">
                <a16:creationId xmlns:a16="http://schemas.microsoft.com/office/drawing/2014/main" id="{D56ACE5F-BE95-4218-ADF7-6F1DEF6A94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65" name="Group 164">
            <a:extLst>
              <a:ext uri="{FF2B5EF4-FFF2-40B4-BE49-F238E27FC236}">
                <a16:creationId xmlns:a16="http://schemas.microsoft.com/office/drawing/2014/main" id="{801DF50F-B47F-405F-BDF3-73DAC01BB9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73184" y="602681"/>
            <a:ext cx="3615648" cy="5932335"/>
            <a:chOff x="402434" y="602681"/>
            <a:chExt cx="3615648" cy="5932335"/>
          </a:xfrm>
        </p:grpSpPr>
        <p:grpSp>
          <p:nvGrpSpPr>
            <p:cNvPr id="94" name="Group 93">
              <a:extLst>
                <a:ext uri="{FF2B5EF4-FFF2-40B4-BE49-F238E27FC236}">
                  <a16:creationId xmlns:a16="http://schemas.microsoft.com/office/drawing/2014/main" id="{2457533F-CAD7-46C2-9CB3-8505B2DFABA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710054" y="399231"/>
              <a:ext cx="317159" cy="932400"/>
              <a:chOff x="6376988" y="280988"/>
              <a:chExt cx="633413" cy="1862138"/>
            </a:xfrm>
          </p:grpSpPr>
          <p:sp>
            <p:nvSpPr>
              <p:cNvPr id="151" name="Freeform 68">
                <a:extLst>
                  <a:ext uri="{FF2B5EF4-FFF2-40B4-BE49-F238E27FC236}">
                    <a16:creationId xmlns:a16="http://schemas.microsoft.com/office/drawing/2014/main" id="{66E9686F-CED0-475E-A28A-D8CDBCCDD1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9">
                <a:extLst>
                  <a:ext uri="{FF2B5EF4-FFF2-40B4-BE49-F238E27FC236}">
                    <a16:creationId xmlns:a16="http://schemas.microsoft.com/office/drawing/2014/main" id="{254AFE2B-C030-4DF5-B113-1A9ECB6A65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3" name="Line 70">
                <a:extLst>
                  <a:ext uri="{FF2B5EF4-FFF2-40B4-BE49-F238E27FC236}">
                    <a16:creationId xmlns:a16="http://schemas.microsoft.com/office/drawing/2014/main" id="{02E0618D-FC2B-49B2-B15F-0EA6139909E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5" name="Oval 94">
              <a:extLst>
                <a:ext uri="{FF2B5EF4-FFF2-40B4-BE49-F238E27FC236}">
                  <a16:creationId xmlns:a16="http://schemas.microsoft.com/office/drawing/2014/main" id="{3BC4DEAB-C1FD-4FA7-9417-3E053D540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333586" y="83943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96" name="Group 95">
              <a:extLst>
                <a:ext uri="{FF2B5EF4-FFF2-40B4-BE49-F238E27FC236}">
                  <a16:creationId xmlns:a16="http://schemas.microsoft.com/office/drawing/2014/main" id="{77615B8B-540B-420B-87F1-5F51415E7F2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732866" y="390058"/>
              <a:ext cx="1785984" cy="2211229"/>
              <a:chOff x="3125006" y="3171595"/>
              <a:chExt cx="1785984" cy="2211229"/>
            </a:xfrm>
          </p:grpSpPr>
          <p:grpSp>
            <p:nvGrpSpPr>
              <p:cNvPr id="143" name="Group 142">
                <a:extLst>
                  <a:ext uri="{FF2B5EF4-FFF2-40B4-BE49-F238E27FC236}">
                    <a16:creationId xmlns:a16="http://schemas.microsoft.com/office/drawing/2014/main" id="{82E16796-0833-4B54-AED9-A3611C9BD19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7" name="Straight Connector 146">
                  <a:extLst>
                    <a:ext uri="{FF2B5EF4-FFF2-40B4-BE49-F238E27FC236}">
                      <a16:creationId xmlns:a16="http://schemas.microsoft.com/office/drawing/2014/main" id="{F1E2155D-D771-4139-BC04-B5F026AEBB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46D84B4-B9EF-417C-A565-F9B86978E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9" name="Rectangle 30">
                  <a:extLst>
                    <a:ext uri="{FF2B5EF4-FFF2-40B4-BE49-F238E27FC236}">
                      <a16:creationId xmlns:a16="http://schemas.microsoft.com/office/drawing/2014/main" id="{66FFC568-D3F5-4FA6-B28A-516DE623F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30">
                  <a:extLst>
                    <a:ext uri="{FF2B5EF4-FFF2-40B4-BE49-F238E27FC236}">
                      <a16:creationId xmlns:a16="http://schemas.microsoft.com/office/drawing/2014/main" id="{2C3FB912-25F7-4822-B327-DA1E9B335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a:extLst>
                  <a:ext uri="{FF2B5EF4-FFF2-40B4-BE49-F238E27FC236}">
                    <a16:creationId xmlns:a16="http://schemas.microsoft.com/office/drawing/2014/main" id="{4FC8FB21-D7E1-4978-AD20-5E68B4C580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5" name="Freeform: Shape 144">
                  <a:extLst>
                    <a:ext uri="{FF2B5EF4-FFF2-40B4-BE49-F238E27FC236}">
                      <a16:creationId xmlns:a16="http://schemas.microsoft.com/office/drawing/2014/main" id="{51BBD3DF-C644-4E9C-A11C-B6336B889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6" name="Freeform: Shape 145">
                  <a:extLst>
                    <a:ext uri="{FF2B5EF4-FFF2-40B4-BE49-F238E27FC236}">
                      <a16:creationId xmlns:a16="http://schemas.microsoft.com/office/drawing/2014/main" id="{0B53158D-9F0C-4064-B804-2C1F8AEBE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7" name="Group 96">
              <a:extLst>
                <a:ext uri="{FF2B5EF4-FFF2-40B4-BE49-F238E27FC236}">
                  <a16:creationId xmlns:a16="http://schemas.microsoft.com/office/drawing/2014/main" id="{B9D93B3C-5026-425E-9179-CBB944A9096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0000" y="2480400"/>
              <a:ext cx="2457450" cy="3838575"/>
              <a:chOff x="587376" y="280988"/>
              <a:chExt cx="2457450" cy="3838575"/>
            </a:xfrm>
          </p:grpSpPr>
          <p:sp>
            <p:nvSpPr>
              <p:cNvPr id="121" name="Freeform 64">
                <a:extLst>
                  <a:ext uri="{FF2B5EF4-FFF2-40B4-BE49-F238E27FC236}">
                    <a16:creationId xmlns:a16="http://schemas.microsoft.com/office/drawing/2014/main" id="{5C84A49A-BD66-4BEA-A06B-2FA89468BB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1">
                <a:extLst>
                  <a:ext uri="{FF2B5EF4-FFF2-40B4-BE49-F238E27FC236}">
                    <a16:creationId xmlns:a16="http://schemas.microsoft.com/office/drawing/2014/main" id="{EB8895A6-E32C-4B09-B9E0-314C000A28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61">
                <a:extLst>
                  <a:ext uri="{FF2B5EF4-FFF2-40B4-BE49-F238E27FC236}">
                    <a16:creationId xmlns:a16="http://schemas.microsoft.com/office/drawing/2014/main" id="{6ABA4FEE-5223-4565-9B11-5E7CD1323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78">
                <a:extLst>
                  <a:ext uri="{FF2B5EF4-FFF2-40B4-BE49-F238E27FC236}">
                    <a16:creationId xmlns:a16="http://schemas.microsoft.com/office/drawing/2014/main" id="{38C78FAF-A05E-4962-8571-B6C83FB4EF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4">
                <a:extLst>
                  <a:ext uri="{FF2B5EF4-FFF2-40B4-BE49-F238E27FC236}">
                    <a16:creationId xmlns:a16="http://schemas.microsoft.com/office/drawing/2014/main" id="{B94F41EA-CB57-4E1D-9C7F-6E482F0EB6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87">
                <a:extLst>
                  <a:ext uri="{FF2B5EF4-FFF2-40B4-BE49-F238E27FC236}">
                    <a16:creationId xmlns:a16="http://schemas.microsoft.com/office/drawing/2014/main" id="{36E5C22C-6491-4028-8C8F-2BBA91B692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60">
                <a:extLst>
                  <a:ext uri="{FF2B5EF4-FFF2-40B4-BE49-F238E27FC236}">
                    <a16:creationId xmlns:a16="http://schemas.microsoft.com/office/drawing/2014/main" id="{C68EAD32-DAD2-4E24-A17D-9EF57C0FA5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9">
                <a:extLst>
                  <a:ext uri="{FF2B5EF4-FFF2-40B4-BE49-F238E27FC236}">
                    <a16:creationId xmlns:a16="http://schemas.microsoft.com/office/drawing/2014/main" id="{0C6E1ABE-BB08-4327-9CDD-11A5D0130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62">
                <a:extLst>
                  <a:ext uri="{FF2B5EF4-FFF2-40B4-BE49-F238E27FC236}">
                    <a16:creationId xmlns:a16="http://schemas.microsoft.com/office/drawing/2014/main" id="{88D096DA-BFC9-44D7-8441-490FA2D404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5">
                <a:extLst>
                  <a:ext uri="{FF2B5EF4-FFF2-40B4-BE49-F238E27FC236}">
                    <a16:creationId xmlns:a16="http://schemas.microsoft.com/office/drawing/2014/main" id="{152CB9CF-F70A-46B0-AB37-7922D326BD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9">
                <a:extLst>
                  <a:ext uri="{FF2B5EF4-FFF2-40B4-BE49-F238E27FC236}">
                    <a16:creationId xmlns:a16="http://schemas.microsoft.com/office/drawing/2014/main" id="{28240976-82E5-4A37-8E2B-A07CCFD13D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a:extLst>
                  <a:ext uri="{FF2B5EF4-FFF2-40B4-BE49-F238E27FC236}">
                    <a16:creationId xmlns:a16="http://schemas.microsoft.com/office/drawing/2014/main" id="{0C25B6B7-4317-4482-A474-2830FA6E59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5">
                <a:extLst>
                  <a:ext uri="{FF2B5EF4-FFF2-40B4-BE49-F238E27FC236}">
                    <a16:creationId xmlns:a16="http://schemas.microsoft.com/office/drawing/2014/main" id="{5C0EDF04-E84E-457D-A5F9-7746545AB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8">
                <a:extLst>
                  <a:ext uri="{FF2B5EF4-FFF2-40B4-BE49-F238E27FC236}">
                    <a16:creationId xmlns:a16="http://schemas.microsoft.com/office/drawing/2014/main" id="{566313AB-A9AB-4B84-8C23-50E725917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5" name="Group 134">
                <a:extLst>
                  <a:ext uri="{FF2B5EF4-FFF2-40B4-BE49-F238E27FC236}">
                    <a16:creationId xmlns:a16="http://schemas.microsoft.com/office/drawing/2014/main" id="{2F31BFB5-317D-4135-930A-240F7A56E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6" name="Line 63">
                  <a:extLst>
                    <a:ext uri="{FF2B5EF4-FFF2-40B4-BE49-F238E27FC236}">
                      <a16:creationId xmlns:a16="http://schemas.microsoft.com/office/drawing/2014/main" id="{9102C0AC-7FF7-4F4B-B7C1-C8CE4846A1C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66">
                  <a:extLst>
                    <a:ext uri="{FF2B5EF4-FFF2-40B4-BE49-F238E27FC236}">
                      <a16:creationId xmlns:a16="http://schemas.microsoft.com/office/drawing/2014/main" id="{64BAC77C-E14F-4FA8-9D0A-55B646EEA46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67">
                  <a:extLst>
                    <a:ext uri="{FF2B5EF4-FFF2-40B4-BE49-F238E27FC236}">
                      <a16:creationId xmlns:a16="http://schemas.microsoft.com/office/drawing/2014/main" id="{0B88DC73-9AC3-42F8-8C9E-94EE9B61AE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80">
                  <a:extLst>
                    <a:ext uri="{FF2B5EF4-FFF2-40B4-BE49-F238E27FC236}">
                      <a16:creationId xmlns:a16="http://schemas.microsoft.com/office/drawing/2014/main" id="{26BBA2D9-E4D0-424E-9825-61A9B3C0A37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83">
                  <a:extLst>
                    <a:ext uri="{FF2B5EF4-FFF2-40B4-BE49-F238E27FC236}">
                      <a16:creationId xmlns:a16="http://schemas.microsoft.com/office/drawing/2014/main" id="{F6D4FA39-E0CC-4991-83D0-606E03CF1D3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86">
                  <a:extLst>
                    <a:ext uri="{FF2B5EF4-FFF2-40B4-BE49-F238E27FC236}">
                      <a16:creationId xmlns:a16="http://schemas.microsoft.com/office/drawing/2014/main" id="{3819BE2B-7D47-443C-B1DF-2EA57679D17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89">
                  <a:extLst>
                    <a:ext uri="{FF2B5EF4-FFF2-40B4-BE49-F238E27FC236}">
                      <a16:creationId xmlns:a16="http://schemas.microsoft.com/office/drawing/2014/main" id="{86B1E78E-D338-4BAE-9FB1-1A9118AD3D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98" name="Oval 97">
              <a:extLst>
                <a:ext uri="{FF2B5EF4-FFF2-40B4-BE49-F238E27FC236}">
                  <a16:creationId xmlns:a16="http://schemas.microsoft.com/office/drawing/2014/main" id="{4EC68A1A-796C-4F5F-8F41-0124729201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742320" y="5778888"/>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99" name="Group 98">
              <a:extLst>
                <a:ext uri="{FF2B5EF4-FFF2-40B4-BE49-F238E27FC236}">
                  <a16:creationId xmlns:a16="http://schemas.microsoft.com/office/drawing/2014/main" id="{272E52F1-29AD-47C2-904E-60B72D4A910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2305927" y="2362458"/>
              <a:ext cx="641183" cy="1069728"/>
              <a:chOff x="6484112" y="2967038"/>
              <a:chExt cx="641183" cy="1069728"/>
            </a:xfrm>
          </p:grpSpPr>
          <p:grpSp>
            <p:nvGrpSpPr>
              <p:cNvPr id="113" name="Group 112">
                <a:extLst>
                  <a:ext uri="{FF2B5EF4-FFF2-40B4-BE49-F238E27FC236}">
                    <a16:creationId xmlns:a16="http://schemas.microsoft.com/office/drawing/2014/main" id="{B3F829B9-B86F-47B0-A187-2202CCB861B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18" name="Freeform 68">
                  <a:extLst>
                    <a:ext uri="{FF2B5EF4-FFF2-40B4-BE49-F238E27FC236}">
                      <a16:creationId xmlns:a16="http://schemas.microsoft.com/office/drawing/2014/main" id="{ED1B3641-1CFF-46F3-873A-3B6AA5D79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69">
                  <a:extLst>
                    <a:ext uri="{FF2B5EF4-FFF2-40B4-BE49-F238E27FC236}">
                      <a16:creationId xmlns:a16="http://schemas.microsoft.com/office/drawing/2014/main" id="{2C8E8742-B905-4C81-9553-19C64E8F3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0" name="Line 70">
                  <a:extLst>
                    <a:ext uri="{FF2B5EF4-FFF2-40B4-BE49-F238E27FC236}">
                      <a16:creationId xmlns:a16="http://schemas.microsoft.com/office/drawing/2014/main" id="{E10BE229-40F6-4A15-9282-BD78053FB5E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4" name="Group 113">
                <a:extLst>
                  <a:ext uri="{FF2B5EF4-FFF2-40B4-BE49-F238E27FC236}">
                    <a16:creationId xmlns:a16="http://schemas.microsoft.com/office/drawing/2014/main" id="{543B3E07-5E30-43C1-9169-90E713C27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15" name="Freeform 68">
                  <a:extLst>
                    <a:ext uri="{FF2B5EF4-FFF2-40B4-BE49-F238E27FC236}">
                      <a16:creationId xmlns:a16="http://schemas.microsoft.com/office/drawing/2014/main" id="{03FCAAE2-5982-4748-8355-1245B74523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69">
                  <a:extLst>
                    <a:ext uri="{FF2B5EF4-FFF2-40B4-BE49-F238E27FC236}">
                      <a16:creationId xmlns:a16="http://schemas.microsoft.com/office/drawing/2014/main" id="{3B21621D-2AAA-4224-B85E-F14F1587A1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7" name="Line 70">
                  <a:extLst>
                    <a:ext uri="{FF2B5EF4-FFF2-40B4-BE49-F238E27FC236}">
                      <a16:creationId xmlns:a16="http://schemas.microsoft.com/office/drawing/2014/main" id="{B69DCE92-933C-4180-9ECE-C159FF0ED2B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0" name="Group 99">
              <a:extLst>
                <a:ext uri="{FF2B5EF4-FFF2-40B4-BE49-F238E27FC236}">
                  <a16:creationId xmlns:a16="http://schemas.microsoft.com/office/drawing/2014/main" id="{3774B519-16FD-45D1-81B3-F10B796BD1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384669" y="4915016"/>
              <a:ext cx="633413" cy="1620000"/>
              <a:chOff x="3384669" y="4915016"/>
              <a:chExt cx="633413" cy="1620000"/>
            </a:xfrm>
          </p:grpSpPr>
          <p:grpSp>
            <p:nvGrpSpPr>
              <p:cNvPr id="109" name="Group 108">
                <a:extLst>
                  <a:ext uri="{FF2B5EF4-FFF2-40B4-BE49-F238E27FC236}">
                    <a16:creationId xmlns:a16="http://schemas.microsoft.com/office/drawing/2014/main" id="{E1718837-BAB1-4751-8766-2CD3B30947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a:off x="3384669" y="4946104"/>
                <a:ext cx="633413" cy="1419225"/>
                <a:chOff x="5959192" y="333389"/>
                <a:chExt cx="633413" cy="1419225"/>
              </a:xfrm>
            </p:grpSpPr>
            <p:sp>
              <p:nvSpPr>
                <p:cNvPr id="111" name="Freeform 68">
                  <a:extLst>
                    <a:ext uri="{FF2B5EF4-FFF2-40B4-BE49-F238E27FC236}">
                      <a16:creationId xmlns:a16="http://schemas.microsoft.com/office/drawing/2014/main" id="{85774601-5D43-405D-B593-93550F4C57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3E1DA161-17EA-4A32-A428-C2368EBAC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0" name="Line 70">
                <a:extLst>
                  <a:ext uri="{FF2B5EF4-FFF2-40B4-BE49-F238E27FC236}">
                    <a16:creationId xmlns:a16="http://schemas.microsoft.com/office/drawing/2014/main" id="{C5270C31-E701-47DC-BAC5-DE71245539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rot="18900000" flipV="1">
                <a:off x="3774042" y="4915016"/>
                <a:ext cx="0" cy="162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9B78A593-AB03-4D7B-8996-22F6035661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40013" y="1046180"/>
              <a:ext cx="903599" cy="2160000"/>
              <a:chOff x="9057947" y="3423463"/>
              <a:chExt cx="903599" cy="2160000"/>
            </a:xfrm>
          </p:grpSpPr>
          <p:grpSp>
            <p:nvGrpSpPr>
              <p:cNvPr id="102" name="Group 101">
                <a:extLst>
                  <a:ext uri="{FF2B5EF4-FFF2-40B4-BE49-F238E27FC236}">
                    <a16:creationId xmlns:a16="http://schemas.microsoft.com/office/drawing/2014/main" id="{C4C08476-8891-498B-95DD-3D4BB02B4E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C9C077B4-3B4E-4043-BAF4-65306ADB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8" name="Freeform: Shape 107">
                  <a:extLst>
                    <a:ext uri="{FF2B5EF4-FFF2-40B4-BE49-F238E27FC236}">
                      <a16:creationId xmlns:a16="http://schemas.microsoft.com/office/drawing/2014/main" id="{0CCC2DDE-715C-4561-A70C-60428A65C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03" name="Group 102">
                <a:extLst>
                  <a:ext uri="{FF2B5EF4-FFF2-40B4-BE49-F238E27FC236}">
                    <a16:creationId xmlns:a16="http://schemas.microsoft.com/office/drawing/2014/main" id="{4E49FC98-B2F5-43E4-A679-8E5570FB84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AA01852B-2060-4247-9EE9-0E6754450B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13822ECB-A528-476C-B4CB-4A3F54A82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
                  <a:extLst>
                    <a:ext uri="{FF2B5EF4-FFF2-40B4-BE49-F238E27FC236}">
                      <a16:creationId xmlns:a16="http://schemas.microsoft.com/office/drawing/2014/main" id="{FCD6DA27-598F-4F38-A652-5C6F6F2B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6CA1-DF3F-79B9-DA63-DF19666F546C}"/>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81603F5-D310-9211-76D1-D6414E0F1AE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6" name="think-cell data - do not delete" hidden="1">
                        <a:extLst>
                          <a:ext uri="{FF2B5EF4-FFF2-40B4-BE49-F238E27FC236}">
                            <a16:creationId xmlns:a16="http://schemas.microsoft.com/office/drawing/2014/main" id="{781603F5-D310-9211-76D1-D6414E0F1A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984A526-2C5D-BF60-76BB-5DC795552BBA}"/>
              </a:ext>
            </a:extLst>
          </p:cNvPr>
          <p:cNvSpPr>
            <a:spLocks noGrp="1"/>
          </p:cNvSpPr>
          <p:nvPr>
            <p:ph type="title"/>
          </p:nvPr>
        </p:nvSpPr>
        <p:spPr>
          <a:xfrm>
            <a:off x="2309381" y="82593"/>
            <a:ext cx="7434387" cy="523221"/>
          </a:xfrm>
        </p:spPr>
        <p:txBody>
          <a:bodyPr vert="horz">
            <a:normAutofit/>
          </a:bodyPr>
          <a:lstStyle/>
          <a:p>
            <a:r>
              <a:rPr lang="en-US" sz="2800" dirty="0">
                <a:ea typeface="+mj-lt"/>
                <a:cs typeface="+mj-lt"/>
              </a:rPr>
              <a:t>Technical Implementation: Game Mechanics</a:t>
            </a:r>
            <a:endParaRPr lang="en-US" sz="2800" dirty="0"/>
          </a:p>
        </p:txBody>
      </p:sp>
      <p:sp>
        <p:nvSpPr>
          <p:cNvPr id="3" name="Content Placeholder 2">
            <a:extLst>
              <a:ext uri="{FF2B5EF4-FFF2-40B4-BE49-F238E27FC236}">
                <a16:creationId xmlns:a16="http://schemas.microsoft.com/office/drawing/2014/main" id="{25CA1D78-4D71-BFF3-C107-4A118ABE336B}"/>
              </a:ext>
            </a:extLst>
          </p:cNvPr>
          <p:cNvSpPr>
            <a:spLocks noGrp="1"/>
          </p:cNvSpPr>
          <p:nvPr>
            <p:ph sz="half" idx="1"/>
          </p:nvPr>
        </p:nvSpPr>
        <p:spPr>
          <a:xfrm>
            <a:off x="99145" y="1482858"/>
            <a:ext cx="4570564" cy="798226"/>
          </a:xfrm>
        </p:spPr>
        <p:txBody>
          <a:bodyPr vert="horz" lIns="91440" tIns="45720" rIns="91440" bIns="45720" rtlCol="0" anchor="t">
            <a:noAutofit/>
          </a:bodyPr>
          <a:lstStyle/>
          <a:p>
            <a:pPr marL="359410" indent="-359410">
              <a:lnSpc>
                <a:spcPct val="100000"/>
              </a:lnSpc>
              <a:buFont typeface="Arial" panose="05000000000000000000" pitchFamily="2" charset="2"/>
              <a:buChar char="•"/>
            </a:pPr>
            <a:r>
              <a:rPr lang="en-US" sz="1200" b="1" dirty="0">
                <a:solidFill>
                  <a:schemeClr val="tx1"/>
                </a:solidFill>
                <a:latin typeface="Avenir Next LT Pro"/>
                <a:ea typeface="Fira Code"/>
                <a:cs typeface="Fira Code"/>
              </a:rPr>
              <a:t>Core Functions (Game Mechanics)</a:t>
            </a:r>
            <a:r>
              <a:rPr lang="en-US" sz="1200" b="1" dirty="0">
                <a:solidFill>
                  <a:schemeClr val="tx1"/>
                </a:solidFill>
                <a:ea typeface="+mn-lt"/>
                <a:cs typeface="+mn-lt"/>
              </a:rPr>
              <a:t>:</a:t>
            </a:r>
            <a:endParaRPr lang="en-US" sz="1200" b="1" dirty="0">
              <a:solidFill>
                <a:schemeClr val="tx1"/>
              </a:solidFill>
            </a:endParaRPr>
          </a:p>
          <a:p>
            <a:pPr marL="530860" lvl="1" indent="-171450">
              <a:lnSpc>
                <a:spcPct val="100000"/>
              </a:lnSpc>
              <a:buFont typeface="Arial"/>
              <a:buChar char="•"/>
            </a:pPr>
            <a:r>
              <a:rPr lang="en-US" sz="1200" i="0" dirty="0">
                <a:solidFill>
                  <a:schemeClr val="tx1"/>
                </a:solidFill>
                <a:latin typeface="Avenir Next LT Pro"/>
                <a:ea typeface="+mn-lt"/>
                <a:cs typeface="+mn-lt"/>
              </a:rPr>
              <a:t>Integrated the ability to randomly rearrange the tiles while ensuring the puzzle is solvable.</a:t>
            </a:r>
            <a:br>
              <a:rPr lang="en-US" sz="1050" i="0" dirty="0">
                <a:latin typeface="Fira Code"/>
                <a:ea typeface="Fira Code"/>
                <a:cs typeface="Fira Code"/>
              </a:rPr>
            </a:br>
            <a:endParaRPr lang="en-US" sz="1100" i="0" dirty="0">
              <a:solidFill>
                <a:srgbClr val="ABB2BF"/>
              </a:solidFill>
              <a:latin typeface="Fira Code"/>
              <a:ea typeface="Fira Code"/>
              <a:cs typeface="Fira Code"/>
            </a:endParaRPr>
          </a:p>
          <a:p>
            <a:pPr marL="359410" lvl="1"/>
            <a:endParaRPr lang="en-US" sz="1400" i="0" dirty="0">
              <a:solidFill>
                <a:srgbClr val="000000">
                  <a:alpha val="60000"/>
                </a:srgbClr>
              </a:solidFill>
            </a:endParaRPr>
          </a:p>
          <a:p>
            <a:pPr marL="359410" lvl="1">
              <a:lnSpc>
                <a:spcPct val="100000"/>
              </a:lnSpc>
            </a:pPr>
            <a:endParaRPr lang="en-US" sz="1400" i="0" dirty="0">
              <a:solidFill>
                <a:srgbClr val="000000">
                  <a:alpha val="60000"/>
                </a:srgbClr>
              </a:solidFill>
            </a:endParaRPr>
          </a:p>
          <a:p>
            <a:pPr marL="359410" lvl="1">
              <a:lnSpc>
                <a:spcPct val="100000"/>
              </a:lnSpc>
            </a:pPr>
            <a:endParaRPr lang="en-US" sz="1400" i="0" dirty="0">
              <a:solidFill>
                <a:srgbClr val="000000">
                  <a:alpha val="60000"/>
                </a:srgbClr>
              </a:solidFill>
            </a:endParaRPr>
          </a:p>
        </p:txBody>
      </p:sp>
      <p:sp>
        <p:nvSpPr>
          <p:cNvPr id="7" name="TextBox 6">
            <a:extLst>
              <a:ext uri="{FF2B5EF4-FFF2-40B4-BE49-F238E27FC236}">
                <a16:creationId xmlns:a16="http://schemas.microsoft.com/office/drawing/2014/main" id="{DC0683B8-C00E-EA54-D00E-173B69CE814F}"/>
              </a:ext>
            </a:extLst>
          </p:cNvPr>
          <p:cNvSpPr txBox="1"/>
          <p:nvPr/>
        </p:nvSpPr>
        <p:spPr>
          <a:xfrm>
            <a:off x="184369" y="2681747"/>
            <a:ext cx="4485340" cy="1938992"/>
          </a:xfrm>
          <a:prstGeom prst="rect">
            <a:avLst/>
          </a:prstGeom>
          <a:noFill/>
        </p:spPr>
        <p:txBody>
          <a:bodyPr wrap="square" rtlCol="0">
            <a:spAutoFit/>
          </a:bodyPr>
          <a:lstStyle/>
          <a:p>
            <a:r>
              <a:rPr lang="en-US" sz="1200" b="1" dirty="0"/>
              <a:t>Explanation:</a:t>
            </a:r>
          </a:p>
          <a:p>
            <a:endParaRPr lang="en-US" sz="1200" b="1" dirty="0"/>
          </a:p>
          <a:p>
            <a:pPr marL="171450" indent="-171450">
              <a:buFont typeface="Arial" panose="020B0604020202020204" pitchFamily="34" charset="0"/>
              <a:buChar char="•"/>
            </a:pPr>
            <a:r>
              <a:rPr lang="en-US" sz="1200" b="1" dirty="0"/>
              <a:t>shuffle(): </a:t>
            </a:r>
            <a:r>
              <a:rPr lang="en-US" sz="1200" dirty="0"/>
              <a:t>Repeatedly moves a tile randomly from the valid moves list to shuffle the puzzle.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err="1"/>
              <a:t>getPossibleMoves</a:t>
            </a:r>
            <a:r>
              <a:rPr lang="en-US" sz="1200" b="1" dirty="0"/>
              <a:t>(): </a:t>
            </a:r>
            <a:r>
              <a:rPr lang="en-US" sz="1200" dirty="0"/>
              <a:t>Returns a list of tiles that can be moved into the empty space.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err="1"/>
              <a:t>moveTileToEmptySpace</a:t>
            </a:r>
            <a:r>
              <a:rPr lang="en-US" sz="1200" b="1" dirty="0"/>
              <a:t>(row, col): </a:t>
            </a:r>
            <a:r>
              <a:rPr lang="en-US" sz="1200" dirty="0"/>
              <a:t>Performs the actual movement of a tile into the empty space.</a:t>
            </a:r>
          </a:p>
        </p:txBody>
      </p:sp>
      <p:sp>
        <p:nvSpPr>
          <p:cNvPr id="16" name="TextBox 15">
            <a:extLst>
              <a:ext uri="{FF2B5EF4-FFF2-40B4-BE49-F238E27FC236}">
                <a16:creationId xmlns:a16="http://schemas.microsoft.com/office/drawing/2014/main" id="{2C32A944-89E9-B0A1-00E4-B13FAE1F7B07}"/>
              </a:ext>
            </a:extLst>
          </p:cNvPr>
          <p:cNvSpPr txBox="1"/>
          <p:nvPr/>
        </p:nvSpPr>
        <p:spPr>
          <a:xfrm>
            <a:off x="7325032" y="601891"/>
            <a:ext cx="2182762" cy="523220"/>
          </a:xfrm>
          <a:prstGeom prst="rect">
            <a:avLst/>
          </a:prstGeom>
          <a:noFill/>
        </p:spPr>
        <p:txBody>
          <a:bodyPr wrap="square" rtlCol="0">
            <a:spAutoFit/>
          </a:bodyPr>
          <a:lstStyle/>
          <a:p>
            <a:r>
              <a:rPr lang="en-US" sz="1400" b="1" i="0" dirty="0">
                <a:solidFill>
                  <a:schemeClr val="tx1"/>
                </a:solidFill>
                <a:ea typeface="+mn-lt"/>
                <a:cs typeface="+mn-lt"/>
              </a:rPr>
              <a:t>Code</a:t>
            </a:r>
            <a:r>
              <a:rPr lang="en-US" sz="1400" b="1" dirty="0">
                <a:solidFill>
                  <a:schemeClr val="tx1"/>
                </a:solidFill>
                <a:ea typeface="+mn-lt"/>
                <a:cs typeface="+mn-lt"/>
              </a:rPr>
              <a:t> (from </a:t>
            </a:r>
            <a:r>
              <a:rPr lang="en-US" sz="1400" b="1" dirty="0" err="1">
                <a:solidFill>
                  <a:schemeClr val="tx1"/>
                </a:solidFill>
                <a:latin typeface="Avenir Next LT Pro"/>
              </a:rPr>
              <a:t>fifteen.js</a:t>
            </a:r>
            <a:r>
              <a:rPr lang="en-US" sz="1400" b="1" dirty="0">
                <a:solidFill>
                  <a:schemeClr val="tx1"/>
                </a:solidFill>
                <a:ea typeface="+mn-lt"/>
                <a:cs typeface="+mn-lt"/>
              </a:rPr>
              <a:t>):</a:t>
            </a:r>
            <a:endParaRPr lang="en-US" sz="1400" b="1" i="0" dirty="0">
              <a:solidFill>
                <a:schemeClr val="tx1"/>
              </a:solidFill>
            </a:endParaRPr>
          </a:p>
          <a:p>
            <a:endParaRPr lang="en-US" sz="1400" dirty="0"/>
          </a:p>
        </p:txBody>
      </p:sp>
      <p:pic>
        <p:nvPicPr>
          <p:cNvPr id="9" name="Picture 8">
            <a:extLst>
              <a:ext uri="{FF2B5EF4-FFF2-40B4-BE49-F238E27FC236}">
                <a16:creationId xmlns:a16="http://schemas.microsoft.com/office/drawing/2014/main" id="{14F81B22-E5D2-AF02-E414-1424527E98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7809" y="894890"/>
            <a:ext cx="7041724" cy="5881889"/>
          </a:xfrm>
          <a:prstGeom prst="rect">
            <a:avLst/>
          </a:prstGeom>
          <a:ln>
            <a:solidFill>
              <a:schemeClr val="accent2">
                <a:lumMod val="75000"/>
              </a:schemeClr>
            </a:solidFill>
          </a:ln>
        </p:spPr>
      </p:pic>
    </p:spTree>
    <p:extLst>
      <p:ext uri="{BB962C8B-B14F-4D97-AF65-F5344CB8AC3E}">
        <p14:creationId xmlns:p14="http://schemas.microsoft.com/office/powerpoint/2010/main" val="422725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2BD03-23DD-B775-C8DC-381916BFBB68}"/>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FB118B5-AD59-A341-8CA5-F24889BE45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6" name="think-cell data - do not delete" hidden="1">
                        <a:extLst>
                          <a:ext uri="{FF2B5EF4-FFF2-40B4-BE49-F238E27FC236}">
                            <a16:creationId xmlns:a16="http://schemas.microsoft.com/office/drawing/2014/main" id="{9FB118B5-AD59-A341-8CA5-F24889BE45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842DA8-C56A-486F-C3D7-EF86B4ADCF25}"/>
              </a:ext>
            </a:extLst>
          </p:cNvPr>
          <p:cNvSpPr>
            <a:spLocks noGrp="1"/>
          </p:cNvSpPr>
          <p:nvPr>
            <p:ph type="title"/>
          </p:nvPr>
        </p:nvSpPr>
        <p:spPr>
          <a:xfrm>
            <a:off x="2378806" y="30345"/>
            <a:ext cx="7434387" cy="600688"/>
          </a:xfrm>
        </p:spPr>
        <p:txBody>
          <a:bodyPr vert="horz">
            <a:normAutofit/>
          </a:bodyPr>
          <a:lstStyle/>
          <a:p>
            <a:r>
              <a:rPr lang="en-US" sz="2800" dirty="0">
                <a:ea typeface="+mj-lt"/>
                <a:cs typeface="+mj-lt"/>
              </a:rPr>
              <a:t>Technical Implementation: Game Mechanics</a:t>
            </a:r>
            <a:endParaRPr lang="en-US" sz="2800" dirty="0"/>
          </a:p>
        </p:txBody>
      </p:sp>
      <p:sp>
        <p:nvSpPr>
          <p:cNvPr id="3" name="Content Placeholder 2">
            <a:extLst>
              <a:ext uri="{FF2B5EF4-FFF2-40B4-BE49-F238E27FC236}">
                <a16:creationId xmlns:a16="http://schemas.microsoft.com/office/drawing/2014/main" id="{630EC9C8-412B-B930-E3C5-BB4BC4777D21}"/>
              </a:ext>
            </a:extLst>
          </p:cNvPr>
          <p:cNvSpPr>
            <a:spLocks noGrp="1"/>
          </p:cNvSpPr>
          <p:nvPr>
            <p:ph sz="half" idx="1"/>
          </p:nvPr>
        </p:nvSpPr>
        <p:spPr>
          <a:xfrm>
            <a:off x="6617110" y="1453447"/>
            <a:ext cx="5085722" cy="1133475"/>
          </a:xfrm>
        </p:spPr>
        <p:txBody>
          <a:bodyPr vert="horz" lIns="91440" tIns="45720" rIns="91440" bIns="45720" rtlCol="0" anchor="t">
            <a:noAutofit/>
          </a:bodyPr>
          <a:lstStyle/>
          <a:p>
            <a:pPr marL="359410" indent="-359410">
              <a:lnSpc>
                <a:spcPct val="100000"/>
              </a:lnSpc>
              <a:buFont typeface="Arial" panose="05000000000000000000" pitchFamily="2" charset="2"/>
              <a:buChar char="•"/>
            </a:pPr>
            <a:r>
              <a:rPr lang="en-US" sz="1200" b="1" dirty="0">
                <a:solidFill>
                  <a:schemeClr val="tx1"/>
                </a:solidFill>
                <a:latin typeface="Avenir Next LT Pro"/>
                <a:ea typeface="Fira Code"/>
                <a:cs typeface="Fira Code"/>
              </a:rPr>
              <a:t>Core Functions (Game Mechanics)</a:t>
            </a:r>
            <a:r>
              <a:rPr lang="en-US" sz="1200" b="1" dirty="0">
                <a:solidFill>
                  <a:schemeClr val="tx1"/>
                </a:solidFill>
                <a:ea typeface="+mn-lt"/>
                <a:cs typeface="+mn-lt"/>
              </a:rPr>
              <a:t>:</a:t>
            </a:r>
            <a:endParaRPr lang="en-US" sz="1200" b="1" dirty="0">
              <a:solidFill>
                <a:schemeClr val="tx1"/>
              </a:solidFill>
            </a:endParaRPr>
          </a:p>
          <a:p>
            <a:pPr marL="530860" lvl="1" indent="-171450">
              <a:lnSpc>
                <a:spcPct val="100000"/>
              </a:lnSpc>
              <a:buFont typeface="Arial"/>
              <a:buChar char="•"/>
            </a:pPr>
            <a:r>
              <a:rPr lang="en-US" sz="1200" i="0" dirty="0">
                <a:solidFill>
                  <a:schemeClr val="tx1"/>
                </a:solidFill>
                <a:latin typeface="Avenir Next LT Pro"/>
                <a:ea typeface="Fira Code"/>
                <a:cs typeface="Fira Code"/>
              </a:rPr>
              <a:t>This function allows for the game to validate that the tiles are in the correct order and if so, triggers the win notification. All tiles must be in their correct positions.</a:t>
            </a:r>
          </a:p>
          <a:p>
            <a:pPr marL="359410" lvl="1">
              <a:lnSpc>
                <a:spcPct val="100000"/>
              </a:lnSpc>
            </a:pPr>
            <a:br>
              <a:rPr lang="en-US" sz="1050" i="0" dirty="0">
                <a:latin typeface="Fira Code"/>
                <a:ea typeface="Fira Code"/>
                <a:cs typeface="Fira Code"/>
              </a:rPr>
            </a:br>
            <a:endParaRPr lang="en-US" sz="1100" i="0" dirty="0">
              <a:solidFill>
                <a:srgbClr val="ABB2BF"/>
              </a:solidFill>
              <a:latin typeface="Fira Code"/>
              <a:ea typeface="Fira Code"/>
              <a:cs typeface="Fira Code"/>
            </a:endParaRPr>
          </a:p>
          <a:p>
            <a:pPr marL="359410" lvl="1"/>
            <a:endParaRPr lang="en-US" sz="1400" i="0" dirty="0">
              <a:solidFill>
                <a:srgbClr val="000000">
                  <a:alpha val="60000"/>
                </a:srgbClr>
              </a:solidFill>
            </a:endParaRPr>
          </a:p>
          <a:p>
            <a:pPr marL="359410" lvl="1">
              <a:lnSpc>
                <a:spcPct val="100000"/>
              </a:lnSpc>
            </a:pPr>
            <a:endParaRPr lang="en-US" sz="1400" i="0" dirty="0">
              <a:solidFill>
                <a:srgbClr val="000000">
                  <a:alpha val="60000"/>
                </a:srgbClr>
              </a:solidFill>
            </a:endParaRPr>
          </a:p>
          <a:p>
            <a:pPr marL="359410" lvl="1">
              <a:lnSpc>
                <a:spcPct val="100000"/>
              </a:lnSpc>
            </a:pPr>
            <a:endParaRPr lang="en-US" sz="1400" i="0" dirty="0">
              <a:solidFill>
                <a:srgbClr val="000000">
                  <a:alpha val="60000"/>
                </a:srgbClr>
              </a:solidFill>
            </a:endParaRPr>
          </a:p>
        </p:txBody>
      </p:sp>
      <p:sp>
        <p:nvSpPr>
          <p:cNvPr id="7" name="TextBox 6">
            <a:extLst>
              <a:ext uri="{FF2B5EF4-FFF2-40B4-BE49-F238E27FC236}">
                <a16:creationId xmlns:a16="http://schemas.microsoft.com/office/drawing/2014/main" id="{9070D9DA-579C-FBA2-4DCF-E92A3E1B9FE9}"/>
              </a:ext>
            </a:extLst>
          </p:cNvPr>
          <p:cNvSpPr txBox="1"/>
          <p:nvPr/>
        </p:nvSpPr>
        <p:spPr>
          <a:xfrm>
            <a:off x="6708055" y="2828835"/>
            <a:ext cx="5239355" cy="1200329"/>
          </a:xfrm>
          <a:prstGeom prst="rect">
            <a:avLst/>
          </a:prstGeom>
          <a:noFill/>
        </p:spPr>
        <p:txBody>
          <a:bodyPr wrap="square" rtlCol="0">
            <a:spAutoFit/>
          </a:bodyPr>
          <a:lstStyle/>
          <a:p>
            <a:r>
              <a:rPr lang="en-US" sz="1200" b="1" dirty="0"/>
              <a:t>Explanation:</a:t>
            </a:r>
          </a:p>
          <a:p>
            <a:pPr marL="171450" indent="-171450">
              <a:buFont typeface="Arial" panose="020B0604020202020204" pitchFamily="34" charset="0"/>
              <a:buChar char="•"/>
            </a:pPr>
            <a:r>
              <a:rPr lang="en-US" sz="1200" b="1" dirty="0" err="1"/>
              <a:t>checkWinCondition</a:t>
            </a:r>
            <a:r>
              <a:rPr lang="en-US" sz="1200" b="1" dirty="0"/>
              <a:t>()</a:t>
            </a:r>
            <a:r>
              <a:rPr lang="en-US" sz="1200" dirty="0"/>
              <a:t>: Compares each tile’s current position with its expected position in the solved state.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err="1"/>
              <a:t>showWinNotification</a:t>
            </a:r>
            <a:r>
              <a:rPr lang="en-US" sz="1200" b="1" dirty="0"/>
              <a:t>()</a:t>
            </a:r>
            <a:r>
              <a:rPr lang="en-US" sz="1200" dirty="0"/>
              <a:t>: Displays a victory message with stats like time and moves taken when the puzzle is solved.</a:t>
            </a:r>
          </a:p>
        </p:txBody>
      </p:sp>
      <p:sp>
        <p:nvSpPr>
          <p:cNvPr id="16" name="TextBox 15">
            <a:extLst>
              <a:ext uri="{FF2B5EF4-FFF2-40B4-BE49-F238E27FC236}">
                <a16:creationId xmlns:a16="http://schemas.microsoft.com/office/drawing/2014/main" id="{F3271FD9-5B6F-3546-D22E-B4843B0C1931}"/>
              </a:ext>
            </a:extLst>
          </p:cNvPr>
          <p:cNvSpPr txBox="1"/>
          <p:nvPr/>
        </p:nvSpPr>
        <p:spPr>
          <a:xfrm>
            <a:off x="1926744" y="631033"/>
            <a:ext cx="2182762" cy="523220"/>
          </a:xfrm>
          <a:prstGeom prst="rect">
            <a:avLst/>
          </a:prstGeom>
          <a:noFill/>
        </p:spPr>
        <p:txBody>
          <a:bodyPr wrap="square" rtlCol="0">
            <a:spAutoFit/>
          </a:bodyPr>
          <a:lstStyle/>
          <a:p>
            <a:r>
              <a:rPr lang="en-US" sz="1400" b="1" i="0" dirty="0">
                <a:solidFill>
                  <a:schemeClr val="tx1"/>
                </a:solidFill>
                <a:ea typeface="+mn-lt"/>
                <a:cs typeface="+mn-lt"/>
              </a:rPr>
              <a:t>Code</a:t>
            </a:r>
            <a:r>
              <a:rPr lang="en-US" sz="1400" b="1" dirty="0">
                <a:solidFill>
                  <a:schemeClr val="tx1"/>
                </a:solidFill>
                <a:ea typeface="+mn-lt"/>
                <a:cs typeface="+mn-lt"/>
              </a:rPr>
              <a:t> (from </a:t>
            </a:r>
            <a:r>
              <a:rPr lang="en-US" sz="1400" b="1" dirty="0" err="1">
                <a:solidFill>
                  <a:schemeClr val="tx1"/>
                </a:solidFill>
                <a:latin typeface="Avenir Next LT Pro"/>
              </a:rPr>
              <a:t>fifteen.js</a:t>
            </a:r>
            <a:r>
              <a:rPr lang="en-US" sz="1400" b="1" dirty="0">
                <a:solidFill>
                  <a:schemeClr val="tx1"/>
                </a:solidFill>
                <a:ea typeface="+mn-lt"/>
                <a:cs typeface="+mn-lt"/>
              </a:rPr>
              <a:t>):</a:t>
            </a:r>
            <a:endParaRPr lang="en-US" sz="1400" b="1" i="0" dirty="0">
              <a:solidFill>
                <a:schemeClr val="tx1"/>
              </a:solidFill>
            </a:endParaRPr>
          </a:p>
          <a:p>
            <a:endParaRPr lang="en-US" sz="1400" dirty="0"/>
          </a:p>
        </p:txBody>
      </p:sp>
      <p:pic>
        <p:nvPicPr>
          <p:cNvPr id="5" name="Picture 4">
            <a:extLst>
              <a:ext uri="{FF2B5EF4-FFF2-40B4-BE49-F238E27FC236}">
                <a16:creationId xmlns:a16="http://schemas.microsoft.com/office/drawing/2014/main" id="{F6971580-5D23-1DC1-5E20-E75C22FEC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247" y="963560"/>
            <a:ext cx="6195539" cy="5785435"/>
          </a:xfrm>
          <a:prstGeom prst="rect">
            <a:avLst/>
          </a:prstGeom>
          <a:ln>
            <a:solidFill>
              <a:schemeClr val="accent2">
                <a:lumMod val="75000"/>
              </a:schemeClr>
            </a:solidFill>
          </a:ln>
        </p:spPr>
      </p:pic>
    </p:spTree>
    <p:extLst>
      <p:ext uri="{BB962C8B-B14F-4D97-AF65-F5344CB8AC3E}">
        <p14:creationId xmlns:p14="http://schemas.microsoft.com/office/powerpoint/2010/main" val="95289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5DFEA-BBD0-B683-E5E7-7E912E30D0C9}"/>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A3F89C4-DFBD-928A-5103-9D3345F9FCA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6" name="think-cell data - do not delete" hidden="1">
                        <a:extLst>
                          <a:ext uri="{FF2B5EF4-FFF2-40B4-BE49-F238E27FC236}">
                            <a16:creationId xmlns:a16="http://schemas.microsoft.com/office/drawing/2014/main" id="{FA3F89C4-DFBD-928A-5103-9D3345F9FC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4E833DC-9E61-A789-DD23-151FD37FBE5F}"/>
              </a:ext>
            </a:extLst>
          </p:cNvPr>
          <p:cNvSpPr>
            <a:spLocks noGrp="1"/>
          </p:cNvSpPr>
          <p:nvPr>
            <p:ph type="title"/>
          </p:nvPr>
        </p:nvSpPr>
        <p:spPr>
          <a:xfrm>
            <a:off x="1445342" y="107813"/>
            <a:ext cx="9320981" cy="436856"/>
          </a:xfrm>
        </p:spPr>
        <p:txBody>
          <a:bodyPr vert="horz">
            <a:noAutofit/>
          </a:bodyPr>
          <a:lstStyle/>
          <a:p>
            <a:r>
              <a:rPr lang="en-US" sz="2800" dirty="0">
                <a:ea typeface="+mj-lt"/>
                <a:cs typeface="+mj-lt"/>
              </a:rPr>
              <a:t>Technical Implementation: General Layout &amp; Visual Design</a:t>
            </a:r>
            <a:endParaRPr lang="en-US" sz="2800" dirty="0"/>
          </a:p>
        </p:txBody>
      </p:sp>
      <p:sp>
        <p:nvSpPr>
          <p:cNvPr id="7" name="TextBox 6">
            <a:extLst>
              <a:ext uri="{FF2B5EF4-FFF2-40B4-BE49-F238E27FC236}">
                <a16:creationId xmlns:a16="http://schemas.microsoft.com/office/drawing/2014/main" id="{3DC07CB0-DF9F-1641-A397-EA9045784C9C}"/>
              </a:ext>
            </a:extLst>
          </p:cNvPr>
          <p:cNvSpPr txBox="1"/>
          <p:nvPr/>
        </p:nvSpPr>
        <p:spPr>
          <a:xfrm>
            <a:off x="4497278" y="5384872"/>
            <a:ext cx="7458748" cy="1384995"/>
          </a:xfrm>
          <a:prstGeom prst="rect">
            <a:avLst/>
          </a:prstGeom>
          <a:noFill/>
        </p:spPr>
        <p:txBody>
          <a:bodyPr wrap="square" rtlCol="0">
            <a:spAutoFit/>
          </a:bodyPr>
          <a:lstStyle/>
          <a:p>
            <a:r>
              <a:rPr lang="en-US" sz="1200" b="1" dirty="0"/>
              <a:t>Explanation:</a:t>
            </a:r>
          </a:p>
          <a:p>
            <a:endParaRPr lang="en-US" sz="1200" b="1" dirty="0"/>
          </a:p>
          <a:p>
            <a:pPr marL="171450" indent="-171450">
              <a:buFont typeface="Arial" panose="020B0604020202020204" pitchFamily="34" charset="0"/>
              <a:buChar char="•"/>
            </a:pPr>
            <a:r>
              <a:rPr lang="en-US" sz="1200" dirty="0"/>
              <a:t>This code snippets convey the aesthetics of the page. We implemented centered and flexible layout with a header that has a gradient background with fade-in animation and has a rules section with card-like appearance.</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Animations such as </a:t>
            </a:r>
            <a:r>
              <a:rPr lang="en-US" sz="1200" b="1" dirty="0" err="1"/>
              <a:t>fadeIn</a:t>
            </a:r>
            <a:r>
              <a:rPr lang="en-US" sz="1200" b="1" dirty="0"/>
              <a:t> </a:t>
            </a:r>
            <a:r>
              <a:rPr lang="en-US" sz="1200" dirty="0"/>
              <a:t>allow for smooth opacity transitions and </a:t>
            </a:r>
            <a:r>
              <a:rPr lang="en-US" sz="1200" b="1" dirty="0"/>
              <a:t>popup </a:t>
            </a:r>
            <a:r>
              <a:rPr lang="en-US" sz="1200" dirty="0"/>
              <a:t>for scaling effects. </a:t>
            </a:r>
          </a:p>
        </p:txBody>
      </p:sp>
      <p:sp>
        <p:nvSpPr>
          <p:cNvPr id="16" name="TextBox 15">
            <a:extLst>
              <a:ext uri="{FF2B5EF4-FFF2-40B4-BE49-F238E27FC236}">
                <a16:creationId xmlns:a16="http://schemas.microsoft.com/office/drawing/2014/main" id="{0DBF2D1D-60D0-6FF2-5783-2BE3ECBFE769}"/>
              </a:ext>
            </a:extLst>
          </p:cNvPr>
          <p:cNvSpPr txBox="1"/>
          <p:nvPr/>
        </p:nvSpPr>
        <p:spPr>
          <a:xfrm>
            <a:off x="1445342" y="519020"/>
            <a:ext cx="2959888" cy="523220"/>
          </a:xfrm>
          <a:prstGeom prst="rect">
            <a:avLst/>
          </a:prstGeom>
          <a:noFill/>
        </p:spPr>
        <p:txBody>
          <a:bodyPr wrap="square" rtlCol="0">
            <a:spAutoFit/>
          </a:bodyPr>
          <a:lstStyle/>
          <a:p>
            <a:r>
              <a:rPr lang="en-US" sz="1400" b="1" i="0" dirty="0">
                <a:solidFill>
                  <a:schemeClr val="tx1"/>
                </a:solidFill>
                <a:ea typeface="+mn-lt"/>
                <a:cs typeface="+mn-lt"/>
              </a:rPr>
              <a:t>Code</a:t>
            </a:r>
            <a:r>
              <a:rPr lang="en-US" sz="1400" b="1" dirty="0">
                <a:solidFill>
                  <a:schemeClr val="tx1"/>
                </a:solidFill>
                <a:ea typeface="+mn-lt"/>
                <a:cs typeface="+mn-lt"/>
              </a:rPr>
              <a:t> (from </a:t>
            </a:r>
            <a:r>
              <a:rPr lang="en-US" sz="1400" b="1" dirty="0" err="1">
                <a:solidFill>
                  <a:schemeClr val="tx1"/>
                </a:solidFill>
                <a:latin typeface="Avenir Next LT Pro"/>
              </a:rPr>
              <a:t>fifteen.</a:t>
            </a:r>
            <a:r>
              <a:rPr lang="en-US" sz="1400" b="1" dirty="0" err="1">
                <a:latin typeface="Avenir Next LT Pro"/>
              </a:rPr>
              <a:t>css</a:t>
            </a:r>
            <a:r>
              <a:rPr lang="en-US" sz="1400" b="1" dirty="0">
                <a:solidFill>
                  <a:schemeClr val="tx1"/>
                </a:solidFill>
                <a:ea typeface="+mn-lt"/>
                <a:cs typeface="+mn-lt"/>
              </a:rPr>
              <a:t>):</a:t>
            </a:r>
            <a:endParaRPr lang="en-US" sz="1400" b="1" i="0" dirty="0">
              <a:solidFill>
                <a:schemeClr val="tx1"/>
              </a:solidFill>
            </a:endParaRPr>
          </a:p>
          <a:p>
            <a:endParaRPr lang="en-US" sz="1400" dirty="0"/>
          </a:p>
        </p:txBody>
      </p:sp>
      <p:pic>
        <p:nvPicPr>
          <p:cNvPr id="8" name="Picture 7">
            <a:extLst>
              <a:ext uri="{FF2B5EF4-FFF2-40B4-BE49-F238E27FC236}">
                <a16:creationId xmlns:a16="http://schemas.microsoft.com/office/drawing/2014/main" id="{B3538F8E-4736-16B2-2A52-18BF5BB7F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827" y="794920"/>
            <a:ext cx="4237703" cy="5776465"/>
          </a:xfrm>
          <a:prstGeom prst="rect">
            <a:avLst/>
          </a:prstGeom>
          <a:ln>
            <a:solidFill>
              <a:schemeClr val="accent2">
                <a:lumMod val="75000"/>
              </a:schemeClr>
            </a:solidFill>
          </a:ln>
        </p:spPr>
      </p:pic>
      <p:pic>
        <p:nvPicPr>
          <p:cNvPr id="10" name="Picture 9">
            <a:extLst>
              <a:ext uri="{FF2B5EF4-FFF2-40B4-BE49-F238E27FC236}">
                <a16:creationId xmlns:a16="http://schemas.microsoft.com/office/drawing/2014/main" id="{635B7090-36E4-56CD-F903-CBDCE6515C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32490" y="780630"/>
            <a:ext cx="3723253" cy="4561847"/>
          </a:xfrm>
          <a:prstGeom prst="rect">
            <a:avLst/>
          </a:prstGeom>
          <a:ln>
            <a:solidFill>
              <a:schemeClr val="accent2">
                <a:lumMod val="75000"/>
              </a:schemeClr>
            </a:solidFill>
          </a:ln>
        </p:spPr>
      </p:pic>
      <p:pic>
        <p:nvPicPr>
          <p:cNvPr id="12" name="Picture 11">
            <a:extLst>
              <a:ext uri="{FF2B5EF4-FFF2-40B4-BE49-F238E27FC236}">
                <a16:creationId xmlns:a16="http://schemas.microsoft.com/office/drawing/2014/main" id="{5C2FDDB6-00FF-C7CA-7F16-8076259737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9548" y="794920"/>
            <a:ext cx="2240066" cy="4561847"/>
          </a:xfrm>
          <a:prstGeom prst="rect">
            <a:avLst/>
          </a:prstGeom>
          <a:ln>
            <a:solidFill>
              <a:schemeClr val="accent2">
                <a:lumMod val="75000"/>
              </a:schemeClr>
            </a:solidFill>
          </a:ln>
        </p:spPr>
      </p:pic>
    </p:spTree>
    <p:extLst>
      <p:ext uri="{BB962C8B-B14F-4D97-AF65-F5344CB8AC3E}">
        <p14:creationId xmlns:p14="http://schemas.microsoft.com/office/powerpoint/2010/main" val="43130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AA380-8695-A118-9CC1-C6DDBA52B5C4}"/>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0A46697-503A-E81B-860F-4CCE7610B3B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6" name="think-cell data - do not delete" hidden="1">
                        <a:extLst>
                          <a:ext uri="{FF2B5EF4-FFF2-40B4-BE49-F238E27FC236}">
                            <a16:creationId xmlns:a16="http://schemas.microsoft.com/office/drawing/2014/main" id="{F0A46697-503A-E81B-860F-4CCE7610B3B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3C75B5E-B2BB-EDC4-E343-AC240D5CEA97}"/>
              </a:ext>
            </a:extLst>
          </p:cNvPr>
          <p:cNvSpPr>
            <a:spLocks noGrp="1"/>
          </p:cNvSpPr>
          <p:nvPr>
            <p:ph type="title"/>
          </p:nvPr>
        </p:nvSpPr>
        <p:spPr>
          <a:xfrm>
            <a:off x="1445342" y="107813"/>
            <a:ext cx="10087898" cy="436856"/>
          </a:xfrm>
        </p:spPr>
        <p:txBody>
          <a:bodyPr vert="horz">
            <a:noAutofit/>
          </a:bodyPr>
          <a:lstStyle/>
          <a:p>
            <a:r>
              <a:rPr lang="en-US" sz="2800" dirty="0">
                <a:ea typeface="+mj-lt"/>
                <a:cs typeface="+mj-lt"/>
              </a:rPr>
              <a:t>Technical Implementation: Puzzle Mechanics and Interactive Features</a:t>
            </a:r>
            <a:endParaRPr lang="en-US" sz="2800" dirty="0"/>
          </a:p>
        </p:txBody>
      </p:sp>
      <p:sp>
        <p:nvSpPr>
          <p:cNvPr id="7" name="TextBox 6">
            <a:extLst>
              <a:ext uri="{FF2B5EF4-FFF2-40B4-BE49-F238E27FC236}">
                <a16:creationId xmlns:a16="http://schemas.microsoft.com/office/drawing/2014/main" id="{D7F0E8A1-C240-0556-D4C7-94F0738ABADF}"/>
              </a:ext>
            </a:extLst>
          </p:cNvPr>
          <p:cNvSpPr txBox="1"/>
          <p:nvPr/>
        </p:nvSpPr>
        <p:spPr>
          <a:xfrm>
            <a:off x="83334" y="1802889"/>
            <a:ext cx="3455552" cy="2492990"/>
          </a:xfrm>
          <a:prstGeom prst="rect">
            <a:avLst/>
          </a:prstGeom>
          <a:noFill/>
        </p:spPr>
        <p:txBody>
          <a:bodyPr wrap="square" rtlCol="0">
            <a:spAutoFit/>
          </a:bodyPr>
          <a:lstStyle/>
          <a:p>
            <a:r>
              <a:rPr lang="en-US" sz="1200" b="1" dirty="0"/>
              <a:t>Explanation:</a:t>
            </a:r>
          </a:p>
          <a:p>
            <a:endParaRPr lang="en-US" sz="1200" b="1" dirty="0"/>
          </a:p>
          <a:p>
            <a:pPr marL="171450" indent="-171450">
              <a:buFont typeface="Arial" panose="020B0604020202020204" pitchFamily="34" charset="0"/>
              <a:buChar char="•"/>
            </a:pPr>
            <a:r>
              <a:rPr lang="en-US" sz="1200" dirty="0"/>
              <a:t>Here we showcase how we style the puzzle grid, tiles, button and victory notification. We use a grid layout for the puzzle board and integrate hover effects and transitions to create interactive tiles.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The buttons have functional styling and movable tiles feature highlighting to create unique styling. Moreover, the victory notification is centered with pop=up effect animations.</a:t>
            </a:r>
          </a:p>
        </p:txBody>
      </p:sp>
      <p:sp>
        <p:nvSpPr>
          <p:cNvPr id="16" name="TextBox 15">
            <a:extLst>
              <a:ext uri="{FF2B5EF4-FFF2-40B4-BE49-F238E27FC236}">
                <a16:creationId xmlns:a16="http://schemas.microsoft.com/office/drawing/2014/main" id="{406F69D7-7F29-CE25-4D52-32491BF4A52A}"/>
              </a:ext>
            </a:extLst>
          </p:cNvPr>
          <p:cNvSpPr txBox="1"/>
          <p:nvPr/>
        </p:nvSpPr>
        <p:spPr>
          <a:xfrm>
            <a:off x="4699819" y="683160"/>
            <a:ext cx="2959888" cy="523220"/>
          </a:xfrm>
          <a:prstGeom prst="rect">
            <a:avLst/>
          </a:prstGeom>
          <a:noFill/>
        </p:spPr>
        <p:txBody>
          <a:bodyPr wrap="square" rtlCol="0">
            <a:spAutoFit/>
          </a:bodyPr>
          <a:lstStyle/>
          <a:p>
            <a:r>
              <a:rPr lang="en-US" sz="1400" b="1" i="0" dirty="0">
                <a:solidFill>
                  <a:schemeClr val="tx1"/>
                </a:solidFill>
                <a:ea typeface="+mn-lt"/>
                <a:cs typeface="+mn-lt"/>
              </a:rPr>
              <a:t>Code</a:t>
            </a:r>
            <a:r>
              <a:rPr lang="en-US" sz="1400" b="1" dirty="0">
                <a:solidFill>
                  <a:schemeClr val="tx1"/>
                </a:solidFill>
                <a:ea typeface="+mn-lt"/>
                <a:cs typeface="+mn-lt"/>
              </a:rPr>
              <a:t> (from </a:t>
            </a:r>
            <a:r>
              <a:rPr lang="en-US" sz="1400" b="1" dirty="0" err="1">
                <a:solidFill>
                  <a:schemeClr val="tx1"/>
                </a:solidFill>
                <a:latin typeface="Avenir Next LT Pro"/>
              </a:rPr>
              <a:t>fifteen.</a:t>
            </a:r>
            <a:r>
              <a:rPr lang="en-US" sz="1400" b="1" dirty="0" err="1">
                <a:latin typeface="Avenir Next LT Pro"/>
              </a:rPr>
              <a:t>css</a:t>
            </a:r>
            <a:r>
              <a:rPr lang="en-US" sz="1400" b="1" dirty="0">
                <a:solidFill>
                  <a:schemeClr val="tx1"/>
                </a:solidFill>
                <a:ea typeface="+mn-lt"/>
                <a:cs typeface="+mn-lt"/>
              </a:rPr>
              <a:t>):</a:t>
            </a:r>
            <a:endParaRPr lang="en-US" sz="1400" b="1" i="0" dirty="0">
              <a:solidFill>
                <a:schemeClr val="tx1"/>
              </a:solidFill>
            </a:endParaRPr>
          </a:p>
          <a:p>
            <a:endParaRPr lang="en-US" sz="1400" dirty="0"/>
          </a:p>
        </p:txBody>
      </p:sp>
      <p:pic>
        <p:nvPicPr>
          <p:cNvPr id="4" name="Picture 3">
            <a:extLst>
              <a:ext uri="{FF2B5EF4-FFF2-40B4-BE49-F238E27FC236}">
                <a16:creationId xmlns:a16="http://schemas.microsoft.com/office/drawing/2014/main" id="{8C85A05F-02A2-9083-CF36-6AB1965635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8886" y="1172988"/>
            <a:ext cx="4789702" cy="5081507"/>
          </a:xfrm>
          <a:prstGeom prst="rect">
            <a:avLst/>
          </a:prstGeom>
          <a:ln>
            <a:solidFill>
              <a:schemeClr val="accent2">
                <a:lumMod val="75000"/>
              </a:schemeClr>
            </a:solidFill>
          </a:ln>
        </p:spPr>
      </p:pic>
      <p:pic>
        <p:nvPicPr>
          <p:cNvPr id="9" name="Picture 8">
            <a:extLst>
              <a:ext uri="{FF2B5EF4-FFF2-40B4-BE49-F238E27FC236}">
                <a16:creationId xmlns:a16="http://schemas.microsoft.com/office/drawing/2014/main" id="{5E4BC137-3C09-6155-F1C0-DFF46A8082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0115" y="1028977"/>
            <a:ext cx="3688551" cy="5369531"/>
          </a:xfrm>
          <a:prstGeom prst="rect">
            <a:avLst/>
          </a:prstGeom>
          <a:noFill/>
          <a:ln>
            <a:solidFill>
              <a:schemeClr val="accent2">
                <a:lumMod val="75000"/>
              </a:schemeClr>
            </a:solidFill>
          </a:ln>
        </p:spPr>
      </p:pic>
    </p:spTree>
    <p:extLst>
      <p:ext uri="{BB962C8B-B14F-4D97-AF65-F5344CB8AC3E}">
        <p14:creationId xmlns:p14="http://schemas.microsoft.com/office/powerpoint/2010/main" val="63045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E992352C-7589-1906-349E-D6658E778D76}"/>
              </a:ext>
            </a:extLst>
          </p:cNvPr>
          <p:cNvGraphicFramePr>
            <a:graphicFrameLocks noChangeAspect="1"/>
          </p:cNvGraphicFramePr>
          <p:nvPr>
            <p:custDataLst>
              <p:tags r:id="rId1"/>
            </p:custDataLst>
            <p:extLst>
              <p:ext uri="{D42A27DB-BD31-4B8C-83A1-F6EECF244321}">
                <p14:modId xmlns:p14="http://schemas.microsoft.com/office/powerpoint/2010/main" val="13033279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12" name="think-cell data - do not delete" hidden="1">
                        <a:extLst>
                          <a:ext uri="{FF2B5EF4-FFF2-40B4-BE49-F238E27FC236}">
                            <a16:creationId xmlns:a16="http://schemas.microsoft.com/office/drawing/2014/main" id="{E992352C-7589-1906-349E-D6658E778D7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DA32257-71F6-D7B2-B53A-4A38D5338ECF}"/>
              </a:ext>
            </a:extLst>
          </p:cNvPr>
          <p:cNvSpPr>
            <a:spLocks noGrp="1"/>
          </p:cNvSpPr>
          <p:nvPr>
            <p:ph type="title"/>
          </p:nvPr>
        </p:nvSpPr>
        <p:spPr>
          <a:xfrm>
            <a:off x="989400" y="-177365"/>
            <a:ext cx="10213200" cy="1112836"/>
          </a:xfrm>
        </p:spPr>
        <p:txBody>
          <a:bodyPr vert="horz">
            <a:normAutofit fontScale="90000"/>
          </a:bodyPr>
          <a:lstStyle/>
          <a:p>
            <a:br>
              <a:rPr lang="en-US" b="1"/>
            </a:br>
            <a:br>
              <a:rPr lang="en-US" b="1"/>
            </a:br>
            <a:endParaRPr lang="en-US" b="1"/>
          </a:p>
          <a:p>
            <a:pPr marL="285750" indent="-285750">
              <a:buFont typeface="Arial"/>
              <a:buChar char="•"/>
            </a:pPr>
            <a:endParaRPr lang="en-US"/>
          </a:p>
          <a:p>
            <a:r>
              <a:rPr lang="en-US" sz="3600"/>
              <a:t>Technical Implementation: Testing</a:t>
            </a:r>
            <a:endParaRPr lang="en-US"/>
          </a:p>
        </p:txBody>
      </p:sp>
      <p:graphicFrame>
        <p:nvGraphicFramePr>
          <p:cNvPr id="14" name="Content Placeholder 13">
            <a:extLst>
              <a:ext uri="{FF2B5EF4-FFF2-40B4-BE49-F238E27FC236}">
                <a16:creationId xmlns:a16="http://schemas.microsoft.com/office/drawing/2014/main" id="{9463C8EE-4FE5-2D77-D84C-A581690C587F}"/>
              </a:ext>
            </a:extLst>
          </p:cNvPr>
          <p:cNvGraphicFramePr>
            <a:graphicFrameLocks noGrp="1"/>
          </p:cNvGraphicFramePr>
          <p:nvPr>
            <p:ph sz="half" idx="2"/>
            <p:extLst>
              <p:ext uri="{D42A27DB-BD31-4B8C-83A1-F6EECF244321}">
                <p14:modId xmlns:p14="http://schemas.microsoft.com/office/powerpoint/2010/main" val="1456901366"/>
              </p:ext>
            </p:extLst>
          </p:nvPr>
        </p:nvGraphicFramePr>
        <p:xfrm>
          <a:off x="6497781" y="1302327"/>
          <a:ext cx="5217006" cy="5421163"/>
        </p:xfrm>
        <a:graphic>
          <a:graphicData uri="http://schemas.openxmlformats.org/drawingml/2006/table">
            <a:tbl>
              <a:tblPr bandRow="1">
                <a:tableStyleId>{5C22544A-7EE6-4342-B048-85BDC9FD1C3A}</a:tableStyleId>
              </a:tblPr>
              <a:tblGrid>
                <a:gridCol w="1771650">
                  <a:extLst>
                    <a:ext uri="{9D8B030D-6E8A-4147-A177-3AD203B41FA5}">
                      <a16:colId xmlns:a16="http://schemas.microsoft.com/office/drawing/2014/main" val="3530373339"/>
                    </a:ext>
                  </a:extLst>
                </a:gridCol>
                <a:gridCol w="1722678">
                  <a:extLst>
                    <a:ext uri="{9D8B030D-6E8A-4147-A177-3AD203B41FA5}">
                      <a16:colId xmlns:a16="http://schemas.microsoft.com/office/drawing/2014/main" val="2346878321"/>
                    </a:ext>
                  </a:extLst>
                </a:gridCol>
                <a:gridCol w="1722678">
                  <a:extLst>
                    <a:ext uri="{9D8B030D-6E8A-4147-A177-3AD203B41FA5}">
                      <a16:colId xmlns:a16="http://schemas.microsoft.com/office/drawing/2014/main" val="4294014979"/>
                    </a:ext>
                  </a:extLst>
                </a:gridCol>
              </a:tblGrid>
              <a:tr h="657714">
                <a:tc>
                  <a:txBody>
                    <a:bodyPr/>
                    <a:lstStyle/>
                    <a:p>
                      <a:r>
                        <a:rPr lang="en-US" b="1" dirty="0">
                          <a:solidFill>
                            <a:schemeClr val="tx1"/>
                          </a:solidFill>
                        </a:rPr>
                        <a:t>Test</a:t>
                      </a:r>
                      <a:r>
                        <a:rPr lang="en-US" b="1" dirty="0"/>
                        <a:t> Scenario</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dirty="0"/>
                        <a:t>Expected Outcome</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dirty="0"/>
                        <a:t>Result</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24507449"/>
                  </a:ext>
                </a:extLst>
              </a:tr>
              <a:tr h="1494807">
                <a:tc>
                  <a:txBody>
                    <a:bodyPr/>
                    <a:lstStyle/>
                    <a:p>
                      <a:r>
                        <a:rPr lang="en-US" dirty="0"/>
                        <a:t>Clicking a non-adjacent tile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Tile does not move, and the board remains unchanged.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Passed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211068195"/>
                  </a:ext>
                </a:extLst>
              </a:tr>
              <a:tr h="1215776">
                <a:tc>
                  <a:txBody>
                    <a:bodyPr/>
                    <a:lstStyle/>
                    <a:p>
                      <a:r>
                        <a:rPr lang="en-US" dirty="0"/>
                        <a:t>Clicking an adjacent tile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Tile swaps positions with the empty space.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Passed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32612158"/>
                  </a:ext>
                </a:extLst>
              </a:tr>
              <a:tr h="2052866">
                <a:tc>
                  <a:txBody>
                    <a:bodyPr/>
                    <a:lstStyle/>
                    <a:p>
                      <a:r>
                        <a:rPr lang="en-US" dirty="0"/>
                        <a:t>Solving the puzzle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Winning notification appears, showing the final time and move count.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dirty="0"/>
                        <a:t>Passed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83790824"/>
                  </a:ext>
                </a:extLst>
              </a:tr>
            </a:tbl>
          </a:graphicData>
        </a:graphic>
      </p:graphicFrame>
      <p:sp>
        <p:nvSpPr>
          <p:cNvPr id="9" name="TextBox 8">
            <a:extLst>
              <a:ext uri="{FF2B5EF4-FFF2-40B4-BE49-F238E27FC236}">
                <a16:creationId xmlns:a16="http://schemas.microsoft.com/office/drawing/2014/main" id="{4F588525-873D-D089-CC94-3F8695A05D3A}"/>
              </a:ext>
            </a:extLst>
          </p:cNvPr>
          <p:cNvSpPr txBox="1"/>
          <p:nvPr/>
        </p:nvSpPr>
        <p:spPr>
          <a:xfrm>
            <a:off x="290945" y="942109"/>
            <a:ext cx="580505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AutoNum type="arabicPeriod"/>
            </a:pPr>
            <a:r>
              <a:rPr lang="en-US" b="1" dirty="0"/>
              <a:t>Testing Methodology:</a:t>
            </a:r>
            <a:endParaRPr lang="en-US" dirty="0"/>
          </a:p>
          <a:p>
            <a:pPr marL="285750" lvl="1" indent="-285750">
              <a:buFont typeface="Arial"/>
              <a:buChar char="•"/>
            </a:pPr>
            <a:r>
              <a:rPr lang="en-US" dirty="0"/>
              <a:t>Comprehensive manual testing was conducted to validate the functionality and performance of the game.</a:t>
            </a:r>
          </a:p>
          <a:p>
            <a:pPr marL="285750" lvl="1" indent="-285750">
              <a:buFont typeface="Arial"/>
              <a:buChar char="•"/>
            </a:pPr>
            <a:r>
              <a:rPr lang="en-US" dirty="0"/>
              <a:t>Focused on edge cases and user interactions to ensure robust behavior.</a:t>
            </a:r>
          </a:p>
          <a:p>
            <a:pPr marL="285750" lvl="1" indent="-285750">
              <a:buFont typeface="Arial"/>
              <a:buChar char="•"/>
            </a:pPr>
            <a:r>
              <a:rPr lang="en-US" dirty="0"/>
              <a:t>Continuous testing was incorporated during each development sprint to catch bugs early.</a:t>
            </a:r>
          </a:p>
          <a:p>
            <a:pPr marL="228600" indent="-228600">
              <a:buFont typeface=""/>
              <a:buAutoNum type="arabicPeriod"/>
            </a:pPr>
            <a:r>
              <a:rPr lang="en-US" b="1" dirty="0"/>
              <a:t>Key Areas of Testing:</a:t>
            </a:r>
          </a:p>
          <a:p>
            <a:pPr marL="228600" lvl="1" indent="-228600">
              <a:buFont typeface="Arial"/>
              <a:buChar char="•"/>
            </a:pPr>
            <a:r>
              <a:rPr lang="en-US" b="1" dirty="0"/>
              <a:t>Tile Movement:</a:t>
            </a:r>
            <a:r>
              <a:rPr lang="en-US" dirty="0"/>
              <a:t> Ensure only adjacent tiles can move and that all moves update the grid correctly.</a:t>
            </a:r>
          </a:p>
          <a:p>
            <a:pPr marL="228600" lvl="1" indent="-228600">
              <a:buFont typeface="Arial"/>
              <a:buChar char="•"/>
            </a:pPr>
            <a:r>
              <a:rPr lang="en-US" b="1" dirty="0"/>
              <a:t>Shuffle Algorithm:</a:t>
            </a:r>
            <a:r>
              <a:rPr lang="en-US" dirty="0"/>
              <a:t> Verify that all randomized states are solvable and the shuffle executes efficiently.</a:t>
            </a:r>
          </a:p>
          <a:p>
            <a:pPr marL="228600" lvl="1" indent="-228600">
              <a:buFont typeface="Arial"/>
              <a:buChar char="•"/>
            </a:pPr>
            <a:r>
              <a:rPr lang="en-US" b="1" dirty="0"/>
              <a:t>Winning Notification:</a:t>
            </a:r>
            <a:r>
              <a:rPr lang="en-US" dirty="0"/>
              <a:t> Confirm that the notification triggers only when the puzzle is solved correctly.</a:t>
            </a:r>
          </a:p>
          <a:p>
            <a:pPr marL="228600" lvl="1" indent="-228600">
              <a:buFont typeface="Arial"/>
              <a:buChar char="•"/>
            </a:pPr>
            <a:r>
              <a:rPr lang="en-US" b="1" dirty="0"/>
              <a:t>Timer and Move Counter:</a:t>
            </a:r>
            <a:r>
              <a:rPr lang="en-US" dirty="0"/>
              <a:t> Test accurate tracking and display of elapsed time and total moves.</a:t>
            </a:r>
          </a:p>
          <a:p>
            <a:pPr marL="228600" lvl="1" indent="-228600">
              <a:buFont typeface="Arial"/>
              <a:buChar char="•"/>
            </a:pPr>
            <a:r>
              <a:rPr lang="en-US" b="1" dirty="0"/>
              <a:t>Background Selector:</a:t>
            </a:r>
            <a:r>
              <a:rPr lang="en-US" dirty="0"/>
              <a:t> Ensure the selected background applies instantly to all tiles.</a:t>
            </a:r>
          </a:p>
          <a:p>
            <a:pPr marL="228600" indent="-228600">
              <a:buFont typeface=""/>
              <a:buAutoNum type="arabicPeriod"/>
            </a:pPr>
            <a:r>
              <a:rPr lang="en-US" b="1" dirty="0"/>
              <a:t>Example Test Cases:</a:t>
            </a:r>
          </a:p>
          <a:p>
            <a:endParaRPr lang="en-US"/>
          </a:p>
        </p:txBody>
      </p:sp>
    </p:spTree>
    <p:extLst>
      <p:ext uri="{BB962C8B-B14F-4D97-AF65-F5344CB8AC3E}">
        <p14:creationId xmlns:p14="http://schemas.microsoft.com/office/powerpoint/2010/main" val="398182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8FEF1-3359-4CB5-A8D0-590CC7AAAA31}"/>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3817F04-4104-401E-0DFA-7BBBD23172B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7" name="think-cell data - do not delete" hidden="1">
                        <a:extLst>
                          <a:ext uri="{FF2B5EF4-FFF2-40B4-BE49-F238E27FC236}">
                            <a16:creationId xmlns:a16="http://schemas.microsoft.com/office/drawing/2014/main" id="{33817F04-4104-401E-0DFA-7BBBD23172B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A4B0048-72AC-402D-A3C1-9820731DBB04}"/>
              </a:ext>
            </a:extLst>
          </p:cNvPr>
          <p:cNvSpPr>
            <a:spLocks noGrp="1"/>
          </p:cNvSpPr>
          <p:nvPr>
            <p:ph type="title"/>
          </p:nvPr>
        </p:nvSpPr>
        <p:spPr>
          <a:xfrm>
            <a:off x="794191" y="422786"/>
            <a:ext cx="10213200" cy="690049"/>
          </a:xfrm>
        </p:spPr>
        <p:txBody>
          <a:bodyPr vert="horz"/>
          <a:lstStyle/>
          <a:p>
            <a:r>
              <a:rPr lang="en-US" dirty="0"/>
              <a:t>Extra Features Implemented</a:t>
            </a:r>
          </a:p>
        </p:txBody>
      </p:sp>
      <p:sp>
        <p:nvSpPr>
          <p:cNvPr id="3" name="Content Placeholder 2">
            <a:extLst>
              <a:ext uri="{FF2B5EF4-FFF2-40B4-BE49-F238E27FC236}">
                <a16:creationId xmlns:a16="http://schemas.microsoft.com/office/drawing/2014/main" id="{A07E1012-FD35-8281-4B92-378C5EBCE09C}"/>
              </a:ext>
            </a:extLst>
          </p:cNvPr>
          <p:cNvSpPr>
            <a:spLocks noGrp="1"/>
          </p:cNvSpPr>
          <p:nvPr>
            <p:ph idx="1"/>
          </p:nvPr>
        </p:nvSpPr>
        <p:spPr>
          <a:xfrm>
            <a:off x="711997" y="1347019"/>
            <a:ext cx="5659306" cy="5088195"/>
          </a:xfrm>
        </p:spPr>
        <p:txBody>
          <a:bodyPr vert="horz" lIns="91440" tIns="45720" rIns="91440" bIns="45720" rtlCol="0" anchor="t">
            <a:noAutofit/>
          </a:bodyPr>
          <a:lstStyle/>
          <a:p>
            <a:pPr marL="359410" indent="-359410">
              <a:buFont typeface="Arial" panose="020B0604020202020204" pitchFamily="34" charset="0"/>
              <a:buChar char="•"/>
            </a:pPr>
            <a:r>
              <a:rPr lang="en-US" sz="1600" b="1" dirty="0">
                <a:solidFill>
                  <a:schemeClr val="tx1">
                    <a:lumMod val="95000"/>
                    <a:lumOff val="5000"/>
                  </a:schemeClr>
                </a:solidFill>
              </a:rPr>
              <a:t>Multiple Backgrounds:</a:t>
            </a:r>
            <a:endParaRPr lang="en-US" sz="1600" dirty="0">
              <a:solidFill>
                <a:schemeClr val="tx1">
                  <a:lumMod val="95000"/>
                  <a:lumOff val="5000"/>
                </a:schemeClr>
              </a:solidFill>
            </a:endParaRPr>
          </a:p>
          <a:p>
            <a:pPr marL="1079500" lvl="2" indent="-359410">
              <a:buFont typeface="Arial" panose="020B0604020202020204" pitchFamily="34" charset="0"/>
              <a:buChar char="•"/>
            </a:pPr>
            <a:r>
              <a:rPr lang="en-US" sz="1600" dirty="0">
                <a:solidFill>
                  <a:schemeClr val="tx1">
                    <a:lumMod val="95000"/>
                    <a:lumOff val="5000"/>
                  </a:schemeClr>
                </a:solidFill>
              </a:rPr>
              <a:t>Users can choose from 4 different background images.</a:t>
            </a:r>
          </a:p>
          <a:p>
            <a:pPr marL="359410" indent="-359410">
              <a:buFont typeface="Arial" panose="020B0604020202020204" pitchFamily="34" charset="0"/>
              <a:buChar char="•"/>
            </a:pPr>
            <a:r>
              <a:rPr lang="en-US" sz="1600" b="1" dirty="0">
                <a:solidFill>
                  <a:schemeClr val="tx1">
                    <a:lumMod val="95000"/>
                    <a:lumOff val="5000"/>
                  </a:schemeClr>
                </a:solidFill>
              </a:rPr>
              <a:t>End-of-Game Notification:</a:t>
            </a:r>
          </a:p>
          <a:p>
            <a:pPr marL="1079500" lvl="2" indent="-359410">
              <a:buFont typeface="Arial" panose="020B0604020202020204" pitchFamily="34" charset="0"/>
              <a:buChar char="•"/>
            </a:pPr>
            <a:r>
              <a:rPr lang="en-US" sz="1600" dirty="0">
                <a:solidFill>
                  <a:schemeClr val="tx1">
                    <a:lumMod val="95000"/>
                    <a:lumOff val="5000"/>
                  </a:schemeClr>
                </a:solidFill>
              </a:rPr>
              <a:t>A win screen appears when the puzzle is solved</a:t>
            </a:r>
            <a:endParaRPr lang="en-US" sz="1600" b="1" dirty="0">
              <a:solidFill>
                <a:schemeClr val="tx1">
                  <a:lumMod val="95000"/>
                  <a:lumOff val="5000"/>
                </a:schemeClr>
              </a:solidFill>
            </a:endParaRPr>
          </a:p>
          <a:p>
            <a:pPr marL="356616" indent="-356616" algn="l" rtl="0" eaLnBrk="1" latinLnBrk="0" hangingPunct="1">
              <a:lnSpc>
                <a:spcPct val="150000"/>
              </a:lnSpc>
              <a:spcBef>
                <a:spcPts val="1000"/>
              </a:spcBef>
              <a:spcAft>
                <a:spcPts val="0"/>
              </a:spcAft>
              <a:buClr>
                <a:schemeClr val="accent3"/>
              </a:buClr>
              <a:buSzPts val="1200"/>
              <a:buFont typeface="Arial" panose="020B0604020202020204" pitchFamily="34" charset="0"/>
              <a:buChar char="•"/>
            </a:pPr>
            <a:r>
              <a:rPr lang="en-US" sz="1600" b="1" kern="1200" spc="50" dirty="0">
                <a:solidFill>
                  <a:srgbClr val="0D0D0D"/>
                </a:solidFill>
                <a:effectLst/>
                <a:ea typeface="+mn-ea"/>
                <a:cs typeface="+mn-cs"/>
              </a:rPr>
              <a:t>Animations:</a:t>
            </a:r>
            <a:endParaRPr lang="en-US" sz="1600" dirty="0">
              <a:effectLst/>
            </a:endParaRPr>
          </a:p>
          <a:p>
            <a:pPr marL="1078992" indent="-356616" algn="l" rtl="0" eaLnBrk="1" latinLnBrk="0" hangingPunct="1">
              <a:lnSpc>
                <a:spcPct val="150000"/>
              </a:lnSpc>
              <a:spcBef>
                <a:spcPts val="500"/>
              </a:spcBef>
              <a:spcAft>
                <a:spcPts val="0"/>
              </a:spcAft>
            </a:pPr>
            <a:r>
              <a:rPr lang="en-US" sz="1600" kern="1200" spc="50" dirty="0">
                <a:solidFill>
                  <a:srgbClr val="0D0D0D"/>
                </a:solidFill>
                <a:effectLst/>
                <a:ea typeface="+mn-ea"/>
                <a:cs typeface="+mn-cs"/>
              </a:rPr>
              <a:t>Tiles have smooth transitions when moving.</a:t>
            </a:r>
            <a:endParaRPr lang="en-US" sz="1600" dirty="0">
              <a:effectLst/>
            </a:endParaRPr>
          </a:p>
          <a:p>
            <a:pPr marL="356616" indent="-356616" algn="l" rtl="0" eaLnBrk="1" latinLnBrk="0" hangingPunct="1">
              <a:lnSpc>
                <a:spcPct val="150000"/>
              </a:lnSpc>
              <a:spcBef>
                <a:spcPts val="1000"/>
              </a:spcBef>
              <a:spcAft>
                <a:spcPts val="0"/>
              </a:spcAft>
            </a:pPr>
            <a:r>
              <a:rPr lang="en-US" sz="1600" b="1" kern="1200" spc="50" dirty="0">
                <a:solidFill>
                  <a:srgbClr val="0D0D0D"/>
                </a:solidFill>
                <a:effectLst/>
                <a:ea typeface="+mn-ea"/>
                <a:cs typeface="+mn-cs"/>
              </a:rPr>
              <a:t>Tracking Game Time and Moves:</a:t>
            </a:r>
            <a:endParaRPr lang="en-US" sz="1600" dirty="0">
              <a:effectLst/>
            </a:endParaRPr>
          </a:p>
          <a:p>
            <a:pPr marL="1078992" indent="-356616" algn="l" rtl="0" eaLnBrk="1" latinLnBrk="0" hangingPunct="1">
              <a:lnSpc>
                <a:spcPct val="150000"/>
              </a:lnSpc>
              <a:spcBef>
                <a:spcPts val="500"/>
              </a:spcBef>
              <a:spcAft>
                <a:spcPts val="0"/>
              </a:spcAft>
            </a:pPr>
            <a:r>
              <a:rPr lang="en-US" sz="1600" kern="1200" spc="50" dirty="0">
                <a:solidFill>
                  <a:srgbClr val="0D0D0D"/>
                </a:solidFill>
                <a:effectLst/>
                <a:ea typeface="+mn-ea"/>
                <a:cs typeface="+mn-cs"/>
              </a:rPr>
              <a:t>Time and move count are displayed and tracked</a:t>
            </a:r>
            <a:endParaRPr lang="en-US" sz="1600" dirty="0">
              <a:solidFill>
                <a:schemeClr val="tx1">
                  <a:lumMod val="95000"/>
                  <a:lumOff val="5000"/>
                </a:schemeClr>
              </a:solidFill>
            </a:endParaRPr>
          </a:p>
          <a:p>
            <a:pPr marL="1748155" lvl="2" indent="-571500">
              <a:buFont typeface="Arial" panose="020B0604020202020204" pitchFamily="34" charset="0"/>
              <a:buChar char="•"/>
            </a:pPr>
            <a:endParaRPr lang="en-US" sz="1600" dirty="0">
              <a:solidFill>
                <a:schemeClr val="tx1">
                  <a:lumMod val="95000"/>
                  <a:lumOff val="5000"/>
                </a:schemeClr>
              </a:solidFill>
            </a:endParaRPr>
          </a:p>
          <a:p>
            <a:pPr marL="359410" indent="-359410"/>
            <a:endParaRPr lang="en-US" sz="1600" dirty="0">
              <a:solidFill>
                <a:srgbClr val="000000">
                  <a:alpha val="60000"/>
                </a:srgbClr>
              </a:solidFill>
            </a:endParaRPr>
          </a:p>
        </p:txBody>
      </p:sp>
    </p:spTree>
    <p:extLst>
      <p:ext uri="{BB962C8B-B14F-4D97-AF65-F5344CB8AC3E}">
        <p14:creationId xmlns:p14="http://schemas.microsoft.com/office/powerpoint/2010/main" val="70725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64B9-22D4-85E3-1C6E-A7E41B7D6AAF}"/>
              </a:ext>
            </a:extLst>
          </p:cNvPr>
          <p:cNvSpPr>
            <a:spLocks noGrp="1"/>
          </p:cNvSpPr>
          <p:nvPr>
            <p:ph type="title"/>
          </p:nvPr>
        </p:nvSpPr>
        <p:spPr/>
        <p:txBody>
          <a:bodyPr/>
          <a:lstStyle/>
          <a:p>
            <a:r>
              <a:rPr lang="en-US" dirty="0">
                <a:ea typeface="+mj-lt"/>
                <a:cs typeface="+mj-lt"/>
              </a:rPr>
              <a:t>Future Enhancements                       Conclusion</a:t>
            </a:r>
            <a:endParaRPr lang="en-US" dirty="0"/>
          </a:p>
        </p:txBody>
      </p:sp>
      <p:sp>
        <p:nvSpPr>
          <p:cNvPr id="3" name="Content Placeholder 2">
            <a:extLst>
              <a:ext uri="{FF2B5EF4-FFF2-40B4-BE49-F238E27FC236}">
                <a16:creationId xmlns:a16="http://schemas.microsoft.com/office/drawing/2014/main" id="{4A3696C2-B459-2DA3-15D9-F069065B5811}"/>
              </a:ext>
            </a:extLst>
          </p:cNvPr>
          <p:cNvSpPr>
            <a:spLocks noGrp="1"/>
          </p:cNvSpPr>
          <p:nvPr>
            <p:ph sz="half" idx="1"/>
          </p:nvPr>
        </p:nvSpPr>
        <p:spPr/>
        <p:txBody>
          <a:bodyPr vert="horz" lIns="91440" tIns="45720" rIns="91440" bIns="45720" rtlCol="0" anchor="t">
            <a:normAutofit/>
          </a:bodyPr>
          <a:lstStyle/>
          <a:p>
            <a:pPr marL="359410" indent="-359410">
              <a:buFont typeface="Arial" panose="05000000000000000000" pitchFamily="2" charset="2"/>
              <a:buChar char="•"/>
            </a:pPr>
            <a:r>
              <a:rPr lang="en-US" sz="1600" b="1" dirty="0">
                <a:solidFill>
                  <a:schemeClr val="tx1"/>
                </a:solidFill>
                <a:ea typeface="+mn-lt"/>
                <a:cs typeface="+mn-lt"/>
              </a:rPr>
              <a:t>Potential Additions</a:t>
            </a:r>
            <a:r>
              <a:rPr lang="en-US" sz="1600" dirty="0">
                <a:solidFill>
                  <a:schemeClr val="tx1"/>
                </a:solidFill>
                <a:ea typeface="+mn-lt"/>
                <a:cs typeface="+mn-lt"/>
              </a:rPr>
              <a:t>:</a:t>
            </a:r>
            <a:endParaRPr lang="en-US" sz="1600" dirty="0">
              <a:solidFill>
                <a:schemeClr val="tx1"/>
              </a:solidFill>
            </a:endParaRPr>
          </a:p>
          <a:p>
            <a:pPr marL="645160" lvl="1" indent="-285750">
              <a:buFont typeface="Arial"/>
              <a:buChar char="•"/>
            </a:pPr>
            <a:r>
              <a:rPr lang="en-US" sz="1600" i="0" dirty="0">
                <a:solidFill>
                  <a:schemeClr val="tx1"/>
                </a:solidFill>
                <a:ea typeface="+mn-lt"/>
                <a:cs typeface="+mn-lt"/>
              </a:rPr>
              <a:t>Additional features to consider:</a:t>
            </a:r>
          </a:p>
          <a:p>
            <a:pPr marL="1364615" lvl="2" indent="-285750">
              <a:buFont typeface="Arial"/>
              <a:buChar char="•"/>
            </a:pPr>
            <a:r>
              <a:rPr lang="en-US" sz="1600" i="0" dirty="0">
                <a:solidFill>
                  <a:schemeClr val="tx1"/>
                </a:solidFill>
                <a:ea typeface="+mn-lt"/>
                <a:cs typeface="+mn-lt"/>
              </a:rPr>
              <a:t>Multiple grid sizes (e.g., 3x3, 6x6).</a:t>
            </a:r>
          </a:p>
          <a:p>
            <a:pPr marL="1364615" lvl="2" indent="-285750">
              <a:buFont typeface="Arial"/>
              <a:buChar char="•"/>
            </a:pPr>
            <a:r>
              <a:rPr lang="en-US" sz="1600" i="0" dirty="0">
                <a:solidFill>
                  <a:schemeClr val="tx1"/>
                </a:solidFill>
                <a:ea typeface="+mn-lt"/>
                <a:cs typeface="+mn-lt"/>
              </a:rPr>
              <a:t>Sliding multiple tiles at once.</a:t>
            </a:r>
          </a:p>
          <a:p>
            <a:pPr marL="1364615" lvl="2" indent="-285750">
              <a:buFont typeface="Arial"/>
              <a:buChar char="•"/>
            </a:pPr>
            <a:r>
              <a:rPr lang="en-US" sz="1600" i="0" dirty="0">
                <a:solidFill>
                  <a:schemeClr val="tx1"/>
                </a:solidFill>
                <a:ea typeface="+mn-lt"/>
                <a:cs typeface="+mn-lt"/>
              </a:rPr>
              <a:t>Multiplayer modes.</a:t>
            </a:r>
          </a:p>
          <a:p>
            <a:pPr marL="1364615" lvl="2" indent="-285750">
              <a:buFont typeface="Arial"/>
              <a:buChar char="•"/>
            </a:pPr>
            <a:r>
              <a:rPr lang="en-US" sz="1600" i="0" dirty="0">
                <a:solidFill>
                  <a:schemeClr val="tx1"/>
                </a:solidFill>
                <a:ea typeface="+mn-lt"/>
                <a:cs typeface="+mn-lt"/>
              </a:rPr>
              <a:t>Adding music or sound effects.</a:t>
            </a:r>
            <a:endParaRPr lang="en-US" sz="1600" i="0" dirty="0">
              <a:solidFill>
                <a:schemeClr val="tx1"/>
              </a:solidFill>
            </a:endParaRPr>
          </a:p>
          <a:p>
            <a:pPr marL="359410" indent="-359410">
              <a:buFont typeface="Arial" panose="05000000000000000000" pitchFamily="2" charset="2"/>
              <a:buChar char="•"/>
            </a:pPr>
            <a:endParaRPr lang="en-US" dirty="0">
              <a:solidFill>
                <a:srgbClr val="000000">
                  <a:alpha val="60000"/>
                </a:srgbClr>
              </a:solidFill>
            </a:endParaRPr>
          </a:p>
        </p:txBody>
      </p:sp>
      <p:sp>
        <p:nvSpPr>
          <p:cNvPr id="4" name="Content Placeholder 3">
            <a:extLst>
              <a:ext uri="{FF2B5EF4-FFF2-40B4-BE49-F238E27FC236}">
                <a16:creationId xmlns:a16="http://schemas.microsoft.com/office/drawing/2014/main" id="{417A45E7-BF81-3399-D28A-D0B6D8598356}"/>
              </a:ext>
            </a:extLst>
          </p:cNvPr>
          <p:cNvSpPr>
            <a:spLocks noGrp="1"/>
          </p:cNvSpPr>
          <p:nvPr>
            <p:ph sz="half" idx="2"/>
          </p:nvPr>
        </p:nvSpPr>
        <p:spPr/>
        <p:txBody>
          <a:bodyPr vert="horz" lIns="91440" tIns="45720" rIns="91440" bIns="45720" rtlCol="0" anchor="t">
            <a:normAutofit/>
          </a:bodyPr>
          <a:lstStyle/>
          <a:p>
            <a:pPr marL="359410" indent="-359410">
              <a:buClr>
                <a:srgbClr val="8FA3A3"/>
              </a:buClr>
              <a:buFont typeface="Arial" panose="05000000000000000000" pitchFamily="2" charset="2"/>
              <a:buChar char="•"/>
            </a:pPr>
            <a:r>
              <a:rPr lang="en-US" sz="1600" b="1" dirty="0">
                <a:solidFill>
                  <a:srgbClr val="000000"/>
                </a:solidFill>
                <a:ea typeface="+mn-lt"/>
                <a:cs typeface="+mn-lt"/>
              </a:rPr>
              <a:t>Summary</a:t>
            </a:r>
            <a:r>
              <a:rPr lang="en-US" sz="1600" dirty="0">
                <a:solidFill>
                  <a:srgbClr val="000000"/>
                </a:solidFill>
                <a:ea typeface="+mn-lt"/>
                <a:cs typeface="+mn-lt"/>
              </a:rPr>
              <a:t>: </a:t>
            </a:r>
            <a:endParaRPr lang="en-US" sz="1600">
              <a:solidFill>
                <a:srgbClr val="000000">
                  <a:alpha val="60000"/>
                </a:srgbClr>
              </a:solidFill>
            </a:endParaRPr>
          </a:p>
          <a:p>
            <a:pPr marL="645160" lvl="1" indent="-285750">
              <a:buFont typeface="Arial,Sans-Serif" panose="05000000000000000000" pitchFamily="2" charset="2"/>
              <a:buChar char="•"/>
            </a:pPr>
            <a:r>
              <a:rPr lang="en-US" sz="1600" i="0" dirty="0">
                <a:solidFill>
                  <a:srgbClr val="000000"/>
                </a:solidFill>
                <a:latin typeface="Avenir Next LT Pro"/>
                <a:ea typeface="+mn-lt"/>
                <a:cs typeface="Arial"/>
              </a:rPr>
              <a:t>Successfully created a modern 15-puzzle game with interactive features.</a:t>
            </a:r>
            <a:endParaRPr lang="en-US" sz="1600" dirty="0">
              <a:solidFill>
                <a:srgbClr val="000000">
                  <a:alpha val="60000"/>
                </a:srgbClr>
              </a:solidFill>
            </a:endParaRPr>
          </a:p>
          <a:p>
            <a:pPr marL="645160" lvl="1" indent="-285750">
              <a:buFont typeface="Arial,Sans-Serif" panose="05000000000000000000" pitchFamily="2" charset="2"/>
              <a:buChar char="•"/>
            </a:pPr>
            <a:r>
              <a:rPr lang="en-US" sz="1600" i="0" dirty="0">
                <a:solidFill>
                  <a:srgbClr val="000000"/>
                </a:solidFill>
                <a:latin typeface="Avenir Next LT Pro"/>
                <a:ea typeface="+mn-lt"/>
                <a:cs typeface="Arial"/>
              </a:rPr>
              <a:t>Learned and applied advanced JavaScript techniques for DOM manipulation and animations.</a:t>
            </a:r>
            <a:endParaRPr lang="en-US" sz="1600">
              <a:solidFill>
                <a:srgbClr val="000000">
                  <a:alpha val="60000"/>
                </a:srgbClr>
              </a:solidFill>
            </a:endParaRPr>
          </a:p>
          <a:p>
            <a:pPr marL="645160" lvl="1" indent="-285750">
              <a:buFont typeface="Arial,Sans-Serif" panose="05000000000000000000" pitchFamily="2" charset="2"/>
              <a:buChar char="•"/>
            </a:pPr>
            <a:r>
              <a:rPr lang="en-US" sz="1600" dirty="0">
                <a:solidFill>
                  <a:schemeClr val="tx1"/>
                </a:solidFill>
                <a:ea typeface="+mn-lt"/>
                <a:cs typeface="+mn-lt"/>
              </a:rPr>
              <a:t>Strengthened teamwork and project </a:t>
            </a:r>
            <a:r>
              <a:rPr lang="en-US" sz="1600" i="0" dirty="0">
                <a:solidFill>
                  <a:srgbClr val="000000"/>
                </a:solidFill>
                <a:ea typeface="+mn-lt"/>
                <a:cs typeface="+mn-lt"/>
              </a:rPr>
              <a:t>management skills using Scrum and Kanban methodologies.</a:t>
            </a:r>
            <a:endParaRPr lang="en-US" sz="1600" i="0" dirty="0"/>
          </a:p>
          <a:p>
            <a:pPr marL="645160" lvl="1" indent="-285750">
              <a:buFont typeface="Arial,Sans-Serif" panose="05000000000000000000" pitchFamily="2" charset="2"/>
              <a:buChar char="•"/>
            </a:pPr>
            <a:endParaRPr lang="en-US" sz="1400" i="0" dirty="0">
              <a:solidFill>
                <a:srgbClr val="000000"/>
              </a:solidFill>
              <a:cs typeface="Arial"/>
            </a:endParaRPr>
          </a:p>
        </p:txBody>
      </p:sp>
    </p:spTree>
    <p:extLst>
      <p:ext uri="{BB962C8B-B14F-4D97-AF65-F5344CB8AC3E}">
        <p14:creationId xmlns:p14="http://schemas.microsoft.com/office/powerpoint/2010/main" val="306917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5" name="Straight Connector 12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8" name="Group 127">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0"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33" name="Rectangle 132">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30BDB-E04B-4B5B-7544-29A9341AD0D4}"/>
              </a:ext>
            </a:extLst>
          </p:cNvPr>
          <p:cNvSpPr>
            <a:spLocks noGrp="1"/>
          </p:cNvSpPr>
          <p:nvPr>
            <p:ph type="title"/>
          </p:nvPr>
        </p:nvSpPr>
        <p:spPr>
          <a:xfrm>
            <a:off x="3627642" y="1714500"/>
            <a:ext cx="4776500" cy="2201900"/>
          </a:xfrm>
        </p:spPr>
        <p:txBody>
          <a:bodyPr vert="horz" lIns="91440" tIns="45720" rIns="91440" bIns="45720" rtlCol="0" anchor="b" anchorCtr="0">
            <a:normAutofit/>
          </a:bodyPr>
          <a:lstStyle/>
          <a:p>
            <a:pPr algn="ctr"/>
            <a:r>
              <a:rPr lang="en-US" sz="7200"/>
              <a:t>Thank you!</a:t>
            </a:r>
          </a:p>
        </p:txBody>
      </p:sp>
      <p:grpSp>
        <p:nvGrpSpPr>
          <p:cNvPr id="135" name="Group 134">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36" name="Group 135">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155"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69" name="Group 168">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70"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47" name="Group 146">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1" name="Straight Connector 150">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3"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9" name="Freeform: Shape 148">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0" name="Freeform: Shape 149">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8" name="Group 137">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39" name="Group 138">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44"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6"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139">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41"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3"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78" name="Straight Connector 177">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181" name="Group 180">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00"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14" name="Group 213">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15"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82" name="Group 181">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92" name="Group 191">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96" name="Straight Connector 195">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8"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3" name="Group 192">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94" name="Freeform: Shape 193">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5" name="Freeform: Shape 194">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83" name="Group 182">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84" name="Group 183">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89"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1"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5" name="Group 184">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86"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8"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pic>
        <p:nvPicPr>
          <p:cNvPr id="3" name="Picture 2" descr="UGA Department of Housing and Consumer Economics Presentation To Athe…">
            <a:extLst>
              <a:ext uri="{FF2B5EF4-FFF2-40B4-BE49-F238E27FC236}">
                <a16:creationId xmlns:a16="http://schemas.microsoft.com/office/drawing/2014/main" id="{504D9763-9FC4-EC44-234A-A2F403F3FC74}"/>
              </a:ext>
            </a:extLst>
          </p:cNvPr>
          <p:cNvPicPr>
            <a:picLocks noChangeAspect="1"/>
          </p:cNvPicPr>
          <p:nvPr/>
        </p:nvPicPr>
        <p:blipFill>
          <a:blip r:embed="rId2"/>
          <a:stretch>
            <a:fillRect/>
          </a:stretch>
        </p:blipFill>
        <p:spPr>
          <a:xfrm>
            <a:off x="3581815" y="-2655"/>
            <a:ext cx="5035421" cy="2846773"/>
          </a:xfrm>
          <a:prstGeom prst="rect">
            <a:avLst/>
          </a:prstGeom>
        </p:spPr>
      </p:pic>
      <p:pic>
        <p:nvPicPr>
          <p:cNvPr id="4" name="Picture 3" descr="See the source image">
            <a:extLst>
              <a:ext uri="{FF2B5EF4-FFF2-40B4-BE49-F238E27FC236}">
                <a16:creationId xmlns:a16="http://schemas.microsoft.com/office/drawing/2014/main" id="{4D22A56E-A4D5-814A-80D3-5BC308CCC05C}"/>
              </a:ext>
            </a:extLst>
          </p:cNvPr>
          <p:cNvPicPr>
            <a:picLocks noChangeAspect="1"/>
          </p:cNvPicPr>
          <p:nvPr/>
        </p:nvPicPr>
        <p:blipFill>
          <a:blip r:embed="rId3"/>
          <a:stretch>
            <a:fillRect/>
          </a:stretch>
        </p:blipFill>
        <p:spPr>
          <a:xfrm>
            <a:off x="5141343" y="4079721"/>
            <a:ext cx="2077834" cy="2777581"/>
          </a:xfrm>
          <a:prstGeom prst="rect">
            <a:avLst/>
          </a:prstGeom>
        </p:spPr>
      </p:pic>
    </p:spTree>
    <p:extLst>
      <p:ext uri="{BB962C8B-B14F-4D97-AF65-F5344CB8AC3E}">
        <p14:creationId xmlns:p14="http://schemas.microsoft.com/office/powerpoint/2010/main" val="405587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0231-8FBE-89AF-EA2E-81F942F12CEF}"/>
              </a:ext>
            </a:extLst>
          </p:cNvPr>
          <p:cNvSpPr>
            <a:spLocks noGrp="1"/>
          </p:cNvSpPr>
          <p:nvPr>
            <p:ph type="title"/>
          </p:nvPr>
        </p:nvSpPr>
        <p:spPr>
          <a:xfrm>
            <a:off x="989400" y="136496"/>
            <a:ext cx="10213200" cy="1112836"/>
          </a:xfrm>
        </p:spPr>
        <p:txBody>
          <a:bodyPr>
            <a:normAutofit/>
          </a:bodyPr>
          <a:lstStyle/>
          <a:p>
            <a:r>
              <a:rPr lang="en-US" sz="3600" dirty="0"/>
              <a:t>Team Information</a:t>
            </a:r>
          </a:p>
        </p:txBody>
      </p:sp>
      <p:sp>
        <p:nvSpPr>
          <p:cNvPr id="3" name="Content Placeholder 2">
            <a:extLst>
              <a:ext uri="{FF2B5EF4-FFF2-40B4-BE49-F238E27FC236}">
                <a16:creationId xmlns:a16="http://schemas.microsoft.com/office/drawing/2014/main" id="{0953D811-130C-F417-C33F-DF4A912C6907}"/>
              </a:ext>
            </a:extLst>
          </p:cNvPr>
          <p:cNvSpPr>
            <a:spLocks noGrp="1"/>
          </p:cNvSpPr>
          <p:nvPr>
            <p:ph idx="1"/>
          </p:nvPr>
        </p:nvSpPr>
        <p:spPr>
          <a:xfrm>
            <a:off x="456000" y="1409401"/>
            <a:ext cx="10213200" cy="4040191"/>
          </a:xfrm>
        </p:spPr>
        <p:txBody>
          <a:bodyPr vert="horz" lIns="91440" tIns="45720" rIns="91440" bIns="45720" rtlCol="0" anchor="t">
            <a:noAutofit/>
          </a:bodyPr>
          <a:lstStyle/>
          <a:p>
            <a:pPr marL="359410" indent="-359410">
              <a:lnSpc>
                <a:spcPct val="100000"/>
              </a:lnSpc>
              <a:buFont typeface="Arial"/>
              <a:buChar char="•"/>
            </a:pPr>
            <a:r>
              <a:rPr lang="en-US" sz="1800" b="1" dirty="0">
                <a:solidFill>
                  <a:schemeClr val="bg2">
                    <a:lumMod val="10000"/>
                  </a:schemeClr>
                </a:solidFill>
              </a:rPr>
              <a:t>Team </a:t>
            </a:r>
            <a:r>
              <a:rPr lang="en-US" sz="1800" b="1" dirty="0">
                <a:solidFill>
                  <a:schemeClr val="bg2">
                    <a:lumMod val="10000"/>
                  </a:schemeClr>
                </a:solidFill>
                <a:ea typeface="+mn-lt"/>
                <a:cs typeface="+mn-lt"/>
              </a:rPr>
              <a:t>Members and Roles</a:t>
            </a:r>
            <a:r>
              <a:rPr lang="en-US" sz="1800" dirty="0">
                <a:solidFill>
                  <a:schemeClr val="bg2">
                    <a:lumMod val="10000"/>
                  </a:schemeClr>
                </a:solidFill>
                <a:ea typeface="+mn-lt"/>
                <a:cs typeface="+mn-lt"/>
              </a:rPr>
              <a:t>:</a:t>
            </a:r>
          </a:p>
          <a:p>
            <a:pPr marL="645160" lvl="1" indent="-285750">
              <a:lnSpc>
                <a:spcPct val="100000"/>
              </a:lnSpc>
              <a:buFont typeface="Arial"/>
              <a:buChar char="•"/>
            </a:pPr>
            <a:r>
              <a:rPr lang="en-US" sz="1800" i="0" dirty="0">
                <a:solidFill>
                  <a:schemeClr val="bg2">
                    <a:lumMod val="10000"/>
                  </a:schemeClr>
                </a:solidFill>
                <a:ea typeface="+mn-lt"/>
                <a:cs typeface="+mn-lt"/>
              </a:rPr>
              <a:t>Walid Abdullahi: </a:t>
            </a:r>
          </a:p>
          <a:p>
            <a:pPr marL="359410" lvl="1">
              <a:lnSpc>
                <a:spcPct val="100000"/>
              </a:lnSpc>
            </a:pPr>
            <a:r>
              <a:rPr lang="en-US" sz="1800" i="0" dirty="0">
                <a:solidFill>
                  <a:schemeClr val="bg2">
                    <a:lumMod val="10000"/>
                  </a:schemeClr>
                </a:solidFill>
                <a:ea typeface="+mn-lt"/>
                <a:cs typeface="+mn-lt"/>
              </a:rPr>
              <a:t>Responsible for implementing game logic, dynamic animations, and solving algorithms.</a:t>
            </a:r>
            <a:endParaRPr lang="en-US">
              <a:solidFill>
                <a:schemeClr val="bg2">
                  <a:lumMod val="10000"/>
                </a:schemeClr>
              </a:solidFill>
            </a:endParaRPr>
          </a:p>
          <a:p>
            <a:pPr marL="1365250" indent="-359410">
              <a:lnSpc>
                <a:spcPct val="100000"/>
              </a:lnSpc>
              <a:buClr>
                <a:srgbClr val="8FA3A3"/>
              </a:buClr>
              <a:buFont typeface="Wingdings"/>
              <a:buChar char="§"/>
            </a:pPr>
            <a:r>
              <a:rPr lang="en-US" sz="1800" dirty="0">
                <a:solidFill>
                  <a:schemeClr val="bg2">
                    <a:lumMod val="10000"/>
                  </a:schemeClr>
                </a:solidFill>
                <a:ea typeface="+mn-lt"/>
                <a:cs typeface="+mn-lt"/>
              </a:rPr>
              <a:t>Led </a:t>
            </a:r>
            <a:r>
              <a:rPr lang="en-US" sz="1800" i="0" dirty="0">
                <a:solidFill>
                  <a:schemeClr val="bg2">
                    <a:lumMod val="10000"/>
                  </a:schemeClr>
                </a:solidFill>
                <a:ea typeface="+mn-lt"/>
                <a:cs typeface="+mn-lt"/>
              </a:rPr>
              <a:t>the </a:t>
            </a:r>
            <a:r>
              <a:rPr lang="en-US" sz="1800" dirty="0">
                <a:solidFill>
                  <a:schemeClr val="bg2">
                    <a:lumMod val="10000"/>
                  </a:schemeClr>
                </a:solidFill>
                <a:ea typeface="+mn-lt"/>
                <a:cs typeface="+mn-lt"/>
              </a:rPr>
              <a:t>project and implemented critical features, including game logic</a:t>
            </a:r>
            <a:r>
              <a:rPr lang="en-US" sz="1800" i="0" dirty="0">
                <a:solidFill>
                  <a:schemeClr val="bg2">
                    <a:lumMod val="10000"/>
                  </a:schemeClr>
                </a:solidFill>
                <a:ea typeface="+mn-lt"/>
                <a:cs typeface="+mn-lt"/>
              </a:rPr>
              <a:t>, </a:t>
            </a:r>
            <a:r>
              <a:rPr lang="en-US" sz="1800" dirty="0">
                <a:solidFill>
                  <a:schemeClr val="bg2">
                    <a:lumMod val="10000"/>
                  </a:schemeClr>
                </a:solidFill>
                <a:ea typeface="+mn-lt"/>
                <a:cs typeface="+mn-lt"/>
              </a:rPr>
              <a:t>solving algorithms</a:t>
            </a:r>
            <a:r>
              <a:rPr lang="en-US" sz="1800" i="0" dirty="0">
                <a:solidFill>
                  <a:schemeClr val="bg2">
                    <a:lumMod val="10000"/>
                  </a:schemeClr>
                </a:solidFill>
                <a:ea typeface="+mn-lt"/>
                <a:cs typeface="+mn-lt"/>
              </a:rPr>
              <a:t>, and </a:t>
            </a:r>
            <a:r>
              <a:rPr lang="en-US" sz="1800" dirty="0">
                <a:solidFill>
                  <a:schemeClr val="bg2">
                    <a:lumMod val="10000"/>
                  </a:schemeClr>
                </a:solidFill>
                <a:ea typeface="+mn-lt"/>
                <a:cs typeface="+mn-lt"/>
              </a:rPr>
              <a:t>animations.</a:t>
            </a:r>
            <a:endParaRPr lang="en-US" dirty="0">
              <a:solidFill>
                <a:schemeClr val="bg2">
                  <a:lumMod val="10000"/>
                </a:schemeClr>
              </a:solidFill>
              <a:ea typeface="+mn-lt"/>
              <a:cs typeface="+mn-lt"/>
            </a:endParaRPr>
          </a:p>
          <a:p>
            <a:pPr marL="1365250" lvl="2" indent="-359410">
              <a:lnSpc>
                <a:spcPct val="100000"/>
              </a:lnSpc>
              <a:buClr>
                <a:srgbClr val="8FA3A3"/>
              </a:buClr>
              <a:buFont typeface="Wingdings"/>
              <a:buChar char="§"/>
            </a:pPr>
            <a:r>
              <a:rPr lang="en-US" sz="1800" dirty="0">
                <a:solidFill>
                  <a:schemeClr val="bg2">
                    <a:lumMod val="10000"/>
                  </a:schemeClr>
                </a:solidFill>
                <a:ea typeface="+mn-lt"/>
                <a:cs typeface="+mn-lt"/>
              </a:rPr>
              <a:t>Created </a:t>
            </a:r>
            <a:r>
              <a:rPr lang="en-US" sz="1800" i="0" dirty="0">
                <a:solidFill>
                  <a:schemeClr val="bg2">
                    <a:lumMod val="10000"/>
                  </a:schemeClr>
                </a:solidFill>
                <a:ea typeface="+mn-lt"/>
                <a:cs typeface="+mn-lt"/>
              </a:rPr>
              <a:t>the </a:t>
            </a:r>
            <a:r>
              <a:rPr lang="en-US" sz="1800" dirty="0">
                <a:solidFill>
                  <a:schemeClr val="bg2">
                    <a:lumMod val="10000"/>
                  </a:schemeClr>
                </a:solidFill>
                <a:ea typeface="+mn-lt"/>
                <a:cs typeface="+mn-lt"/>
              </a:rPr>
              <a:t>winning notification system </a:t>
            </a:r>
            <a:r>
              <a:rPr lang="en-US" sz="1800" i="0" dirty="0">
                <a:solidFill>
                  <a:schemeClr val="bg2">
                    <a:lumMod val="10000"/>
                  </a:schemeClr>
                </a:solidFill>
                <a:ea typeface="+mn-lt"/>
                <a:cs typeface="+mn-lt"/>
              </a:rPr>
              <a:t>and </a:t>
            </a:r>
            <a:r>
              <a:rPr lang="en-US" sz="1800" dirty="0">
                <a:solidFill>
                  <a:schemeClr val="bg2">
                    <a:lumMod val="10000"/>
                  </a:schemeClr>
                </a:solidFill>
                <a:ea typeface="+mn-lt"/>
                <a:cs typeface="+mn-lt"/>
              </a:rPr>
              <a:t>integrated multiple </a:t>
            </a:r>
            <a:r>
              <a:rPr lang="en-US" sz="1800" i="0" dirty="0">
                <a:solidFill>
                  <a:schemeClr val="bg2">
                    <a:lumMod val="10000"/>
                  </a:schemeClr>
                </a:solidFill>
                <a:ea typeface="+mn-lt"/>
                <a:cs typeface="+mn-lt"/>
              </a:rPr>
              <a:t>interactive</a:t>
            </a:r>
            <a:r>
              <a:rPr lang="en-US" sz="1800" dirty="0">
                <a:solidFill>
                  <a:schemeClr val="bg2">
                    <a:lumMod val="10000"/>
                  </a:schemeClr>
                </a:solidFill>
                <a:ea typeface="+mn-lt"/>
                <a:cs typeface="+mn-lt"/>
              </a:rPr>
              <a:t> features</a:t>
            </a:r>
            <a:r>
              <a:rPr lang="en-US" sz="1800" i="0" dirty="0">
                <a:solidFill>
                  <a:schemeClr val="bg2">
                    <a:lumMod val="10000"/>
                  </a:schemeClr>
                </a:solidFill>
                <a:ea typeface="+mn-lt"/>
                <a:cs typeface="+mn-lt"/>
              </a:rPr>
              <a:t>.</a:t>
            </a:r>
            <a:endParaRPr lang="en-US" dirty="0">
              <a:solidFill>
                <a:schemeClr val="bg2">
                  <a:lumMod val="10000"/>
                </a:schemeClr>
              </a:solidFill>
            </a:endParaRPr>
          </a:p>
          <a:p>
            <a:pPr marL="359410" lvl="1" indent="0">
              <a:lnSpc>
                <a:spcPct val="100000"/>
              </a:lnSpc>
              <a:buFontTx/>
              <a:buNone/>
            </a:pPr>
            <a:endParaRPr lang="en-US" sz="1800" i="0" dirty="0">
              <a:solidFill>
                <a:schemeClr val="bg2">
                  <a:lumMod val="10000"/>
                </a:schemeClr>
              </a:solidFill>
              <a:ea typeface="+mn-lt"/>
              <a:cs typeface="+mn-lt"/>
            </a:endParaRPr>
          </a:p>
          <a:p>
            <a:pPr marL="645160" lvl="1" indent="-285750">
              <a:lnSpc>
                <a:spcPct val="100000"/>
              </a:lnSpc>
              <a:buFont typeface="Arial"/>
              <a:buChar char="•"/>
            </a:pPr>
            <a:r>
              <a:rPr lang="en-US" sz="1800" i="0" dirty="0">
                <a:solidFill>
                  <a:schemeClr val="bg2">
                    <a:lumMod val="10000"/>
                  </a:schemeClr>
                </a:solidFill>
                <a:ea typeface="+mn-lt"/>
                <a:cs typeface="+mn-lt"/>
              </a:rPr>
              <a:t>Stuart Idehen: </a:t>
            </a:r>
          </a:p>
          <a:p>
            <a:pPr marL="359410" lvl="1">
              <a:lnSpc>
                <a:spcPct val="100000"/>
              </a:lnSpc>
            </a:pPr>
            <a:r>
              <a:rPr lang="en-US" sz="1800" i="0" dirty="0">
                <a:solidFill>
                  <a:schemeClr val="bg2">
                    <a:lumMod val="10000"/>
                  </a:schemeClr>
                </a:solidFill>
                <a:ea typeface="+mn-lt"/>
                <a:cs typeface="+mn-lt"/>
              </a:rPr>
              <a:t>Developed the UI layout, shuffle functionality, and ensured the game is visually appealing and interactive.</a:t>
            </a:r>
            <a:endParaRPr lang="en-US" dirty="0">
              <a:solidFill>
                <a:schemeClr val="bg2">
                  <a:lumMod val="10000"/>
                </a:schemeClr>
              </a:solidFill>
            </a:endParaRPr>
          </a:p>
          <a:p>
            <a:pPr marL="1365250" lvl="2" indent="-359410">
              <a:lnSpc>
                <a:spcPct val="100000"/>
              </a:lnSpc>
              <a:buClr>
                <a:srgbClr val="8FA3A3"/>
              </a:buClr>
              <a:buFont typeface="Wingdings"/>
              <a:buChar char="§"/>
            </a:pPr>
            <a:r>
              <a:rPr lang="en-US" sz="1800" dirty="0">
                <a:solidFill>
                  <a:schemeClr val="bg2">
                    <a:lumMod val="10000"/>
                  </a:schemeClr>
                </a:solidFill>
                <a:ea typeface="+mn-lt"/>
                <a:cs typeface="+mn-lt"/>
              </a:rPr>
              <a:t>Designed </a:t>
            </a:r>
            <a:r>
              <a:rPr lang="en-US" sz="1800" i="0" dirty="0">
                <a:solidFill>
                  <a:schemeClr val="bg2">
                    <a:lumMod val="10000"/>
                  </a:schemeClr>
                </a:solidFill>
                <a:ea typeface="+mn-lt"/>
                <a:cs typeface="+mn-lt"/>
              </a:rPr>
              <a:t>the UI layout, </a:t>
            </a:r>
            <a:r>
              <a:rPr lang="en-US" sz="1800" dirty="0">
                <a:solidFill>
                  <a:schemeClr val="bg2">
                    <a:lumMod val="10000"/>
                  </a:schemeClr>
                </a:solidFill>
                <a:ea typeface="+mn-lt"/>
                <a:cs typeface="+mn-lt"/>
              </a:rPr>
              <a:t>ensuring a </a:t>
            </a:r>
            <a:r>
              <a:rPr lang="en-US" sz="1800" i="0" dirty="0">
                <a:solidFill>
                  <a:schemeClr val="bg2">
                    <a:lumMod val="10000"/>
                  </a:schemeClr>
                </a:solidFill>
                <a:ea typeface="+mn-lt"/>
                <a:cs typeface="+mn-lt"/>
              </a:rPr>
              <a:t>visually appealing </a:t>
            </a:r>
            <a:r>
              <a:rPr lang="en-US" sz="1800" dirty="0">
                <a:solidFill>
                  <a:schemeClr val="bg2">
                    <a:lumMod val="10000"/>
                  </a:schemeClr>
                </a:solidFill>
                <a:ea typeface="+mn-lt"/>
                <a:cs typeface="+mn-lt"/>
              </a:rPr>
              <a:t>grid structure </a:t>
            </a:r>
            <a:r>
              <a:rPr lang="en-US" sz="1800" i="0" dirty="0">
                <a:solidFill>
                  <a:schemeClr val="bg2">
                    <a:lumMod val="10000"/>
                  </a:schemeClr>
                </a:solidFill>
                <a:ea typeface="+mn-lt"/>
                <a:cs typeface="+mn-lt"/>
              </a:rPr>
              <a:t>and interactive</a:t>
            </a:r>
            <a:r>
              <a:rPr lang="en-US" sz="1800" dirty="0">
                <a:solidFill>
                  <a:schemeClr val="bg2">
                    <a:lumMod val="10000"/>
                  </a:schemeClr>
                </a:solidFill>
                <a:ea typeface="+mn-lt"/>
                <a:cs typeface="+mn-lt"/>
              </a:rPr>
              <a:t> buttons.</a:t>
            </a:r>
          </a:p>
          <a:p>
            <a:pPr marL="1365250" lvl="2" indent="-359410">
              <a:lnSpc>
                <a:spcPct val="100000"/>
              </a:lnSpc>
              <a:buClr>
                <a:srgbClr val="8FA3A3"/>
              </a:buClr>
              <a:buFont typeface="Wingdings"/>
              <a:buChar char="§"/>
            </a:pPr>
            <a:r>
              <a:rPr lang="en-US" sz="1800" dirty="0">
                <a:solidFill>
                  <a:schemeClr val="bg2">
                    <a:lumMod val="10000"/>
                  </a:schemeClr>
                </a:solidFill>
                <a:ea typeface="+mn-lt"/>
                <a:cs typeface="+mn-lt"/>
              </a:rPr>
              <a:t>Developed the shuffle algorithm to guarantee solvability and contributed to CSS responsiveness</a:t>
            </a:r>
            <a:r>
              <a:rPr lang="en-US" sz="1800" i="0" dirty="0">
                <a:solidFill>
                  <a:schemeClr val="bg2">
                    <a:lumMod val="10000"/>
                  </a:schemeClr>
                </a:solidFill>
                <a:ea typeface="+mn-lt"/>
                <a:cs typeface="+mn-lt"/>
              </a:rPr>
              <a:t>.</a:t>
            </a:r>
            <a:endParaRPr lang="en-US" dirty="0">
              <a:solidFill>
                <a:schemeClr val="bg2">
                  <a:lumMod val="10000"/>
                </a:schemeClr>
              </a:solidFill>
            </a:endParaRPr>
          </a:p>
          <a:p>
            <a:pPr marL="1365250" lvl="2" indent="-359410">
              <a:lnSpc>
                <a:spcPct val="100000"/>
              </a:lnSpc>
              <a:buClr>
                <a:srgbClr val="8FA3A3"/>
              </a:buClr>
              <a:buFont typeface="Wingdings"/>
              <a:buChar char="§"/>
            </a:pPr>
            <a:endParaRPr lang="en-US" sz="1800" i="0" dirty="0">
              <a:solidFill>
                <a:schemeClr val="bg2">
                  <a:lumMod val="10000"/>
                </a:schemeClr>
              </a:solidFill>
            </a:endParaRPr>
          </a:p>
        </p:txBody>
      </p:sp>
    </p:spTree>
    <p:extLst>
      <p:ext uri="{BB962C8B-B14F-4D97-AF65-F5344CB8AC3E}">
        <p14:creationId xmlns:p14="http://schemas.microsoft.com/office/powerpoint/2010/main" val="359154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74506-8AB3-EA84-157C-4E2C14DD547D}"/>
              </a:ext>
            </a:extLst>
          </p:cNvPr>
          <p:cNvSpPr>
            <a:spLocks noGrp="1"/>
          </p:cNvSpPr>
          <p:nvPr>
            <p:ph type="title"/>
          </p:nvPr>
        </p:nvSpPr>
        <p:spPr>
          <a:xfrm>
            <a:off x="989400" y="-2771"/>
            <a:ext cx="6328800" cy="1112836"/>
          </a:xfrm>
        </p:spPr>
        <p:txBody>
          <a:bodyPr>
            <a:normAutofit/>
          </a:bodyPr>
          <a:lstStyle/>
          <a:p>
            <a:pPr algn="ctr"/>
            <a:r>
              <a:rPr lang="en-US"/>
              <a:t>Problem Statement &amp; Objectives        </a:t>
            </a:r>
          </a:p>
        </p:txBody>
      </p:sp>
      <p:sp>
        <p:nvSpPr>
          <p:cNvPr id="3" name="Content Placeholder 2">
            <a:extLst>
              <a:ext uri="{FF2B5EF4-FFF2-40B4-BE49-F238E27FC236}">
                <a16:creationId xmlns:a16="http://schemas.microsoft.com/office/drawing/2014/main" id="{C273BF72-4A60-1B60-C6EA-EDF5B367E25A}"/>
              </a:ext>
            </a:extLst>
          </p:cNvPr>
          <p:cNvSpPr>
            <a:spLocks noGrp="1"/>
          </p:cNvSpPr>
          <p:nvPr>
            <p:ph idx="1"/>
          </p:nvPr>
        </p:nvSpPr>
        <p:spPr>
          <a:xfrm>
            <a:off x="614087" y="1125547"/>
            <a:ext cx="7886919" cy="4846297"/>
          </a:xfrm>
        </p:spPr>
        <p:txBody>
          <a:bodyPr vert="horz" lIns="91440" tIns="45720" rIns="91440" bIns="45720" rtlCol="0" anchor="t">
            <a:noAutofit/>
          </a:bodyPr>
          <a:lstStyle/>
          <a:p>
            <a:pPr marL="0" indent="0">
              <a:lnSpc>
                <a:spcPct val="140000"/>
              </a:lnSpc>
              <a:buNone/>
            </a:pPr>
            <a:r>
              <a:rPr lang="en-US" sz="1600" b="1" dirty="0">
                <a:solidFill>
                  <a:schemeClr val="tx2"/>
                </a:solidFill>
              </a:rPr>
              <a:t>Problem Statement</a:t>
            </a:r>
            <a:r>
              <a:rPr lang="en-US" sz="1600" dirty="0">
                <a:solidFill>
                  <a:schemeClr val="tx2"/>
                </a:solidFill>
              </a:rPr>
              <a:t>: </a:t>
            </a:r>
            <a:endParaRPr lang="en-US" sz="1600">
              <a:solidFill>
                <a:schemeClr val="tx2"/>
              </a:solidFill>
            </a:endParaRPr>
          </a:p>
          <a:p>
            <a:pPr marL="359410" indent="-359410">
              <a:lnSpc>
                <a:spcPct val="140000"/>
              </a:lnSpc>
              <a:buFont typeface="Arial" panose="05000000000000000000" pitchFamily="2" charset="2"/>
              <a:buChar char="•"/>
            </a:pPr>
            <a:r>
              <a:rPr lang="en-US" sz="1600" dirty="0">
                <a:solidFill>
                  <a:schemeClr val="tx2"/>
                </a:solidFill>
              </a:rPr>
              <a:t>While the Fifteen Puzzle is a timeless game, it often lacks features that resonate with modern audiences, such as dynamic visuals, animations, and guaranteed solvability. Without these enhancements, the gameplay can feel dated and less engaging.</a:t>
            </a:r>
          </a:p>
          <a:p>
            <a:pPr marL="0" marR="0" lvl="0" indent="0" defTabSz="914400" rtl="0" eaLnBrk="0" fontAlgn="base" latinLnBrk="0" hangingPunct="0">
              <a:lnSpc>
                <a:spcPct val="140000"/>
              </a:lnSpc>
              <a:spcBef>
                <a:spcPct val="0"/>
              </a:spcBef>
              <a:spcAft>
                <a:spcPct val="0"/>
              </a:spcAft>
              <a:buClrTx/>
              <a:buSzTx/>
              <a:buNone/>
              <a:tabLst/>
            </a:pPr>
            <a:r>
              <a:rPr lang="en-US" sz="1600" b="1" dirty="0">
                <a:solidFill>
                  <a:schemeClr val="tx2"/>
                </a:solidFill>
              </a:rPr>
              <a:t>Objectives</a:t>
            </a:r>
            <a:r>
              <a:rPr lang="en-US" sz="1600" dirty="0">
                <a:solidFill>
                  <a:schemeClr val="tx2"/>
                </a:solidFill>
              </a:rPr>
              <a:t>: </a:t>
            </a:r>
            <a:endParaRPr lang="en-US" sz="1600">
              <a:solidFill>
                <a:schemeClr val="tx2"/>
              </a:solidFill>
            </a:endParaRPr>
          </a:p>
          <a:p>
            <a:pPr marL="719455" lvl="2" indent="-359410">
              <a:lnSpc>
                <a:spcPct val="140000"/>
              </a:lnSpc>
              <a:spcBef>
                <a:spcPct val="0"/>
              </a:spcBef>
              <a:spcAft>
                <a:spcPct val="0"/>
              </a:spcAft>
              <a:buFont typeface="Arial"/>
              <a:buChar char="•"/>
            </a:pPr>
            <a:r>
              <a:rPr kumimoji="0" lang="en-US" altLang="en-US" sz="1600" b="0" i="0" u="none" strike="noStrike" cap="none" normalizeH="0" baseline="0" dirty="0">
                <a:ln>
                  <a:noFill/>
                </a:ln>
                <a:solidFill>
                  <a:schemeClr val="tx2"/>
                </a:solidFill>
                <a:effectLst/>
                <a:latin typeface="Avenir Next LT Pro"/>
                <a:cs typeface="Arial"/>
              </a:rPr>
              <a:t>Implement </a:t>
            </a:r>
            <a:r>
              <a:rPr lang="en-US" altLang="en-US" sz="1600" dirty="0">
                <a:solidFill>
                  <a:schemeClr val="tx2"/>
                </a:solidFill>
                <a:latin typeface="Avenir Next LT Pro"/>
                <a:cs typeface="Arial"/>
              </a:rPr>
              <a:t>an interactive Fifteen Puzzle game that not only replicates the classic experience but also introduces modern features to make it visually compelling and accessible.</a:t>
            </a:r>
            <a:endParaRPr lang="en-US" sz="1600" dirty="0">
              <a:solidFill>
                <a:schemeClr val="tx2"/>
              </a:solidFill>
              <a:latin typeface="Avenir Next LT Pro"/>
              <a:cs typeface="Arial"/>
            </a:endParaRPr>
          </a:p>
          <a:p>
            <a:pPr marL="360045" lvl="2" indent="0">
              <a:lnSpc>
                <a:spcPct val="140000"/>
              </a:lnSpc>
              <a:spcBef>
                <a:spcPct val="0"/>
              </a:spcBef>
              <a:spcAft>
                <a:spcPct val="0"/>
              </a:spcAft>
              <a:buNone/>
            </a:pPr>
            <a:r>
              <a:rPr lang="en-US" sz="1600" dirty="0">
                <a:solidFill>
                  <a:schemeClr val="tx2"/>
                </a:solidFill>
                <a:latin typeface="Avenir Next LT Pro"/>
                <a:cs typeface="Arial"/>
              </a:rPr>
              <a:t>Key objectives include:</a:t>
            </a:r>
            <a:endParaRPr lang="en-US" sz="1600">
              <a:solidFill>
                <a:schemeClr val="tx2"/>
              </a:solidFill>
              <a:latin typeface="Avenir Next LT Pro"/>
            </a:endParaRPr>
          </a:p>
          <a:p>
            <a:pPr marL="719455" lvl="2" indent="-359410">
              <a:lnSpc>
                <a:spcPct val="140000"/>
              </a:lnSpc>
              <a:spcBef>
                <a:spcPct val="0"/>
              </a:spcBef>
              <a:spcAft>
                <a:spcPct val="0"/>
              </a:spcAft>
              <a:buFont typeface="Arial"/>
              <a:buChar char="•"/>
            </a:pPr>
            <a:r>
              <a:rPr lang="en-US" sz="1600" dirty="0">
                <a:solidFill>
                  <a:schemeClr val="tx2"/>
                </a:solidFill>
                <a:latin typeface="Avenir Next LT Pro"/>
                <a:cs typeface="Arial"/>
              </a:rPr>
              <a:t>Ensuring solvability of the puzzle using </a:t>
            </a:r>
            <a:r>
              <a:rPr kumimoji="0" lang="en-US" sz="1600" b="0" i="0" u="none" strike="noStrike" cap="none" normalizeH="0" baseline="0" dirty="0">
                <a:ln>
                  <a:noFill/>
                </a:ln>
                <a:solidFill>
                  <a:schemeClr val="tx2"/>
                </a:solidFill>
                <a:effectLst/>
                <a:latin typeface="Avenir Next LT Pro"/>
                <a:cs typeface="Arial"/>
              </a:rPr>
              <a:t>a </a:t>
            </a:r>
            <a:r>
              <a:rPr lang="en-US" sz="1600" dirty="0">
                <a:solidFill>
                  <a:schemeClr val="tx2"/>
                </a:solidFill>
                <a:latin typeface="Avenir Next LT Pro"/>
                <a:cs typeface="Arial"/>
              </a:rPr>
              <a:t>robust shuffle algorithm</a:t>
            </a:r>
            <a:r>
              <a:rPr kumimoji="0" lang="en-US" sz="1600" b="0" i="0" u="none" strike="noStrike" cap="none" normalizeH="0" baseline="0" dirty="0">
                <a:ln>
                  <a:noFill/>
                </a:ln>
                <a:solidFill>
                  <a:schemeClr val="tx2"/>
                </a:solidFill>
                <a:effectLst/>
                <a:latin typeface="Avenir Next LT Pro"/>
                <a:cs typeface="Arial"/>
              </a:rPr>
              <a:t>.</a:t>
            </a:r>
            <a:endParaRPr lang="en-US" sz="1600">
              <a:solidFill>
                <a:schemeClr val="tx2"/>
              </a:solidFill>
              <a:latin typeface="Avenir Next LT Pro"/>
              <a:cs typeface="Arial"/>
            </a:endParaRPr>
          </a:p>
          <a:p>
            <a:pPr marL="719455" lvl="2" indent="-359410">
              <a:lnSpc>
                <a:spcPct val="140000"/>
              </a:lnSpc>
              <a:spcBef>
                <a:spcPct val="0"/>
              </a:spcBef>
              <a:spcAft>
                <a:spcPct val="0"/>
              </a:spcAft>
              <a:buFont typeface="Arial"/>
              <a:buChar char="•"/>
            </a:pPr>
            <a:r>
              <a:rPr lang="en-US" sz="1600" dirty="0">
                <a:solidFill>
                  <a:schemeClr val="tx2"/>
                </a:solidFill>
                <a:latin typeface="Avenir Next LT Pro"/>
                <a:cs typeface="Arial"/>
              </a:rPr>
              <a:t>Adding real-time feedback mechanisms </a:t>
            </a:r>
            <a:r>
              <a:rPr kumimoji="0" lang="en-US" sz="1600" b="0" i="0" u="none" strike="noStrike" cap="none" normalizeH="0" baseline="0" dirty="0">
                <a:ln>
                  <a:noFill/>
                </a:ln>
                <a:solidFill>
                  <a:schemeClr val="tx2"/>
                </a:solidFill>
                <a:effectLst/>
                <a:latin typeface="Avenir Next LT Pro"/>
                <a:cs typeface="Arial"/>
              </a:rPr>
              <a:t>such as </a:t>
            </a:r>
            <a:r>
              <a:rPr lang="en-US" sz="1600" dirty="0">
                <a:solidFill>
                  <a:schemeClr val="tx2"/>
                </a:solidFill>
                <a:latin typeface="Avenir Next LT Pro"/>
                <a:cs typeface="Arial"/>
              </a:rPr>
              <a:t>a timer, move counter, and winning notification.</a:t>
            </a:r>
            <a:endParaRPr lang="en-US" sz="1600">
              <a:solidFill>
                <a:schemeClr val="tx2"/>
              </a:solidFill>
              <a:latin typeface="Avenir Next LT Pro"/>
            </a:endParaRPr>
          </a:p>
          <a:p>
            <a:pPr marL="719455" lvl="2" indent="-359410">
              <a:lnSpc>
                <a:spcPct val="140000"/>
              </a:lnSpc>
              <a:spcBef>
                <a:spcPct val="0"/>
              </a:spcBef>
              <a:spcAft>
                <a:spcPct val="0"/>
              </a:spcAft>
              <a:buFont typeface="Arial"/>
              <a:buChar char="•"/>
            </a:pPr>
            <a:r>
              <a:rPr lang="en-US" sz="1600" dirty="0">
                <a:solidFill>
                  <a:schemeClr val="tx2"/>
                </a:solidFill>
                <a:latin typeface="Avenir Next LT Pro"/>
                <a:cs typeface="Arial"/>
              </a:rPr>
              <a:t>Enhancing the user experience with hover effects, </a:t>
            </a:r>
            <a:r>
              <a:rPr kumimoji="0" lang="en-US" sz="1600" b="0" i="0" u="none" strike="noStrike" cap="none" normalizeH="0" baseline="0" dirty="0">
                <a:ln>
                  <a:noFill/>
                </a:ln>
                <a:solidFill>
                  <a:schemeClr val="tx2"/>
                </a:solidFill>
                <a:effectLst/>
                <a:latin typeface="Avenir Next LT Pro"/>
                <a:cs typeface="Arial"/>
              </a:rPr>
              <a:t>animations, and </a:t>
            </a:r>
            <a:r>
              <a:rPr lang="en-US" sz="1600" dirty="0">
                <a:solidFill>
                  <a:schemeClr val="tx2"/>
                </a:solidFill>
                <a:latin typeface="Avenir Next LT Pro"/>
                <a:cs typeface="Arial"/>
              </a:rPr>
              <a:t>selectable backgrounds</a:t>
            </a:r>
            <a:r>
              <a:rPr kumimoji="0" lang="en-US" sz="1600" b="0" i="0" u="none" strike="noStrike" cap="none" normalizeH="0" baseline="0" dirty="0">
                <a:ln>
                  <a:noFill/>
                </a:ln>
                <a:solidFill>
                  <a:schemeClr val="tx2"/>
                </a:solidFill>
                <a:effectLst/>
                <a:latin typeface="Avenir Next LT Pro"/>
                <a:cs typeface="Arial"/>
              </a:rPr>
              <a:t>.</a:t>
            </a:r>
            <a:endParaRPr lang="en-US" sz="1600">
              <a:solidFill>
                <a:schemeClr val="tx2"/>
              </a:solidFill>
              <a:latin typeface="Avenir Next LT Pro"/>
              <a:cs typeface="Arial"/>
            </a:endParaRPr>
          </a:p>
          <a:p>
            <a:pPr marL="719455" lvl="2" indent="-359410">
              <a:lnSpc>
                <a:spcPct val="140000"/>
              </a:lnSpc>
              <a:spcBef>
                <a:spcPct val="0"/>
              </a:spcBef>
              <a:spcAft>
                <a:spcPct val="0"/>
              </a:spcAft>
              <a:buFont typeface="Arial"/>
              <a:buChar char="•"/>
            </a:pPr>
            <a:endParaRPr lang="en-US" altLang="en-US" sz="1000" b="0" i="0" u="none" strike="noStrike" cap="none" normalizeH="0" baseline="0" dirty="0">
              <a:ln>
                <a:noFill/>
              </a:ln>
              <a:solidFill>
                <a:schemeClr val="tx2"/>
              </a:solidFill>
              <a:effectLst/>
              <a:latin typeface="Arial" panose="020B0604020202020204" pitchFamily="34" charset="0"/>
              <a:cs typeface="Arial"/>
            </a:endParaRPr>
          </a:p>
          <a:p>
            <a:pPr marL="359410" indent="-359410">
              <a:lnSpc>
                <a:spcPct val="140000"/>
              </a:lnSpc>
              <a:buFont typeface="Arial" panose="05000000000000000000" pitchFamily="2" charset="2"/>
              <a:buChar char="•"/>
            </a:pPr>
            <a:endParaRPr lang="en-US" sz="1000"/>
          </a:p>
          <a:p>
            <a:pPr marL="359410" indent="-359410">
              <a:lnSpc>
                <a:spcPct val="140000"/>
              </a:lnSpc>
              <a:buFont typeface="Arial" panose="05000000000000000000" pitchFamily="2" charset="2"/>
              <a:buChar char="•"/>
            </a:pPr>
            <a:endParaRPr lang="en-US" sz="1000"/>
          </a:p>
        </p:txBody>
      </p:sp>
      <p:cxnSp>
        <p:nvCxnSpPr>
          <p:cNvPr id="1037" name="Straight Connector 1036">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30" name="Picture 6" descr="PuzzleScript Next - advanced features for the PuzzleScript open-source ...">
            <a:extLst>
              <a:ext uri="{FF2B5EF4-FFF2-40B4-BE49-F238E27FC236}">
                <a16:creationId xmlns:a16="http://schemas.microsoft.com/office/drawing/2014/main" id="{5B7911D9-9F23-552F-99CF-CADCC7C8081D}"/>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8883650" y="2045319"/>
            <a:ext cx="2767362" cy="2767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46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D3AE-04CB-27E2-519A-3704828FC789}"/>
              </a:ext>
            </a:extLst>
          </p:cNvPr>
          <p:cNvSpPr>
            <a:spLocks noGrp="1"/>
          </p:cNvSpPr>
          <p:nvPr>
            <p:ph type="title"/>
          </p:nvPr>
        </p:nvSpPr>
        <p:spPr/>
        <p:txBody>
          <a:bodyPr/>
          <a:lstStyle/>
          <a:p>
            <a:r>
              <a:rPr lang="en-US" dirty="0">
                <a:ea typeface="+mj-lt"/>
                <a:cs typeface="+mj-lt"/>
              </a:rPr>
              <a:t>Project Overview</a:t>
            </a:r>
            <a:r>
              <a:rPr lang="en-US" dirty="0"/>
              <a:t>                          </a:t>
            </a:r>
            <a:endParaRPr lang="en-US" dirty="0">
              <a:ea typeface="+mj-lt"/>
              <a:cs typeface="+mj-lt"/>
            </a:endParaRPr>
          </a:p>
        </p:txBody>
      </p:sp>
      <p:sp>
        <p:nvSpPr>
          <p:cNvPr id="4" name="Content Placeholder 3">
            <a:extLst>
              <a:ext uri="{FF2B5EF4-FFF2-40B4-BE49-F238E27FC236}">
                <a16:creationId xmlns:a16="http://schemas.microsoft.com/office/drawing/2014/main" id="{DDFDE5A8-2C20-0AE0-FBC6-448342E3E83D}"/>
              </a:ext>
            </a:extLst>
          </p:cNvPr>
          <p:cNvSpPr>
            <a:spLocks noGrp="1"/>
          </p:cNvSpPr>
          <p:nvPr>
            <p:ph sz="half" idx="4294967295"/>
          </p:nvPr>
        </p:nvSpPr>
        <p:spPr>
          <a:xfrm>
            <a:off x="986704" y="1713058"/>
            <a:ext cx="10221623" cy="4051011"/>
          </a:xfrm>
        </p:spPr>
        <p:txBody>
          <a:bodyPr vert="horz" lIns="91440" tIns="45720" rIns="91440" bIns="45720" rtlCol="0" anchor="t">
            <a:noAutofit/>
          </a:bodyPr>
          <a:lstStyle/>
          <a:p>
            <a:pPr marL="0" indent="0">
              <a:buNone/>
            </a:pPr>
            <a:r>
              <a:rPr lang="en-US" sz="1800" b="1" dirty="0">
                <a:solidFill>
                  <a:schemeClr val="tx1"/>
                </a:solidFill>
              </a:rPr>
              <a:t>Key Features:</a:t>
            </a:r>
          </a:p>
          <a:p>
            <a:pPr marL="359410" indent="-359410">
              <a:buFont typeface="Arial" panose="020B0604020202020204" pitchFamily="34" charset="0"/>
              <a:buChar char="•"/>
            </a:pPr>
            <a:r>
              <a:rPr lang="en-US" sz="1800" dirty="0">
                <a:solidFill>
                  <a:schemeClr val="tx1"/>
                </a:solidFill>
                <a:ea typeface="+mn-lt"/>
                <a:cs typeface="+mn-lt"/>
              </a:rPr>
              <a:t>Solvable 4x4 grid: The game ensures all shuffled puzzles are solvable, thanks to the custom algorithm.</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Dynamic animations: Tiles respond to user actions with hover effects, transitions, and winning notifications.</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Timer and move counter: Tracks player performance in real-time.</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Background customization: Players can switch between multiple background images to personalize their experience.</a:t>
            </a:r>
            <a:endParaRPr lang="en-US" sz="1800" dirty="0">
              <a:solidFill>
                <a:schemeClr val="tx1"/>
              </a:solidFill>
            </a:endParaRPr>
          </a:p>
          <a:p>
            <a:pPr marL="359410" indent="-359410">
              <a:buFont typeface="Arial" panose="020B0604020202020204" pitchFamily="34" charset="0"/>
              <a:buChar char="•"/>
            </a:pPr>
            <a:r>
              <a:rPr lang="en-US" sz="1800" dirty="0">
                <a:solidFill>
                  <a:schemeClr val="tx1"/>
                </a:solidFill>
                <a:ea typeface="+mn-lt"/>
                <a:cs typeface="+mn-lt"/>
              </a:rPr>
              <a:t>Winning popup: A visually engaging notification appears when the puzzle is successfully solved.</a:t>
            </a:r>
            <a:endParaRPr lang="en-US" sz="1800" dirty="0">
              <a:solidFill>
                <a:schemeClr val="tx1"/>
              </a:solidFill>
            </a:endParaRPr>
          </a:p>
          <a:p>
            <a:pPr marL="359410" indent="-359410">
              <a:buFont typeface="Arial" panose="020B0604020202020204" pitchFamily="34" charset="0"/>
              <a:buChar char="•"/>
            </a:pPr>
            <a:endParaRPr lang="en-US" sz="1800" i="0" dirty="0">
              <a:solidFill>
                <a:schemeClr val="tx1"/>
              </a:solidFill>
            </a:endParaRPr>
          </a:p>
        </p:txBody>
      </p:sp>
    </p:spTree>
    <p:extLst>
      <p:ext uri="{BB962C8B-B14F-4D97-AF65-F5344CB8AC3E}">
        <p14:creationId xmlns:p14="http://schemas.microsoft.com/office/powerpoint/2010/main" val="312746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0872-4774-E1BC-8DD5-B765F6D15E76}"/>
              </a:ext>
            </a:extLst>
          </p:cNvPr>
          <p:cNvSpPr>
            <a:spLocks noGrp="1"/>
          </p:cNvSpPr>
          <p:nvPr>
            <p:ph type="title"/>
          </p:nvPr>
        </p:nvSpPr>
        <p:spPr/>
        <p:txBody>
          <a:bodyPr/>
          <a:lstStyle/>
          <a:p>
            <a:r>
              <a:rPr lang="en-US"/>
              <a:t>Architecture and Design </a:t>
            </a:r>
          </a:p>
        </p:txBody>
      </p:sp>
      <p:sp>
        <p:nvSpPr>
          <p:cNvPr id="3" name="Content Placeholder 2">
            <a:extLst>
              <a:ext uri="{FF2B5EF4-FFF2-40B4-BE49-F238E27FC236}">
                <a16:creationId xmlns:a16="http://schemas.microsoft.com/office/drawing/2014/main" id="{53E99E58-49FB-3445-9CDC-DC74325DB309}"/>
              </a:ext>
            </a:extLst>
          </p:cNvPr>
          <p:cNvSpPr>
            <a:spLocks noGrp="1"/>
          </p:cNvSpPr>
          <p:nvPr>
            <p:ph idx="1"/>
          </p:nvPr>
        </p:nvSpPr>
        <p:spPr>
          <a:xfrm>
            <a:off x="989400" y="1713139"/>
            <a:ext cx="10213200" cy="4040191"/>
          </a:xfrm>
        </p:spPr>
        <p:txBody>
          <a:bodyPr vert="horz" lIns="91440" tIns="45720" rIns="91440" bIns="45720" rtlCol="0" anchor="t">
            <a:normAutofit fontScale="25000" lnSpcReduction="20000"/>
          </a:bodyPr>
          <a:lstStyle/>
          <a:p>
            <a:pPr marL="359410" indent="-359410">
              <a:buFont typeface="Arial,Sans-Serif" panose="05000000000000000000" pitchFamily="2" charset="2"/>
              <a:buChar char="•"/>
            </a:pPr>
            <a:r>
              <a:rPr lang="en-US" sz="7200" b="1">
                <a:solidFill>
                  <a:schemeClr val="tx1"/>
                </a:solidFill>
              </a:rPr>
              <a:t>Application Architecture: </a:t>
            </a:r>
          </a:p>
          <a:p>
            <a:pPr marL="1079500" lvl="2" indent="-359410">
              <a:buClr>
                <a:srgbClr val="8FA3A3"/>
              </a:buClr>
              <a:buFont typeface="Arial" panose="05000000000000000000" pitchFamily="2" charset="2"/>
              <a:buChar char="•"/>
            </a:pPr>
            <a:r>
              <a:rPr lang="en-US" sz="7200">
                <a:solidFill>
                  <a:schemeClr val="tx1"/>
                </a:solidFill>
                <a:latin typeface="Avenir Next LT Pro"/>
              </a:rPr>
              <a:t>fifteen.js: Game logic and event handling.</a:t>
            </a:r>
          </a:p>
          <a:p>
            <a:pPr marL="1079500" lvl="2" indent="-359410">
              <a:buClr>
                <a:srgbClr val="8FA3A3"/>
              </a:buClr>
              <a:buFont typeface="Arial" panose="05000000000000000000" pitchFamily="2" charset="2"/>
              <a:buChar char="•"/>
            </a:pPr>
            <a:r>
              <a:rPr lang="en-US" sz="7200">
                <a:solidFill>
                  <a:schemeClr val="tx1"/>
                </a:solidFill>
                <a:latin typeface="Avenir Next LT Pro"/>
              </a:rPr>
              <a:t>fifteen.css: Styling for the grid, tiles, and transitions.</a:t>
            </a:r>
          </a:p>
          <a:p>
            <a:pPr marL="1079500" lvl="2" indent="-359410">
              <a:buClr>
                <a:srgbClr val="8FA3A3"/>
              </a:buClr>
              <a:buFont typeface="Arial" panose="05000000000000000000" pitchFamily="2" charset="2"/>
              <a:buChar char="•"/>
            </a:pPr>
            <a:r>
              <a:rPr lang="en-US" sz="7200">
                <a:solidFill>
                  <a:schemeClr val="tx1"/>
                </a:solidFill>
                <a:latin typeface="Avenir Next LT Pro"/>
              </a:rPr>
              <a:t>fifteen.html: HTML structure of the game.</a:t>
            </a:r>
          </a:p>
          <a:p>
            <a:pPr marL="1079500" lvl="2" indent="-359410">
              <a:buClr>
                <a:srgbClr val="8FA3A3"/>
              </a:buClr>
              <a:buFont typeface="Arial" panose="05000000000000000000" pitchFamily="2" charset="2"/>
              <a:buChar char="•"/>
            </a:pPr>
            <a:r>
              <a:rPr lang="en-US" sz="7200">
                <a:solidFill>
                  <a:schemeClr val="tx1"/>
                </a:solidFill>
                <a:latin typeface="Avenir Next LT Pro"/>
              </a:rPr>
              <a:t>UI components (e.g., puzzle grid, buttons, timer).</a:t>
            </a:r>
          </a:p>
          <a:p>
            <a:pPr marL="1079500" lvl="2" indent="-359410">
              <a:buClr>
                <a:srgbClr val="8FA3A3"/>
              </a:buClr>
              <a:buFont typeface="Arial" panose="05000000000000000000" pitchFamily="2" charset="2"/>
              <a:buChar char="•"/>
            </a:pPr>
            <a:r>
              <a:rPr lang="en-US" sz="7200">
                <a:solidFill>
                  <a:schemeClr val="tx1"/>
                </a:solidFill>
                <a:latin typeface="Avenir Next LT Pro"/>
              </a:rPr>
              <a:t>Design principles (e.g., mobile responsiveness, clean grid-based layout).</a:t>
            </a:r>
            <a:endParaRPr lang="en-US" sz="30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2200">
              <a:solidFill>
                <a:srgbClr val="000000">
                  <a:alpha val="60000"/>
                </a:srgbClr>
              </a:solidFill>
              <a:latin typeface="Aptos"/>
            </a:endParaRPr>
          </a:p>
          <a:p>
            <a:pPr marL="720090" lvl="2" indent="0">
              <a:buClr>
                <a:srgbClr val="8FA3A3"/>
              </a:buClr>
              <a:buNone/>
            </a:pPr>
            <a:endParaRPr lang="en-US" sz="48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4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3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2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2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sz="1200">
              <a:solidFill>
                <a:srgbClr val="000000">
                  <a:alpha val="60000"/>
                </a:srgbClr>
              </a:solidFill>
              <a:latin typeface="Aptos"/>
            </a:endParaRPr>
          </a:p>
          <a:p>
            <a:pPr marL="1079500" lvl="2" indent="-359410">
              <a:buClr>
                <a:srgbClr val="8FA3A3"/>
              </a:buClr>
              <a:buFont typeface="Arial" panose="05000000000000000000" pitchFamily="2" charset="2"/>
              <a:buChar char="•"/>
            </a:pPr>
            <a:endParaRPr lang="en-US">
              <a:solidFill>
                <a:srgbClr val="000000">
                  <a:alpha val="60000"/>
                </a:srgbClr>
              </a:solidFill>
              <a:latin typeface="Avenir Next LT Pro"/>
            </a:endParaRPr>
          </a:p>
          <a:p>
            <a:pPr marL="1079500" lvl="2" indent="-359410">
              <a:buClr>
                <a:srgbClr val="8FA3A3"/>
              </a:buClr>
              <a:buFont typeface="Arial" panose="05000000000000000000" pitchFamily="2" charset="2"/>
              <a:buChar char="•"/>
            </a:pPr>
            <a:endParaRPr lang="en-US">
              <a:solidFill>
                <a:srgbClr val="000000">
                  <a:alpha val="60000"/>
                </a:srgbClr>
              </a:solidFill>
            </a:endParaRPr>
          </a:p>
          <a:p>
            <a:pPr marL="359410" indent="-359410">
              <a:buClr>
                <a:srgbClr val="8FA3A3"/>
              </a:buClr>
            </a:pPr>
            <a:endParaRPr lang="en-US" i="1">
              <a:solidFill>
                <a:srgbClr val="000000">
                  <a:alpha val="60000"/>
                </a:srgbClr>
              </a:solidFill>
            </a:endParaRPr>
          </a:p>
          <a:p>
            <a:pPr marL="359410" lvl="1"/>
            <a:r>
              <a:rPr lang="en-US" i="1">
                <a:solidFill>
                  <a:srgbClr val="000000">
                    <a:alpha val="60000"/>
                  </a:srgbClr>
                </a:solidFill>
              </a:rPr>
              <a:t> </a:t>
            </a:r>
            <a:r>
              <a:rPr lang="en-US">
                <a:solidFill>
                  <a:srgbClr val="000000">
                    <a:alpha val="60000"/>
                  </a:srgbClr>
                </a:solidFill>
              </a:rPr>
              <a:t>  </a:t>
            </a:r>
            <a:endParaRPr lang="en-US" i="0">
              <a:solidFill>
                <a:srgbClr val="000000">
                  <a:alpha val="60000"/>
                </a:srgbClr>
              </a:solidFill>
            </a:endParaRPr>
          </a:p>
        </p:txBody>
      </p:sp>
    </p:spTree>
    <p:extLst>
      <p:ext uri="{BB962C8B-B14F-4D97-AF65-F5344CB8AC3E}">
        <p14:creationId xmlns:p14="http://schemas.microsoft.com/office/powerpoint/2010/main" val="409986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570139A-A643-EFC8-DC94-DE4B7EA0D61C}"/>
              </a:ext>
            </a:extLst>
          </p:cNvPr>
          <p:cNvGraphicFramePr>
            <a:graphicFrameLocks noChangeAspect="1"/>
          </p:cNvGraphicFramePr>
          <p:nvPr>
            <p:custDataLst>
              <p:tags r:id="rId1"/>
            </p:custDataLst>
            <p:extLst>
              <p:ext uri="{D42A27DB-BD31-4B8C-83A1-F6EECF244321}">
                <p14:modId xmlns:p14="http://schemas.microsoft.com/office/powerpoint/2010/main" val="3879164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7" name="think-cell data - do not delete" hidden="1">
                        <a:extLst>
                          <a:ext uri="{FF2B5EF4-FFF2-40B4-BE49-F238E27FC236}">
                            <a16:creationId xmlns:a16="http://schemas.microsoft.com/office/drawing/2014/main" id="{8570139A-A643-EFC8-DC94-DE4B7EA0D6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CA6077C-C0B8-F9E8-5753-AD5159C04231}"/>
              </a:ext>
            </a:extLst>
          </p:cNvPr>
          <p:cNvSpPr>
            <a:spLocks noGrp="1"/>
          </p:cNvSpPr>
          <p:nvPr>
            <p:ph type="title"/>
          </p:nvPr>
        </p:nvSpPr>
        <p:spPr>
          <a:xfrm>
            <a:off x="627936" y="-360218"/>
            <a:ext cx="10213200" cy="1112836"/>
          </a:xfrm>
        </p:spPr>
        <p:txBody>
          <a:bodyPr vert="horz"/>
          <a:lstStyle/>
          <a:p>
            <a:r>
              <a:rPr lang="en-US" dirty="0"/>
              <a:t>Scrum/Kanban Method in Project Management</a:t>
            </a:r>
          </a:p>
        </p:txBody>
      </p:sp>
      <p:sp>
        <p:nvSpPr>
          <p:cNvPr id="3" name="Content Placeholder 2">
            <a:extLst>
              <a:ext uri="{FF2B5EF4-FFF2-40B4-BE49-F238E27FC236}">
                <a16:creationId xmlns:a16="http://schemas.microsoft.com/office/drawing/2014/main" id="{A108607A-471C-DC8B-DC3E-F3C416AA1C00}"/>
              </a:ext>
            </a:extLst>
          </p:cNvPr>
          <p:cNvSpPr>
            <a:spLocks noGrp="1"/>
          </p:cNvSpPr>
          <p:nvPr>
            <p:ph idx="1"/>
          </p:nvPr>
        </p:nvSpPr>
        <p:spPr>
          <a:xfrm>
            <a:off x="628870" y="348571"/>
            <a:ext cx="10531854" cy="5730445"/>
          </a:xfrm>
        </p:spPr>
        <p:txBody>
          <a:bodyPr vert="horz" lIns="91440" tIns="45720" rIns="91440" bIns="45720" rtlCol="0" anchor="t">
            <a:noAutofit/>
          </a:bodyPr>
          <a:lstStyle/>
          <a:p>
            <a:pPr marL="0" indent="0">
              <a:lnSpc>
                <a:spcPct val="100000"/>
              </a:lnSpc>
              <a:buNone/>
            </a:pPr>
            <a:endParaRPr lang="en-US" sz="1200" b="1" dirty="0">
              <a:solidFill>
                <a:schemeClr val="tx1">
                  <a:lumMod val="95000"/>
                  <a:lumOff val="5000"/>
                </a:schemeClr>
              </a:solidFill>
            </a:endParaRPr>
          </a:p>
          <a:p>
            <a:pPr marL="359410" indent="-359410">
              <a:lnSpc>
                <a:spcPct val="100000"/>
              </a:lnSpc>
              <a:buFont typeface="Arial" panose="020B0604020202020204" pitchFamily="34" charset="0"/>
              <a:buChar char="•"/>
            </a:pPr>
            <a:r>
              <a:rPr lang="en-US" sz="1200" b="1" dirty="0">
                <a:solidFill>
                  <a:schemeClr val="tx1">
                    <a:lumMod val="95000"/>
                    <a:lumOff val="5000"/>
                  </a:schemeClr>
                </a:solidFill>
              </a:rPr>
              <a:t>Benefits of Scrum:</a:t>
            </a:r>
          </a:p>
          <a:p>
            <a:pPr marL="1079500" lvl="2" indent="-359410">
              <a:lnSpc>
                <a:spcPct val="100000"/>
              </a:lnSpc>
              <a:buFont typeface="Arial" panose="020B0604020202020204" pitchFamily="34" charset="0"/>
              <a:buChar char="•"/>
            </a:pPr>
            <a:r>
              <a:rPr lang="en-US" sz="1200" dirty="0">
                <a:solidFill>
                  <a:schemeClr val="tx1">
                    <a:lumMod val="95000"/>
                    <a:lumOff val="5000"/>
                  </a:schemeClr>
                </a:solidFill>
              </a:rPr>
              <a:t>Clear Task Communication, Improved Collaboration, Efficiency.</a:t>
            </a: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How we applied Kanban/Scrum:</a:t>
            </a:r>
            <a:endParaRPr lang="en-US" sz="1200" dirty="0">
              <a:solidFill>
                <a:schemeClr val="tx1">
                  <a:lumMod val="95000"/>
                  <a:lumOff val="5000"/>
                </a:schemeClr>
              </a:solidFill>
            </a:endParaRP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Daily Stand-ups:</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dirty="0">
                <a:solidFill>
                  <a:schemeClr val="tx1">
                    <a:lumMod val="95000"/>
                    <a:lumOff val="5000"/>
                  </a:schemeClr>
                </a:solidFill>
                <a:ea typeface="+mn-lt"/>
                <a:cs typeface="+mn-lt"/>
              </a:rPr>
              <a:t>15-minute meetings to discuss:</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What was completed yesterday.</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What will be worked on today.</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Any blockers.</a:t>
            </a: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Kanban Task Breakdown:</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To-Do:</a:t>
            </a:r>
            <a:endParaRPr lang="en-US" sz="1200" dirty="0">
              <a:solidFill>
                <a:schemeClr val="tx1">
                  <a:lumMod val="95000"/>
                  <a:lumOff val="5000"/>
                </a:schemeClr>
              </a:solidFill>
              <a:ea typeface="+mn-lt"/>
              <a:cs typeface="+mn-lt"/>
            </a:endParaRPr>
          </a:p>
          <a:p>
            <a:pPr marL="1079500" lvl="2" indent="-359410">
              <a:lnSpc>
                <a:spcPct val="100000"/>
              </a:lnSpc>
              <a:buClr>
                <a:srgbClr val="8FA3A3"/>
              </a:buClr>
              <a:buFont typeface="Wingdings" panose="020B0604020202020204" pitchFamily="34" charset="0"/>
              <a:buChar char=""/>
            </a:pPr>
            <a:r>
              <a:rPr lang="en-US" sz="1200" dirty="0">
                <a:solidFill>
                  <a:schemeClr val="tx1">
                    <a:lumMod val="95000"/>
                    <a:lumOff val="5000"/>
                  </a:schemeClr>
                </a:solidFill>
                <a:ea typeface="+mn-lt"/>
                <a:cs typeface="+mn-lt"/>
              </a:rPr>
              <a:t>Design UI and layout in HTML/CSS.</a:t>
            </a:r>
          </a:p>
          <a:p>
            <a:pPr marL="1079500" lvl="2" indent="-359410">
              <a:lnSpc>
                <a:spcPct val="100000"/>
              </a:lnSpc>
              <a:buClr>
                <a:srgbClr val="8FA3A3"/>
              </a:buClr>
              <a:buFont typeface="Wingdings" panose="020B0604020202020204" pitchFamily="34" charset="0"/>
              <a:buChar char=""/>
            </a:pPr>
            <a:r>
              <a:rPr lang="en-US" sz="1200" dirty="0">
                <a:solidFill>
                  <a:schemeClr val="tx1">
                    <a:lumMod val="95000"/>
                    <a:lumOff val="5000"/>
                  </a:schemeClr>
                </a:solidFill>
                <a:ea typeface="+mn-lt"/>
                <a:cs typeface="+mn-lt"/>
              </a:rPr>
              <a:t>Implement </a:t>
            </a:r>
            <a:r>
              <a:rPr lang="en-US" sz="1200" err="1">
                <a:solidFill>
                  <a:schemeClr val="tx1">
                    <a:lumMod val="95000"/>
                    <a:lumOff val="5000"/>
                  </a:schemeClr>
                </a:solidFill>
                <a:latin typeface="Avenir Next LT Pro"/>
              </a:rPr>
              <a:t>initializeBoard</a:t>
            </a:r>
            <a:r>
              <a:rPr lang="en-US" sz="1200" dirty="0">
                <a:solidFill>
                  <a:schemeClr val="tx1">
                    <a:lumMod val="95000"/>
                    <a:lumOff val="5000"/>
                  </a:schemeClr>
                </a:solidFill>
                <a:latin typeface="Avenir Next LT Pro"/>
              </a:rPr>
              <a:t>()</a:t>
            </a:r>
            <a:r>
              <a:rPr lang="en-US" sz="1200" dirty="0">
                <a:solidFill>
                  <a:schemeClr val="tx1">
                    <a:lumMod val="95000"/>
                    <a:lumOff val="5000"/>
                  </a:schemeClr>
                </a:solidFill>
                <a:ea typeface="+mn-lt"/>
                <a:cs typeface="+mn-lt"/>
              </a:rPr>
              <a:t> logic</a:t>
            </a:r>
            <a:r>
              <a:rPr lang="en-US" sz="1200" spc="50" dirty="0">
                <a:solidFill>
                  <a:schemeClr val="tx1">
                    <a:lumMod val="95000"/>
                    <a:lumOff val="5000"/>
                  </a:schemeClr>
                </a:solidFill>
                <a:ea typeface="+mn-lt"/>
                <a:cs typeface="+mn-lt"/>
              </a:rPr>
              <a:t>.</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In Progress:</a:t>
            </a:r>
            <a:endParaRPr lang="en-US" sz="1200" dirty="0">
              <a:solidFill>
                <a:schemeClr val="tx1">
                  <a:lumMod val="95000"/>
                  <a:lumOff val="5000"/>
                </a:schemeClr>
              </a:solidFill>
              <a:ea typeface="+mn-lt"/>
              <a:cs typeface="+mn-lt"/>
            </a:endParaRP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Develop </a:t>
            </a:r>
            <a:r>
              <a:rPr lang="en-US" sz="1200" err="1">
                <a:solidFill>
                  <a:schemeClr val="tx1">
                    <a:lumMod val="95000"/>
                    <a:lumOff val="5000"/>
                  </a:schemeClr>
                </a:solidFill>
                <a:latin typeface="Avenir Next LT Pro"/>
                <a:ea typeface="+mn-lt"/>
                <a:cs typeface="+mn-lt"/>
              </a:rPr>
              <a:t>moveTile</a:t>
            </a:r>
            <a:r>
              <a:rPr lang="en-US" sz="1200" dirty="0">
                <a:solidFill>
                  <a:schemeClr val="tx1">
                    <a:lumMod val="95000"/>
                    <a:lumOff val="5000"/>
                  </a:schemeClr>
                </a:solidFill>
                <a:latin typeface="Avenir Next LT Pro"/>
                <a:ea typeface="+mn-lt"/>
                <a:cs typeface="+mn-lt"/>
              </a:rPr>
              <a:t>()</a:t>
            </a:r>
            <a:r>
              <a:rPr lang="en-US" sz="1200" dirty="0">
                <a:solidFill>
                  <a:schemeClr val="tx1">
                    <a:lumMod val="95000"/>
                    <a:lumOff val="5000"/>
                  </a:schemeClr>
                </a:solidFill>
                <a:ea typeface="+mn-lt"/>
                <a:cs typeface="+mn-lt"/>
              </a:rPr>
              <a:t> and </a:t>
            </a:r>
            <a:r>
              <a:rPr lang="en-US" sz="1200" err="1">
                <a:solidFill>
                  <a:schemeClr val="tx1">
                    <a:lumMod val="95000"/>
                    <a:lumOff val="5000"/>
                  </a:schemeClr>
                </a:solidFill>
                <a:latin typeface="Avenir Next LT Pro"/>
                <a:ea typeface="+mn-lt"/>
                <a:cs typeface="+mn-lt"/>
              </a:rPr>
              <a:t>canMove</a:t>
            </a:r>
            <a:r>
              <a:rPr lang="en-US" sz="1200" dirty="0">
                <a:solidFill>
                  <a:schemeClr val="tx1">
                    <a:lumMod val="95000"/>
                    <a:lumOff val="5000"/>
                  </a:schemeClr>
                </a:solidFill>
                <a:latin typeface="Avenir Next LT Pro"/>
                <a:ea typeface="+mn-lt"/>
                <a:cs typeface="+mn-lt"/>
              </a:rPr>
              <a:t>()</a:t>
            </a:r>
            <a:r>
              <a:rPr lang="en-US" sz="1200" dirty="0">
                <a:solidFill>
                  <a:schemeClr val="tx1">
                    <a:lumMod val="95000"/>
                    <a:lumOff val="5000"/>
                  </a:schemeClr>
                </a:solidFill>
                <a:ea typeface="+mn-lt"/>
                <a:cs typeface="+mn-lt"/>
              </a:rPr>
              <a:t> functions.</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Debug shuffle logic to ensure solvability.</a:t>
            </a: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Completed:</a:t>
            </a:r>
            <a:endParaRPr lang="en-US" sz="1200" dirty="0">
              <a:solidFill>
                <a:schemeClr val="tx1">
                  <a:lumMod val="95000"/>
                  <a:lumOff val="5000"/>
                </a:schemeClr>
              </a:solidFill>
              <a:ea typeface="+mn-lt"/>
              <a:cs typeface="+mn-lt"/>
            </a:endParaRP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Add animations for tile movements.</a:t>
            </a:r>
          </a:p>
          <a:p>
            <a:pPr marL="1079500" lvl="2" indent="-359410">
              <a:lnSpc>
                <a:spcPct val="100000"/>
              </a:lnSpc>
              <a:buFont typeface="Wingdings" panose="020B0604020202020204" pitchFamily="34" charset="0"/>
              <a:buChar char=""/>
            </a:pPr>
            <a:r>
              <a:rPr lang="en-US" sz="1200" dirty="0">
                <a:solidFill>
                  <a:schemeClr val="tx1">
                    <a:lumMod val="95000"/>
                    <a:lumOff val="5000"/>
                  </a:schemeClr>
                </a:solidFill>
                <a:ea typeface="+mn-lt"/>
                <a:cs typeface="+mn-lt"/>
              </a:rPr>
              <a:t>Implement background selector feature.</a:t>
            </a:r>
          </a:p>
          <a:p>
            <a:pPr marL="359410"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Sprint Example:</a:t>
            </a:r>
            <a:endParaRPr lang="en-US" sz="1200" dirty="0">
              <a:solidFill>
                <a:schemeClr val="tx1">
                  <a:lumMod val="95000"/>
                  <a:lumOff val="5000"/>
                </a:schemeClr>
              </a:solidFill>
              <a:ea typeface="+mn-lt"/>
              <a:cs typeface="+mn-lt"/>
            </a:endParaRP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Sprint Goal:</a:t>
            </a:r>
            <a:r>
              <a:rPr lang="en-US" sz="1200" dirty="0">
                <a:solidFill>
                  <a:schemeClr val="tx1">
                    <a:lumMod val="95000"/>
                    <a:lumOff val="5000"/>
                  </a:schemeClr>
                </a:solidFill>
                <a:ea typeface="+mn-lt"/>
                <a:cs typeface="+mn-lt"/>
              </a:rPr>
              <a:t> Finish game logic and basic UI in 1 week.</a:t>
            </a:r>
          </a:p>
          <a:p>
            <a:pPr marL="359410" lvl="1">
              <a:lnSpc>
                <a:spcPct val="100000"/>
              </a:lnSpc>
              <a:buFont typeface="Arial" panose="020B0604020202020204" pitchFamily="34" charset="0"/>
              <a:buChar char="•"/>
            </a:pPr>
            <a:r>
              <a:rPr lang="en-US" sz="1200" b="1" dirty="0">
                <a:solidFill>
                  <a:schemeClr val="tx1">
                    <a:lumMod val="95000"/>
                    <a:lumOff val="5000"/>
                  </a:schemeClr>
                </a:solidFill>
                <a:ea typeface="+mn-lt"/>
                <a:cs typeface="+mn-lt"/>
              </a:rPr>
              <a:t>Tasks Assigned:</a:t>
            </a:r>
            <a:endParaRPr lang="en-US" sz="1200" dirty="0">
              <a:solidFill>
                <a:schemeClr val="tx1">
                  <a:lumMod val="95000"/>
                  <a:lumOff val="5000"/>
                </a:schemeClr>
              </a:solidFill>
              <a:ea typeface="+mn-lt"/>
              <a:cs typeface="+mn-lt"/>
            </a:endParaRPr>
          </a:p>
          <a:p>
            <a:pPr marL="1079500" lvl="2"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Walid Abdullahi:</a:t>
            </a:r>
            <a:r>
              <a:rPr lang="en-US" sz="1200" dirty="0">
                <a:solidFill>
                  <a:schemeClr val="tx1">
                    <a:lumMod val="95000"/>
                    <a:lumOff val="5000"/>
                  </a:schemeClr>
                </a:solidFill>
                <a:ea typeface="+mn-lt"/>
                <a:cs typeface="+mn-lt"/>
              </a:rPr>
              <a:t> Create board logic (</a:t>
            </a:r>
            <a:r>
              <a:rPr lang="en-US" sz="1200" err="1">
                <a:solidFill>
                  <a:schemeClr val="tx1">
                    <a:lumMod val="95000"/>
                    <a:lumOff val="5000"/>
                  </a:schemeClr>
                </a:solidFill>
                <a:latin typeface="Avenir Next LT Pro"/>
                <a:ea typeface="+mn-lt"/>
                <a:cs typeface="+mn-lt"/>
              </a:rPr>
              <a:t>initializeBoard</a:t>
            </a:r>
            <a:r>
              <a:rPr lang="en-US" sz="1200" dirty="0">
                <a:solidFill>
                  <a:schemeClr val="tx1">
                    <a:lumMod val="95000"/>
                    <a:lumOff val="5000"/>
                  </a:schemeClr>
                </a:solidFill>
                <a:ea typeface="+mn-lt"/>
                <a:cs typeface="+mn-lt"/>
              </a:rPr>
              <a:t>, </a:t>
            </a:r>
            <a:r>
              <a:rPr lang="en-US" sz="1200" err="1">
                <a:solidFill>
                  <a:schemeClr val="tx1">
                    <a:lumMod val="95000"/>
                    <a:lumOff val="5000"/>
                  </a:schemeClr>
                </a:solidFill>
                <a:latin typeface="Avenir Next LT Pro"/>
                <a:ea typeface="+mn-lt"/>
                <a:cs typeface="+mn-lt"/>
              </a:rPr>
              <a:t>moveTile</a:t>
            </a:r>
            <a:r>
              <a:rPr lang="en-US" sz="1200" dirty="0">
                <a:solidFill>
                  <a:schemeClr val="tx1">
                    <a:lumMod val="95000"/>
                    <a:lumOff val="5000"/>
                  </a:schemeClr>
                </a:solidFill>
                <a:ea typeface="+mn-lt"/>
                <a:cs typeface="+mn-lt"/>
              </a:rPr>
              <a:t>).</a:t>
            </a:r>
          </a:p>
          <a:p>
            <a:pPr marL="1079500" lvl="2" indent="-359410">
              <a:lnSpc>
                <a:spcPct val="100000"/>
              </a:lnSpc>
              <a:buFont typeface="Wingdings" panose="020B0604020202020204" pitchFamily="34" charset="0"/>
              <a:buChar char=""/>
            </a:pPr>
            <a:r>
              <a:rPr lang="en-US" sz="1200" b="1" dirty="0">
                <a:solidFill>
                  <a:schemeClr val="tx1">
                    <a:lumMod val="95000"/>
                    <a:lumOff val="5000"/>
                  </a:schemeClr>
                </a:solidFill>
                <a:ea typeface="+mn-lt"/>
                <a:cs typeface="+mn-lt"/>
              </a:rPr>
              <a:t>Stuart Idehen:</a:t>
            </a:r>
            <a:r>
              <a:rPr lang="en-US" sz="1200" dirty="0">
                <a:solidFill>
                  <a:schemeClr val="tx1">
                    <a:lumMod val="95000"/>
                    <a:lumOff val="5000"/>
                  </a:schemeClr>
                </a:solidFill>
                <a:ea typeface="+mn-lt"/>
                <a:cs typeface="+mn-lt"/>
              </a:rPr>
              <a:t> Style the grid and buttons, ensure layout responsiveness.</a:t>
            </a:r>
          </a:p>
          <a:p>
            <a:pPr marL="359410" indent="-359410">
              <a:lnSpc>
                <a:spcPct val="100000"/>
              </a:lnSpc>
              <a:buFont typeface="Arial" panose="020B0604020202020204" pitchFamily="34" charset="0"/>
              <a:buChar char="•"/>
            </a:pPr>
            <a:endParaRPr lang="en-US" sz="1200" b="1" dirty="0">
              <a:solidFill>
                <a:schemeClr val="tx1">
                  <a:lumMod val="95000"/>
                  <a:lumOff val="5000"/>
                </a:schemeClr>
              </a:solidFill>
            </a:endParaRPr>
          </a:p>
          <a:p>
            <a:pPr marL="1748155" lvl="2" indent="-571500">
              <a:lnSpc>
                <a:spcPct val="100000"/>
              </a:lnSpc>
              <a:buFont typeface="Arial" panose="020B0604020202020204" pitchFamily="34" charset="0"/>
              <a:buChar char="•"/>
            </a:pPr>
            <a:endParaRPr lang="en-US" sz="1200" dirty="0">
              <a:solidFill>
                <a:schemeClr val="tx1">
                  <a:lumMod val="95000"/>
                  <a:lumOff val="5000"/>
                </a:schemeClr>
              </a:solidFill>
            </a:endParaRPr>
          </a:p>
          <a:p>
            <a:pPr marL="359410" indent="-359410"/>
            <a:endParaRPr lang="en-US">
              <a:solidFill>
                <a:srgbClr val="000000">
                  <a:alpha val="60000"/>
                </a:srgbClr>
              </a:solidFill>
            </a:endParaRPr>
          </a:p>
        </p:txBody>
      </p:sp>
    </p:spTree>
    <p:extLst>
      <p:ext uri="{BB962C8B-B14F-4D97-AF65-F5344CB8AC3E}">
        <p14:creationId xmlns:p14="http://schemas.microsoft.com/office/powerpoint/2010/main" val="76708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A1D-8FFC-4A6A-ABAF-AEA78A4447AF}"/>
              </a:ext>
            </a:extLst>
          </p:cNvPr>
          <p:cNvSpPr>
            <a:spLocks noGrp="1"/>
          </p:cNvSpPr>
          <p:nvPr>
            <p:ph type="title"/>
          </p:nvPr>
        </p:nvSpPr>
        <p:spPr/>
        <p:txBody>
          <a:bodyPr/>
          <a:lstStyle/>
          <a:p>
            <a:r>
              <a:rPr lang="en-US"/>
              <a:t>Code Demo and Walkthrough</a:t>
            </a:r>
          </a:p>
        </p:txBody>
      </p:sp>
      <p:sp>
        <p:nvSpPr>
          <p:cNvPr id="3" name="Content Placeholder 2">
            <a:extLst>
              <a:ext uri="{FF2B5EF4-FFF2-40B4-BE49-F238E27FC236}">
                <a16:creationId xmlns:a16="http://schemas.microsoft.com/office/drawing/2014/main" id="{57FE95DE-2824-C7B5-804F-505156D7628B}"/>
              </a:ext>
            </a:extLst>
          </p:cNvPr>
          <p:cNvSpPr>
            <a:spLocks noGrp="1"/>
          </p:cNvSpPr>
          <p:nvPr>
            <p:ph idx="1"/>
          </p:nvPr>
        </p:nvSpPr>
        <p:spPr/>
        <p:txBody>
          <a:bodyPr vert="horz" lIns="91440" tIns="45720" rIns="91440" bIns="45720" rtlCol="0" anchor="t">
            <a:noAutofit/>
          </a:bodyPr>
          <a:lstStyle/>
          <a:p>
            <a:pPr marL="359410" indent="-359410">
              <a:buFont typeface="Arial" panose="05000000000000000000" pitchFamily="2" charset="2"/>
              <a:buChar char="•"/>
            </a:pPr>
            <a:r>
              <a:rPr lang="en-US" sz="1800" b="1" dirty="0">
                <a:solidFill>
                  <a:schemeClr val="tx1"/>
                </a:solidFill>
                <a:ea typeface="+mn-lt"/>
                <a:cs typeface="+mn-lt"/>
              </a:rPr>
              <a:t>Gameplay Demo</a:t>
            </a:r>
            <a:r>
              <a:rPr lang="en-US" sz="1800" dirty="0">
                <a:solidFill>
                  <a:schemeClr val="tx1"/>
                </a:solidFill>
                <a:ea typeface="+mn-lt"/>
                <a:cs typeface="+mn-lt"/>
              </a:rPr>
              <a:t>:</a:t>
            </a:r>
            <a:endParaRPr lang="en-US" sz="1800" dirty="0">
              <a:solidFill>
                <a:schemeClr val="tx1"/>
              </a:solidFill>
            </a:endParaRPr>
          </a:p>
          <a:p>
            <a:pPr marL="702310" lvl="1" indent="-342900">
              <a:buFont typeface="Arial"/>
              <a:buChar char="•"/>
            </a:pPr>
            <a:r>
              <a:rPr lang="en-US" sz="1800" i="0" dirty="0">
                <a:solidFill>
                  <a:schemeClr val="tx1"/>
                </a:solidFill>
                <a:ea typeface="+mn-lt"/>
                <a:cs typeface="+mn-lt"/>
              </a:rPr>
              <a:t> Demonstration of </a:t>
            </a:r>
            <a:r>
              <a:rPr lang="en-US" sz="1800" i="0" dirty="0" err="1">
                <a:solidFill>
                  <a:schemeClr val="tx1"/>
                </a:solidFill>
                <a:ea typeface="+mn-lt"/>
                <a:cs typeface="+mn-lt"/>
              </a:rPr>
              <a:t>gameflow</a:t>
            </a:r>
            <a:r>
              <a:rPr lang="en-US" sz="1800" i="0" dirty="0">
                <a:solidFill>
                  <a:schemeClr val="tx1"/>
                </a:solidFill>
                <a:ea typeface="+mn-lt"/>
                <a:cs typeface="+mn-lt"/>
              </a:rPr>
              <a:t>.</a:t>
            </a:r>
            <a:endParaRPr lang="en-US" sz="1800" dirty="0">
              <a:solidFill>
                <a:schemeClr val="tx1"/>
              </a:solidFill>
            </a:endParaRPr>
          </a:p>
          <a:p>
            <a:pPr marL="359410" indent="-359410">
              <a:buFont typeface="Arial" panose="05000000000000000000" pitchFamily="2" charset="2"/>
              <a:buChar char="•"/>
            </a:pPr>
            <a:r>
              <a:rPr lang="en-US" sz="1800" b="1" dirty="0">
                <a:solidFill>
                  <a:schemeClr val="tx1"/>
                </a:solidFill>
                <a:ea typeface="+mn-lt"/>
                <a:cs typeface="+mn-lt"/>
              </a:rPr>
              <a:t>Key Functions in JavaScript:</a:t>
            </a:r>
            <a:endParaRPr lang="en-US" sz="1800" b="1" dirty="0">
              <a:solidFill>
                <a:schemeClr val="tx1"/>
              </a:solidFill>
            </a:endParaRPr>
          </a:p>
          <a:p>
            <a:pPr marL="702310" lvl="1" indent="-342900">
              <a:buFont typeface="Arial"/>
              <a:buChar char="•"/>
            </a:pPr>
            <a:r>
              <a:rPr lang="en-US" sz="1800" dirty="0" err="1">
                <a:solidFill>
                  <a:schemeClr val="tx1"/>
                </a:solidFill>
                <a:ea typeface="+mn-lt"/>
                <a:cs typeface="+mn-lt"/>
              </a:rPr>
              <a:t>initializeBoard</a:t>
            </a:r>
            <a:r>
              <a:rPr lang="en-US" sz="1800" dirty="0">
                <a:solidFill>
                  <a:schemeClr val="tx1"/>
                </a:solidFill>
                <a:ea typeface="+mn-lt"/>
                <a:cs typeface="+mn-lt"/>
              </a:rPr>
              <a:t>: Dynamically generates a 4x4 grid</a:t>
            </a:r>
            <a:r>
              <a:rPr lang="en-US" sz="1800" i="0" dirty="0">
                <a:solidFill>
                  <a:schemeClr val="tx1"/>
                </a:solidFill>
                <a:ea typeface="+mn-lt"/>
                <a:cs typeface="+mn-lt"/>
              </a:rPr>
              <a:t>, </a:t>
            </a:r>
            <a:r>
              <a:rPr lang="en-US" sz="1800" dirty="0">
                <a:solidFill>
                  <a:schemeClr val="tx1"/>
                </a:solidFill>
                <a:ea typeface="+mn-lt"/>
                <a:cs typeface="+mn-lt"/>
              </a:rPr>
              <a:t>assigns tiles their respective positions</a:t>
            </a:r>
            <a:r>
              <a:rPr lang="en-US" sz="1800" i="0" dirty="0">
                <a:solidFill>
                  <a:schemeClr val="tx1"/>
                </a:solidFill>
                <a:ea typeface="+mn-lt"/>
                <a:cs typeface="+mn-lt"/>
              </a:rPr>
              <a:t>, and </a:t>
            </a:r>
            <a:r>
              <a:rPr lang="en-US" sz="1800" dirty="0">
                <a:solidFill>
                  <a:schemeClr val="tx1"/>
                </a:solidFill>
                <a:ea typeface="+mn-lt"/>
                <a:cs typeface="+mn-lt"/>
              </a:rPr>
              <a:t>prepares the empty space for movement.</a:t>
            </a:r>
            <a:endParaRPr lang="en-US" sz="1800" i="0">
              <a:solidFill>
                <a:schemeClr val="tx1"/>
              </a:solidFill>
            </a:endParaRPr>
          </a:p>
          <a:p>
            <a:pPr marL="702310" lvl="1" indent="-342900">
              <a:buFont typeface="Arial"/>
              <a:buChar char="•"/>
            </a:pPr>
            <a:r>
              <a:rPr lang="en-US" sz="1800" err="1">
                <a:solidFill>
                  <a:schemeClr val="tx1"/>
                </a:solidFill>
                <a:ea typeface="+mn-lt"/>
                <a:cs typeface="+mn-lt"/>
              </a:rPr>
              <a:t>canMove</a:t>
            </a:r>
            <a:r>
              <a:rPr lang="en-US" sz="1800" dirty="0">
                <a:solidFill>
                  <a:schemeClr val="tx1"/>
                </a:solidFill>
                <a:ea typeface="+mn-lt"/>
                <a:cs typeface="+mn-lt"/>
              </a:rPr>
              <a:t>: Validates whether a clicked tile is adjacent to the empty space and eligible for movement.</a:t>
            </a:r>
            <a:endParaRPr lang="en-US" sz="1800" i="0">
              <a:solidFill>
                <a:schemeClr val="tx1"/>
              </a:solidFill>
            </a:endParaRPr>
          </a:p>
          <a:p>
            <a:pPr marL="702310" lvl="1" indent="-342900">
              <a:buFont typeface="Arial"/>
              <a:buChar char="•"/>
            </a:pPr>
            <a:r>
              <a:rPr lang="en-US" sz="1800" i="0" err="1">
                <a:solidFill>
                  <a:schemeClr val="tx1"/>
                </a:solidFill>
                <a:ea typeface="+mn-lt"/>
                <a:cs typeface="+mn-lt"/>
              </a:rPr>
              <a:t>moveTile</a:t>
            </a:r>
            <a:r>
              <a:rPr lang="en-US" sz="1800" i="0" dirty="0">
                <a:solidFill>
                  <a:schemeClr val="tx1"/>
                </a:solidFill>
                <a:ea typeface="+mn-lt"/>
                <a:cs typeface="+mn-lt"/>
              </a:rPr>
              <a:t>: Updates tile positions and visual states, ensuring smooth transitions.</a:t>
            </a:r>
            <a:endParaRPr lang="en-US" sz="1800" i="0">
              <a:solidFill>
                <a:schemeClr val="tx1"/>
              </a:solidFill>
            </a:endParaRPr>
          </a:p>
          <a:p>
            <a:pPr marL="702310" lvl="1" indent="-342900">
              <a:buFont typeface="Arial"/>
              <a:buChar char="•"/>
            </a:pPr>
            <a:r>
              <a:rPr lang="en-US" sz="1800" i="0" dirty="0">
                <a:solidFill>
                  <a:schemeClr val="tx1"/>
                </a:solidFill>
                <a:ea typeface="+mn-lt"/>
                <a:cs typeface="+mn-lt"/>
              </a:rPr>
              <a:t>shuffle: Randomly moves tiles to create a solvable configuration.</a:t>
            </a:r>
            <a:endParaRPr lang="en-US" sz="1800" i="0">
              <a:solidFill>
                <a:schemeClr val="tx1"/>
              </a:solidFill>
            </a:endParaRPr>
          </a:p>
          <a:p>
            <a:pPr marL="359410" indent="-359410">
              <a:buClr>
                <a:srgbClr val="8FA3A3"/>
              </a:buClr>
              <a:buFont typeface="Arial" panose="05000000000000000000" pitchFamily="2" charset="2"/>
              <a:buChar char="•"/>
            </a:pPr>
            <a:endParaRPr lang="en-US" dirty="0">
              <a:solidFill>
                <a:schemeClr val="bg2">
                  <a:lumMod val="10000"/>
                </a:schemeClr>
              </a:solidFill>
            </a:endParaRPr>
          </a:p>
          <a:p>
            <a:pPr marL="359410" indent="-359410">
              <a:buFont typeface="Arial" panose="05000000000000000000" pitchFamily="2" charset="2"/>
              <a:buChar char="•"/>
            </a:pPr>
            <a:endParaRPr lang="en-US">
              <a:solidFill>
                <a:srgbClr val="000000">
                  <a:alpha val="60000"/>
                </a:srgbClr>
              </a:solidFill>
            </a:endParaRPr>
          </a:p>
        </p:txBody>
      </p:sp>
    </p:spTree>
    <p:extLst>
      <p:ext uri="{BB962C8B-B14F-4D97-AF65-F5344CB8AC3E}">
        <p14:creationId xmlns:p14="http://schemas.microsoft.com/office/powerpoint/2010/main" val="3765475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646D351-C639-2F77-E12B-781A0E928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5152" y="1475049"/>
            <a:ext cx="7326320" cy="4426321"/>
          </a:xfrm>
          <a:prstGeom prst="rect">
            <a:avLst/>
          </a:prstGeom>
          <a:ln>
            <a:solidFill>
              <a:schemeClr val="accent2">
                <a:lumMod val="75000"/>
              </a:schemeClr>
            </a:solidFill>
          </a:ln>
        </p:spPr>
      </p:pic>
      <p:graphicFrame>
        <p:nvGraphicFramePr>
          <p:cNvPr id="8" name="think-cell data - do not delete" hidden="1">
            <a:extLst>
              <a:ext uri="{FF2B5EF4-FFF2-40B4-BE49-F238E27FC236}">
                <a16:creationId xmlns:a16="http://schemas.microsoft.com/office/drawing/2014/main" id="{A7AA0780-93F2-A547-F0AC-6A00258F1DF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6" imgH="425" progId="TCLayout.ActiveDocument.1">
                  <p:embed/>
                </p:oleObj>
              </mc:Choice>
              <mc:Fallback>
                <p:oleObj name="think-cell Slide" r:id="rId5" imgW="426" imgH="425" progId="TCLayout.ActiveDocument.1">
                  <p:embed/>
                  <p:pic>
                    <p:nvPicPr>
                      <p:cNvPr id="8" name="think-cell data - do not delete" hidden="1">
                        <a:extLst>
                          <a:ext uri="{FF2B5EF4-FFF2-40B4-BE49-F238E27FC236}">
                            <a16:creationId xmlns:a16="http://schemas.microsoft.com/office/drawing/2014/main" id="{A7AA0780-93F2-A547-F0AC-6A00258F1DF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53519DF-A3CE-8FA2-77B2-1DF76D941B3B}"/>
              </a:ext>
            </a:extLst>
          </p:cNvPr>
          <p:cNvSpPr>
            <a:spLocks noGrp="1"/>
          </p:cNvSpPr>
          <p:nvPr>
            <p:ph type="title"/>
          </p:nvPr>
        </p:nvSpPr>
        <p:spPr>
          <a:xfrm>
            <a:off x="920895" y="276209"/>
            <a:ext cx="10179725" cy="643632"/>
          </a:xfrm>
        </p:spPr>
        <p:txBody>
          <a:bodyPr vert="horz"/>
          <a:lstStyle/>
          <a:p>
            <a:r>
              <a:rPr lang="en-US" dirty="0">
                <a:ea typeface="+mj-lt"/>
                <a:cs typeface="+mj-lt"/>
              </a:rPr>
              <a:t>Technical Implementation: Game Logic</a:t>
            </a:r>
            <a:endParaRPr lang="en-US" dirty="0"/>
          </a:p>
        </p:txBody>
      </p:sp>
      <p:sp>
        <p:nvSpPr>
          <p:cNvPr id="3" name="Content Placeholder 2">
            <a:extLst>
              <a:ext uri="{FF2B5EF4-FFF2-40B4-BE49-F238E27FC236}">
                <a16:creationId xmlns:a16="http://schemas.microsoft.com/office/drawing/2014/main" id="{7961D171-D2DE-C4F5-FFB0-E7EBDE2B09ED}"/>
              </a:ext>
            </a:extLst>
          </p:cNvPr>
          <p:cNvSpPr>
            <a:spLocks noGrp="1"/>
          </p:cNvSpPr>
          <p:nvPr>
            <p:ph sz="half" idx="1"/>
          </p:nvPr>
        </p:nvSpPr>
        <p:spPr>
          <a:xfrm>
            <a:off x="60528" y="2841747"/>
            <a:ext cx="4667740" cy="2254505"/>
          </a:xfrm>
        </p:spPr>
        <p:txBody>
          <a:bodyPr vert="horz" lIns="91440" tIns="45720" rIns="91440" bIns="45720" rtlCol="0" anchor="t">
            <a:noAutofit/>
          </a:bodyPr>
          <a:lstStyle/>
          <a:p>
            <a:pPr marL="359410" lvl="1">
              <a:lnSpc>
                <a:spcPct val="100000"/>
              </a:lnSpc>
            </a:pPr>
            <a:r>
              <a:rPr lang="en-US" sz="1200" b="1" i="0" dirty="0">
                <a:solidFill>
                  <a:schemeClr val="tx1"/>
                </a:solidFill>
                <a:latin typeface="Avenir Next LT Pro"/>
                <a:ea typeface="Fira Code"/>
                <a:cs typeface="Fira Code"/>
              </a:rPr>
              <a:t>Explanation:  </a:t>
            </a:r>
          </a:p>
          <a:p>
            <a:pPr marL="530860" lvl="1" indent="-171450">
              <a:lnSpc>
                <a:spcPct val="100000"/>
              </a:lnSpc>
              <a:buFont typeface="Arial" panose="020B0604020202020204" pitchFamily="34" charset="0"/>
              <a:buChar char="•"/>
            </a:pPr>
            <a:r>
              <a:rPr lang="en-US" sz="1200" i="0" dirty="0" err="1">
                <a:solidFill>
                  <a:schemeClr val="tx1"/>
                </a:solidFill>
                <a:latin typeface="Avenir Next LT Pro"/>
                <a:ea typeface="Fira Code"/>
                <a:cs typeface="Fira Code"/>
              </a:rPr>
              <a:t>randomizeBackground</a:t>
            </a:r>
            <a:r>
              <a:rPr lang="en-US" sz="1200" i="0" dirty="0">
                <a:solidFill>
                  <a:schemeClr val="tx1"/>
                </a:solidFill>
                <a:latin typeface="Avenir Next LT Pro"/>
                <a:ea typeface="Fira Code"/>
                <a:cs typeface="Fira Code"/>
              </a:rPr>
              <a:t>(): At random will pick one of the available backgrounds (</a:t>
            </a:r>
            <a:r>
              <a:rPr lang="en-US" sz="1200" i="0" dirty="0" err="1">
                <a:solidFill>
                  <a:schemeClr val="tx1"/>
                </a:solidFill>
                <a:latin typeface="Avenir Next LT Pro"/>
                <a:ea typeface="Fira Code"/>
                <a:cs typeface="Fira Code"/>
              </a:rPr>
              <a:t>backgroundx.jpg</a:t>
            </a:r>
            <a:r>
              <a:rPr lang="en-US" sz="1200" i="0" dirty="0">
                <a:solidFill>
                  <a:schemeClr val="tx1"/>
                </a:solidFill>
                <a:latin typeface="Avenir Next LT Pro"/>
                <a:ea typeface="Fira Code"/>
                <a:cs typeface="Fira Code"/>
              </a:rPr>
              <a:t>) and applies it to the tiles.</a:t>
            </a:r>
          </a:p>
          <a:p>
            <a:pPr marL="530860" lvl="1" indent="-171450">
              <a:lnSpc>
                <a:spcPct val="100000"/>
              </a:lnSpc>
              <a:buFont typeface="Arial" panose="020B0604020202020204" pitchFamily="34" charset="0"/>
              <a:buChar char="•"/>
            </a:pPr>
            <a:r>
              <a:rPr lang="en-US" sz="1200" i="0" dirty="0" err="1">
                <a:solidFill>
                  <a:schemeClr val="tx1"/>
                </a:solidFill>
                <a:latin typeface="Avenir Next LT Pro"/>
                <a:ea typeface="Fira Code"/>
                <a:cs typeface="Fira Code"/>
              </a:rPr>
              <a:t>changeBackground</a:t>
            </a:r>
            <a:r>
              <a:rPr lang="en-US" sz="1200" i="0" dirty="0">
                <a:solidFill>
                  <a:schemeClr val="tx1"/>
                </a:solidFill>
                <a:latin typeface="Avenir Next LT Pro"/>
                <a:ea typeface="Fira Code"/>
                <a:cs typeface="Fira Code"/>
              </a:rPr>
              <a:t>(</a:t>
            </a:r>
            <a:r>
              <a:rPr lang="en-US" sz="1200" i="0" dirty="0" err="1">
                <a:solidFill>
                  <a:schemeClr val="tx1"/>
                </a:solidFill>
                <a:latin typeface="Avenir Next LT Pro"/>
                <a:ea typeface="Fira Code"/>
                <a:cs typeface="Fira Code"/>
              </a:rPr>
              <a:t>backgroundImage</a:t>
            </a:r>
            <a:r>
              <a:rPr lang="en-US" sz="1200" i="0" dirty="0">
                <a:solidFill>
                  <a:schemeClr val="tx1"/>
                </a:solidFill>
                <a:latin typeface="Avenir Next LT Pro"/>
                <a:ea typeface="Fira Code"/>
                <a:cs typeface="Fira Code"/>
              </a:rPr>
              <a:t>):  This will change all tile backgrounds to the selected image, and make sure their positions align correctly within the grid of the puzzle.</a:t>
            </a:r>
            <a:endParaRPr lang="en-US" sz="1200" dirty="0">
              <a:solidFill>
                <a:schemeClr val="tx1"/>
              </a:solidFill>
              <a:latin typeface="Avenir Next LT Pro"/>
              <a:ea typeface="Fira Code"/>
              <a:cs typeface="Fira Code"/>
            </a:endParaRPr>
          </a:p>
        </p:txBody>
      </p:sp>
      <p:sp>
        <p:nvSpPr>
          <p:cNvPr id="14" name="Content Placeholder 2">
            <a:extLst>
              <a:ext uri="{FF2B5EF4-FFF2-40B4-BE49-F238E27FC236}">
                <a16:creationId xmlns:a16="http://schemas.microsoft.com/office/drawing/2014/main" id="{4154A766-D729-B429-53A7-B0622FA55F93}"/>
              </a:ext>
            </a:extLst>
          </p:cNvPr>
          <p:cNvSpPr txBox="1">
            <a:spLocks/>
          </p:cNvSpPr>
          <p:nvPr/>
        </p:nvSpPr>
        <p:spPr>
          <a:xfrm>
            <a:off x="0" y="1719990"/>
            <a:ext cx="4728269" cy="964441"/>
          </a:xfrm>
          <a:prstGeom prst="rect">
            <a:avLst/>
          </a:prstGeom>
        </p:spPr>
        <p:txBody>
          <a:bodyPr vert="horz" lIns="91440" tIns="45720" rIns="91440" bIns="45720" rtlCol="0" anchor="t">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nSpc>
                <a:spcPct val="100000"/>
              </a:lnSpc>
              <a:buFont typeface="Arial,Sans-Serif" panose="05000000000000000000" pitchFamily="2" charset="2"/>
              <a:buChar char="•"/>
            </a:pPr>
            <a:r>
              <a:rPr lang="en-US" sz="1200" b="1" dirty="0">
                <a:solidFill>
                  <a:schemeClr val="tx1"/>
                </a:solidFill>
                <a:ea typeface="+mn-lt"/>
                <a:cs typeface="+mn-lt"/>
              </a:rPr>
              <a:t>Multiple Background Selection:</a:t>
            </a:r>
          </a:p>
          <a:p>
            <a:pPr marL="530860" lvl="1" indent="-171450">
              <a:lnSpc>
                <a:spcPct val="100000"/>
              </a:lnSpc>
              <a:buFont typeface="Arial,Sans-Serif" panose="05000000000000000000" pitchFamily="2" charset="2"/>
              <a:buChar char="•"/>
            </a:pPr>
            <a:r>
              <a:rPr lang="en-US" sz="1200" i="0" dirty="0">
                <a:solidFill>
                  <a:schemeClr val="tx1"/>
                </a:solidFill>
                <a:ea typeface="+mn-lt"/>
                <a:cs typeface="+mn-lt"/>
              </a:rPr>
              <a:t>Players are able to select/randomize the background of the puzzle using the methods below:</a:t>
            </a:r>
          </a:p>
        </p:txBody>
      </p:sp>
      <p:sp>
        <p:nvSpPr>
          <p:cNvPr id="17" name="TextBox 16">
            <a:extLst>
              <a:ext uri="{FF2B5EF4-FFF2-40B4-BE49-F238E27FC236}">
                <a16:creationId xmlns:a16="http://schemas.microsoft.com/office/drawing/2014/main" id="{B20D61C9-ADAC-6E90-E4E4-78DDE3F9854D}"/>
              </a:ext>
            </a:extLst>
          </p:cNvPr>
          <p:cNvSpPr txBox="1"/>
          <p:nvPr/>
        </p:nvSpPr>
        <p:spPr>
          <a:xfrm>
            <a:off x="7570838" y="1070432"/>
            <a:ext cx="2182762" cy="523220"/>
          </a:xfrm>
          <a:prstGeom prst="rect">
            <a:avLst/>
          </a:prstGeom>
          <a:noFill/>
        </p:spPr>
        <p:txBody>
          <a:bodyPr wrap="square" rtlCol="0">
            <a:spAutoFit/>
          </a:bodyPr>
          <a:lstStyle/>
          <a:p>
            <a:r>
              <a:rPr lang="en-US" sz="1400" b="1" i="0" dirty="0">
                <a:solidFill>
                  <a:schemeClr val="tx1"/>
                </a:solidFill>
                <a:ea typeface="+mn-lt"/>
                <a:cs typeface="+mn-lt"/>
              </a:rPr>
              <a:t>Code</a:t>
            </a:r>
            <a:r>
              <a:rPr lang="en-US" sz="1400" b="1" dirty="0">
                <a:solidFill>
                  <a:schemeClr val="tx1"/>
                </a:solidFill>
                <a:ea typeface="+mn-lt"/>
                <a:cs typeface="+mn-lt"/>
              </a:rPr>
              <a:t> (from </a:t>
            </a:r>
            <a:r>
              <a:rPr lang="en-US" sz="1400" b="1" dirty="0" err="1">
                <a:solidFill>
                  <a:schemeClr val="tx1"/>
                </a:solidFill>
                <a:latin typeface="Avenir Next LT Pro"/>
              </a:rPr>
              <a:t>fifteen.js</a:t>
            </a:r>
            <a:r>
              <a:rPr lang="en-US" sz="1400" b="1" dirty="0">
                <a:solidFill>
                  <a:schemeClr val="tx1"/>
                </a:solidFill>
                <a:ea typeface="+mn-lt"/>
                <a:cs typeface="+mn-lt"/>
              </a:rPr>
              <a:t>):</a:t>
            </a:r>
            <a:endParaRPr lang="en-US" sz="1400" b="1" i="0" dirty="0">
              <a:solidFill>
                <a:schemeClr val="tx1"/>
              </a:solidFill>
            </a:endParaRPr>
          </a:p>
          <a:p>
            <a:endParaRPr lang="en-US" sz="1400" dirty="0"/>
          </a:p>
        </p:txBody>
      </p:sp>
    </p:spTree>
    <p:extLst>
      <p:ext uri="{BB962C8B-B14F-4D97-AF65-F5344CB8AC3E}">
        <p14:creationId xmlns:p14="http://schemas.microsoft.com/office/powerpoint/2010/main" val="28471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C8B0D71-55B8-2584-A64E-8D44816C1F4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5" progId="TCLayout.ActiveDocument.1">
                  <p:embed/>
                </p:oleObj>
              </mc:Choice>
              <mc:Fallback>
                <p:oleObj name="think-cell Slide" r:id="rId3" imgW="426" imgH="425" progId="TCLayout.ActiveDocument.1">
                  <p:embed/>
                  <p:pic>
                    <p:nvPicPr>
                      <p:cNvPr id="6" name="think-cell data - do not delete" hidden="1">
                        <a:extLst>
                          <a:ext uri="{FF2B5EF4-FFF2-40B4-BE49-F238E27FC236}">
                            <a16:creationId xmlns:a16="http://schemas.microsoft.com/office/drawing/2014/main" id="{6C8B0D71-55B8-2584-A64E-8D44816C1F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45E0E27-C0CF-CC36-E726-34B7A5669754}"/>
              </a:ext>
            </a:extLst>
          </p:cNvPr>
          <p:cNvSpPr>
            <a:spLocks noGrp="1"/>
          </p:cNvSpPr>
          <p:nvPr>
            <p:ph type="title"/>
          </p:nvPr>
        </p:nvSpPr>
        <p:spPr>
          <a:xfrm>
            <a:off x="2309381" y="81221"/>
            <a:ext cx="7434387" cy="600688"/>
          </a:xfrm>
        </p:spPr>
        <p:txBody>
          <a:bodyPr vert="horz"/>
          <a:lstStyle/>
          <a:p>
            <a:r>
              <a:rPr lang="en-US" dirty="0">
                <a:ea typeface="+mj-lt"/>
                <a:cs typeface="+mj-lt"/>
              </a:rPr>
              <a:t>Technical Implementation: Game Mechanics</a:t>
            </a:r>
            <a:endParaRPr lang="en-US" dirty="0"/>
          </a:p>
        </p:txBody>
      </p:sp>
      <p:sp>
        <p:nvSpPr>
          <p:cNvPr id="3" name="Content Placeholder 2">
            <a:extLst>
              <a:ext uri="{FF2B5EF4-FFF2-40B4-BE49-F238E27FC236}">
                <a16:creationId xmlns:a16="http://schemas.microsoft.com/office/drawing/2014/main" id="{892C324A-688D-4C7A-EF77-C0918FADFF00}"/>
              </a:ext>
            </a:extLst>
          </p:cNvPr>
          <p:cNvSpPr>
            <a:spLocks noGrp="1"/>
          </p:cNvSpPr>
          <p:nvPr>
            <p:ph sz="half" idx="1"/>
          </p:nvPr>
        </p:nvSpPr>
        <p:spPr>
          <a:xfrm>
            <a:off x="6658280" y="1885981"/>
            <a:ext cx="5338906" cy="1133475"/>
          </a:xfrm>
        </p:spPr>
        <p:txBody>
          <a:bodyPr vert="horz" lIns="91440" tIns="45720" rIns="91440" bIns="45720" rtlCol="0" anchor="t">
            <a:noAutofit/>
          </a:bodyPr>
          <a:lstStyle/>
          <a:p>
            <a:pPr marL="359410" indent="-359410">
              <a:lnSpc>
                <a:spcPct val="100000"/>
              </a:lnSpc>
              <a:buFont typeface="Arial" panose="05000000000000000000" pitchFamily="2" charset="2"/>
              <a:buChar char="•"/>
            </a:pPr>
            <a:r>
              <a:rPr lang="en-US" sz="1200" b="1" dirty="0">
                <a:solidFill>
                  <a:schemeClr val="tx1"/>
                </a:solidFill>
                <a:latin typeface="Avenir Next LT Pro"/>
                <a:ea typeface="Fira Code"/>
                <a:cs typeface="Fira Code"/>
              </a:rPr>
              <a:t>Core Functions (Game Mechanics)</a:t>
            </a:r>
            <a:r>
              <a:rPr lang="en-US" sz="1200" b="1" dirty="0">
                <a:solidFill>
                  <a:schemeClr val="tx1"/>
                </a:solidFill>
                <a:ea typeface="+mn-lt"/>
                <a:cs typeface="+mn-lt"/>
              </a:rPr>
              <a:t>:</a:t>
            </a:r>
            <a:endParaRPr lang="en-US" sz="1200" b="1" dirty="0">
              <a:solidFill>
                <a:schemeClr val="tx1"/>
              </a:solidFill>
            </a:endParaRPr>
          </a:p>
          <a:p>
            <a:pPr marL="530860" lvl="1" indent="-171450">
              <a:lnSpc>
                <a:spcPct val="100000"/>
              </a:lnSpc>
              <a:buFont typeface="Arial"/>
              <a:buChar char="•"/>
            </a:pPr>
            <a:r>
              <a:rPr lang="en-US" sz="1200" i="0" dirty="0">
                <a:solidFill>
                  <a:schemeClr val="tx1"/>
                </a:solidFill>
                <a:latin typeface="Avenir Next LT Pro"/>
                <a:ea typeface="+mn-lt"/>
                <a:cs typeface="+mn-lt"/>
              </a:rPr>
              <a:t>The puzzle contains mechanics that involve tile movement, valid move shuffling, checking and detecting the win condition.</a:t>
            </a:r>
            <a:endParaRPr lang="en-US" sz="1200" i="0" dirty="0">
              <a:solidFill>
                <a:schemeClr val="tx1"/>
              </a:solidFill>
              <a:latin typeface="Avenir Next LT Pro"/>
              <a:ea typeface="Fira Code"/>
              <a:cs typeface="Fira Code"/>
            </a:endParaRPr>
          </a:p>
          <a:p>
            <a:pPr marL="359410" lvl="1">
              <a:lnSpc>
                <a:spcPct val="100000"/>
              </a:lnSpc>
            </a:pPr>
            <a:br>
              <a:rPr lang="en-US" sz="1050" i="0" dirty="0">
                <a:latin typeface="Fira Code"/>
                <a:ea typeface="Fira Code"/>
                <a:cs typeface="Fira Code"/>
              </a:rPr>
            </a:br>
            <a:endParaRPr lang="en-US" sz="1100" i="0" dirty="0">
              <a:solidFill>
                <a:srgbClr val="ABB2BF"/>
              </a:solidFill>
              <a:latin typeface="Fira Code"/>
              <a:ea typeface="Fira Code"/>
              <a:cs typeface="Fira Code"/>
            </a:endParaRPr>
          </a:p>
          <a:p>
            <a:pPr marL="359410" lvl="1"/>
            <a:endParaRPr lang="en-US" sz="1400" i="0" dirty="0">
              <a:solidFill>
                <a:srgbClr val="000000">
                  <a:alpha val="60000"/>
                </a:srgbClr>
              </a:solidFill>
            </a:endParaRPr>
          </a:p>
          <a:p>
            <a:pPr marL="359410" lvl="1">
              <a:lnSpc>
                <a:spcPct val="100000"/>
              </a:lnSpc>
            </a:pPr>
            <a:endParaRPr lang="en-US" sz="1400" i="0" dirty="0">
              <a:solidFill>
                <a:srgbClr val="000000">
                  <a:alpha val="60000"/>
                </a:srgbClr>
              </a:solidFill>
            </a:endParaRPr>
          </a:p>
          <a:p>
            <a:pPr marL="359410" lvl="1">
              <a:lnSpc>
                <a:spcPct val="100000"/>
              </a:lnSpc>
            </a:pPr>
            <a:endParaRPr lang="en-US" sz="1400" i="0" dirty="0">
              <a:solidFill>
                <a:srgbClr val="000000">
                  <a:alpha val="60000"/>
                </a:srgbClr>
              </a:solidFill>
            </a:endParaRPr>
          </a:p>
        </p:txBody>
      </p:sp>
      <p:sp>
        <p:nvSpPr>
          <p:cNvPr id="7" name="TextBox 6">
            <a:extLst>
              <a:ext uri="{FF2B5EF4-FFF2-40B4-BE49-F238E27FC236}">
                <a16:creationId xmlns:a16="http://schemas.microsoft.com/office/drawing/2014/main" id="{B33EC513-961B-5D3E-DED4-DA8AAB030FCC}"/>
              </a:ext>
            </a:extLst>
          </p:cNvPr>
          <p:cNvSpPr txBox="1"/>
          <p:nvPr/>
        </p:nvSpPr>
        <p:spPr>
          <a:xfrm>
            <a:off x="6708055" y="3104535"/>
            <a:ext cx="5239355" cy="2123658"/>
          </a:xfrm>
          <a:prstGeom prst="rect">
            <a:avLst/>
          </a:prstGeom>
          <a:noFill/>
        </p:spPr>
        <p:txBody>
          <a:bodyPr wrap="square" rtlCol="0">
            <a:spAutoFit/>
          </a:bodyPr>
          <a:lstStyle/>
          <a:p>
            <a:r>
              <a:rPr lang="en-US" sz="1200" b="1" dirty="0"/>
              <a:t>Explanation:</a:t>
            </a:r>
          </a:p>
          <a:p>
            <a:pPr marL="171450" indent="-171450">
              <a:buFont typeface="Arial" panose="020B0604020202020204" pitchFamily="34" charset="0"/>
              <a:buChar char="•"/>
            </a:pPr>
            <a:r>
              <a:rPr lang="en-US" sz="1200" b="1" dirty="0" err="1"/>
              <a:t>canMove</a:t>
            </a:r>
            <a:r>
              <a:rPr lang="en-US" sz="1200" b="1" dirty="0"/>
              <a:t>(row, col)</a:t>
            </a:r>
            <a:r>
              <a:rPr lang="en-US" sz="1200" dirty="0"/>
              <a:t>: Checks if a tile can move by being adjacent to the empty space.</a:t>
            </a:r>
          </a:p>
          <a:p>
            <a:endParaRPr lang="en-US" sz="1200" dirty="0"/>
          </a:p>
          <a:p>
            <a:pPr marL="171450" indent="-171450">
              <a:buFont typeface="Arial" panose="020B0604020202020204" pitchFamily="34" charset="0"/>
              <a:buChar char="•"/>
            </a:pPr>
            <a:r>
              <a:rPr lang="en-US" sz="1200" b="1" dirty="0" err="1"/>
              <a:t>moveTile</a:t>
            </a:r>
            <a:r>
              <a:rPr lang="en-US" sz="1200" b="1" dirty="0"/>
              <a:t>(tile)</a:t>
            </a:r>
            <a:r>
              <a:rPr lang="en-US" sz="1200" dirty="0"/>
              <a:t>: Handles moving a valid tile and updating positions.</a:t>
            </a:r>
          </a:p>
          <a:p>
            <a:endParaRPr lang="en-US" sz="1200" dirty="0"/>
          </a:p>
          <a:p>
            <a:pPr marL="171450" indent="-171450">
              <a:buFont typeface="Arial" panose="020B0604020202020204" pitchFamily="34" charset="0"/>
              <a:buChar char="•"/>
            </a:pPr>
            <a:r>
              <a:rPr lang="en-US" sz="1200" b="1" dirty="0"/>
              <a:t>shuffle()</a:t>
            </a:r>
            <a:r>
              <a:rPr lang="en-US" sz="1200" dirty="0"/>
              <a:t>: Randomly rearranges the tiles while ensuring the puzzle is solvable.</a:t>
            </a:r>
          </a:p>
          <a:p>
            <a:endParaRPr lang="en-US" sz="1200" dirty="0"/>
          </a:p>
          <a:p>
            <a:pPr marL="171450" indent="-171450">
              <a:buFont typeface="Arial" panose="020B0604020202020204" pitchFamily="34" charset="0"/>
              <a:buChar char="•"/>
            </a:pPr>
            <a:r>
              <a:rPr lang="en-US" sz="1200" b="1" dirty="0" err="1"/>
              <a:t>checkWinCondition</a:t>
            </a:r>
            <a:r>
              <a:rPr lang="en-US" sz="1200" b="1" dirty="0"/>
              <a:t>()</a:t>
            </a:r>
            <a:r>
              <a:rPr lang="en-US" sz="1200" dirty="0"/>
              <a:t>: Validates if the tiles are in the correct order and triggers the win notification.</a:t>
            </a:r>
          </a:p>
        </p:txBody>
      </p:sp>
      <p:pic>
        <p:nvPicPr>
          <p:cNvPr id="15" name="Picture 14">
            <a:extLst>
              <a:ext uri="{FF2B5EF4-FFF2-40B4-BE49-F238E27FC236}">
                <a16:creationId xmlns:a16="http://schemas.microsoft.com/office/drawing/2014/main" id="{E3294BA8-506F-BEE2-0D37-DE74218D56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4590" y="1419328"/>
            <a:ext cx="6107050" cy="4932312"/>
          </a:xfrm>
          <a:prstGeom prst="rect">
            <a:avLst/>
          </a:prstGeom>
          <a:ln>
            <a:solidFill>
              <a:schemeClr val="accent2">
                <a:lumMod val="75000"/>
              </a:schemeClr>
            </a:solidFill>
          </a:ln>
        </p:spPr>
      </p:pic>
      <p:sp>
        <p:nvSpPr>
          <p:cNvPr id="16" name="TextBox 15">
            <a:extLst>
              <a:ext uri="{FF2B5EF4-FFF2-40B4-BE49-F238E27FC236}">
                <a16:creationId xmlns:a16="http://schemas.microsoft.com/office/drawing/2014/main" id="{DE7110B9-6DC8-4BB8-0D7C-2A59EF8809AF}"/>
              </a:ext>
            </a:extLst>
          </p:cNvPr>
          <p:cNvSpPr txBox="1"/>
          <p:nvPr/>
        </p:nvSpPr>
        <p:spPr>
          <a:xfrm>
            <a:off x="1966451" y="802323"/>
            <a:ext cx="2182762" cy="523220"/>
          </a:xfrm>
          <a:prstGeom prst="rect">
            <a:avLst/>
          </a:prstGeom>
          <a:noFill/>
        </p:spPr>
        <p:txBody>
          <a:bodyPr wrap="square" rtlCol="0">
            <a:spAutoFit/>
          </a:bodyPr>
          <a:lstStyle/>
          <a:p>
            <a:r>
              <a:rPr lang="en-US" sz="1400" b="1" i="0" dirty="0">
                <a:solidFill>
                  <a:schemeClr val="tx1"/>
                </a:solidFill>
                <a:ea typeface="+mn-lt"/>
                <a:cs typeface="+mn-lt"/>
              </a:rPr>
              <a:t>Code</a:t>
            </a:r>
            <a:r>
              <a:rPr lang="en-US" sz="1400" b="1" dirty="0">
                <a:solidFill>
                  <a:schemeClr val="tx1"/>
                </a:solidFill>
                <a:ea typeface="+mn-lt"/>
                <a:cs typeface="+mn-lt"/>
              </a:rPr>
              <a:t> (from </a:t>
            </a:r>
            <a:r>
              <a:rPr lang="en-US" sz="1400" b="1" dirty="0" err="1">
                <a:solidFill>
                  <a:schemeClr val="tx1"/>
                </a:solidFill>
                <a:latin typeface="Avenir Next LT Pro"/>
              </a:rPr>
              <a:t>fifteen.js</a:t>
            </a:r>
            <a:r>
              <a:rPr lang="en-US" sz="1400" b="1" dirty="0">
                <a:solidFill>
                  <a:schemeClr val="tx1"/>
                </a:solidFill>
                <a:ea typeface="+mn-lt"/>
                <a:cs typeface="+mn-lt"/>
              </a:rPr>
              <a:t>):</a:t>
            </a:r>
            <a:endParaRPr lang="en-US" sz="1400" b="1" i="0" dirty="0">
              <a:solidFill>
                <a:schemeClr val="tx1"/>
              </a:solidFill>
            </a:endParaRPr>
          </a:p>
          <a:p>
            <a:endParaRPr lang="en-US" sz="1400" dirty="0"/>
          </a:p>
        </p:txBody>
      </p:sp>
    </p:spTree>
    <p:extLst>
      <p:ext uri="{BB962C8B-B14F-4D97-AF65-F5344CB8AC3E}">
        <p14:creationId xmlns:p14="http://schemas.microsoft.com/office/powerpoint/2010/main" val="26547606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35327a5-791e-43b7-a660-eb5f04d7817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B64C9CAAC1FBA48A09D4CF1681AA413" ma:contentTypeVersion="16" ma:contentTypeDescription="Create a new document." ma:contentTypeScope="" ma:versionID="fc77c62bb25d819b84c4d6e37a8cf0c3">
  <xsd:schema xmlns:xsd="http://www.w3.org/2001/XMLSchema" xmlns:xs="http://www.w3.org/2001/XMLSchema" xmlns:p="http://schemas.microsoft.com/office/2006/metadata/properties" xmlns:ns3="135327a5-791e-43b7-a660-eb5f04d78171" xmlns:ns4="f6316f4a-4457-42f7-a38d-9aa911c0b5c5" targetNamespace="http://schemas.microsoft.com/office/2006/metadata/properties" ma:root="true" ma:fieldsID="6a5f2304bb77a3558d94b486af4616db" ns3:_="" ns4:_="">
    <xsd:import namespace="135327a5-791e-43b7-a660-eb5f04d78171"/>
    <xsd:import namespace="f6316f4a-4457-42f7-a38d-9aa911c0b5c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5327a5-791e-43b7-a660-eb5f04d781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6316f4a-4457-42f7-a38d-9aa911c0b5c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B51FED-4EC7-4243-86DF-E9B60914F926}">
  <ds:schemaRefs>
    <ds:schemaRef ds:uri="135327a5-791e-43b7-a660-eb5f04d78171"/>
    <ds:schemaRef ds:uri="f6316f4a-4457-42f7-a38d-9aa911c0b5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4AD6EDC-3771-4763-81BE-5019D42957B5}">
  <ds:schemaRefs>
    <ds:schemaRef ds:uri="135327a5-791e-43b7-a660-eb5f04d78171"/>
    <ds:schemaRef ds:uri="f6316f4a-4457-42f7-a38d-9aa911c0b5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0503ABE-7516-49FC-921A-62C60ED7B4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TotalTime>
  <Words>1457</Words>
  <Application>Microsoft Macintosh PowerPoint</Application>
  <PresentationFormat>Widescreen</PresentationFormat>
  <Paragraphs>191</Paragraphs>
  <Slides>17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Aptos</vt:lpstr>
      <vt:lpstr>Arial</vt:lpstr>
      <vt:lpstr>Arial,Sans-Serif</vt:lpstr>
      <vt:lpstr>Avenir Next LT Pro</vt:lpstr>
      <vt:lpstr>Calibri</vt:lpstr>
      <vt:lpstr>Fira Code</vt:lpstr>
      <vt:lpstr>Goudy Old Style</vt:lpstr>
      <vt:lpstr>Wingdings</vt:lpstr>
      <vt:lpstr>FrostyVTI</vt:lpstr>
      <vt:lpstr>think-cell Slide</vt:lpstr>
      <vt:lpstr>Fifteen Puzzle Game</vt:lpstr>
      <vt:lpstr>Team Information</vt:lpstr>
      <vt:lpstr>Problem Statement &amp; Objectives        </vt:lpstr>
      <vt:lpstr>Project Overview                          </vt:lpstr>
      <vt:lpstr>Architecture and Design </vt:lpstr>
      <vt:lpstr>Scrum/Kanban Method in Project Management</vt:lpstr>
      <vt:lpstr>Code Demo and Walkthrough</vt:lpstr>
      <vt:lpstr>Technical Implementation: Game Logic</vt:lpstr>
      <vt:lpstr>Technical Implementation: Game Mechanics</vt:lpstr>
      <vt:lpstr>Technical Implementation: Game Mechanics</vt:lpstr>
      <vt:lpstr>Technical Implementation: Game Mechanics</vt:lpstr>
      <vt:lpstr>Technical Implementation: General Layout &amp; Visual Design</vt:lpstr>
      <vt:lpstr>Technical Implementation: Puzzle Mechanics and Interactive Features</vt:lpstr>
      <vt:lpstr>    Technical Implementation: Testing</vt:lpstr>
      <vt:lpstr>Extra Features Implemented</vt:lpstr>
      <vt:lpstr>Future Enhancements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Walid Abdullahi</dc:creator>
  <cp:lastModifiedBy>Stuart</cp:lastModifiedBy>
  <cp:revision>157</cp:revision>
  <dcterms:created xsi:type="dcterms:W3CDTF">2013-07-15T20:26:40Z</dcterms:created>
  <dcterms:modified xsi:type="dcterms:W3CDTF">2024-12-03T05:10:32Z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0x0101004B64C9CAAC1FBA48A09D4CF1681AA413</vt:lpwstr>
  </property>
</Properties>
</file>