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sldIdLst>
    <p:sldId id="256" r:id="rId5"/>
    <p:sldId id="257" r:id="rId6"/>
    <p:sldId id="258" r:id="rId7"/>
    <p:sldId id="259" r:id="rId8"/>
    <p:sldId id="267" r:id="rId9"/>
    <p:sldId id="269" r:id="rId10"/>
    <p:sldId id="260" r:id="rId11"/>
    <p:sldId id="261" r:id="rId12"/>
    <p:sldId id="266" r:id="rId13"/>
    <p:sldId id="270"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B3873-BE06-4606-9ECC-A4472D2B6146}" v="231" dt="2024-10-15T21:06:29.815"/>
    <p1510:client id="{15B85772-BDD8-43F0-889C-F95DD7C9A131}" v="11" dt="2024-10-15T21:24:44.167"/>
    <p1510:client id="{22F933CB-E119-42F1-849C-FEFF41E5F439}" v="3" dt="2024-10-16T18:11:13.646"/>
    <p1510:client id="{3C8A8B50-3B72-43BC-9AB6-EE1786872363}" v="24" dt="2024-10-15T21:33:49.840"/>
    <p1510:client id="{6BF75E64-85D8-4ECE-8D45-14C874BA91F7}" v="6" dt="2024-10-15T21:28:54.484"/>
    <p1510:client id="{9911BA61-8308-47B7-902C-F4B060D234B3}" v="44" dt="2024-10-15T20:43:29.806"/>
    <p1510:client id="{A6F62FBD-A049-D8D5-FE04-ED2FE99E6F94}" v="81" dt="2024-10-16T22:57:08.461"/>
    <p1510:client id="{B5AC67D8-68EB-4057-9DD2-8BD7898C129A}" v="1445" dt="2024-10-15T20:28:56.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008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91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451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9026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2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8012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0636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63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317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2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10/16/2024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73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C481803-DFFD-DA87-5683-0A9C219570EC}"/>
              </a:ext>
            </a:extLst>
          </p:cNvPr>
          <p:cNvGraphicFramePr>
            <a:graphicFrameLocks noChangeAspect="1"/>
          </p:cNvGraphicFramePr>
          <p:nvPr userDrawn="1">
            <p:custDataLst>
              <p:tags r:id="rId13"/>
            </p:custDataLst>
            <p:extLst>
              <p:ext uri="{D42A27DB-BD31-4B8C-83A1-F6EECF244321}">
                <p14:modId xmlns:p14="http://schemas.microsoft.com/office/powerpoint/2010/main" val="2510191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5" progId="TCLayout.ActiveDocument.1">
                  <p:embed/>
                </p:oleObj>
              </mc:Choice>
              <mc:Fallback>
                <p:oleObj name="think-cell Slide" r:id="rId14" imgW="426" imgH="425" progId="TCLayout.ActiveDocument.1">
                  <p:embed/>
                  <p:pic>
                    <p:nvPicPr>
                      <p:cNvPr id="8" name="think-cell data - do not delete" hidden="1">
                        <a:extLst>
                          <a:ext uri="{FF2B5EF4-FFF2-40B4-BE49-F238E27FC236}">
                            <a16:creationId xmlns:a16="http://schemas.microsoft.com/office/drawing/2014/main" id="{BC481803-DFFD-DA87-5683-0A9C219570E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10/16/2024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427954986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0" name="Rectangle 159">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62581" y="806330"/>
            <a:ext cx="4881215" cy="2612852"/>
          </a:xfrm>
        </p:spPr>
        <p:txBody>
          <a:bodyPr>
            <a:normAutofit/>
          </a:bodyPr>
          <a:lstStyle/>
          <a:p>
            <a:r>
              <a:rPr lang="en-US" sz="6000" b="1"/>
              <a:t>Go Fish </a:t>
            </a:r>
            <a:br>
              <a:rPr lang="en-US" sz="6000" b="1"/>
            </a:br>
            <a:r>
              <a:rPr lang="en-US" sz="6000" b="1"/>
              <a:t>Card Game</a:t>
            </a:r>
          </a:p>
        </p:txBody>
      </p:sp>
      <p:sp>
        <p:nvSpPr>
          <p:cNvPr id="3" name="Subtitle 2"/>
          <p:cNvSpPr>
            <a:spLocks noGrp="1"/>
          </p:cNvSpPr>
          <p:nvPr>
            <p:ph type="subTitle" idx="1"/>
          </p:nvPr>
        </p:nvSpPr>
        <p:spPr>
          <a:xfrm>
            <a:off x="4335600" y="4113213"/>
            <a:ext cx="3520800" cy="1655762"/>
          </a:xfrm>
        </p:spPr>
        <p:txBody>
          <a:bodyPr vert="horz" lIns="91440" tIns="45720" rIns="91440" bIns="45720" rtlCol="0" anchor="t">
            <a:normAutofit/>
          </a:bodyPr>
          <a:lstStyle/>
          <a:p>
            <a:pPr>
              <a:lnSpc>
                <a:spcPct val="115000"/>
              </a:lnSpc>
            </a:pPr>
            <a:r>
              <a:rPr lang="en-US" sz="1900">
                <a:solidFill>
                  <a:schemeClr val="tx1"/>
                </a:solidFill>
              </a:rPr>
              <a:t>Project Presentation</a:t>
            </a:r>
          </a:p>
          <a:p>
            <a:pPr>
              <a:lnSpc>
                <a:spcPct val="115000"/>
              </a:lnSpc>
            </a:pPr>
            <a:r>
              <a:rPr lang="en-US" sz="1900">
                <a:solidFill>
                  <a:schemeClr val="tx1"/>
                </a:solidFill>
              </a:rPr>
              <a:t>Team members: </a:t>
            </a:r>
          </a:p>
          <a:p>
            <a:pPr>
              <a:lnSpc>
                <a:spcPct val="115000"/>
              </a:lnSpc>
            </a:pPr>
            <a:r>
              <a:rPr lang="en-US" sz="1900">
                <a:solidFill>
                  <a:schemeClr val="tx1"/>
                </a:solidFill>
              </a:rPr>
              <a:t>Walid Abdullahi(Leader), Stuart Idehen</a:t>
            </a:r>
          </a:p>
        </p:txBody>
      </p:sp>
      <p:grpSp>
        <p:nvGrpSpPr>
          <p:cNvPr id="161" name="Group 160">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30" name="Group 29">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87"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Oval 30">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2" name="Group 31">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79" name="Group 78">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3" name="Straight Connector 82">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5"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1" name="Freeform: Shape 80">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2" name="Freeform: Shape 81">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33" name="Group 32">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57"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62"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Oval 33">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5" name="Group 34">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49" name="Group 48">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4"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1"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45" name="Group 44">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47"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6"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38" name="Group 37">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43" name="Freeform: Shape 42">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4" name="Freeform: Shape 43">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9" name="Group 38">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40" name="Straight Connector 39">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64" name="Straight Connector 163">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94" name="Group 93">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51"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3"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5" name="Oval 94">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6" name="Group 95">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43" name="Group 142">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7" name="Straight Connector 146">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9"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5" name="Freeform: Shape 144">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6" name="Freeform: Shape 145">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7" name="Group 96">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21"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6"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98" name="Oval 97">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9" name="Group 98">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13" name="Group 112">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18"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113">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15"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0" name="Group 99">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09" name="Group 108">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11"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02" name="Group 101">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356DEAB-13C0-2A6B-9769-A8336BF7DC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7" name="think-cell data - do not delete" hidden="1">
                        <a:extLst>
                          <a:ext uri="{FF2B5EF4-FFF2-40B4-BE49-F238E27FC236}">
                            <a16:creationId xmlns:a16="http://schemas.microsoft.com/office/drawing/2014/main" id="{7356DEAB-13C0-2A6B-9769-A8336BF7DC9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59E1ABB-C4E5-41B9-8847-8C2967707B85}"/>
              </a:ext>
            </a:extLst>
          </p:cNvPr>
          <p:cNvSpPr>
            <a:spLocks noGrp="1"/>
          </p:cNvSpPr>
          <p:nvPr>
            <p:ph type="title"/>
          </p:nvPr>
        </p:nvSpPr>
        <p:spPr/>
        <p:txBody>
          <a:bodyPr vert="horz"/>
          <a:lstStyle/>
          <a:p>
            <a:r>
              <a:rPr lang="en-US" dirty="0"/>
              <a:t>Future Plans                                   Conclusion </a:t>
            </a:r>
          </a:p>
        </p:txBody>
      </p:sp>
      <p:sp>
        <p:nvSpPr>
          <p:cNvPr id="3" name="Content Placeholder 2">
            <a:extLst>
              <a:ext uri="{FF2B5EF4-FFF2-40B4-BE49-F238E27FC236}">
                <a16:creationId xmlns:a16="http://schemas.microsoft.com/office/drawing/2014/main" id="{4374004D-AD25-014D-C797-E69A1DF745F4}"/>
              </a:ext>
            </a:extLst>
          </p:cNvPr>
          <p:cNvSpPr>
            <a:spLocks noGrp="1"/>
          </p:cNvSpPr>
          <p:nvPr>
            <p:ph sz="half" idx="1"/>
          </p:nvPr>
        </p:nvSpPr>
        <p:spPr/>
        <p:txBody>
          <a:bodyPr vert="horz" lIns="91440" tIns="45720" rIns="91440" bIns="45720" rtlCol="0" anchor="t">
            <a:normAutofit fontScale="25000" lnSpcReduction="20000"/>
          </a:bodyPr>
          <a:lstStyle/>
          <a:p>
            <a:pPr marL="342900" indent="-342900">
              <a:buFont typeface="Arial" panose="05000000000000000000" pitchFamily="2" charset="2"/>
              <a:buChar char="•"/>
            </a:pPr>
            <a:r>
              <a:rPr lang="en-US" sz="6400" b="1" dirty="0">
                <a:solidFill>
                  <a:schemeClr val="tx1"/>
                </a:solidFill>
                <a:ea typeface="+mn-lt"/>
                <a:cs typeface="+mn-lt"/>
              </a:rPr>
              <a:t>Next Plans:</a:t>
            </a:r>
          </a:p>
          <a:p>
            <a:pPr marL="1062900" lvl="2" indent="-342900">
              <a:buFont typeface="Arial" panose="05000000000000000000" pitchFamily="2" charset="2"/>
              <a:buChar char="•"/>
            </a:pPr>
            <a:r>
              <a:rPr lang="en-US" sz="6400" b="1" dirty="0">
                <a:solidFill>
                  <a:schemeClr val="tx1"/>
                </a:solidFill>
                <a:ea typeface="+mn-lt"/>
                <a:cs typeface="+mn-lt"/>
              </a:rPr>
              <a:t>Additional Game Modes</a:t>
            </a:r>
            <a:r>
              <a:rPr lang="en-US" sz="6400" dirty="0">
                <a:solidFill>
                  <a:schemeClr val="tx1"/>
                </a:solidFill>
                <a:ea typeface="+mn-lt"/>
                <a:cs typeface="+mn-lt"/>
              </a:rPr>
              <a:t>: Expanding the project to include variations of Go Fish or other card games.</a:t>
            </a:r>
            <a:endParaRPr lang="en-US" sz="6400" dirty="0">
              <a:solidFill>
                <a:schemeClr val="tx1"/>
              </a:solidFill>
            </a:endParaRPr>
          </a:p>
          <a:p>
            <a:pPr marL="1079410" lvl="2" indent="-359410">
              <a:buFont typeface="Arial" panose="05000000000000000000" pitchFamily="2" charset="2"/>
              <a:buChar char="•"/>
            </a:pPr>
            <a:r>
              <a:rPr lang="en-US" sz="6400" b="1" dirty="0">
                <a:solidFill>
                  <a:schemeClr val="tx1"/>
                </a:solidFill>
                <a:ea typeface="+mn-lt"/>
                <a:cs typeface="+mn-lt"/>
              </a:rPr>
              <a:t>Enhanced Animations</a:t>
            </a:r>
            <a:r>
              <a:rPr lang="en-US" sz="6400" dirty="0">
                <a:solidFill>
                  <a:schemeClr val="tx1"/>
                </a:solidFill>
                <a:ea typeface="+mn-lt"/>
                <a:cs typeface="+mn-lt"/>
              </a:rPr>
              <a:t>: Exploring more intricate animations for card interactions to elevate the user experience.</a:t>
            </a:r>
            <a:endParaRPr lang="en-US" sz="6400" dirty="0">
              <a:solidFill>
                <a:schemeClr val="tx1"/>
              </a:solidFill>
            </a:endParaRPr>
          </a:p>
          <a:p>
            <a:pPr marL="1079410" lvl="2" indent="-359410">
              <a:buFont typeface="Arial" panose="05000000000000000000" pitchFamily="2" charset="2"/>
              <a:buChar char="•"/>
            </a:pPr>
            <a:r>
              <a:rPr lang="en-US" sz="6400" b="1" dirty="0">
                <a:solidFill>
                  <a:schemeClr val="tx1"/>
                </a:solidFill>
                <a:ea typeface="+mn-lt"/>
                <a:cs typeface="+mn-lt"/>
              </a:rPr>
              <a:t>User Feedback</a:t>
            </a:r>
            <a:r>
              <a:rPr lang="en-US" sz="6400" dirty="0">
                <a:solidFill>
                  <a:schemeClr val="tx1"/>
                </a:solidFill>
                <a:ea typeface="+mn-lt"/>
                <a:cs typeface="+mn-lt"/>
              </a:rPr>
              <a:t>: Gathering insights from players to improve gameplay and interface based on real-world usage.</a:t>
            </a:r>
            <a:endParaRPr lang="en-US" sz="6400" dirty="0">
              <a:solidFill>
                <a:schemeClr val="tx1"/>
              </a:solidFill>
            </a:endParaRPr>
          </a:p>
          <a:p>
            <a:pPr marL="359410" indent="-359410">
              <a:buFont typeface="Arial" panose="05000000000000000000" pitchFamily="2" charset="2"/>
              <a:buChar char="•"/>
            </a:pPr>
            <a:endParaRPr lang="en-US" dirty="0">
              <a:solidFill>
                <a:srgbClr val="000000">
                  <a:alpha val="60000"/>
                </a:srgbClr>
              </a:solidFill>
            </a:endParaRPr>
          </a:p>
        </p:txBody>
      </p:sp>
      <p:sp>
        <p:nvSpPr>
          <p:cNvPr id="8" name="Content Placeholder 7">
            <a:extLst>
              <a:ext uri="{FF2B5EF4-FFF2-40B4-BE49-F238E27FC236}">
                <a16:creationId xmlns:a16="http://schemas.microsoft.com/office/drawing/2014/main" id="{D65681F2-2A7F-F0C8-2904-6888D03E797F}"/>
              </a:ext>
            </a:extLst>
          </p:cNvPr>
          <p:cNvSpPr>
            <a:spLocks noGrp="1"/>
          </p:cNvSpPr>
          <p:nvPr>
            <p:ph sz="half" idx="2"/>
          </p:nvPr>
        </p:nvSpPr>
        <p:spPr/>
        <p:txBody>
          <a:bodyPr>
            <a:normAutofit fontScale="25000" lnSpcReduction="20000"/>
          </a:bodyPr>
          <a:lstStyle/>
          <a:p>
            <a:pPr marL="359410" indent="-359410">
              <a:buFont typeface="Arial" panose="05000000000000000000" pitchFamily="2" charset="2"/>
              <a:buChar char="•"/>
            </a:pPr>
            <a:r>
              <a:rPr lang="en-US" sz="6400" b="1" dirty="0">
                <a:solidFill>
                  <a:schemeClr val="tx1"/>
                </a:solidFill>
                <a:ea typeface="+mn-lt"/>
                <a:cs typeface="+mn-lt"/>
              </a:rPr>
              <a:t>Key Takeaways:</a:t>
            </a:r>
            <a:endParaRPr lang="en-US" sz="6400" b="1" dirty="0">
              <a:solidFill>
                <a:schemeClr val="tx1"/>
              </a:solidFill>
            </a:endParaRPr>
          </a:p>
          <a:p>
            <a:pPr marL="1079500" lvl="3" indent="-359410">
              <a:buClr>
                <a:srgbClr val="8FA3A3"/>
              </a:buClr>
              <a:buFont typeface="Arial" panose="05000000000000000000" pitchFamily="2" charset="2"/>
              <a:buChar char="•"/>
            </a:pPr>
            <a:r>
              <a:rPr lang="en-US" sz="6400" b="1" i="0" dirty="0">
                <a:solidFill>
                  <a:schemeClr val="tx1"/>
                </a:solidFill>
                <a:ea typeface="+mn-lt"/>
                <a:cs typeface="+mn-lt"/>
              </a:rPr>
              <a:t>Objectives Met</a:t>
            </a:r>
            <a:r>
              <a:rPr lang="en-US" sz="6400" i="0" dirty="0">
                <a:solidFill>
                  <a:schemeClr val="tx1"/>
                </a:solidFill>
                <a:ea typeface="+mn-lt"/>
                <a:cs typeface="+mn-lt"/>
              </a:rPr>
              <a:t>: Successfully created a functional and visually appealing Go Fish game using only CSS and HTML.</a:t>
            </a:r>
            <a:endParaRPr lang="en-US" sz="6400" i="0" dirty="0">
              <a:solidFill>
                <a:schemeClr val="tx1"/>
              </a:solidFill>
            </a:endParaRPr>
          </a:p>
          <a:p>
            <a:pPr marL="1079500" lvl="2" indent="-359410">
              <a:buFont typeface="Wingdings" panose="05000000000000000000" pitchFamily="2" charset="2"/>
              <a:buChar char="§"/>
            </a:pPr>
            <a:r>
              <a:rPr lang="en-US" sz="6400" b="1" dirty="0">
                <a:solidFill>
                  <a:schemeClr val="tx1"/>
                </a:solidFill>
                <a:ea typeface="+mn-lt"/>
                <a:cs typeface="+mn-lt"/>
              </a:rPr>
              <a:t>Skills Developed</a:t>
            </a:r>
            <a:r>
              <a:rPr lang="en-US" sz="6400" dirty="0">
                <a:solidFill>
                  <a:schemeClr val="tx1"/>
                </a:solidFill>
                <a:ea typeface="+mn-lt"/>
                <a:cs typeface="+mn-lt"/>
              </a:rPr>
              <a:t>: Enhanced coding abilities and collaborative skills while working as part of a team.</a:t>
            </a:r>
            <a:endParaRPr lang="en-US" sz="6400" dirty="0">
              <a:solidFill>
                <a:schemeClr val="tx1"/>
              </a:solidFill>
            </a:endParaRPr>
          </a:p>
          <a:p>
            <a:pPr marL="1079500" lvl="2" indent="-359410">
              <a:buClr>
                <a:srgbClr val="8FA3A3"/>
              </a:buClr>
              <a:buFont typeface="Wingdings" panose="05000000000000000000" pitchFamily="2" charset="2"/>
              <a:buChar char="§"/>
            </a:pPr>
            <a:r>
              <a:rPr lang="en-US" sz="6400" b="1" i="0" dirty="0">
                <a:solidFill>
                  <a:schemeClr val="tx1"/>
                </a:solidFill>
                <a:ea typeface="+mn-lt"/>
                <a:cs typeface="+mn-lt"/>
              </a:rPr>
              <a:t>Positive User Experience</a:t>
            </a:r>
            <a:r>
              <a:rPr lang="en-US" sz="6400" i="0" dirty="0">
                <a:solidFill>
                  <a:schemeClr val="tx1"/>
                </a:solidFill>
                <a:ea typeface="+mn-lt"/>
                <a:cs typeface="+mn-lt"/>
              </a:rPr>
              <a:t>: The project effectively showcases how CSS can be utilized to create engaging and interactive web applications.</a:t>
            </a:r>
            <a:endParaRPr lang="en-US" sz="6400" i="0" dirty="0">
              <a:solidFill>
                <a:schemeClr val="tx1"/>
              </a:solidFill>
            </a:endParaRPr>
          </a:p>
          <a:p>
            <a:endParaRPr lang="en-US" dirty="0"/>
          </a:p>
        </p:txBody>
      </p:sp>
    </p:spTree>
    <p:extLst>
      <p:ext uri="{BB962C8B-B14F-4D97-AF65-F5344CB8AC3E}">
        <p14:creationId xmlns:p14="http://schemas.microsoft.com/office/powerpoint/2010/main" val="936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8" name="Group 1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33" name="Rectangle 132">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30BDB-E04B-4B5B-7544-29A9341AD0D4}"/>
              </a:ext>
            </a:extLst>
          </p:cNvPr>
          <p:cNvSpPr>
            <a:spLocks noGrp="1"/>
          </p:cNvSpPr>
          <p:nvPr>
            <p:ph type="title"/>
          </p:nvPr>
        </p:nvSpPr>
        <p:spPr>
          <a:xfrm>
            <a:off x="3627642" y="1714500"/>
            <a:ext cx="4776500" cy="2201900"/>
          </a:xfrm>
        </p:spPr>
        <p:txBody>
          <a:bodyPr vert="horz" lIns="91440" tIns="45720" rIns="91440" bIns="45720" rtlCol="0" anchor="b" anchorCtr="0">
            <a:normAutofit/>
          </a:bodyPr>
          <a:lstStyle/>
          <a:p>
            <a:pPr algn="ctr"/>
            <a:r>
              <a:rPr lang="en-US" sz="7200"/>
              <a:t>Thank you!</a:t>
            </a:r>
          </a:p>
        </p:txBody>
      </p:sp>
      <p:grpSp>
        <p:nvGrpSpPr>
          <p:cNvPr id="135" name="Group 134">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36" name="Group 135">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155"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69" name="Group 168">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70"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47" name="Group 146">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1" name="Straight Connector 150">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3"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9" name="Freeform: Shape 148">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0" name="Freeform: Shape 149">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8" name="Group 137">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39" name="Group 138">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44"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6"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41"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78" name="Straight Connector 177">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181" name="Group 180">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00"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14" name="Group 213">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15"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2" name="Group 181">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2" name="Group 191">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96" name="Straight Connector 195">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8"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94" name="Freeform: Shape 193">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5" name="Freeform: Shape 194">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83" name="Group 182">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84" name="Group 183">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9"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1"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5" name="Group 184">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6"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8"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descr="UGA Department of Housing and Consumer Economics Presentation To Athe…">
            <a:extLst>
              <a:ext uri="{FF2B5EF4-FFF2-40B4-BE49-F238E27FC236}">
                <a16:creationId xmlns:a16="http://schemas.microsoft.com/office/drawing/2014/main" id="{504D9763-9FC4-EC44-234A-A2F403F3FC74}"/>
              </a:ext>
            </a:extLst>
          </p:cNvPr>
          <p:cNvPicPr>
            <a:picLocks noChangeAspect="1"/>
          </p:cNvPicPr>
          <p:nvPr/>
        </p:nvPicPr>
        <p:blipFill>
          <a:blip r:embed="rId2"/>
          <a:stretch>
            <a:fillRect/>
          </a:stretch>
        </p:blipFill>
        <p:spPr>
          <a:xfrm>
            <a:off x="3581815" y="-2655"/>
            <a:ext cx="5035421" cy="2846773"/>
          </a:xfrm>
          <a:prstGeom prst="rect">
            <a:avLst/>
          </a:prstGeom>
        </p:spPr>
      </p:pic>
      <p:pic>
        <p:nvPicPr>
          <p:cNvPr id="4" name="Picture 3" descr="See the source image">
            <a:extLst>
              <a:ext uri="{FF2B5EF4-FFF2-40B4-BE49-F238E27FC236}">
                <a16:creationId xmlns:a16="http://schemas.microsoft.com/office/drawing/2014/main" id="{4D22A56E-A4D5-814A-80D3-5BC308CCC05C}"/>
              </a:ext>
            </a:extLst>
          </p:cNvPr>
          <p:cNvPicPr>
            <a:picLocks noChangeAspect="1"/>
          </p:cNvPicPr>
          <p:nvPr/>
        </p:nvPicPr>
        <p:blipFill>
          <a:blip r:embed="rId3"/>
          <a:stretch>
            <a:fillRect/>
          </a:stretch>
        </p:blipFill>
        <p:spPr>
          <a:xfrm>
            <a:off x="5141343" y="4079721"/>
            <a:ext cx="2077834" cy="2777581"/>
          </a:xfrm>
          <a:prstGeom prst="rect">
            <a:avLst/>
          </a:prstGeom>
        </p:spPr>
      </p:pic>
    </p:spTree>
    <p:extLst>
      <p:ext uri="{BB962C8B-B14F-4D97-AF65-F5344CB8AC3E}">
        <p14:creationId xmlns:p14="http://schemas.microsoft.com/office/powerpoint/2010/main" val="40558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231-8FBE-89AF-EA2E-81F942F12CEF}"/>
              </a:ext>
            </a:extLst>
          </p:cNvPr>
          <p:cNvSpPr>
            <a:spLocks noGrp="1"/>
          </p:cNvSpPr>
          <p:nvPr>
            <p:ph type="title"/>
          </p:nvPr>
        </p:nvSpPr>
        <p:spPr/>
        <p:txBody>
          <a:bodyPr/>
          <a:lstStyle/>
          <a:p>
            <a:r>
              <a:rPr lang="en-US"/>
              <a:t>Team Organization</a:t>
            </a:r>
          </a:p>
        </p:txBody>
      </p:sp>
      <p:sp>
        <p:nvSpPr>
          <p:cNvPr id="3" name="Content Placeholder 2">
            <a:extLst>
              <a:ext uri="{FF2B5EF4-FFF2-40B4-BE49-F238E27FC236}">
                <a16:creationId xmlns:a16="http://schemas.microsoft.com/office/drawing/2014/main" id="{0953D811-130C-F417-C33F-DF4A912C6907}"/>
              </a:ext>
            </a:extLst>
          </p:cNvPr>
          <p:cNvSpPr>
            <a:spLocks noGrp="1"/>
          </p:cNvSpPr>
          <p:nvPr>
            <p:ph idx="1"/>
          </p:nvPr>
        </p:nvSpPr>
        <p:spPr/>
        <p:txBody>
          <a:bodyPr vert="horz" lIns="91440" tIns="45720" rIns="91440" bIns="45720" rtlCol="0" anchor="t">
            <a:noAutofit/>
          </a:bodyPr>
          <a:lstStyle/>
          <a:p>
            <a:pPr marL="342900" indent="-342900">
              <a:buFont typeface="Arial" panose="05000000000000000000" pitchFamily="2" charset="2"/>
              <a:buChar char="•"/>
            </a:pPr>
            <a:r>
              <a:rPr lang="en-US" sz="1600" b="1">
                <a:solidFill>
                  <a:schemeClr val="tx1"/>
                </a:solidFill>
              </a:rPr>
              <a:t>Roles Assigned</a:t>
            </a:r>
            <a:r>
              <a:rPr lang="en-US" sz="1600">
                <a:solidFill>
                  <a:schemeClr val="tx1"/>
                </a:solidFill>
              </a:rPr>
              <a:t>:</a:t>
            </a:r>
            <a:endParaRPr lang="en-US">
              <a:solidFill>
                <a:schemeClr val="tx1"/>
              </a:solidFill>
            </a:endParaRPr>
          </a:p>
          <a:p>
            <a:pPr marL="720090" indent="0">
              <a:buNone/>
            </a:pPr>
            <a:r>
              <a:rPr lang="en-US" sz="1600" b="1">
                <a:solidFill>
                  <a:schemeClr val="tx1"/>
                </a:solidFill>
                <a:ea typeface="+mn-lt"/>
                <a:cs typeface="+mn-lt"/>
              </a:rPr>
              <a:t>Walid Abdullahi (Project Leader / Coder)</a:t>
            </a:r>
            <a:endParaRPr lang="en-US" sz="1600">
              <a:solidFill>
                <a:schemeClr val="tx1"/>
              </a:solidFill>
              <a:ea typeface="+mn-lt"/>
              <a:cs typeface="+mn-lt"/>
            </a:endParaRPr>
          </a:p>
          <a:p>
            <a:pPr marL="1005840" indent="-285750">
              <a:buFont typeface="Arial" panose="05000000000000000000" pitchFamily="2" charset="2"/>
              <a:buChar char="•"/>
            </a:pPr>
            <a:r>
              <a:rPr lang="en-US" sz="1600">
                <a:solidFill>
                  <a:schemeClr val="tx1"/>
                </a:solidFill>
                <a:ea typeface="+mn-lt"/>
                <a:cs typeface="+mn-lt"/>
              </a:rPr>
              <a:t>Oversees project timelines and coordinates communication.</a:t>
            </a:r>
          </a:p>
          <a:p>
            <a:pPr marL="1079500" indent="-359410">
              <a:buFont typeface="Arial" panose="05000000000000000000" pitchFamily="2" charset="2"/>
              <a:buChar char="•"/>
            </a:pPr>
            <a:r>
              <a:rPr lang="en-US" sz="1600">
                <a:solidFill>
                  <a:schemeClr val="tx1"/>
                </a:solidFill>
                <a:ea typeface="+mn-lt"/>
                <a:cs typeface="+mn-lt"/>
              </a:rPr>
              <a:t>Manages version control and ensures project requirements are met.</a:t>
            </a:r>
          </a:p>
          <a:p>
            <a:pPr marL="1079500" indent="-359410">
              <a:buFont typeface="Arial" panose="05000000000000000000" pitchFamily="2" charset="2"/>
              <a:buChar char="•"/>
            </a:pPr>
            <a:r>
              <a:rPr lang="en-US" sz="1600">
                <a:solidFill>
                  <a:schemeClr val="tx1"/>
                </a:solidFill>
                <a:ea typeface="+mn-lt"/>
                <a:cs typeface="+mn-lt"/>
              </a:rPr>
              <a:t>Structures HTML and writes CSS for the game interface.</a:t>
            </a:r>
          </a:p>
          <a:p>
            <a:pPr marL="720090" indent="0">
              <a:buNone/>
            </a:pPr>
            <a:r>
              <a:rPr lang="en-US" sz="1600" b="1">
                <a:solidFill>
                  <a:schemeClr val="tx1"/>
                </a:solidFill>
                <a:ea typeface="+mn-lt"/>
                <a:cs typeface="+mn-lt"/>
              </a:rPr>
              <a:t>Stuart Idehen (Designer / Tester)</a:t>
            </a:r>
            <a:endParaRPr lang="en-US" sz="1600">
              <a:solidFill>
                <a:schemeClr val="tx1"/>
              </a:solidFill>
              <a:ea typeface="+mn-lt"/>
              <a:cs typeface="+mn-lt"/>
            </a:endParaRPr>
          </a:p>
          <a:p>
            <a:pPr marL="1062990" indent="-342900">
              <a:buFont typeface="Arial" panose="05000000000000000000" pitchFamily="2" charset="2"/>
              <a:buChar char="•"/>
            </a:pPr>
            <a:r>
              <a:rPr lang="en-US" sz="1600">
                <a:solidFill>
                  <a:schemeClr val="tx1"/>
                </a:solidFill>
                <a:ea typeface="+mn-lt"/>
                <a:cs typeface="+mn-lt"/>
              </a:rPr>
              <a:t>Designs the user interface and visual elements using HTML and CSS.</a:t>
            </a:r>
          </a:p>
          <a:p>
            <a:pPr marL="1062990" indent="-342900">
              <a:buFont typeface="Arial" panose="05000000000000000000" pitchFamily="2" charset="2"/>
              <a:buChar char="•"/>
            </a:pPr>
            <a:r>
              <a:rPr lang="en-US" sz="1600">
                <a:solidFill>
                  <a:schemeClr val="tx1"/>
                </a:solidFill>
                <a:ea typeface="+mn-lt"/>
                <a:cs typeface="+mn-lt"/>
              </a:rPr>
              <a:t>Creates animations and ensures a user-friendly layout.</a:t>
            </a:r>
          </a:p>
          <a:p>
            <a:pPr marL="1062990" indent="-342900">
              <a:buFont typeface="Arial" panose="05000000000000000000" pitchFamily="2" charset="2"/>
              <a:buChar char="•"/>
            </a:pPr>
            <a:r>
              <a:rPr lang="en-US" sz="1600">
                <a:solidFill>
                  <a:schemeClr val="tx1"/>
                </a:solidFill>
                <a:ea typeface="+mn-lt"/>
                <a:cs typeface="+mn-lt"/>
              </a:rPr>
              <a:t>Tests the game for layout issues and usability problems, providing feedback for improvements.</a:t>
            </a:r>
          </a:p>
          <a:p>
            <a:pPr marL="1079500" lvl="2" indent="-359410"/>
            <a:endParaRPr lang="en-US" sz="1600">
              <a:solidFill>
                <a:srgbClr val="000000">
                  <a:alpha val="60000"/>
                </a:srgbClr>
              </a:solidFill>
            </a:endParaRPr>
          </a:p>
          <a:p>
            <a:pPr marL="720090" lvl="2" indent="0">
              <a:buNone/>
            </a:pPr>
            <a:endParaRPr lang="en-US" sz="1900">
              <a:solidFill>
                <a:srgbClr val="000000">
                  <a:alpha val="60000"/>
                </a:srgbClr>
              </a:solidFill>
            </a:endParaRPr>
          </a:p>
          <a:p>
            <a:pPr marL="1079500" lvl="2" indent="-359410"/>
            <a:endParaRPr lang="en-US" sz="1900">
              <a:solidFill>
                <a:srgbClr val="000000">
                  <a:alpha val="60000"/>
                </a:srgbClr>
              </a:solidFill>
            </a:endParaRPr>
          </a:p>
          <a:p>
            <a:pPr marL="359410" indent="-359410">
              <a:buFont typeface="Arial" panose="05000000000000000000" pitchFamily="2" charset="2"/>
              <a:buChar char="•"/>
            </a:pPr>
            <a:endParaRPr lang="en-US">
              <a:solidFill>
                <a:srgbClr val="000000">
                  <a:alpha val="60000"/>
                </a:srgbClr>
              </a:solidFill>
            </a:endParaRPr>
          </a:p>
          <a:p>
            <a:pPr marL="359410" indent="-359410">
              <a:buFont typeface="Arial" panose="05000000000000000000" pitchFamily="2" charset="2"/>
              <a:buChar char="•"/>
            </a:pPr>
            <a:endParaRPr lang="en-US">
              <a:solidFill>
                <a:srgbClr val="000000">
                  <a:alpha val="60000"/>
                </a:srgbClr>
              </a:solidFill>
            </a:endParaRPr>
          </a:p>
          <a:p>
            <a:pPr marL="342900" indent="-342900">
              <a:buFont typeface="Arial" panose="05000000000000000000" pitchFamily="2" charset="2"/>
              <a:buChar char="•"/>
            </a:pPr>
            <a:endParaRPr lang="en-US">
              <a:solidFill>
                <a:srgbClr val="000000">
                  <a:alpha val="60000"/>
                </a:srgbClr>
              </a:solidFill>
            </a:endParaRPr>
          </a:p>
        </p:txBody>
      </p:sp>
    </p:spTree>
    <p:extLst>
      <p:ext uri="{BB962C8B-B14F-4D97-AF65-F5344CB8AC3E}">
        <p14:creationId xmlns:p14="http://schemas.microsoft.com/office/powerpoint/2010/main" val="3591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3AE-04CB-27E2-519A-3704828FC789}"/>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300FAD6B-3B5F-D6A8-FC19-28DA2AE76452}"/>
              </a:ext>
            </a:extLst>
          </p:cNvPr>
          <p:cNvSpPr>
            <a:spLocks noGrp="1"/>
          </p:cNvSpPr>
          <p:nvPr>
            <p:ph idx="1"/>
          </p:nvPr>
        </p:nvSpPr>
        <p:spPr/>
        <p:txBody>
          <a:bodyPr vert="horz" lIns="91440" tIns="45720" rIns="91440" bIns="45720" rtlCol="0" anchor="t">
            <a:normAutofit fontScale="92500"/>
          </a:bodyPr>
          <a:lstStyle/>
          <a:p>
            <a:pPr marL="359410" indent="-359410">
              <a:buFont typeface="Arial" panose="05000000000000000000" pitchFamily="2" charset="2"/>
              <a:buChar char="•"/>
            </a:pPr>
            <a:r>
              <a:rPr lang="en-US" b="1" dirty="0">
                <a:solidFill>
                  <a:schemeClr val="tx1"/>
                </a:solidFill>
                <a:ea typeface="+mn-lt"/>
                <a:cs typeface="+mn-lt"/>
              </a:rPr>
              <a:t>Problem Statement</a:t>
            </a:r>
            <a:r>
              <a:rPr lang="en-US" dirty="0">
                <a:solidFill>
                  <a:schemeClr val="tx1"/>
                </a:solidFill>
                <a:ea typeface="+mn-lt"/>
                <a:cs typeface="+mn-lt"/>
              </a:rPr>
              <a:t>: Many classic card games today lack engaging interfaces. The project aims to bridge this gap by creating an interactive Go Fish game that utilizes modern web technologies.</a:t>
            </a:r>
            <a:endParaRPr lang="en-US" dirty="0">
              <a:solidFill>
                <a:schemeClr val="tx1"/>
              </a:solidFill>
            </a:endParaRPr>
          </a:p>
          <a:p>
            <a:pPr marL="359410" indent="-359410">
              <a:buFont typeface="Arial" panose="05000000000000000000" pitchFamily="2" charset="2"/>
              <a:buChar char="•"/>
            </a:pPr>
            <a:r>
              <a:rPr lang="en-US" b="1" dirty="0">
                <a:solidFill>
                  <a:schemeClr val="tx1"/>
                </a:solidFill>
                <a:ea typeface="+mn-lt"/>
                <a:cs typeface="+mn-lt"/>
              </a:rPr>
              <a:t>Goals</a:t>
            </a:r>
            <a:r>
              <a:rPr lang="en-US" dirty="0">
                <a:solidFill>
                  <a:schemeClr val="tx1"/>
                </a:solidFill>
                <a:ea typeface="+mn-lt"/>
                <a:cs typeface="+mn-lt"/>
              </a:rPr>
              <a:t>: To develop a user-friendly, animated Go Fish card game interface using only HTML and CSS, highlighting the capabilities of CSS for animations and transitions.</a:t>
            </a:r>
            <a:endParaRPr lang="en-US" dirty="0">
              <a:solidFill>
                <a:schemeClr val="tx1"/>
              </a:solidFill>
            </a:endParaRPr>
          </a:p>
          <a:p>
            <a:pPr marL="359410" indent="-359410">
              <a:buFont typeface="Arial" panose="05000000000000000000" pitchFamily="2" charset="2"/>
              <a:buChar char="•"/>
            </a:pPr>
            <a:r>
              <a:rPr lang="en-US" b="1" dirty="0">
                <a:solidFill>
                  <a:schemeClr val="tx1"/>
                </a:solidFill>
                <a:ea typeface="+mn-lt"/>
                <a:cs typeface="+mn-lt"/>
              </a:rPr>
              <a:t>Significance</a:t>
            </a:r>
            <a:r>
              <a:rPr lang="en-US" dirty="0">
                <a:solidFill>
                  <a:schemeClr val="tx1"/>
                </a:solidFill>
                <a:ea typeface="+mn-lt"/>
                <a:cs typeface="+mn-lt"/>
              </a:rPr>
              <a:t>: This project demonstrates the power of CSS in web design, offering a playful experience while improving coding skills in a team environment.</a:t>
            </a:r>
            <a:endParaRPr lang="en-US" dirty="0">
              <a:solidFill>
                <a:schemeClr val="tx1"/>
              </a:solidFill>
            </a:endParaRPr>
          </a:p>
          <a:p>
            <a:pPr marL="359410" indent="-359410">
              <a:buFont typeface="Arial" panose="05000000000000000000" pitchFamily="2" charset="2"/>
              <a:buChar char="•"/>
            </a:pPr>
            <a:endParaRPr lang="en-US" dirty="0">
              <a:solidFill>
                <a:schemeClr val="tx1"/>
              </a:solidFill>
            </a:endParaRPr>
          </a:p>
        </p:txBody>
      </p:sp>
    </p:spTree>
    <p:extLst>
      <p:ext uri="{BB962C8B-B14F-4D97-AF65-F5344CB8AC3E}">
        <p14:creationId xmlns:p14="http://schemas.microsoft.com/office/powerpoint/2010/main" val="312746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4C82-A6BC-9F5F-FC98-D88CC3268E13}"/>
              </a:ext>
            </a:extLst>
          </p:cNvPr>
          <p:cNvSpPr>
            <a:spLocks noGrp="1"/>
          </p:cNvSpPr>
          <p:nvPr>
            <p:ph type="title"/>
          </p:nvPr>
        </p:nvSpPr>
        <p:spPr/>
        <p:txBody>
          <a:bodyPr/>
          <a:lstStyle/>
          <a:p>
            <a:r>
              <a:rPr lang="en-US"/>
              <a:t>Project Overview                                 </a:t>
            </a:r>
          </a:p>
        </p:txBody>
      </p:sp>
      <p:sp>
        <p:nvSpPr>
          <p:cNvPr id="3" name="Content Placeholder 2">
            <a:extLst>
              <a:ext uri="{FF2B5EF4-FFF2-40B4-BE49-F238E27FC236}">
                <a16:creationId xmlns:a16="http://schemas.microsoft.com/office/drawing/2014/main" id="{9633ED34-5B28-FF53-5E38-19A7F4640103}"/>
              </a:ext>
            </a:extLst>
          </p:cNvPr>
          <p:cNvSpPr>
            <a:spLocks noGrp="1"/>
          </p:cNvSpPr>
          <p:nvPr>
            <p:ph idx="1"/>
          </p:nvPr>
        </p:nvSpPr>
        <p:spPr/>
        <p:txBody>
          <a:bodyPr vert="horz" lIns="91440" tIns="45720" rIns="91440" bIns="45720" rtlCol="0" anchor="t">
            <a:normAutofit/>
          </a:bodyPr>
          <a:lstStyle/>
          <a:p>
            <a:pPr marL="359410" indent="-359410">
              <a:buClr>
                <a:srgbClr val="8FA3A3"/>
              </a:buClr>
              <a:buFont typeface="Arial" panose="05000000000000000000" pitchFamily="2" charset="2"/>
              <a:buChar char="•"/>
            </a:pPr>
            <a:r>
              <a:rPr lang="en-US" sz="1600" b="1" dirty="0">
                <a:solidFill>
                  <a:schemeClr val="tx1"/>
                </a:solidFill>
              </a:rPr>
              <a:t>Go Fish </a:t>
            </a:r>
            <a:r>
              <a:rPr lang="en-US" sz="1600" dirty="0">
                <a:solidFill>
                  <a:schemeClr val="tx1"/>
                </a:solidFill>
              </a:rPr>
              <a:t>is a widely loved card game, known for its simplicity and engaging gameplay. Players take turns asking one another for cards to complete sets of four, fostering both strategy and interaction.</a:t>
            </a:r>
          </a:p>
          <a:p>
            <a:pPr marL="359410" indent="-359410">
              <a:buClr>
                <a:srgbClr val="8FA3A3"/>
              </a:buClr>
              <a:buFont typeface="Arial" panose="05000000000000000000" pitchFamily="2" charset="2"/>
              <a:buChar char="•"/>
            </a:pPr>
            <a:r>
              <a:rPr lang="en-US" sz="1600" i="0" dirty="0">
                <a:solidFill>
                  <a:schemeClr val="tx1"/>
                </a:solidFill>
                <a:ea typeface="+mn-lt"/>
                <a:cs typeface="+mn-lt"/>
              </a:rPr>
              <a:t>Our implementation allows users to play the game virtually with </a:t>
            </a:r>
            <a:r>
              <a:rPr lang="en-US" sz="1600" dirty="0">
                <a:solidFill>
                  <a:schemeClr val="tx1"/>
                </a:solidFill>
              </a:rPr>
              <a:t>enhanced modern web technology using</a:t>
            </a:r>
            <a:r>
              <a:rPr lang="en-US" sz="1600" i="0" dirty="0">
                <a:solidFill>
                  <a:schemeClr val="tx1"/>
                </a:solidFill>
                <a:ea typeface="+mn-lt"/>
                <a:cs typeface="+mn-lt"/>
              </a:rPr>
              <a:t> features like:</a:t>
            </a:r>
          </a:p>
          <a:p>
            <a:pPr marL="1062900" lvl="2" indent="-342900">
              <a:buClr>
                <a:srgbClr val="8FA3A3"/>
              </a:buClr>
              <a:buFont typeface="Arial" panose="05000000000000000000" pitchFamily="2" charset="2"/>
              <a:buChar char="•"/>
            </a:pPr>
            <a:r>
              <a:rPr lang="en-US" sz="1600" dirty="0">
                <a:solidFill>
                  <a:schemeClr val="tx1"/>
                </a:solidFill>
                <a:ea typeface="+mn-lt"/>
                <a:cs typeface="+mn-lt"/>
              </a:rPr>
              <a:t>S</a:t>
            </a:r>
            <a:r>
              <a:rPr lang="en-US" sz="1600" i="0" dirty="0">
                <a:solidFill>
                  <a:schemeClr val="tx1"/>
                </a:solidFill>
                <a:ea typeface="+mn-lt"/>
                <a:cs typeface="+mn-lt"/>
              </a:rPr>
              <a:t>mooth animations for card shuffling and dealing.</a:t>
            </a:r>
          </a:p>
          <a:p>
            <a:pPr marL="1062900" lvl="2" indent="-342900">
              <a:buClr>
                <a:srgbClr val="8FA3A3"/>
              </a:buClr>
              <a:buFont typeface="Arial" panose="05000000000000000000" pitchFamily="2" charset="2"/>
              <a:buChar char="•"/>
            </a:pPr>
            <a:r>
              <a:rPr lang="en-US" sz="1600" dirty="0">
                <a:solidFill>
                  <a:schemeClr val="tx1"/>
                </a:solidFill>
              </a:rPr>
              <a:t>Responsive Design for different screen sizes and devices.</a:t>
            </a:r>
            <a:endParaRPr lang="en-US" sz="1600" dirty="0">
              <a:solidFill>
                <a:schemeClr val="tx1"/>
              </a:solidFill>
              <a:ea typeface="+mn-lt"/>
              <a:cs typeface="+mn-lt"/>
            </a:endParaRPr>
          </a:p>
          <a:p>
            <a:pPr marL="1062900" lvl="2" indent="-342900">
              <a:buClr>
                <a:srgbClr val="8FA3A3"/>
              </a:buClr>
              <a:buFont typeface="Arial" panose="05000000000000000000" pitchFamily="2" charset="2"/>
              <a:buChar char="•"/>
            </a:pPr>
            <a:r>
              <a:rPr lang="en-US" sz="1600" dirty="0">
                <a:solidFill>
                  <a:schemeClr val="tx1"/>
                </a:solidFill>
              </a:rPr>
              <a:t>Interactive Elements for hover  effects, transitions, and feedback mechanisms.</a:t>
            </a:r>
            <a:endParaRPr lang="en-US" sz="1600" i="1" dirty="0">
              <a:solidFill>
                <a:schemeClr val="tx1"/>
              </a:solidFill>
            </a:endParaRPr>
          </a:p>
          <a:p>
            <a:pPr marL="359410" indent="-359410">
              <a:buFont typeface="Arial" panose="05000000000000000000" pitchFamily="2" charset="2"/>
              <a:buChar char="•"/>
            </a:pPr>
            <a:endParaRPr lang="en-US" dirty="0">
              <a:solidFill>
                <a:srgbClr val="000000">
                  <a:alpha val="60000"/>
                </a:srgbClr>
              </a:solidFill>
            </a:endParaRPr>
          </a:p>
        </p:txBody>
      </p:sp>
      <p:pic>
        <p:nvPicPr>
          <p:cNvPr id="4" name="Picture 3" descr="25 Hands On Spelling Activities for Any List | Education to the Core">
            <a:extLst>
              <a:ext uri="{FF2B5EF4-FFF2-40B4-BE49-F238E27FC236}">
                <a16:creationId xmlns:a16="http://schemas.microsoft.com/office/drawing/2014/main" id="{1BB92A5A-310D-F2E1-FD72-3069E58DD137}"/>
              </a:ext>
            </a:extLst>
          </p:cNvPr>
          <p:cNvPicPr>
            <a:picLocks noChangeAspect="1"/>
          </p:cNvPicPr>
          <p:nvPr/>
        </p:nvPicPr>
        <p:blipFill>
          <a:blip r:embed="rId2"/>
          <a:stretch>
            <a:fillRect/>
          </a:stretch>
        </p:blipFill>
        <p:spPr>
          <a:xfrm>
            <a:off x="3484369" y="4997909"/>
            <a:ext cx="4407540" cy="1860091"/>
          </a:xfrm>
          <a:prstGeom prst="rect">
            <a:avLst/>
          </a:prstGeom>
        </p:spPr>
      </p:pic>
    </p:spTree>
    <p:extLst>
      <p:ext uri="{BB962C8B-B14F-4D97-AF65-F5344CB8AC3E}">
        <p14:creationId xmlns:p14="http://schemas.microsoft.com/office/powerpoint/2010/main" val="242724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570139A-A643-EFC8-DC94-DE4B7EA0D61C}"/>
              </a:ext>
            </a:extLst>
          </p:cNvPr>
          <p:cNvGraphicFramePr>
            <a:graphicFrameLocks noChangeAspect="1"/>
          </p:cNvGraphicFramePr>
          <p:nvPr>
            <p:custDataLst>
              <p:tags r:id="rId1"/>
            </p:custDataLst>
            <p:extLst>
              <p:ext uri="{D42A27DB-BD31-4B8C-83A1-F6EECF244321}">
                <p14:modId xmlns:p14="http://schemas.microsoft.com/office/powerpoint/2010/main" val="3879164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7" name="think-cell data - do not delete" hidden="1">
                        <a:extLst>
                          <a:ext uri="{FF2B5EF4-FFF2-40B4-BE49-F238E27FC236}">
                            <a16:creationId xmlns:a16="http://schemas.microsoft.com/office/drawing/2014/main" id="{8570139A-A643-EFC8-DC94-DE4B7EA0D6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A6077C-C0B8-F9E8-5753-AD5159C04231}"/>
              </a:ext>
            </a:extLst>
          </p:cNvPr>
          <p:cNvSpPr>
            <a:spLocks noGrp="1"/>
          </p:cNvSpPr>
          <p:nvPr>
            <p:ph type="title"/>
          </p:nvPr>
        </p:nvSpPr>
        <p:spPr>
          <a:xfrm>
            <a:off x="794191" y="0"/>
            <a:ext cx="10213200" cy="1112836"/>
          </a:xfrm>
        </p:spPr>
        <p:txBody>
          <a:bodyPr vert="horz"/>
          <a:lstStyle/>
          <a:p>
            <a:r>
              <a:rPr lang="en-US" dirty="0"/>
              <a:t>Kanban Method in Project Management</a:t>
            </a:r>
          </a:p>
        </p:txBody>
      </p:sp>
      <p:sp>
        <p:nvSpPr>
          <p:cNvPr id="3" name="Content Placeholder 2">
            <a:extLst>
              <a:ext uri="{FF2B5EF4-FFF2-40B4-BE49-F238E27FC236}">
                <a16:creationId xmlns:a16="http://schemas.microsoft.com/office/drawing/2014/main" id="{A108607A-471C-DC8B-DC3E-F3C416AA1C00}"/>
              </a:ext>
            </a:extLst>
          </p:cNvPr>
          <p:cNvSpPr>
            <a:spLocks noGrp="1"/>
          </p:cNvSpPr>
          <p:nvPr>
            <p:ph idx="1"/>
          </p:nvPr>
        </p:nvSpPr>
        <p:spPr>
          <a:xfrm>
            <a:off x="711997" y="1110571"/>
            <a:ext cx="10213200" cy="4040191"/>
          </a:xfrm>
        </p:spPr>
        <p:txBody>
          <a:bodyPr vert="horz" lIns="91440" tIns="45720" rIns="91440" bIns="45720" rtlCol="0" anchor="t">
            <a:normAutofit fontScale="25000" lnSpcReduction="20000"/>
          </a:bodyPr>
          <a:lstStyle/>
          <a:p>
            <a:pPr>
              <a:buFont typeface="Arial" panose="020B0604020202020204" pitchFamily="34" charset="0"/>
              <a:buChar char="•"/>
            </a:pPr>
            <a:r>
              <a:rPr lang="en-US" sz="5600" b="1" dirty="0">
                <a:solidFill>
                  <a:schemeClr val="tx1">
                    <a:lumMod val="95000"/>
                    <a:lumOff val="5000"/>
                  </a:schemeClr>
                </a:solidFill>
              </a:rPr>
              <a:t>What is Kanban?</a:t>
            </a:r>
          </a:p>
          <a:p>
            <a:pPr lvl="2">
              <a:buFont typeface="Arial" panose="020B0604020202020204" pitchFamily="34" charset="0"/>
              <a:buChar char="•"/>
            </a:pPr>
            <a:r>
              <a:rPr lang="en-US" sz="5600" dirty="0">
                <a:solidFill>
                  <a:schemeClr val="tx1">
                    <a:lumMod val="95000"/>
                    <a:lumOff val="5000"/>
                  </a:schemeClr>
                </a:solidFill>
              </a:rPr>
              <a:t>A visual workflow management method that helps track project progress. Focuses on continuous delivery, maximizing efficiency, and managing work in progress (WIP).</a:t>
            </a:r>
          </a:p>
          <a:p>
            <a:pPr>
              <a:buFont typeface="Arial" panose="020B0604020202020204" pitchFamily="34" charset="0"/>
              <a:buChar char="•"/>
            </a:pPr>
            <a:r>
              <a:rPr lang="en-US" sz="5600" b="1" dirty="0">
                <a:solidFill>
                  <a:schemeClr val="tx1">
                    <a:lumMod val="95000"/>
                    <a:lumOff val="5000"/>
                  </a:schemeClr>
                </a:solidFill>
              </a:rPr>
              <a:t>Benefits of Kanban:</a:t>
            </a:r>
          </a:p>
          <a:p>
            <a:pPr lvl="2">
              <a:buFont typeface="Arial" panose="020B0604020202020204" pitchFamily="34" charset="0"/>
              <a:buChar char="•"/>
            </a:pPr>
            <a:r>
              <a:rPr lang="en-US" sz="5600" b="1" dirty="0">
                <a:solidFill>
                  <a:schemeClr val="tx1">
                    <a:lumMod val="95000"/>
                    <a:lumOff val="5000"/>
                  </a:schemeClr>
                </a:solidFill>
              </a:rPr>
              <a:t>Clear Task Visibility</a:t>
            </a:r>
            <a:r>
              <a:rPr lang="en-US" sz="5600" dirty="0">
                <a:solidFill>
                  <a:schemeClr val="tx1">
                    <a:lumMod val="95000"/>
                    <a:lumOff val="5000"/>
                  </a:schemeClr>
                </a:solidFill>
              </a:rPr>
              <a:t>: Enabled us to track the entire project and see individual progress.</a:t>
            </a:r>
          </a:p>
          <a:p>
            <a:pPr lvl="2">
              <a:buFont typeface="Arial" panose="020B0604020202020204" pitchFamily="34" charset="0"/>
              <a:buChar char="•"/>
            </a:pPr>
            <a:r>
              <a:rPr lang="en-US" sz="5600" b="1" dirty="0">
                <a:solidFill>
                  <a:schemeClr val="tx1">
                    <a:lumMod val="95000"/>
                    <a:lumOff val="5000"/>
                  </a:schemeClr>
                </a:solidFill>
              </a:rPr>
              <a:t>Improved Collaboration</a:t>
            </a:r>
            <a:r>
              <a:rPr lang="en-US" sz="5600" dirty="0">
                <a:solidFill>
                  <a:schemeClr val="tx1">
                    <a:lumMod val="95000"/>
                    <a:lumOff val="5000"/>
                  </a:schemeClr>
                </a:solidFill>
              </a:rPr>
              <a:t>: Allowed the team to stay aligned and avoid task overlap.</a:t>
            </a:r>
          </a:p>
          <a:p>
            <a:pPr lvl="2">
              <a:buFont typeface="Arial" panose="020B0604020202020204" pitchFamily="34" charset="0"/>
              <a:buChar char="•"/>
            </a:pPr>
            <a:r>
              <a:rPr lang="en-US" sz="5600" b="1" dirty="0">
                <a:solidFill>
                  <a:schemeClr val="tx1">
                    <a:lumMod val="95000"/>
                    <a:lumOff val="5000"/>
                  </a:schemeClr>
                </a:solidFill>
              </a:rPr>
              <a:t>Efficiency</a:t>
            </a:r>
            <a:r>
              <a:rPr lang="en-US" sz="5600" dirty="0">
                <a:solidFill>
                  <a:schemeClr val="tx1">
                    <a:lumMod val="95000"/>
                    <a:lumOff val="5000"/>
                  </a:schemeClr>
                </a:solidFill>
              </a:rPr>
              <a:t>: Helped manage workload effectively by keeping focus on key tasks.</a:t>
            </a:r>
          </a:p>
          <a:p>
            <a:pPr>
              <a:buFont typeface="Arial" panose="020B0604020202020204" pitchFamily="34" charset="0"/>
              <a:buChar char="•"/>
            </a:pPr>
            <a:r>
              <a:rPr lang="en-US" sz="5600" b="1" dirty="0">
                <a:solidFill>
                  <a:schemeClr val="tx1">
                    <a:lumMod val="95000"/>
                    <a:lumOff val="5000"/>
                  </a:schemeClr>
                </a:solidFill>
              </a:rPr>
              <a:t>How We Applied Kanban:</a:t>
            </a:r>
          </a:p>
          <a:p>
            <a:pPr lvl="2">
              <a:buFont typeface="Arial" panose="020B0604020202020204" pitchFamily="34" charset="0"/>
              <a:buChar char="•"/>
            </a:pPr>
            <a:r>
              <a:rPr lang="en-US" sz="5600" b="1" dirty="0">
                <a:solidFill>
                  <a:schemeClr val="tx1">
                    <a:lumMod val="95000"/>
                    <a:lumOff val="5000"/>
                  </a:schemeClr>
                </a:solidFill>
              </a:rPr>
              <a:t>Task Breakdown:</a:t>
            </a:r>
          </a:p>
          <a:p>
            <a:pPr marL="1748700" lvl="2" indent="-571500">
              <a:buFont typeface="Arial" panose="020B0604020202020204" pitchFamily="34" charset="0"/>
              <a:buChar char="•"/>
            </a:pPr>
            <a:r>
              <a:rPr lang="en-US" sz="5600" dirty="0">
                <a:solidFill>
                  <a:schemeClr val="tx1">
                    <a:lumMod val="95000"/>
                    <a:lumOff val="5000"/>
                  </a:schemeClr>
                </a:solidFill>
              </a:rPr>
              <a:t>Divided the project into specific tasks (e.g., coding, design, testing).</a:t>
            </a:r>
          </a:p>
          <a:p>
            <a:pPr marL="1748700" lvl="2" indent="-571500">
              <a:buFont typeface="Arial" panose="020B0604020202020204" pitchFamily="34" charset="0"/>
              <a:buChar char="•"/>
            </a:pPr>
            <a:r>
              <a:rPr lang="en-US" sz="5600" dirty="0">
                <a:solidFill>
                  <a:schemeClr val="tx1">
                    <a:lumMod val="95000"/>
                    <a:lumOff val="5000"/>
                  </a:schemeClr>
                </a:solidFill>
              </a:rPr>
              <a:t>Each team member was responsible for their own tasks and communicated progress regularly.</a:t>
            </a:r>
          </a:p>
          <a:p>
            <a:pPr marL="359410" indent="-359410">
              <a:buFont typeface="Arial" panose="020B0604020202020204" pitchFamily="34" charset="0"/>
              <a:buChar char="•"/>
            </a:pPr>
            <a:r>
              <a:rPr lang="en-US" sz="5600" b="1">
                <a:solidFill>
                  <a:schemeClr val="tx1">
                    <a:lumMod val="95000"/>
                    <a:lumOff val="5000"/>
                  </a:schemeClr>
                </a:solidFill>
              </a:rPr>
              <a:t>Kanban Process:</a:t>
            </a:r>
          </a:p>
          <a:p>
            <a:pPr lvl="2">
              <a:buFont typeface="Arial" panose="020B0604020202020204" pitchFamily="34" charset="0"/>
              <a:buChar char="•"/>
            </a:pPr>
            <a:r>
              <a:rPr lang="en-US" sz="5600" b="1" dirty="0">
                <a:solidFill>
                  <a:schemeClr val="tx1">
                    <a:lumMod val="95000"/>
                    <a:lumOff val="5000"/>
                  </a:schemeClr>
                </a:solidFill>
              </a:rPr>
              <a:t>Stages:</a:t>
            </a:r>
          </a:p>
          <a:p>
            <a:pPr marL="1748700" lvl="2" indent="-571500">
              <a:buFont typeface="Arial" panose="020B0604020202020204" pitchFamily="34" charset="0"/>
              <a:buChar char="•"/>
            </a:pPr>
            <a:r>
              <a:rPr lang="en-US" sz="5600" b="1" dirty="0">
                <a:solidFill>
                  <a:schemeClr val="tx1">
                    <a:lumMod val="95000"/>
                    <a:lumOff val="5000"/>
                  </a:schemeClr>
                </a:solidFill>
              </a:rPr>
              <a:t>To Do</a:t>
            </a:r>
            <a:r>
              <a:rPr lang="en-US" sz="5600" dirty="0">
                <a:solidFill>
                  <a:schemeClr val="tx1">
                    <a:lumMod val="95000"/>
                    <a:lumOff val="5000"/>
                  </a:schemeClr>
                </a:solidFill>
              </a:rPr>
              <a:t>: New tasks identified and prioritized (e.g., card animations, styling).</a:t>
            </a:r>
          </a:p>
          <a:p>
            <a:pPr marL="1748700" lvl="2" indent="-571500">
              <a:buFont typeface="Arial" panose="020B0604020202020204" pitchFamily="34" charset="0"/>
              <a:buChar char="•"/>
            </a:pPr>
            <a:r>
              <a:rPr lang="en-US" sz="5600" b="1" dirty="0">
                <a:solidFill>
                  <a:schemeClr val="tx1">
                    <a:lumMod val="95000"/>
                    <a:lumOff val="5000"/>
                  </a:schemeClr>
                </a:solidFill>
              </a:rPr>
              <a:t>In Progress</a:t>
            </a:r>
            <a:r>
              <a:rPr lang="en-US" sz="5600" dirty="0">
                <a:solidFill>
                  <a:schemeClr val="tx1">
                    <a:lumMod val="95000"/>
                    <a:lumOff val="5000"/>
                  </a:schemeClr>
                </a:solidFill>
              </a:rPr>
              <a:t>: Active tasks being worked on (e.g., finalizing hover effects).</a:t>
            </a:r>
          </a:p>
          <a:p>
            <a:pPr marL="1748700" lvl="2" indent="-571500">
              <a:buFont typeface="Arial" panose="020B0604020202020204" pitchFamily="34" charset="0"/>
              <a:buChar char="•"/>
            </a:pPr>
            <a:r>
              <a:rPr lang="en-US" sz="5600" b="1" dirty="0">
                <a:solidFill>
                  <a:schemeClr val="tx1">
                    <a:lumMod val="95000"/>
                    <a:lumOff val="5000"/>
                  </a:schemeClr>
                </a:solidFill>
              </a:rPr>
              <a:t>Completed</a:t>
            </a:r>
            <a:r>
              <a:rPr lang="en-US" sz="5600" dirty="0">
                <a:solidFill>
                  <a:schemeClr val="tx1">
                    <a:lumMod val="95000"/>
                    <a:lumOff val="5000"/>
                  </a:schemeClr>
                </a:solidFill>
              </a:rPr>
              <a:t>: Finished tasks ready for review (e.g., CSS transitions, Flexbox layout).</a:t>
            </a:r>
          </a:p>
          <a:p>
            <a:endParaRPr lang="en-US" dirty="0"/>
          </a:p>
        </p:txBody>
      </p:sp>
    </p:spTree>
    <p:extLst>
      <p:ext uri="{BB962C8B-B14F-4D97-AF65-F5344CB8AC3E}">
        <p14:creationId xmlns:p14="http://schemas.microsoft.com/office/powerpoint/2010/main" val="767082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8F63D0C-ECE6-226E-D161-F30B5C048A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4" name="think-cell data - do not delete" hidden="1">
                        <a:extLst>
                          <a:ext uri="{FF2B5EF4-FFF2-40B4-BE49-F238E27FC236}">
                            <a16:creationId xmlns:a16="http://schemas.microsoft.com/office/drawing/2014/main" id="{28F63D0C-ECE6-226E-D161-F30B5C048A7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A194182-56D0-F110-E74A-E67B7AB152BB}"/>
              </a:ext>
            </a:extLst>
          </p:cNvPr>
          <p:cNvSpPr>
            <a:spLocks noGrp="1"/>
          </p:cNvSpPr>
          <p:nvPr>
            <p:ph type="title"/>
          </p:nvPr>
        </p:nvSpPr>
        <p:spPr>
          <a:xfrm>
            <a:off x="976337" y="387002"/>
            <a:ext cx="3531600" cy="1384995"/>
          </a:xfrm>
        </p:spPr>
        <p:txBody>
          <a:bodyPr vert="horz">
            <a:normAutofit/>
          </a:bodyPr>
          <a:lstStyle/>
          <a:p>
            <a:r>
              <a:rPr lang="en-US" sz="3600" dirty="0"/>
              <a:t>UML Diagram</a:t>
            </a:r>
          </a:p>
        </p:txBody>
      </p:sp>
      <p:sp>
        <p:nvSpPr>
          <p:cNvPr id="12" name="Content Placeholder 11">
            <a:extLst>
              <a:ext uri="{FF2B5EF4-FFF2-40B4-BE49-F238E27FC236}">
                <a16:creationId xmlns:a16="http://schemas.microsoft.com/office/drawing/2014/main" id="{853C41EA-7C3C-F2A9-E19C-CE78838E2B20}"/>
              </a:ext>
            </a:extLst>
          </p:cNvPr>
          <p:cNvSpPr>
            <a:spLocks noGrp="1"/>
          </p:cNvSpPr>
          <p:nvPr>
            <p:ph idx="1"/>
          </p:nvPr>
        </p:nvSpPr>
        <p:spPr/>
        <p:txBody>
          <a:bodyPr/>
          <a:lstStyle/>
          <a:p>
            <a:pPr marL="0" indent="0">
              <a:buNone/>
            </a:pPr>
            <a:endParaRPr lang="en-US" dirty="0"/>
          </a:p>
        </p:txBody>
      </p:sp>
      <p:sp>
        <p:nvSpPr>
          <p:cNvPr id="13" name="Text Placeholder 12">
            <a:extLst>
              <a:ext uri="{FF2B5EF4-FFF2-40B4-BE49-F238E27FC236}">
                <a16:creationId xmlns:a16="http://schemas.microsoft.com/office/drawing/2014/main" id="{0C825210-5941-95D7-4D2A-D707D4171AD6}"/>
              </a:ext>
            </a:extLst>
          </p:cNvPr>
          <p:cNvSpPr>
            <a:spLocks noGrp="1"/>
          </p:cNvSpPr>
          <p:nvPr>
            <p:ph type="body" sz="half" idx="2"/>
          </p:nvPr>
        </p:nvSpPr>
        <p:spPr>
          <a:xfrm>
            <a:off x="688611" y="2103496"/>
            <a:ext cx="3819325" cy="3193741"/>
          </a:xfrm>
        </p:spPr>
        <p:txBody>
          <a:bodyPr>
            <a:noAutofit/>
          </a:bodyPr>
          <a:lstStyle/>
          <a:p>
            <a:pPr marL="342900" indent="-342900">
              <a:buFont typeface="Arial" panose="020B0604020202020204" pitchFamily="34" charset="0"/>
              <a:buChar char="•"/>
            </a:pPr>
            <a:r>
              <a:rPr lang="en-US" sz="1600" b="1" dirty="0">
                <a:solidFill>
                  <a:srgbClr val="000000"/>
                </a:solidFill>
              </a:rPr>
              <a:t>Use Case Diagram showcasing the structure and flow. </a:t>
            </a:r>
            <a:r>
              <a:rPr lang="en-US" sz="1600" dirty="0">
                <a:solidFill>
                  <a:srgbClr val="000000"/>
                </a:solidFill>
              </a:rPr>
              <a:t>This diagram illustrates the interactions between the player and various functionalities of the </a:t>
            </a:r>
            <a:r>
              <a:rPr lang="en-US" sz="1600" b="1" dirty="0">
                <a:solidFill>
                  <a:srgbClr val="000000"/>
                </a:solidFill>
              </a:rPr>
              <a:t>Go Fish Card Game</a:t>
            </a:r>
            <a:r>
              <a:rPr lang="en-US" sz="1600" dirty="0">
                <a:solidFill>
                  <a:srgbClr val="000000"/>
                </a:solidFill>
              </a:rPr>
              <a:t>. Each rectangle represents a different HTML file in the project, containing specific use cases (actions) available to the player.</a:t>
            </a:r>
          </a:p>
        </p:txBody>
      </p:sp>
      <p:pic>
        <p:nvPicPr>
          <p:cNvPr id="1028" name="Picture 4">
            <a:extLst>
              <a:ext uri="{FF2B5EF4-FFF2-40B4-BE49-F238E27FC236}">
                <a16:creationId xmlns:a16="http://schemas.microsoft.com/office/drawing/2014/main" id="{E008EB01-1723-1DAD-EB9B-2CC8BAFC7A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9434" y="168442"/>
            <a:ext cx="7422329" cy="652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3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C414-1391-9743-6662-782E9CE0B660}"/>
              </a:ext>
            </a:extLst>
          </p:cNvPr>
          <p:cNvSpPr>
            <a:spLocks noGrp="1"/>
          </p:cNvSpPr>
          <p:nvPr>
            <p:ph type="title"/>
          </p:nvPr>
        </p:nvSpPr>
        <p:spPr/>
        <p:txBody>
          <a:bodyPr/>
          <a:lstStyle/>
          <a:p>
            <a:r>
              <a:rPr lang="en-US"/>
              <a:t>Live Demo</a:t>
            </a:r>
          </a:p>
        </p:txBody>
      </p:sp>
      <p:sp>
        <p:nvSpPr>
          <p:cNvPr id="3" name="Content Placeholder 2">
            <a:extLst>
              <a:ext uri="{FF2B5EF4-FFF2-40B4-BE49-F238E27FC236}">
                <a16:creationId xmlns:a16="http://schemas.microsoft.com/office/drawing/2014/main" id="{77584FD5-7D1C-3F71-472B-BFA73CBC3A1A}"/>
              </a:ext>
            </a:extLst>
          </p:cNvPr>
          <p:cNvSpPr>
            <a:spLocks noGrp="1"/>
          </p:cNvSpPr>
          <p:nvPr>
            <p:ph idx="1"/>
          </p:nvPr>
        </p:nvSpPr>
        <p:spPr/>
        <p:txBody>
          <a:bodyPr vert="horz" lIns="91440" tIns="45720" rIns="91440" bIns="45720" rtlCol="0" anchor="t">
            <a:normAutofit fontScale="92500"/>
          </a:bodyPr>
          <a:lstStyle/>
          <a:p>
            <a:pPr marL="359410" indent="-359410">
              <a:buClr>
                <a:srgbClr val="8FA3A3"/>
              </a:buClr>
              <a:buFont typeface="Arial" panose="05000000000000000000" pitchFamily="2" charset="2"/>
              <a:buChar char="•"/>
            </a:pPr>
            <a:r>
              <a:rPr lang="en-US" i="0" dirty="0">
                <a:solidFill>
                  <a:schemeClr val="tx1"/>
                </a:solidFill>
                <a:ea typeface="+mn-lt"/>
                <a:cs typeface="+mn-lt"/>
              </a:rPr>
              <a:t>This</a:t>
            </a:r>
            <a:r>
              <a:rPr lang="en-US" dirty="0">
                <a:solidFill>
                  <a:schemeClr val="tx1"/>
                </a:solidFill>
                <a:ea typeface="+mn-lt"/>
                <a:cs typeface="+mn-lt"/>
              </a:rPr>
              <a:t> demo</a:t>
            </a:r>
            <a:r>
              <a:rPr lang="en-US" i="0" dirty="0">
                <a:solidFill>
                  <a:schemeClr val="tx1"/>
                </a:solidFill>
                <a:ea typeface="+mn-lt"/>
                <a:cs typeface="+mn-lt"/>
              </a:rPr>
              <a:t> will showcase the game interface, </a:t>
            </a:r>
            <a:r>
              <a:rPr lang="en-US" dirty="0">
                <a:solidFill>
                  <a:schemeClr val="tx1"/>
                </a:solidFill>
                <a:ea typeface="+mn-lt"/>
                <a:cs typeface="+mn-lt"/>
              </a:rPr>
              <a:t>transitions, and card interactions.</a:t>
            </a:r>
            <a:endParaRPr lang="en-US" dirty="0">
              <a:solidFill>
                <a:schemeClr val="tx1"/>
              </a:solidFill>
            </a:endParaRPr>
          </a:p>
          <a:p>
            <a:pPr marL="0" indent="-359410">
              <a:buClr>
                <a:srgbClr val="8FA3A3"/>
              </a:buClr>
              <a:buFont typeface="Arial" panose="05000000000000000000" pitchFamily="2" charset="2"/>
              <a:buChar char="•"/>
            </a:pPr>
            <a:r>
              <a:rPr lang="en-US" b="1" i="0" dirty="0">
                <a:solidFill>
                  <a:schemeClr val="tx1"/>
                </a:solidFill>
                <a:ea typeface="+mn-lt"/>
                <a:cs typeface="+mn-lt"/>
              </a:rPr>
              <a:t>Key Features</a:t>
            </a:r>
            <a:r>
              <a:rPr lang="en-US" i="0" dirty="0">
                <a:solidFill>
                  <a:schemeClr val="tx1"/>
                </a:solidFill>
                <a:ea typeface="+mn-lt"/>
                <a:cs typeface="+mn-lt"/>
              </a:rPr>
              <a:t>:</a:t>
            </a:r>
            <a:endParaRPr lang="en-US" dirty="0">
              <a:solidFill>
                <a:schemeClr val="tx1"/>
              </a:solidFill>
            </a:endParaRPr>
          </a:p>
          <a:p>
            <a:pPr marL="1079500" lvl="2" indent="-359410">
              <a:buFont typeface="Arial" panose="05000000000000000000" pitchFamily="2" charset="2"/>
              <a:buChar char="•"/>
            </a:pPr>
            <a:r>
              <a:rPr lang="en-US" b="1" dirty="0">
                <a:solidFill>
                  <a:schemeClr val="tx1"/>
                </a:solidFill>
              </a:rPr>
              <a:t>Animated Card Interactions</a:t>
            </a:r>
            <a:r>
              <a:rPr lang="en-US" dirty="0">
                <a:solidFill>
                  <a:schemeClr val="tx1"/>
                </a:solidFill>
              </a:rPr>
              <a:t>: Cards smoothly animate as they are dealt and shuffled, enhancing the user experience.</a:t>
            </a:r>
          </a:p>
          <a:p>
            <a:pPr marL="1079500" lvl="2" indent="-359410">
              <a:buFont typeface="Arial" panose="05000000000000000000" pitchFamily="2" charset="2"/>
              <a:buChar char="•"/>
            </a:pPr>
            <a:r>
              <a:rPr lang="en-US" b="1" dirty="0">
                <a:solidFill>
                  <a:schemeClr val="tx1"/>
                </a:solidFill>
              </a:rPr>
              <a:t>Responsive Flexbox Layout</a:t>
            </a:r>
            <a:r>
              <a:rPr lang="en-US" dirty="0">
                <a:solidFill>
                  <a:schemeClr val="tx1"/>
                </a:solidFill>
              </a:rPr>
              <a:t>: The game’s layout adapts to various screen sizes, ensuring a seamless experience across devices.</a:t>
            </a:r>
          </a:p>
          <a:p>
            <a:pPr marL="1079500" lvl="2" indent="-359410">
              <a:buFont typeface="Arial" panose="05000000000000000000" pitchFamily="2" charset="2"/>
              <a:buChar char="•"/>
            </a:pPr>
            <a:r>
              <a:rPr lang="en-US" b="1" dirty="0">
                <a:solidFill>
                  <a:schemeClr val="tx1"/>
                </a:solidFill>
              </a:rPr>
              <a:t>Hover Effects and Transitions</a:t>
            </a:r>
            <a:r>
              <a:rPr lang="en-US" dirty="0">
                <a:solidFill>
                  <a:schemeClr val="tx1"/>
                </a:solidFill>
              </a:rPr>
              <a:t>: Interactive elements, such as cards, respond with hover effects and smooth transitions to provide feedback to the user.</a:t>
            </a:r>
          </a:p>
          <a:p>
            <a:pPr marL="359410" indent="-359410">
              <a:buFont typeface="Arial" panose="05000000000000000000" pitchFamily="2" charset="2"/>
              <a:buChar char="•"/>
            </a:pPr>
            <a:endParaRPr lang="en-US" dirty="0">
              <a:solidFill>
                <a:srgbClr val="000000">
                  <a:alpha val="60000"/>
                </a:srgbClr>
              </a:solidFill>
            </a:endParaRPr>
          </a:p>
          <a:p>
            <a:pPr marL="359410" indent="-359410">
              <a:buFont typeface="Arial" panose="05000000000000000000" pitchFamily="2" charset="2"/>
              <a:buChar char="•"/>
            </a:pPr>
            <a:endParaRPr lang="en-US" dirty="0">
              <a:solidFill>
                <a:srgbClr val="000000">
                  <a:alpha val="60000"/>
                </a:srgbClr>
              </a:solidFill>
            </a:endParaRPr>
          </a:p>
        </p:txBody>
      </p:sp>
    </p:spTree>
    <p:extLst>
      <p:ext uri="{BB962C8B-B14F-4D97-AF65-F5344CB8AC3E}">
        <p14:creationId xmlns:p14="http://schemas.microsoft.com/office/powerpoint/2010/main" val="424345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A80C-F3BF-D0C7-A3DD-BCB986149758}"/>
              </a:ext>
            </a:extLst>
          </p:cNvPr>
          <p:cNvSpPr>
            <a:spLocks noGrp="1"/>
          </p:cNvSpPr>
          <p:nvPr>
            <p:ph type="title"/>
          </p:nvPr>
        </p:nvSpPr>
        <p:spPr>
          <a:xfrm>
            <a:off x="989400" y="-309201"/>
            <a:ext cx="10213200" cy="1112836"/>
          </a:xfrm>
        </p:spPr>
        <p:txBody>
          <a:bodyPr/>
          <a:lstStyle/>
          <a:p>
            <a:r>
              <a:rPr lang="en-US"/>
              <a:t>Code Highlights </a:t>
            </a:r>
          </a:p>
        </p:txBody>
      </p:sp>
      <p:sp>
        <p:nvSpPr>
          <p:cNvPr id="3" name="Content Placeholder 2">
            <a:extLst>
              <a:ext uri="{FF2B5EF4-FFF2-40B4-BE49-F238E27FC236}">
                <a16:creationId xmlns:a16="http://schemas.microsoft.com/office/drawing/2014/main" id="{4096D7A4-20B7-E54F-216E-411EF46D7341}"/>
              </a:ext>
            </a:extLst>
          </p:cNvPr>
          <p:cNvSpPr>
            <a:spLocks noGrp="1"/>
          </p:cNvSpPr>
          <p:nvPr>
            <p:ph sz="half" idx="1"/>
          </p:nvPr>
        </p:nvSpPr>
        <p:spPr>
          <a:xfrm>
            <a:off x="558080" y="800690"/>
            <a:ext cx="4985909" cy="4825820"/>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ea typeface="+mn-lt"/>
                <a:cs typeface="+mn-lt"/>
              </a:rPr>
              <a:t>CSS for Card Animation:</a:t>
            </a:r>
            <a:endParaRPr lang="en-US" sz="1200" dirty="0">
              <a:solidFill>
                <a:schemeClr val="tx1"/>
              </a:solidFill>
            </a:endParaRPr>
          </a:p>
          <a:p>
            <a:pPr marL="0" indent="0">
              <a:lnSpc>
                <a:spcPct val="100000"/>
              </a:lnSpc>
              <a:buNone/>
            </a:pPr>
            <a:endParaRPr lang="en-US" sz="1200" b="1" dirty="0">
              <a:solidFill>
                <a:schemeClr val="tx1"/>
              </a:solidFill>
              <a:ea typeface="+mn-lt"/>
              <a:cs typeface="+mn-lt"/>
            </a:endParaRPr>
          </a:p>
          <a:p>
            <a:pPr marL="359410" indent="-359410">
              <a:lnSpc>
                <a:spcPct val="100000"/>
              </a:lnSpc>
            </a:pPr>
            <a:endParaRPr lang="en-US" sz="1200" dirty="0">
              <a:solidFill>
                <a:schemeClr val="tx1"/>
              </a:solidFill>
              <a:ea typeface="+mn-lt"/>
              <a:cs typeface="+mn-lt"/>
            </a:endParaRPr>
          </a:p>
          <a:p>
            <a:pPr marL="359410" indent="-359410">
              <a:lnSpc>
                <a:spcPct val="100000"/>
              </a:lnSpc>
            </a:pPr>
            <a:endParaRPr lang="en-US" sz="1200" dirty="0">
              <a:solidFill>
                <a:schemeClr val="tx1"/>
              </a:solidFill>
              <a:ea typeface="+mn-lt"/>
              <a:cs typeface="+mn-lt"/>
            </a:endParaRPr>
          </a:p>
          <a:p>
            <a:pPr marL="359410" indent="-359410">
              <a:lnSpc>
                <a:spcPct val="100000"/>
              </a:lnSpc>
            </a:pPr>
            <a:endParaRPr lang="en-US" sz="1200" dirty="0">
              <a:solidFill>
                <a:schemeClr val="tx1"/>
              </a:solidFill>
              <a:ea typeface="+mn-lt"/>
              <a:cs typeface="+mn-lt"/>
            </a:endParaRPr>
          </a:p>
          <a:p>
            <a:pPr marL="359410" indent="-359410">
              <a:lnSpc>
                <a:spcPct val="100000"/>
              </a:lnSpc>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i="1" dirty="0">
                <a:solidFill>
                  <a:schemeClr val="tx1"/>
                </a:solidFill>
                <a:ea typeface="+mn-lt"/>
                <a:cs typeface="+mn-lt"/>
              </a:rPr>
              <a:t>Explanation: </a:t>
            </a:r>
            <a:r>
              <a:rPr lang="en-US" sz="1200" dirty="0">
                <a:solidFill>
                  <a:schemeClr val="tx1"/>
                </a:solidFill>
                <a:ea typeface="+mn-lt"/>
                <a:cs typeface="+mn-lt"/>
              </a:rPr>
              <a:t>This animation smoothly deals the cards by moving them from off-screen while rotating them 720 degrees and scaling them up from small to normal size. This provides a dynamic, visually appealing way of introducing new cards into the game.</a:t>
            </a:r>
          </a:p>
          <a:p>
            <a:pPr marL="359410" indent="-359410">
              <a:lnSpc>
                <a:spcPct val="100000"/>
              </a:lnSpc>
              <a:buFont typeface="Arial" panose="05000000000000000000" pitchFamily="2" charset="2"/>
              <a:buChar char="•"/>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dirty="0">
                <a:solidFill>
                  <a:schemeClr val="tx1"/>
                </a:solidFill>
                <a:ea typeface="+mn-lt"/>
                <a:cs typeface="+mn-lt"/>
              </a:rPr>
              <a:t>Flexbox Layout for Hands:</a:t>
            </a:r>
            <a:endParaRPr lang="en-US" sz="1200" dirty="0">
              <a:solidFill>
                <a:schemeClr val="tx1"/>
              </a:solidFill>
              <a:ea typeface="+mn-lt"/>
              <a:cs typeface="+mn-lt"/>
            </a:endParaRPr>
          </a:p>
          <a:p>
            <a:pPr marL="0" indent="0">
              <a:lnSpc>
                <a:spcPct val="100000"/>
              </a:lnSpc>
              <a:buNone/>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endParaRPr lang="en-US" sz="1200" dirty="0">
              <a:solidFill>
                <a:schemeClr val="tx1"/>
              </a:solidFill>
              <a:ea typeface="+mn-lt"/>
              <a:cs typeface="+mn-lt"/>
            </a:endParaRPr>
          </a:p>
          <a:p>
            <a:pPr marL="0" indent="0">
              <a:lnSpc>
                <a:spcPct val="100000"/>
              </a:lnSpc>
              <a:buNone/>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i="1" dirty="0">
                <a:solidFill>
                  <a:schemeClr val="tx1"/>
                </a:solidFill>
                <a:ea typeface="+mn-lt"/>
                <a:cs typeface="+mn-lt"/>
              </a:rPr>
              <a:t>Explanation</a:t>
            </a:r>
            <a:r>
              <a:rPr lang="en-US" sz="1200" b="1" dirty="0">
                <a:solidFill>
                  <a:schemeClr val="tx1"/>
                </a:solidFill>
                <a:ea typeface="+mn-lt"/>
                <a:cs typeface="+mn-lt"/>
              </a:rPr>
              <a:t>:</a:t>
            </a:r>
            <a:r>
              <a:rPr lang="en-US" sz="1200" dirty="0">
                <a:solidFill>
                  <a:schemeClr val="tx1"/>
                </a:solidFill>
                <a:ea typeface="+mn-lt"/>
                <a:cs typeface="+mn-lt"/>
              </a:rPr>
              <a:t> Flexbox is used to align the cards horizontally within the player's or opponent's hand. The </a:t>
            </a:r>
            <a:r>
              <a:rPr lang="en-US" sz="1200" dirty="0">
                <a:solidFill>
                  <a:schemeClr val="tx1"/>
                </a:solidFill>
                <a:latin typeface="Avenir Next LT Pro"/>
                <a:ea typeface="+mn-lt"/>
                <a:cs typeface="+mn-lt"/>
              </a:rPr>
              <a:t>flex-wrap</a:t>
            </a:r>
            <a:r>
              <a:rPr lang="en-US" sz="1200" dirty="0">
                <a:solidFill>
                  <a:schemeClr val="tx1"/>
                </a:solidFill>
                <a:ea typeface="+mn-lt"/>
                <a:cs typeface="+mn-lt"/>
              </a:rPr>
              <a:t> ensures that cards automatically move to the next line when there are too many to fit in one row. This makes the game responsive and ensures the layout looks neat on all screen sizes.</a:t>
            </a:r>
          </a:p>
          <a:p>
            <a:pPr marL="359410" indent="-359410">
              <a:lnSpc>
                <a:spcPct val="100000"/>
              </a:lnSpc>
              <a:buFont typeface="Arial" panose="05000000000000000000" pitchFamily="2" charset="2"/>
              <a:buChar char="•"/>
            </a:pPr>
            <a:endParaRPr lang="en-US" sz="1200" dirty="0">
              <a:solidFill>
                <a:schemeClr val="tx1"/>
              </a:solidFill>
              <a:ea typeface="+mn-lt"/>
              <a:cs typeface="+mn-lt"/>
            </a:endParaRPr>
          </a:p>
        </p:txBody>
      </p:sp>
      <p:sp>
        <p:nvSpPr>
          <p:cNvPr id="4" name="Content Placeholder 3">
            <a:extLst>
              <a:ext uri="{FF2B5EF4-FFF2-40B4-BE49-F238E27FC236}">
                <a16:creationId xmlns:a16="http://schemas.microsoft.com/office/drawing/2014/main" id="{BD0FB8E3-03E7-2EAF-D889-06263DA4E132}"/>
              </a:ext>
            </a:extLst>
          </p:cNvPr>
          <p:cNvSpPr>
            <a:spLocks noGrp="1"/>
          </p:cNvSpPr>
          <p:nvPr>
            <p:ph sz="half" idx="2"/>
          </p:nvPr>
        </p:nvSpPr>
        <p:spPr>
          <a:xfrm>
            <a:off x="6101674" y="800690"/>
            <a:ext cx="4928400" cy="4825820"/>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rPr>
              <a:t>Card Hover Effect:</a:t>
            </a:r>
            <a:endParaRPr lang="en-US" sz="1200" dirty="0">
              <a:solidFill>
                <a:schemeClr val="tx1"/>
              </a:solidFill>
            </a:endParaRPr>
          </a:p>
          <a:p>
            <a:pPr marL="359410" indent="-359410">
              <a:lnSpc>
                <a:spcPct val="100000"/>
              </a:lnSpc>
              <a:buFont typeface="Arial" panose="05000000000000000000" pitchFamily="2" charset="2"/>
              <a:buChar char="•"/>
            </a:pPr>
            <a:endParaRPr lang="en-US" sz="1200">
              <a:solidFill>
                <a:schemeClr val="tx1"/>
              </a:solidFill>
            </a:endParaRPr>
          </a:p>
          <a:p>
            <a:pPr marL="359410" indent="-359410">
              <a:lnSpc>
                <a:spcPct val="100000"/>
              </a:lnSpc>
              <a:buFont typeface="Arial" panose="05000000000000000000" pitchFamily="2" charset="2"/>
              <a:buChar char="•"/>
            </a:pPr>
            <a:endParaRPr lang="en-US" sz="1200">
              <a:solidFill>
                <a:schemeClr val="tx1"/>
              </a:solidFill>
            </a:endParaRPr>
          </a:p>
          <a:p>
            <a:pPr marL="359410" indent="-359410">
              <a:lnSpc>
                <a:spcPct val="100000"/>
              </a:lnSpc>
              <a:spcBef>
                <a:spcPts val="900"/>
              </a:spcBef>
              <a:buFont typeface="Arial" panose="05000000000000000000" pitchFamily="2" charset="2"/>
              <a:buChar char="•"/>
            </a:pPr>
            <a:r>
              <a:rPr lang="en-US" sz="1200" b="1" i="1" dirty="0">
                <a:solidFill>
                  <a:schemeClr val="tx1"/>
                </a:solidFill>
              </a:rPr>
              <a:t>Explanation: </a:t>
            </a:r>
            <a:r>
              <a:rPr lang="en-US" sz="1200" dirty="0">
                <a:solidFill>
                  <a:schemeClr val="tx1"/>
                </a:solidFill>
              </a:rPr>
              <a:t>When</a:t>
            </a:r>
            <a:r>
              <a:rPr lang="en-US" sz="1200" dirty="0">
                <a:solidFill>
                  <a:schemeClr val="tx1"/>
                </a:solidFill>
                <a:ea typeface="+mn-lt"/>
                <a:cs typeface="+mn-lt"/>
              </a:rPr>
              <a:t> a player hovers over a card, it lifts slightly and rotates for a 3D effect, making it feel interactive. The increased shadow adds to the illusion of depth, giving the user feedback that the card is being interacted with.</a:t>
            </a:r>
          </a:p>
          <a:p>
            <a:pPr marL="359410" indent="-359410">
              <a:lnSpc>
                <a:spcPct val="100000"/>
              </a:lnSpc>
              <a:buFont typeface="Arial" panose="05000000000000000000" pitchFamily="2" charset="2"/>
              <a:buChar char="•"/>
            </a:pPr>
            <a:endParaRPr lang="en-US" sz="1200" dirty="0">
              <a:solidFill>
                <a:schemeClr val="tx1"/>
              </a:solidFill>
            </a:endParaRPr>
          </a:p>
          <a:p>
            <a:pPr marL="359410" indent="-359410">
              <a:lnSpc>
                <a:spcPct val="100000"/>
              </a:lnSpc>
              <a:buFont typeface="Arial" panose="05000000000000000000" pitchFamily="2" charset="2"/>
              <a:buChar char="•"/>
            </a:pPr>
            <a:r>
              <a:rPr lang="en-US" sz="1200" b="1" dirty="0">
                <a:solidFill>
                  <a:schemeClr val="tx1"/>
                </a:solidFill>
              </a:rPr>
              <a:t>Game Layout Structure (HTML):</a:t>
            </a: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endParaRPr lang="en-US" sz="1200" b="1" dirty="0">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endParaRPr lang="en-US" sz="1200" b="1">
              <a:solidFill>
                <a:schemeClr val="tx1"/>
              </a:solidFill>
              <a:ea typeface="+mn-lt"/>
              <a:cs typeface="+mn-lt"/>
            </a:endParaRPr>
          </a:p>
          <a:p>
            <a:pPr marL="359410" indent="-359410">
              <a:lnSpc>
                <a:spcPct val="100000"/>
              </a:lnSpc>
              <a:buFont typeface="Arial" panose="05000000000000000000" pitchFamily="2" charset="2"/>
              <a:buChar char="•"/>
            </a:pPr>
            <a:r>
              <a:rPr lang="en-US" sz="1200" b="1" i="1" dirty="0">
                <a:solidFill>
                  <a:schemeClr val="tx1"/>
                </a:solidFill>
                <a:ea typeface="+mn-lt"/>
                <a:cs typeface="+mn-lt"/>
              </a:rPr>
              <a:t>Explanation:</a:t>
            </a:r>
            <a:r>
              <a:rPr lang="en-US" sz="1200" dirty="0">
                <a:solidFill>
                  <a:schemeClr val="tx1"/>
                </a:solidFill>
                <a:ea typeface="+mn-lt"/>
                <a:cs typeface="+mn-lt"/>
              </a:rPr>
              <a:t> This HTML structure defines how the cards are displayed in the player’s hand. Each card shows its value and suit using data attributes, ensuring that the game dynamically represents each card accurately. The animation delay ensures that cards are dealt one after another with a smooth transition.</a:t>
            </a:r>
          </a:p>
          <a:p>
            <a:pPr marL="0" indent="0">
              <a:lnSpc>
                <a:spcPct val="100000"/>
              </a:lnSpc>
              <a:buNone/>
            </a:pPr>
            <a:r>
              <a:rPr lang="en-US" sz="1200" b="1" dirty="0">
                <a:solidFill>
                  <a:schemeClr val="tx1"/>
                </a:solidFill>
              </a:rPr>
              <a:t> </a:t>
            </a:r>
          </a:p>
          <a:p>
            <a:pPr marL="359410" indent="-359410">
              <a:lnSpc>
                <a:spcPct val="100000"/>
              </a:lnSpc>
              <a:buFont typeface="Arial" panose="05000000000000000000" pitchFamily="2" charset="2"/>
              <a:buChar char="•"/>
            </a:pPr>
            <a:endParaRPr lang="en-US" sz="1800">
              <a:solidFill>
                <a:schemeClr val="tx1"/>
              </a:solidFill>
            </a:endParaRPr>
          </a:p>
          <a:p>
            <a:pPr marL="359410" indent="-359410">
              <a:buFont typeface="Arial" panose="05000000000000000000" pitchFamily="2" charset="2"/>
              <a:buChar char="•"/>
            </a:pPr>
            <a:endParaRPr lang="en-US">
              <a:solidFill>
                <a:schemeClr val="tx1"/>
              </a:solidFill>
            </a:endParaRPr>
          </a:p>
        </p:txBody>
      </p:sp>
      <p:pic>
        <p:nvPicPr>
          <p:cNvPr id="5" name="Picture 4" descr="A screenshot of a computer code&#10;&#10;Description automatically generated">
            <a:extLst>
              <a:ext uri="{FF2B5EF4-FFF2-40B4-BE49-F238E27FC236}">
                <a16:creationId xmlns:a16="http://schemas.microsoft.com/office/drawing/2014/main" id="{CFF83C58-4372-6307-3897-E7248C601CBB}"/>
              </a:ext>
            </a:extLst>
          </p:cNvPr>
          <p:cNvPicPr>
            <a:picLocks noChangeAspect="1"/>
          </p:cNvPicPr>
          <p:nvPr/>
        </p:nvPicPr>
        <p:blipFill>
          <a:blip r:embed="rId2"/>
          <a:stretch>
            <a:fillRect/>
          </a:stretch>
        </p:blipFill>
        <p:spPr>
          <a:xfrm>
            <a:off x="531966" y="1053067"/>
            <a:ext cx="5564039" cy="1567827"/>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0F239438-A52B-CFFA-478F-2D544B7212E2}"/>
              </a:ext>
            </a:extLst>
          </p:cNvPr>
          <p:cNvPicPr>
            <a:picLocks noChangeAspect="1"/>
          </p:cNvPicPr>
          <p:nvPr/>
        </p:nvPicPr>
        <p:blipFill>
          <a:blip r:embed="rId3"/>
          <a:stretch>
            <a:fillRect/>
          </a:stretch>
        </p:blipFill>
        <p:spPr>
          <a:xfrm>
            <a:off x="6096269" y="1052658"/>
            <a:ext cx="4413309" cy="658480"/>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3883B30D-067D-9A79-E003-263BF299707D}"/>
              </a:ext>
            </a:extLst>
          </p:cNvPr>
          <p:cNvPicPr>
            <a:picLocks noChangeAspect="1"/>
          </p:cNvPicPr>
          <p:nvPr/>
        </p:nvPicPr>
        <p:blipFill>
          <a:blip r:embed="rId4"/>
          <a:stretch>
            <a:fillRect/>
          </a:stretch>
        </p:blipFill>
        <p:spPr>
          <a:xfrm>
            <a:off x="558080" y="4237107"/>
            <a:ext cx="4341596" cy="101645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63B58570-A1D8-8DE1-30E3-11D4CEEE7A18}"/>
              </a:ext>
            </a:extLst>
          </p:cNvPr>
          <p:cNvPicPr>
            <a:picLocks noChangeAspect="1"/>
          </p:cNvPicPr>
          <p:nvPr/>
        </p:nvPicPr>
        <p:blipFill>
          <a:blip r:embed="rId5"/>
          <a:stretch>
            <a:fillRect/>
          </a:stretch>
        </p:blipFill>
        <p:spPr>
          <a:xfrm>
            <a:off x="6101674" y="3314839"/>
            <a:ext cx="5579123" cy="2221269"/>
          </a:xfrm>
          <a:prstGeom prst="rect">
            <a:avLst/>
          </a:prstGeom>
        </p:spPr>
      </p:pic>
    </p:spTree>
    <p:extLst>
      <p:ext uri="{BB962C8B-B14F-4D97-AF65-F5344CB8AC3E}">
        <p14:creationId xmlns:p14="http://schemas.microsoft.com/office/powerpoint/2010/main" val="50288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477B-73F0-43BA-562E-6FF04BFCDB4C}"/>
              </a:ext>
            </a:extLst>
          </p:cNvPr>
          <p:cNvSpPr>
            <a:spLocks noGrp="1"/>
          </p:cNvSpPr>
          <p:nvPr>
            <p:ph type="title"/>
          </p:nvPr>
        </p:nvSpPr>
        <p:spPr>
          <a:xfrm>
            <a:off x="969962" y="-446795"/>
            <a:ext cx="10213200" cy="1112836"/>
          </a:xfrm>
        </p:spPr>
        <p:txBody>
          <a:bodyPr/>
          <a:lstStyle/>
          <a:p>
            <a:r>
              <a:rPr lang="en-US"/>
              <a:t>Code Highlights continuing </a:t>
            </a:r>
          </a:p>
        </p:txBody>
      </p:sp>
      <p:sp>
        <p:nvSpPr>
          <p:cNvPr id="3" name="Content Placeholder 2">
            <a:extLst>
              <a:ext uri="{FF2B5EF4-FFF2-40B4-BE49-F238E27FC236}">
                <a16:creationId xmlns:a16="http://schemas.microsoft.com/office/drawing/2014/main" id="{25436684-AFB2-B306-FDDE-4A07BFFDEA39}"/>
              </a:ext>
            </a:extLst>
          </p:cNvPr>
          <p:cNvSpPr>
            <a:spLocks noGrp="1"/>
          </p:cNvSpPr>
          <p:nvPr>
            <p:ph sz="half" idx="1"/>
          </p:nvPr>
        </p:nvSpPr>
        <p:spPr>
          <a:xfrm>
            <a:off x="580029" y="666820"/>
            <a:ext cx="4928400" cy="4940839"/>
          </a:xfrm>
        </p:spPr>
        <p:txBody>
          <a:bodyPr vert="horz" lIns="91440" tIns="45720" rIns="91440" bIns="45720" rtlCol="0" anchor="t">
            <a:noAutofit/>
          </a:bodyPr>
          <a:lstStyle/>
          <a:p>
            <a:pPr marL="359410" indent="-359410">
              <a:lnSpc>
                <a:spcPct val="100000"/>
              </a:lnSpc>
              <a:buFont typeface="Arial"/>
              <a:buChar char="•"/>
            </a:pPr>
            <a:r>
              <a:rPr lang="en-US" sz="1200" b="1">
                <a:solidFill>
                  <a:schemeClr val="tx1"/>
                </a:solidFill>
                <a:latin typeface="Avenir Next LT Pro"/>
              </a:rPr>
              <a:t>Styling for the Cards:</a:t>
            </a:r>
          </a:p>
          <a:p>
            <a:pPr marL="359410" indent="-359410">
              <a:lnSpc>
                <a:spcPct val="100000"/>
              </a:lnSpc>
              <a:buFont typeface="Arial"/>
              <a:buChar char="•"/>
            </a:pPr>
            <a:endParaRPr lang="en-US" sz="1200">
              <a:solidFill>
                <a:schemeClr val="tx1"/>
              </a:solidFill>
              <a:latin typeface="Avenir Next LT Pro"/>
            </a:endParaRPr>
          </a:p>
          <a:p>
            <a:pPr marL="359410" indent="-359410">
              <a:lnSpc>
                <a:spcPct val="100000"/>
              </a:lnSpc>
              <a:buFont typeface="Arial"/>
              <a:buChar char="•"/>
            </a:pPr>
            <a:endParaRPr lang="en-US" sz="1200">
              <a:solidFill>
                <a:schemeClr val="tx1"/>
              </a:solidFill>
              <a:latin typeface="Avenir Next LT Pro"/>
            </a:endParaRPr>
          </a:p>
          <a:p>
            <a:pPr marL="359410" indent="-359410">
              <a:lnSpc>
                <a:spcPct val="100000"/>
              </a:lnSpc>
              <a:buFont typeface="Arial"/>
              <a:buChar char="•"/>
            </a:pPr>
            <a:endParaRPr lang="en-US" sz="1200">
              <a:solidFill>
                <a:schemeClr val="tx1"/>
              </a:solidFill>
              <a:latin typeface="Avenir Next LT Pro"/>
            </a:endParaRPr>
          </a:p>
          <a:p>
            <a:pPr marL="359410" indent="-359410">
              <a:lnSpc>
                <a:spcPct val="100000"/>
              </a:lnSpc>
              <a:buFont typeface="Arial"/>
              <a:buChar char="•"/>
            </a:pPr>
            <a:endParaRPr lang="en-US" sz="1200">
              <a:solidFill>
                <a:schemeClr val="tx1"/>
              </a:solidFill>
              <a:latin typeface="Avenir Next LT Pro"/>
            </a:endParaRPr>
          </a:p>
          <a:p>
            <a:pPr marL="359410" indent="-359410">
              <a:lnSpc>
                <a:spcPct val="100000"/>
              </a:lnSpc>
              <a:buFont typeface="Arial"/>
              <a:buChar char="•"/>
            </a:pPr>
            <a:endParaRPr lang="en-US" sz="1200">
              <a:solidFill>
                <a:schemeClr val="tx1"/>
              </a:solidFill>
              <a:latin typeface="Avenir Next LT Pro"/>
            </a:endParaRPr>
          </a:p>
          <a:p>
            <a:pPr marL="359410" indent="-359410">
              <a:lnSpc>
                <a:spcPct val="100000"/>
              </a:lnSpc>
              <a:buFont typeface="Arial"/>
              <a:buChar char="•"/>
            </a:pPr>
            <a:r>
              <a:rPr lang="en-US" sz="1200" b="1" i="1">
                <a:solidFill>
                  <a:schemeClr val="tx1"/>
                </a:solidFill>
                <a:latin typeface="Avenir Next LT Pro"/>
              </a:rPr>
              <a:t>Explanation:</a:t>
            </a:r>
            <a:r>
              <a:rPr lang="en-US" sz="1200">
                <a:solidFill>
                  <a:schemeClr val="tx1"/>
                </a:solidFill>
                <a:latin typeface="Avenir Next LT Pro"/>
              </a:rPr>
              <a:t> General styling for cards to ensure a consistent appearance.</a:t>
            </a:r>
            <a:r>
              <a:rPr lang="en-US" sz="1200">
                <a:solidFill>
                  <a:schemeClr val="tx1"/>
                </a:solidFill>
                <a:latin typeface="Avenir Next LT Pro"/>
                <a:ea typeface="+mn-lt"/>
                <a:cs typeface="+mn-lt"/>
              </a:rPr>
              <a:t>  This CSS defines the look and feel of each card. The cards have rounded corners, shadows for depth, and smooth hover transitions. Using Flexbox ensures that card content, like numbers and suits, is centered perfectly. The </a:t>
            </a:r>
            <a:r>
              <a:rPr lang="en-US" sz="1200">
                <a:solidFill>
                  <a:schemeClr val="tx1"/>
                </a:solidFill>
                <a:latin typeface="Avenir Next LT Pro"/>
              </a:rPr>
              <a:t>transform-style: preserve-3d</a:t>
            </a:r>
            <a:r>
              <a:rPr lang="en-US" sz="1200">
                <a:solidFill>
                  <a:schemeClr val="tx1"/>
                </a:solidFill>
                <a:latin typeface="Avenir Next LT Pro"/>
                <a:ea typeface="+mn-lt"/>
                <a:cs typeface="+mn-lt"/>
              </a:rPr>
              <a:t> enables 3D transformations, which is useful for hover effects or card flipping animations.</a:t>
            </a:r>
          </a:p>
          <a:p>
            <a:pPr marL="0" indent="0">
              <a:lnSpc>
                <a:spcPct val="100000"/>
              </a:lnSpc>
              <a:buNone/>
            </a:pPr>
            <a:endParaRPr lang="en-US" sz="1200">
              <a:solidFill>
                <a:schemeClr val="tx1"/>
              </a:solidFill>
              <a:latin typeface="Avenir Next LT Pro"/>
              <a:ea typeface="+mn-lt"/>
              <a:cs typeface="+mn-lt"/>
            </a:endParaRPr>
          </a:p>
          <a:p>
            <a:pPr marL="359410" indent="-359410">
              <a:lnSpc>
                <a:spcPct val="100000"/>
              </a:lnSpc>
              <a:buFont typeface="Arial"/>
              <a:buChar char="•"/>
            </a:pPr>
            <a:r>
              <a:rPr lang="en-US" sz="1200" b="1">
                <a:solidFill>
                  <a:schemeClr val="tx1"/>
                </a:solidFill>
                <a:latin typeface="Avenir Next LT Pro"/>
                <a:ea typeface="+mn-lt"/>
                <a:cs typeface="+mn-lt"/>
              </a:rPr>
              <a:t>End Game Page Styling:</a:t>
            </a:r>
          </a:p>
          <a:p>
            <a:pPr marL="359410" indent="-359410">
              <a:lnSpc>
                <a:spcPct val="100000"/>
              </a:lnSpc>
              <a:buFont typeface="Arial"/>
              <a:buChar char="•"/>
            </a:pPr>
            <a:endParaRPr lang="en-US" sz="1200">
              <a:solidFill>
                <a:schemeClr val="tx1"/>
              </a:solidFill>
              <a:latin typeface="Avenir Next LT Pro"/>
              <a:ea typeface="+mn-lt"/>
              <a:cs typeface="+mn-lt"/>
            </a:endParaRPr>
          </a:p>
          <a:p>
            <a:pPr marL="359410" indent="-359410">
              <a:lnSpc>
                <a:spcPct val="100000"/>
              </a:lnSpc>
              <a:buFont typeface="Arial"/>
              <a:buChar char="•"/>
            </a:pPr>
            <a:endParaRPr lang="en-US" sz="1200">
              <a:solidFill>
                <a:schemeClr val="tx1"/>
              </a:solidFill>
              <a:latin typeface="Avenir Next LT Pro"/>
              <a:ea typeface="+mn-lt"/>
              <a:cs typeface="+mn-lt"/>
            </a:endParaRPr>
          </a:p>
          <a:p>
            <a:pPr marL="359410" indent="-359410">
              <a:lnSpc>
                <a:spcPct val="100000"/>
              </a:lnSpc>
              <a:buFont typeface="Arial"/>
              <a:buChar char="•"/>
            </a:pPr>
            <a:endParaRPr lang="en-US" sz="1200">
              <a:solidFill>
                <a:schemeClr val="tx1"/>
              </a:solidFill>
              <a:latin typeface="Avenir Next LT Pro"/>
              <a:ea typeface="+mn-lt"/>
              <a:cs typeface="+mn-lt"/>
            </a:endParaRPr>
          </a:p>
          <a:p>
            <a:pPr marL="359410" indent="-359410">
              <a:lnSpc>
                <a:spcPct val="100000"/>
              </a:lnSpc>
              <a:buFont typeface="Arial"/>
              <a:buChar char="•"/>
            </a:pPr>
            <a:r>
              <a:rPr lang="en-US" sz="1200" b="1" i="1">
                <a:solidFill>
                  <a:schemeClr val="tx1"/>
                </a:solidFill>
                <a:latin typeface="Avenir Next LT Pro"/>
                <a:ea typeface="+mn-lt"/>
                <a:cs typeface="+mn-lt"/>
              </a:rPr>
              <a:t>Explanation:</a:t>
            </a:r>
            <a:r>
              <a:rPr lang="en-US" sz="1200">
                <a:solidFill>
                  <a:schemeClr val="tx1"/>
                </a:solidFill>
                <a:latin typeface="Avenir Next LT Pro"/>
                <a:ea typeface="+mn-lt"/>
                <a:cs typeface="+mn-lt"/>
              </a:rPr>
              <a:t> </a:t>
            </a:r>
            <a:r>
              <a:rPr lang="en-US" sz="1200">
                <a:solidFill>
                  <a:schemeClr val="tx1"/>
                </a:solidFill>
                <a:ea typeface="+mn-lt"/>
                <a:cs typeface="+mn-lt"/>
              </a:rPr>
              <a:t>The </a:t>
            </a:r>
            <a:r>
              <a:rPr lang="en-US" sz="1200">
                <a:solidFill>
                  <a:schemeClr val="tx1"/>
                </a:solidFill>
                <a:latin typeface="Avenir Next LT Pro"/>
                <a:ea typeface="+mn-lt"/>
                <a:cs typeface="+mn-lt"/>
              </a:rPr>
              <a:t>end-game</a:t>
            </a:r>
            <a:r>
              <a:rPr lang="en-US" sz="1200">
                <a:solidFill>
                  <a:schemeClr val="tx1"/>
                </a:solidFill>
                <a:ea typeface="+mn-lt"/>
                <a:cs typeface="+mn-lt"/>
              </a:rPr>
              <a:t> section has a visually appealing gradient background, rounded corners, and centered text. This provides a polished and professional look when the game ends, enhancing the user experience with smooth visual transitions.</a:t>
            </a:r>
          </a:p>
        </p:txBody>
      </p:sp>
      <p:sp>
        <p:nvSpPr>
          <p:cNvPr id="4" name="Content Placeholder 3">
            <a:extLst>
              <a:ext uri="{FF2B5EF4-FFF2-40B4-BE49-F238E27FC236}">
                <a16:creationId xmlns:a16="http://schemas.microsoft.com/office/drawing/2014/main" id="{672C2227-5971-675A-0118-D890AB20A40E}"/>
              </a:ext>
            </a:extLst>
          </p:cNvPr>
          <p:cNvSpPr>
            <a:spLocks noGrp="1"/>
          </p:cNvSpPr>
          <p:nvPr>
            <p:ph sz="half" idx="2"/>
          </p:nvPr>
        </p:nvSpPr>
        <p:spPr>
          <a:xfrm>
            <a:off x="6072919" y="664509"/>
            <a:ext cx="4928400" cy="4092575"/>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ea typeface="+mn-lt"/>
                <a:cs typeface="+mn-lt"/>
              </a:rPr>
              <a:t>Animations and Transitions:</a:t>
            </a: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i="1" dirty="0">
                <a:solidFill>
                  <a:schemeClr val="tx1"/>
                </a:solidFill>
                <a:ea typeface="+mn-lt"/>
                <a:cs typeface="+mn-lt"/>
              </a:rPr>
              <a:t>Explanation:</a:t>
            </a:r>
            <a:r>
              <a:rPr lang="en-US" sz="1200" dirty="0">
                <a:solidFill>
                  <a:schemeClr val="tx1"/>
                </a:solidFill>
                <a:ea typeface="+mn-lt"/>
                <a:cs typeface="+mn-lt"/>
              </a:rPr>
              <a:t> This animation smoothly slides in elements like the intro or rules page from the left while fading them into view. It gives a more dynamic feel to the interface, making it more engaging for users as content appears with smooth transitions.</a:t>
            </a:r>
          </a:p>
          <a:p>
            <a:pPr marL="359410" indent="-359410">
              <a:lnSpc>
                <a:spcPct val="100000"/>
              </a:lnSpc>
              <a:buFont typeface="Arial" panose="05000000000000000000" pitchFamily="2" charset="2"/>
              <a:buChar char="•"/>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dirty="0">
                <a:solidFill>
                  <a:schemeClr val="tx1"/>
                </a:solidFill>
                <a:ea typeface="+mn-lt"/>
                <a:cs typeface="+mn-lt"/>
              </a:rPr>
              <a:t>Rules Page Layout:</a:t>
            </a:r>
            <a:endParaRPr lang="en-US" sz="1200" b="1" dirty="0">
              <a:solidFill>
                <a:schemeClr val="tx1"/>
              </a:solidFill>
            </a:endParaRPr>
          </a:p>
          <a:p>
            <a:pPr marL="171450" indent="-171450">
              <a:lnSpc>
                <a:spcPct val="100000"/>
              </a:lnSpc>
              <a:buFont typeface="Arial" panose="05000000000000000000" pitchFamily="2" charset="2"/>
              <a:buChar char="•"/>
            </a:pPr>
            <a:endParaRPr lang="en-US" sz="1200" b="1" dirty="0">
              <a:solidFill>
                <a:schemeClr val="tx1"/>
              </a:solidFill>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171450" indent="-171450">
              <a:lnSpc>
                <a:spcPct val="100000"/>
              </a:lnSpc>
              <a:buFont typeface="Arial" panose="05000000000000000000" pitchFamily="2" charset="2"/>
              <a:buChar char="•"/>
            </a:pPr>
            <a:endParaRPr lang="en-US" sz="1200" dirty="0">
              <a:solidFill>
                <a:schemeClr val="tx1"/>
              </a:solidFill>
              <a:ea typeface="+mn-lt"/>
              <a:cs typeface="+mn-lt"/>
            </a:endParaRPr>
          </a:p>
          <a:p>
            <a:pPr marL="0" indent="0">
              <a:lnSpc>
                <a:spcPct val="100000"/>
              </a:lnSpc>
              <a:buNone/>
            </a:pPr>
            <a:endParaRPr lang="en-US" sz="1200" dirty="0">
              <a:solidFill>
                <a:schemeClr val="tx1"/>
              </a:solidFill>
              <a:ea typeface="+mn-lt"/>
              <a:cs typeface="+mn-lt"/>
            </a:endParaRPr>
          </a:p>
          <a:p>
            <a:pPr marL="359410" indent="-359410">
              <a:lnSpc>
                <a:spcPct val="100000"/>
              </a:lnSpc>
              <a:buFont typeface="Arial" panose="05000000000000000000" pitchFamily="2" charset="2"/>
              <a:buChar char="•"/>
            </a:pPr>
            <a:r>
              <a:rPr lang="en-US" sz="1200" b="1" i="1" dirty="0">
                <a:solidFill>
                  <a:schemeClr val="tx1"/>
                </a:solidFill>
                <a:ea typeface="+mn-lt"/>
                <a:cs typeface="+mn-lt"/>
              </a:rPr>
              <a:t>Explanation:</a:t>
            </a:r>
            <a:r>
              <a:rPr lang="en-US" sz="1200" dirty="0">
                <a:solidFill>
                  <a:schemeClr val="tx1"/>
                </a:solidFill>
                <a:ea typeface="+mn-lt"/>
                <a:cs typeface="+mn-lt"/>
              </a:rPr>
              <a:t> The rules page is styled with a translucent background, rounded corners, slide-in animation, and subtle shadows, providing a clean and modern look for the game's instructions.</a:t>
            </a:r>
            <a:endParaRPr lang="en-US" sz="1200" dirty="0">
              <a:solidFill>
                <a:schemeClr val="tx1"/>
              </a:solidFill>
            </a:endParaRPr>
          </a:p>
        </p:txBody>
      </p:sp>
      <p:pic>
        <p:nvPicPr>
          <p:cNvPr id="5" name="Picture 4" descr="A screen shot of a computer code&#10;&#10;Description automatically generated">
            <a:extLst>
              <a:ext uri="{FF2B5EF4-FFF2-40B4-BE49-F238E27FC236}">
                <a16:creationId xmlns:a16="http://schemas.microsoft.com/office/drawing/2014/main" id="{124ED19B-94C7-8537-A012-C11F08B95F93}"/>
              </a:ext>
            </a:extLst>
          </p:cNvPr>
          <p:cNvPicPr>
            <a:picLocks noChangeAspect="1"/>
          </p:cNvPicPr>
          <p:nvPr/>
        </p:nvPicPr>
        <p:blipFill>
          <a:blip r:embed="rId2"/>
          <a:stretch>
            <a:fillRect/>
          </a:stretch>
        </p:blipFill>
        <p:spPr>
          <a:xfrm>
            <a:off x="582731" y="915652"/>
            <a:ext cx="5354228" cy="1527752"/>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7F6C8FEF-B128-E087-6C16-A46D9CD6B042}"/>
              </a:ext>
            </a:extLst>
          </p:cNvPr>
          <p:cNvPicPr>
            <a:picLocks noChangeAspect="1"/>
          </p:cNvPicPr>
          <p:nvPr/>
        </p:nvPicPr>
        <p:blipFill>
          <a:blip r:embed="rId3"/>
          <a:stretch>
            <a:fillRect/>
          </a:stretch>
        </p:blipFill>
        <p:spPr>
          <a:xfrm>
            <a:off x="580029" y="4757084"/>
            <a:ext cx="4098626" cy="830113"/>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44055B49-D96F-C8B0-5669-A5DC3E62040E}"/>
              </a:ext>
            </a:extLst>
          </p:cNvPr>
          <p:cNvPicPr>
            <a:picLocks noChangeAspect="1"/>
          </p:cNvPicPr>
          <p:nvPr/>
        </p:nvPicPr>
        <p:blipFill>
          <a:blip r:embed="rId4"/>
          <a:stretch>
            <a:fillRect/>
          </a:stretch>
        </p:blipFill>
        <p:spPr>
          <a:xfrm>
            <a:off x="6103368" y="1990526"/>
            <a:ext cx="4876334" cy="887106"/>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C1588919-BE18-460B-3AC8-911051247FB4}"/>
              </a:ext>
            </a:extLst>
          </p:cNvPr>
          <p:cNvPicPr>
            <a:picLocks noChangeAspect="1"/>
          </p:cNvPicPr>
          <p:nvPr/>
        </p:nvPicPr>
        <p:blipFill>
          <a:blip r:embed="rId5"/>
          <a:stretch>
            <a:fillRect/>
          </a:stretch>
        </p:blipFill>
        <p:spPr>
          <a:xfrm>
            <a:off x="6103368" y="895668"/>
            <a:ext cx="4919319" cy="1094858"/>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3E3ECA25-4028-47D3-858F-123806215FFA}"/>
              </a:ext>
            </a:extLst>
          </p:cNvPr>
          <p:cNvPicPr>
            <a:picLocks noChangeAspect="1"/>
          </p:cNvPicPr>
          <p:nvPr/>
        </p:nvPicPr>
        <p:blipFill>
          <a:blip r:embed="rId6"/>
          <a:stretch>
            <a:fillRect/>
          </a:stretch>
        </p:blipFill>
        <p:spPr>
          <a:xfrm>
            <a:off x="6096000" y="4420531"/>
            <a:ext cx="3810388" cy="1349052"/>
          </a:xfrm>
          <a:prstGeom prst="rect">
            <a:avLst/>
          </a:prstGeom>
        </p:spPr>
      </p:pic>
    </p:spTree>
    <p:extLst>
      <p:ext uri="{BB962C8B-B14F-4D97-AF65-F5344CB8AC3E}">
        <p14:creationId xmlns:p14="http://schemas.microsoft.com/office/powerpoint/2010/main" val="17272446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64C9CAAC1FBA48A09D4CF1681AA413" ma:contentTypeVersion="16" ma:contentTypeDescription="Create a new document." ma:contentTypeScope="" ma:versionID="fc77c62bb25d819b84c4d6e37a8cf0c3">
  <xsd:schema xmlns:xsd="http://www.w3.org/2001/XMLSchema" xmlns:xs="http://www.w3.org/2001/XMLSchema" xmlns:p="http://schemas.microsoft.com/office/2006/metadata/properties" xmlns:ns3="135327a5-791e-43b7-a660-eb5f04d78171" xmlns:ns4="f6316f4a-4457-42f7-a38d-9aa911c0b5c5" targetNamespace="http://schemas.microsoft.com/office/2006/metadata/properties" ma:root="true" ma:fieldsID="6a5f2304bb77a3558d94b486af4616db" ns3:_="" ns4:_="">
    <xsd:import namespace="135327a5-791e-43b7-a660-eb5f04d78171"/>
    <xsd:import namespace="f6316f4a-4457-42f7-a38d-9aa911c0b5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5327a5-791e-43b7-a660-eb5f04d781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316f4a-4457-42f7-a38d-9aa911c0b5c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35327a5-791e-43b7-a660-eb5f04d78171" xsi:nil="true"/>
  </documentManagement>
</p:properties>
</file>

<file path=customXml/itemProps1.xml><?xml version="1.0" encoding="utf-8"?>
<ds:datastoreItem xmlns:ds="http://schemas.openxmlformats.org/officeDocument/2006/customXml" ds:itemID="{70503ABE-7516-49FC-921A-62C60ED7B4F6}">
  <ds:schemaRefs>
    <ds:schemaRef ds:uri="http://schemas.microsoft.com/sharepoint/v3/contenttype/forms"/>
  </ds:schemaRefs>
</ds:datastoreItem>
</file>

<file path=customXml/itemProps2.xml><?xml version="1.0" encoding="utf-8"?>
<ds:datastoreItem xmlns:ds="http://schemas.openxmlformats.org/officeDocument/2006/customXml" ds:itemID="{E4AD6EDC-3771-4763-81BE-5019D4295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5327a5-791e-43b7-a660-eb5f04d78171"/>
    <ds:schemaRef ds:uri="f6316f4a-4457-42f7-a38d-9aa911c0b5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B51FED-4EC7-4243-86DF-E9B60914F926}">
  <ds:schemaRefs>
    <ds:schemaRef ds:uri="http://schemas.microsoft.com/office/2006/documentManagement/types"/>
    <ds:schemaRef ds:uri="http://purl.org/dc/terms/"/>
    <ds:schemaRef ds:uri="f6316f4a-4457-42f7-a38d-9aa911c0b5c5"/>
    <ds:schemaRef ds:uri="http://purl.org/dc/elements/1.1/"/>
    <ds:schemaRef ds:uri="http://www.w3.org/XML/1998/namespace"/>
    <ds:schemaRef ds:uri="135327a5-791e-43b7-a660-eb5f04d78171"/>
    <ds:schemaRef ds:uri="http://schemas.microsoft.com/office/infopath/2007/PartnerControls"/>
    <ds:schemaRef ds:uri="http://schemas.microsoft.com/office/2006/metadata/properti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62</TotalTime>
  <Words>1144</Words>
  <Application>Microsoft Office PowerPoint</Application>
  <PresentationFormat>Widescreen</PresentationFormat>
  <Paragraphs>120</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Avenir Next LT Pro</vt:lpstr>
      <vt:lpstr>Goudy Old Style</vt:lpstr>
      <vt:lpstr>Wingdings</vt:lpstr>
      <vt:lpstr>FrostyVTI</vt:lpstr>
      <vt:lpstr>think-cell Slide</vt:lpstr>
      <vt:lpstr>Go Fish  Card Game</vt:lpstr>
      <vt:lpstr>Team Organization</vt:lpstr>
      <vt:lpstr>Introduction </vt:lpstr>
      <vt:lpstr>Project Overview                                 </vt:lpstr>
      <vt:lpstr>Kanban Method in Project Management</vt:lpstr>
      <vt:lpstr>UML Diagram</vt:lpstr>
      <vt:lpstr>Live Demo</vt:lpstr>
      <vt:lpstr>Code Highlights </vt:lpstr>
      <vt:lpstr>Code Highlights continuing </vt:lpstr>
      <vt:lpstr>Future Plans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Walid Abdullahi</dc:creator>
  <cp:lastModifiedBy>Walid Ziad Abdullahi</cp:lastModifiedBy>
  <cp:revision>62</cp:revision>
  <dcterms:created xsi:type="dcterms:W3CDTF">2013-07-15T20:26:40Z</dcterms:created>
  <dcterms:modified xsi:type="dcterms:W3CDTF">2024-10-16T23:42:37Z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0x0101004B64C9CAAC1FBA48A09D4CF1681AA413</vt:lpwstr>
  </property>
</Properties>
</file>