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4" r:id="rId22"/>
    <p:sldId id="275" r:id="rId23"/>
  </p:sldIdLst>
  <p:sldSz cx="9144000" cy="5148263"/>
  <p:notesSz cx="46863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85AFB56-E264-4970-9E27-D7C534185D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51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AE566BB5-9651-4B7F-90CF-C33517458551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4965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0EE77D4C-D9C5-4402-B734-92C773558BC0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41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33278D03-1A65-4BF2-8BB4-D20F926B3C81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871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https://developer.here.com/documentation/ios-premium/topics/swift-support.html</a:t>
            </a:r>
          </a:p>
        </p:txBody>
      </p:sp>
      <p:sp>
        <p:nvSpPr>
          <p:cNvPr id="360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C472BDC5-05C4-44A5-A69A-69905D5C187F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525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https://developer.here.com/documentation/ios-premium/topics/map-customization.html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https://developer.here.com/documentation/ios-premium/topics_api_nlp_hybrid_plus/group--nma--map.html#topic-apiref__nmacustomizablepropertytype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75C2B062-E4EF-4C30-A8C4-3616935B1FDC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446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61C08D7A-B6FE-4658-8773-4FB7235B0FBC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070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427E4215-D952-459C-B2BF-65C53A109C62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231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67C35810-A741-46DF-8C1F-8BBD4226A6A2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074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pPr marL="17784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122 navigable countries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D66F96C5-3ADF-44B3-8519-84C0557F6488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502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3B4301DB-8F9D-439A-ABB0-B582B0DC7B32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446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https://developer.here.com/documentation/ios-premium/topics_api_nlp_hybrid_plus/protocolnmanavigationmanagerdelegate-p.html#topic-apiref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31046D81-C9E7-4267-9C90-3225CA19CD67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3314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276480" y="3190680"/>
            <a:ext cx="4132800" cy="484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2654640" y="8250840"/>
            <a:ext cx="2030400" cy="434160"/>
          </a:xfrm>
          <a:prstGeom prst="rect">
            <a:avLst/>
          </a:prstGeom>
          <a:noFill/>
          <a:ln>
            <a:noFill/>
          </a:ln>
        </p:spPr>
        <p:txBody>
          <a:bodyPr lIns="76320" tIns="38160" rIns="76320" bIns="38160" anchor="b"/>
          <a:lstStyle/>
          <a:p>
            <a:pPr algn="r">
              <a:lnSpc>
                <a:spcPct val="100000"/>
              </a:lnSpc>
            </a:pPr>
            <a:fld id="{70973269-FCF4-4CBF-97E2-CE87AB0CB25D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375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40" name="Picture 39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15800" y="212040"/>
            <a:ext cx="8042040" cy="2666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82" name="Picture 81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15800" y="212040"/>
            <a:ext cx="8042040" cy="2666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120" name="Picture 119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15800" y="212040"/>
            <a:ext cx="8042040" cy="2666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163" name="Picture 162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15800" y="212040"/>
            <a:ext cx="8042040" cy="2666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15800" y="212040"/>
            <a:ext cx="8042040" cy="2666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206" name="Picture 205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  <p:pic>
        <p:nvPicPr>
          <p:cNvPr id="207" name="Picture 206"/>
          <p:cNvPicPr/>
          <p:nvPr/>
        </p:nvPicPr>
        <p:blipFill>
          <a:blip/>
          <a:stretch/>
        </p:blipFill>
        <p:spPr>
          <a:xfrm>
            <a:off x="415800" y="1117080"/>
            <a:ext cx="5298840" cy="351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580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35161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30920" y="295380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1580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30920" y="1117080"/>
            <a:ext cx="258552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15800" y="2953800"/>
            <a:ext cx="5298840" cy="1676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287640" y="-308880"/>
            <a:ext cx="8568720" cy="236520"/>
          </a:xfrm>
          <a:prstGeom prst="rect">
            <a:avLst/>
          </a:prstGeom>
          <a:solidFill>
            <a:schemeClr val="accent4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HERE-PPT-Master_green_v1.2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3"/>
          <p:cNvPicPr/>
          <p:nvPr/>
        </p:nvPicPr>
        <p:blipFill>
          <a:blip r:embed="rId15"/>
          <a:srcRect b="23764"/>
          <a:stretch/>
        </p:blipFill>
        <p:spPr>
          <a:xfrm>
            <a:off x="0" y="2508480"/>
            <a:ext cx="8457840" cy="2660040"/>
          </a:xfrm>
          <a:prstGeom prst="rect">
            <a:avLst/>
          </a:prstGeom>
          <a:ln>
            <a:noFill/>
          </a:ln>
        </p:spPr>
      </p:pic>
      <p:pic>
        <p:nvPicPr>
          <p:cNvPr id="2" name="Bild 4"/>
          <p:cNvPicPr/>
          <p:nvPr/>
        </p:nvPicPr>
        <p:blipFill>
          <a:blip r:embed="rId16"/>
          <a:stretch/>
        </p:blipFill>
        <p:spPr>
          <a:xfrm>
            <a:off x="4628520" y="-20520"/>
            <a:ext cx="4551480" cy="32428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15800" y="4457880"/>
            <a:ext cx="5137920" cy="216360"/>
          </a:xfrm>
          <a:prstGeom prst="rect">
            <a:avLst/>
          </a:prstGeom>
        </p:spPr>
        <p:txBody>
          <a:bodyPr lIns="0" tIns="0" rIns="34200" bIns="1728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Add name and surname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15800" y="4688640"/>
            <a:ext cx="5137920" cy="216360"/>
          </a:xfrm>
          <a:prstGeom prst="rect">
            <a:avLst/>
          </a:prstGeom>
        </p:spPr>
        <p:txBody>
          <a:bodyPr lIns="0" tIns="0" rIns="34200" bIns="1728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Add event name and date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7746480" y="1095120"/>
            <a:ext cx="277560" cy="138240"/>
          </a:xfrm>
          <a:custGeom>
            <a:avLst/>
            <a:gdLst/>
            <a:ahLst/>
            <a:cxnLst/>
            <a:rect l="l" t="t" r="r" b="b"/>
            <a:pathLst>
              <a:path w="6359" h="3166">
                <a:moveTo>
                  <a:pt x="6358" y="0"/>
                </a:moveTo>
                <a:lnTo>
                  <a:pt x="3193" y="3165"/>
                </a:lnTo>
                <a:lnTo>
                  <a:pt x="0" y="0"/>
                </a:lnTo>
                <a:lnTo>
                  <a:pt x="6358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7782480" y="298800"/>
            <a:ext cx="969840" cy="796320"/>
          </a:xfrm>
          <a:custGeom>
            <a:avLst/>
            <a:gdLst/>
            <a:ahLst/>
            <a:cxnLst/>
            <a:rect l="l" t="t" r="r" b="b"/>
            <a:pathLst>
              <a:path w="22185" h="18201">
                <a:moveTo>
                  <a:pt x="10174" y="10993"/>
                </a:moveTo>
                <a:lnTo>
                  <a:pt x="10174" y="10993"/>
                </a:lnTo>
                <a:cubicBezTo>
                  <a:pt x="9496" y="10231"/>
                  <a:pt x="9524" y="9807"/>
                  <a:pt x="9948" y="9383"/>
                </a:cubicBezTo>
                <a:cubicBezTo>
                  <a:pt x="10456" y="8875"/>
                  <a:pt x="10937" y="9101"/>
                  <a:pt x="11530" y="9637"/>
                </a:cubicBezTo>
                <a:lnTo>
                  <a:pt x="10174" y="10993"/>
                </a:lnTo>
                <a:close/>
                <a:moveTo>
                  <a:pt x="16956" y="2374"/>
                </a:moveTo>
                <a:lnTo>
                  <a:pt x="16956" y="2374"/>
                </a:lnTo>
                <a:cubicBezTo>
                  <a:pt x="17464" y="1894"/>
                  <a:pt x="17945" y="2092"/>
                  <a:pt x="18511" y="2657"/>
                </a:cubicBezTo>
                <a:cubicBezTo>
                  <a:pt x="17182" y="3985"/>
                  <a:pt x="17182" y="3985"/>
                  <a:pt x="17182" y="3985"/>
                </a:cubicBezTo>
                <a:cubicBezTo>
                  <a:pt x="16504" y="3222"/>
                  <a:pt x="16532" y="2798"/>
                  <a:pt x="16956" y="2374"/>
                </a:cubicBezTo>
                <a:close/>
                <a:moveTo>
                  <a:pt x="21054" y="3758"/>
                </a:moveTo>
                <a:lnTo>
                  <a:pt x="21054" y="3758"/>
                </a:lnTo>
                <a:cubicBezTo>
                  <a:pt x="20432" y="4692"/>
                  <a:pt x="19358" y="6189"/>
                  <a:pt x="18256" y="5059"/>
                </a:cubicBezTo>
                <a:cubicBezTo>
                  <a:pt x="21082" y="2205"/>
                  <a:pt x="21082" y="2205"/>
                  <a:pt x="21082" y="2205"/>
                </a:cubicBezTo>
                <a:cubicBezTo>
                  <a:pt x="20828" y="1922"/>
                  <a:pt x="20630" y="1696"/>
                  <a:pt x="20488" y="1554"/>
                </a:cubicBezTo>
                <a:cubicBezTo>
                  <a:pt x="18963" y="28"/>
                  <a:pt x="17238" y="0"/>
                  <a:pt x="15882" y="1356"/>
                </a:cubicBezTo>
                <a:cubicBezTo>
                  <a:pt x="14977" y="2261"/>
                  <a:pt x="14723" y="3278"/>
                  <a:pt x="15006" y="4268"/>
                </a:cubicBezTo>
                <a:cubicBezTo>
                  <a:pt x="14102" y="3250"/>
                  <a:pt x="14102" y="3250"/>
                  <a:pt x="14102" y="3250"/>
                </a:cubicBezTo>
                <a:cubicBezTo>
                  <a:pt x="13847" y="3391"/>
                  <a:pt x="12745" y="4353"/>
                  <a:pt x="13565" y="5822"/>
                </a:cubicBezTo>
                <a:cubicBezTo>
                  <a:pt x="12547" y="4974"/>
                  <a:pt x="12547" y="4974"/>
                  <a:pt x="12547" y="4974"/>
                </a:cubicBezTo>
                <a:cubicBezTo>
                  <a:pt x="11191" y="6303"/>
                  <a:pt x="11191" y="6303"/>
                  <a:pt x="11191" y="6303"/>
                </a:cubicBezTo>
                <a:cubicBezTo>
                  <a:pt x="13027" y="8139"/>
                  <a:pt x="13027" y="8139"/>
                  <a:pt x="13027" y="8139"/>
                </a:cubicBezTo>
                <a:cubicBezTo>
                  <a:pt x="11615" y="7037"/>
                  <a:pt x="10089" y="7122"/>
                  <a:pt x="8874" y="8365"/>
                </a:cubicBezTo>
                <a:cubicBezTo>
                  <a:pt x="7546" y="9666"/>
                  <a:pt x="7659" y="11248"/>
                  <a:pt x="8620" y="12547"/>
                </a:cubicBezTo>
                <a:cubicBezTo>
                  <a:pt x="8422" y="12349"/>
                  <a:pt x="8422" y="12349"/>
                  <a:pt x="8422" y="12349"/>
                </a:cubicBezTo>
                <a:cubicBezTo>
                  <a:pt x="7150" y="11050"/>
                  <a:pt x="5738" y="11502"/>
                  <a:pt x="5030" y="12208"/>
                </a:cubicBezTo>
                <a:cubicBezTo>
                  <a:pt x="4494" y="12745"/>
                  <a:pt x="4183" y="13480"/>
                  <a:pt x="4296" y="13989"/>
                </a:cubicBezTo>
                <a:cubicBezTo>
                  <a:pt x="1498" y="11191"/>
                  <a:pt x="1498" y="11191"/>
                  <a:pt x="1498" y="11191"/>
                </a:cubicBezTo>
                <a:cubicBezTo>
                  <a:pt x="0" y="12688"/>
                  <a:pt x="0" y="12688"/>
                  <a:pt x="0" y="12688"/>
                </a:cubicBezTo>
                <a:cubicBezTo>
                  <a:pt x="5539" y="18200"/>
                  <a:pt x="5539" y="18200"/>
                  <a:pt x="5539" y="18200"/>
                </a:cubicBezTo>
                <a:cubicBezTo>
                  <a:pt x="8507" y="18200"/>
                  <a:pt x="8507" y="18200"/>
                  <a:pt x="8507" y="18200"/>
                </a:cubicBezTo>
                <a:cubicBezTo>
                  <a:pt x="6500" y="16222"/>
                  <a:pt x="6500" y="16222"/>
                  <a:pt x="6500" y="16222"/>
                </a:cubicBezTo>
                <a:cubicBezTo>
                  <a:pt x="5454" y="15147"/>
                  <a:pt x="5454" y="14582"/>
                  <a:pt x="5964" y="14074"/>
                </a:cubicBezTo>
                <a:cubicBezTo>
                  <a:pt x="6444" y="13593"/>
                  <a:pt x="7009" y="13904"/>
                  <a:pt x="8026" y="14893"/>
                </a:cubicBezTo>
                <a:cubicBezTo>
                  <a:pt x="9976" y="16871"/>
                  <a:pt x="9976" y="16871"/>
                  <a:pt x="9976" y="16871"/>
                </a:cubicBezTo>
                <a:cubicBezTo>
                  <a:pt x="11473" y="15373"/>
                  <a:pt x="11473" y="15373"/>
                  <a:pt x="11473" y="15373"/>
                </a:cubicBezTo>
                <a:cubicBezTo>
                  <a:pt x="9609" y="13509"/>
                  <a:pt x="9609" y="13509"/>
                  <a:pt x="9609" y="13509"/>
                </a:cubicBezTo>
                <a:cubicBezTo>
                  <a:pt x="10937" y="14526"/>
                  <a:pt x="12547" y="14582"/>
                  <a:pt x="13989" y="13141"/>
                </a:cubicBezTo>
                <a:cubicBezTo>
                  <a:pt x="14017" y="13141"/>
                  <a:pt x="14017" y="13141"/>
                  <a:pt x="14017" y="13113"/>
                </a:cubicBezTo>
                <a:lnTo>
                  <a:pt x="14017" y="13113"/>
                </a:lnTo>
                <a:cubicBezTo>
                  <a:pt x="14921" y="12321"/>
                  <a:pt x="15175" y="11530"/>
                  <a:pt x="15175" y="11530"/>
                </a:cubicBezTo>
                <a:cubicBezTo>
                  <a:pt x="14045" y="10768"/>
                  <a:pt x="14045" y="10768"/>
                  <a:pt x="14045" y="10768"/>
                </a:cubicBezTo>
                <a:cubicBezTo>
                  <a:pt x="13424" y="11700"/>
                  <a:pt x="12349" y="13198"/>
                  <a:pt x="11247" y="12067"/>
                </a:cubicBezTo>
                <a:cubicBezTo>
                  <a:pt x="14073" y="9214"/>
                  <a:pt x="14073" y="9214"/>
                  <a:pt x="14073" y="9214"/>
                </a:cubicBezTo>
                <a:cubicBezTo>
                  <a:pt x="15854" y="10993"/>
                  <a:pt x="15854" y="10993"/>
                  <a:pt x="15854" y="10993"/>
                </a:cubicBezTo>
                <a:cubicBezTo>
                  <a:pt x="17408" y="9440"/>
                  <a:pt x="17408" y="9440"/>
                  <a:pt x="17408" y="9440"/>
                </a:cubicBezTo>
                <a:cubicBezTo>
                  <a:pt x="15203" y="7207"/>
                  <a:pt x="15203" y="7207"/>
                  <a:pt x="15203" y="7207"/>
                </a:cubicBezTo>
                <a:cubicBezTo>
                  <a:pt x="14158" y="6161"/>
                  <a:pt x="14780" y="5200"/>
                  <a:pt x="15203" y="4833"/>
                </a:cubicBezTo>
                <a:cubicBezTo>
                  <a:pt x="15401" y="5257"/>
                  <a:pt x="15712" y="5680"/>
                  <a:pt x="16080" y="6048"/>
                </a:cubicBezTo>
                <a:cubicBezTo>
                  <a:pt x="17521" y="7489"/>
                  <a:pt x="19386" y="7772"/>
                  <a:pt x="20998" y="6161"/>
                </a:cubicBezTo>
                <a:cubicBezTo>
                  <a:pt x="21026" y="6133"/>
                  <a:pt x="21026" y="6133"/>
                  <a:pt x="21026" y="6133"/>
                </a:cubicBezTo>
                <a:lnTo>
                  <a:pt x="21026" y="6133"/>
                </a:lnTo>
                <a:cubicBezTo>
                  <a:pt x="21930" y="5313"/>
                  <a:pt x="22184" y="4522"/>
                  <a:pt x="22184" y="4522"/>
                </a:cubicBezTo>
                <a:lnTo>
                  <a:pt x="21054" y="37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43600" y="4851360"/>
            <a:ext cx="5263920" cy="1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Click to edit title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15800" y="1116360"/>
            <a:ext cx="8042040" cy="3516840"/>
          </a:xfrm>
          <a:prstGeom prst="rect">
            <a:avLst/>
          </a:prstGeom>
        </p:spPr>
        <p:txBody>
          <a:bodyPr lIns="34200" tIns="18000" rIns="34200" bIns="17280" anchor="b"/>
          <a:lstStyle/>
          <a:p>
            <a:pPr>
              <a:lnSpc>
                <a:spcPct val="100000"/>
              </a:lnSpc>
            </a:pPr>
            <a:r>
              <a:rPr lang="de-DE" sz="40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Click to edit text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525880" y="4978800"/>
            <a:ext cx="118080" cy="58680"/>
          </a:xfrm>
          <a:custGeom>
            <a:avLst/>
            <a:gdLst/>
            <a:ahLst/>
            <a:cxnLst/>
            <a:rect l="l" t="t" r="r" b="b"/>
            <a:pathLst>
              <a:path w="6359" h="3166">
                <a:moveTo>
                  <a:pt x="6358" y="0"/>
                </a:moveTo>
                <a:lnTo>
                  <a:pt x="3193" y="3165"/>
                </a:lnTo>
                <a:lnTo>
                  <a:pt x="0" y="0"/>
                </a:lnTo>
                <a:lnTo>
                  <a:pt x="6358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8541360" y="4639680"/>
            <a:ext cx="412560" cy="338760"/>
          </a:xfrm>
          <a:custGeom>
            <a:avLst/>
            <a:gdLst/>
            <a:ahLst/>
            <a:cxnLst/>
            <a:rect l="l" t="t" r="r" b="b"/>
            <a:pathLst>
              <a:path w="22185" h="18201">
                <a:moveTo>
                  <a:pt x="10174" y="10993"/>
                </a:moveTo>
                <a:lnTo>
                  <a:pt x="10174" y="10993"/>
                </a:lnTo>
                <a:cubicBezTo>
                  <a:pt x="9496" y="10231"/>
                  <a:pt x="9524" y="9807"/>
                  <a:pt x="9948" y="9383"/>
                </a:cubicBezTo>
                <a:cubicBezTo>
                  <a:pt x="10456" y="8875"/>
                  <a:pt x="10937" y="9101"/>
                  <a:pt x="11530" y="9637"/>
                </a:cubicBezTo>
                <a:lnTo>
                  <a:pt x="10174" y="10993"/>
                </a:lnTo>
                <a:close/>
                <a:moveTo>
                  <a:pt x="16956" y="2374"/>
                </a:moveTo>
                <a:lnTo>
                  <a:pt x="16956" y="2374"/>
                </a:lnTo>
                <a:cubicBezTo>
                  <a:pt x="17464" y="1894"/>
                  <a:pt x="17945" y="2092"/>
                  <a:pt x="18511" y="2657"/>
                </a:cubicBezTo>
                <a:cubicBezTo>
                  <a:pt x="17182" y="3985"/>
                  <a:pt x="17182" y="3985"/>
                  <a:pt x="17182" y="3985"/>
                </a:cubicBezTo>
                <a:cubicBezTo>
                  <a:pt x="16504" y="3222"/>
                  <a:pt x="16532" y="2798"/>
                  <a:pt x="16956" y="2374"/>
                </a:cubicBezTo>
                <a:close/>
                <a:moveTo>
                  <a:pt x="21054" y="3758"/>
                </a:moveTo>
                <a:lnTo>
                  <a:pt x="21054" y="3758"/>
                </a:lnTo>
                <a:cubicBezTo>
                  <a:pt x="20432" y="4692"/>
                  <a:pt x="19358" y="6189"/>
                  <a:pt x="18256" y="5059"/>
                </a:cubicBezTo>
                <a:cubicBezTo>
                  <a:pt x="21082" y="2205"/>
                  <a:pt x="21082" y="2205"/>
                  <a:pt x="21082" y="2205"/>
                </a:cubicBezTo>
                <a:cubicBezTo>
                  <a:pt x="20828" y="1922"/>
                  <a:pt x="20630" y="1696"/>
                  <a:pt x="20488" y="1554"/>
                </a:cubicBezTo>
                <a:cubicBezTo>
                  <a:pt x="18963" y="28"/>
                  <a:pt x="17238" y="0"/>
                  <a:pt x="15882" y="1356"/>
                </a:cubicBezTo>
                <a:cubicBezTo>
                  <a:pt x="14977" y="2261"/>
                  <a:pt x="14723" y="3278"/>
                  <a:pt x="15006" y="4268"/>
                </a:cubicBezTo>
                <a:cubicBezTo>
                  <a:pt x="14102" y="3250"/>
                  <a:pt x="14102" y="3250"/>
                  <a:pt x="14102" y="3250"/>
                </a:cubicBezTo>
                <a:cubicBezTo>
                  <a:pt x="13847" y="3391"/>
                  <a:pt x="12745" y="4353"/>
                  <a:pt x="13565" y="5822"/>
                </a:cubicBezTo>
                <a:cubicBezTo>
                  <a:pt x="12547" y="4974"/>
                  <a:pt x="12547" y="4974"/>
                  <a:pt x="12547" y="4974"/>
                </a:cubicBezTo>
                <a:cubicBezTo>
                  <a:pt x="11191" y="6303"/>
                  <a:pt x="11191" y="6303"/>
                  <a:pt x="11191" y="6303"/>
                </a:cubicBezTo>
                <a:cubicBezTo>
                  <a:pt x="13027" y="8139"/>
                  <a:pt x="13027" y="8139"/>
                  <a:pt x="13027" y="8139"/>
                </a:cubicBezTo>
                <a:cubicBezTo>
                  <a:pt x="11615" y="7037"/>
                  <a:pt x="10089" y="7122"/>
                  <a:pt x="8874" y="8365"/>
                </a:cubicBezTo>
                <a:cubicBezTo>
                  <a:pt x="7546" y="9666"/>
                  <a:pt x="7659" y="11248"/>
                  <a:pt x="8620" y="12547"/>
                </a:cubicBezTo>
                <a:cubicBezTo>
                  <a:pt x="8422" y="12349"/>
                  <a:pt x="8422" y="12349"/>
                  <a:pt x="8422" y="12349"/>
                </a:cubicBezTo>
                <a:cubicBezTo>
                  <a:pt x="7150" y="11050"/>
                  <a:pt x="5738" y="11502"/>
                  <a:pt x="5030" y="12208"/>
                </a:cubicBezTo>
                <a:cubicBezTo>
                  <a:pt x="4494" y="12745"/>
                  <a:pt x="4183" y="13480"/>
                  <a:pt x="4296" y="13989"/>
                </a:cubicBezTo>
                <a:cubicBezTo>
                  <a:pt x="1498" y="11191"/>
                  <a:pt x="1498" y="11191"/>
                  <a:pt x="1498" y="11191"/>
                </a:cubicBezTo>
                <a:cubicBezTo>
                  <a:pt x="0" y="12688"/>
                  <a:pt x="0" y="12688"/>
                  <a:pt x="0" y="12688"/>
                </a:cubicBezTo>
                <a:cubicBezTo>
                  <a:pt x="5539" y="18200"/>
                  <a:pt x="5539" y="18200"/>
                  <a:pt x="5539" y="18200"/>
                </a:cubicBezTo>
                <a:cubicBezTo>
                  <a:pt x="8507" y="18200"/>
                  <a:pt x="8507" y="18200"/>
                  <a:pt x="8507" y="18200"/>
                </a:cubicBezTo>
                <a:cubicBezTo>
                  <a:pt x="6500" y="16222"/>
                  <a:pt x="6500" y="16222"/>
                  <a:pt x="6500" y="16222"/>
                </a:cubicBezTo>
                <a:cubicBezTo>
                  <a:pt x="5454" y="15147"/>
                  <a:pt x="5454" y="14582"/>
                  <a:pt x="5964" y="14074"/>
                </a:cubicBezTo>
                <a:cubicBezTo>
                  <a:pt x="6444" y="13593"/>
                  <a:pt x="7009" y="13904"/>
                  <a:pt x="8026" y="14893"/>
                </a:cubicBezTo>
                <a:cubicBezTo>
                  <a:pt x="9976" y="16871"/>
                  <a:pt x="9976" y="16871"/>
                  <a:pt x="9976" y="16871"/>
                </a:cubicBezTo>
                <a:cubicBezTo>
                  <a:pt x="11473" y="15373"/>
                  <a:pt x="11473" y="15373"/>
                  <a:pt x="11473" y="15373"/>
                </a:cubicBezTo>
                <a:cubicBezTo>
                  <a:pt x="9609" y="13509"/>
                  <a:pt x="9609" y="13509"/>
                  <a:pt x="9609" y="13509"/>
                </a:cubicBezTo>
                <a:cubicBezTo>
                  <a:pt x="10937" y="14526"/>
                  <a:pt x="12547" y="14582"/>
                  <a:pt x="13989" y="13141"/>
                </a:cubicBezTo>
                <a:cubicBezTo>
                  <a:pt x="14017" y="13141"/>
                  <a:pt x="14017" y="13141"/>
                  <a:pt x="14017" y="13113"/>
                </a:cubicBezTo>
                <a:lnTo>
                  <a:pt x="14017" y="13113"/>
                </a:lnTo>
                <a:cubicBezTo>
                  <a:pt x="14921" y="12321"/>
                  <a:pt x="15175" y="11530"/>
                  <a:pt x="15175" y="11530"/>
                </a:cubicBezTo>
                <a:cubicBezTo>
                  <a:pt x="14045" y="10768"/>
                  <a:pt x="14045" y="10768"/>
                  <a:pt x="14045" y="10768"/>
                </a:cubicBezTo>
                <a:cubicBezTo>
                  <a:pt x="13424" y="11700"/>
                  <a:pt x="12349" y="13198"/>
                  <a:pt x="11247" y="12067"/>
                </a:cubicBezTo>
                <a:cubicBezTo>
                  <a:pt x="14073" y="9214"/>
                  <a:pt x="14073" y="9214"/>
                  <a:pt x="14073" y="9214"/>
                </a:cubicBezTo>
                <a:cubicBezTo>
                  <a:pt x="15854" y="10993"/>
                  <a:pt x="15854" y="10993"/>
                  <a:pt x="15854" y="10993"/>
                </a:cubicBezTo>
                <a:cubicBezTo>
                  <a:pt x="17408" y="9440"/>
                  <a:pt x="17408" y="9440"/>
                  <a:pt x="17408" y="9440"/>
                </a:cubicBezTo>
                <a:cubicBezTo>
                  <a:pt x="15203" y="7207"/>
                  <a:pt x="15203" y="7207"/>
                  <a:pt x="15203" y="7207"/>
                </a:cubicBezTo>
                <a:cubicBezTo>
                  <a:pt x="14158" y="6161"/>
                  <a:pt x="14780" y="5200"/>
                  <a:pt x="15203" y="4833"/>
                </a:cubicBezTo>
                <a:cubicBezTo>
                  <a:pt x="15401" y="5257"/>
                  <a:pt x="15712" y="5680"/>
                  <a:pt x="16080" y="6048"/>
                </a:cubicBezTo>
                <a:cubicBezTo>
                  <a:pt x="17521" y="7489"/>
                  <a:pt x="19386" y="7772"/>
                  <a:pt x="20998" y="6161"/>
                </a:cubicBezTo>
                <a:cubicBezTo>
                  <a:pt x="21026" y="6133"/>
                  <a:pt x="21026" y="6133"/>
                  <a:pt x="21026" y="6133"/>
                </a:cubicBezTo>
                <a:lnTo>
                  <a:pt x="21026" y="6133"/>
                </a:lnTo>
                <a:cubicBezTo>
                  <a:pt x="21930" y="5313"/>
                  <a:pt x="22184" y="4522"/>
                  <a:pt x="22184" y="4522"/>
                </a:cubicBezTo>
                <a:lnTo>
                  <a:pt x="21054" y="37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6"/>
          <p:cNvSpPr>
            <a:spLocks noGrp="1"/>
          </p:cNvSpPr>
          <p:nvPr>
            <p:ph type="dt"/>
          </p:nvPr>
        </p:nvSpPr>
        <p:spPr>
          <a:xfrm>
            <a:off x="6111000" y="4846320"/>
            <a:ext cx="2133720" cy="148320"/>
          </a:xfrm>
          <a:prstGeom prst="rect">
            <a:avLst/>
          </a:prstGeom>
        </p:spPr>
        <p:txBody>
          <a:bodyPr lIns="34200" tIns="17280" rIns="34200" bIns="17280" anchor="ctr"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© 2017 HERE | HERE Internal Use Only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/>
          </p:nvPr>
        </p:nvSpPr>
        <p:spPr>
          <a:xfrm>
            <a:off x="506160" y="4846320"/>
            <a:ext cx="2894760" cy="148320"/>
          </a:xfrm>
          <a:prstGeom prst="rect">
            <a:avLst/>
          </a:prstGeom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HERE Mobile SDKs for Business | Month,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257760" y="4846320"/>
            <a:ext cx="255960" cy="148320"/>
          </a:xfrm>
          <a:prstGeom prst="rect">
            <a:avLst/>
          </a:prstGeom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6E62C48F-9117-4A84-A433-46156705AC1B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43600" y="4851360"/>
            <a:ext cx="5263920" cy="1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15800" y="1240920"/>
            <a:ext cx="3805920" cy="653040"/>
          </a:xfrm>
          <a:prstGeom prst="rect">
            <a:avLst/>
          </a:prstGeom>
        </p:spPr>
        <p:txBody>
          <a:bodyPr lIns="34200" tIns="18000" rIns="34200" bIns="17280" anchor="b"/>
          <a:lstStyle/>
          <a:p>
            <a:pPr>
              <a:lnSpc>
                <a:spcPct val="100000"/>
              </a:lnSpc>
            </a:pPr>
            <a:r>
              <a:rPr lang="de-DE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Book"/>
              </a:rPr>
              <a:t>Add number</a:t>
            </a:r>
            <a:endParaRPr lang="de-DE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15800" y="1915920"/>
            <a:ext cx="7763760" cy="1440360"/>
          </a:xfrm>
          <a:prstGeom prst="rect">
            <a:avLst/>
          </a:prstGeom>
        </p:spPr>
        <p:txBody>
          <a:bodyPr lIns="34200" tIns="17280" rIns="34200" bIns="17280"/>
          <a:lstStyle/>
          <a:p>
            <a:pPr>
              <a:lnSpc>
                <a:spcPct val="100000"/>
              </a:lnSpc>
            </a:pPr>
            <a:r>
              <a:rPr lang="de-DE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Medium"/>
              </a:rPr>
              <a:t>Add title</a:t>
            </a:r>
            <a:endParaRPr lang="de-DE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15800" y="3485160"/>
            <a:ext cx="7763760" cy="324000"/>
          </a:xfrm>
          <a:prstGeom prst="rect">
            <a:avLst/>
          </a:prstGeom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Subline for divider with colour only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3600" y="4851360"/>
            <a:ext cx="5263920" cy="1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15800" y="212040"/>
            <a:ext cx="8042040" cy="574920"/>
          </a:xfrm>
          <a:prstGeom prst="rect">
            <a:avLst/>
          </a:prstGeom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Click to edit title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15800" y="1117080"/>
            <a:ext cx="5298840" cy="3516120"/>
          </a:xfrm>
          <a:prstGeom prst="rect">
            <a:avLst/>
          </a:prstGeom>
        </p:spPr>
        <p:txBody>
          <a:bodyPr lIns="34200" tIns="17280" rIns="34200" bIns="1728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973840" y="1117080"/>
            <a:ext cx="2483640" cy="3516120"/>
          </a:xfrm>
          <a:prstGeom prst="rect">
            <a:avLst/>
          </a:prstGeom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Add text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8525880" y="4978800"/>
            <a:ext cx="118080" cy="58680"/>
          </a:xfrm>
          <a:custGeom>
            <a:avLst/>
            <a:gdLst/>
            <a:ahLst/>
            <a:cxnLst/>
            <a:rect l="l" t="t" r="r" b="b"/>
            <a:pathLst>
              <a:path w="6359" h="3166">
                <a:moveTo>
                  <a:pt x="6358" y="0"/>
                </a:moveTo>
                <a:lnTo>
                  <a:pt x="3193" y="3165"/>
                </a:lnTo>
                <a:lnTo>
                  <a:pt x="0" y="0"/>
                </a:lnTo>
                <a:lnTo>
                  <a:pt x="6358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8541360" y="4639680"/>
            <a:ext cx="412560" cy="338760"/>
          </a:xfrm>
          <a:custGeom>
            <a:avLst/>
            <a:gdLst/>
            <a:ahLst/>
            <a:cxnLst/>
            <a:rect l="l" t="t" r="r" b="b"/>
            <a:pathLst>
              <a:path w="22185" h="18201">
                <a:moveTo>
                  <a:pt x="10174" y="10993"/>
                </a:moveTo>
                <a:lnTo>
                  <a:pt x="10174" y="10993"/>
                </a:lnTo>
                <a:cubicBezTo>
                  <a:pt x="9496" y="10231"/>
                  <a:pt x="9524" y="9807"/>
                  <a:pt x="9948" y="9383"/>
                </a:cubicBezTo>
                <a:cubicBezTo>
                  <a:pt x="10456" y="8875"/>
                  <a:pt x="10937" y="9101"/>
                  <a:pt x="11530" y="9637"/>
                </a:cubicBezTo>
                <a:lnTo>
                  <a:pt x="10174" y="10993"/>
                </a:lnTo>
                <a:close/>
                <a:moveTo>
                  <a:pt x="16956" y="2374"/>
                </a:moveTo>
                <a:lnTo>
                  <a:pt x="16956" y="2374"/>
                </a:lnTo>
                <a:cubicBezTo>
                  <a:pt x="17464" y="1894"/>
                  <a:pt x="17945" y="2092"/>
                  <a:pt x="18511" y="2657"/>
                </a:cubicBezTo>
                <a:cubicBezTo>
                  <a:pt x="17182" y="3985"/>
                  <a:pt x="17182" y="3985"/>
                  <a:pt x="17182" y="3985"/>
                </a:cubicBezTo>
                <a:cubicBezTo>
                  <a:pt x="16504" y="3222"/>
                  <a:pt x="16532" y="2798"/>
                  <a:pt x="16956" y="2374"/>
                </a:cubicBezTo>
                <a:close/>
                <a:moveTo>
                  <a:pt x="21054" y="3758"/>
                </a:moveTo>
                <a:lnTo>
                  <a:pt x="21054" y="3758"/>
                </a:lnTo>
                <a:cubicBezTo>
                  <a:pt x="20432" y="4692"/>
                  <a:pt x="19358" y="6189"/>
                  <a:pt x="18256" y="5059"/>
                </a:cubicBezTo>
                <a:cubicBezTo>
                  <a:pt x="21082" y="2205"/>
                  <a:pt x="21082" y="2205"/>
                  <a:pt x="21082" y="2205"/>
                </a:cubicBezTo>
                <a:cubicBezTo>
                  <a:pt x="20828" y="1922"/>
                  <a:pt x="20630" y="1696"/>
                  <a:pt x="20488" y="1554"/>
                </a:cubicBezTo>
                <a:cubicBezTo>
                  <a:pt x="18963" y="28"/>
                  <a:pt x="17238" y="0"/>
                  <a:pt x="15882" y="1356"/>
                </a:cubicBezTo>
                <a:cubicBezTo>
                  <a:pt x="14977" y="2261"/>
                  <a:pt x="14723" y="3278"/>
                  <a:pt x="15006" y="4268"/>
                </a:cubicBezTo>
                <a:cubicBezTo>
                  <a:pt x="14102" y="3250"/>
                  <a:pt x="14102" y="3250"/>
                  <a:pt x="14102" y="3250"/>
                </a:cubicBezTo>
                <a:cubicBezTo>
                  <a:pt x="13847" y="3391"/>
                  <a:pt x="12745" y="4353"/>
                  <a:pt x="13565" y="5822"/>
                </a:cubicBezTo>
                <a:cubicBezTo>
                  <a:pt x="12547" y="4974"/>
                  <a:pt x="12547" y="4974"/>
                  <a:pt x="12547" y="4974"/>
                </a:cubicBezTo>
                <a:cubicBezTo>
                  <a:pt x="11191" y="6303"/>
                  <a:pt x="11191" y="6303"/>
                  <a:pt x="11191" y="6303"/>
                </a:cubicBezTo>
                <a:cubicBezTo>
                  <a:pt x="13027" y="8139"/>
                  <a:pt x="13027" y="8139"/>
                  <a:pt x="13027" y="8139"/>
                </a:cubicBezTo>
                <a:cubicBezTo>
                  <a:pt x="11615" y="7037"/>
                  <a:pt x="10089" y="7122"/>
                  <a:pt x="8874" y="8365"/>
                </a:cubicBezTo>
                <a:cubicBezTo>
                  <a:pt x="7546" y="9666"/>
                  <a:pt x="7659" y="11248"/>
                  <a:pt x="8620" y="12547"/>
                </a:cubicBezTo>
                <a:cubicBezTo>
                  <a:pt x="8422" y="12349"/>
                  <a:pt x="8422" y="12349"/>
                  <a:pt x="8422" y="12349"/>
                </a:cubicBezTo>
                <a:cubicBezTo>
                  <a:pt x="7150" y="11050"/>
                  <a:pt x="5738" y="11502"/>
                  <a:pt x="5030" y="12208"/>
                </a:cubicBezTo>
                <a:cubicBezTo>
                  <a:pt x="4494" y="12745"/>
                  <a:pt x="4183" y="13480"/>
                  <a:pt x="4296" y="13989"/>
                </a:cubicBezTo>
                <a:cubicBezTo>
                  <a:pt x="1498" y="11191"/>
                  <a:pt x="1498" y="11191"/>
                  <a:pt x="1498" y="11191"/>
                </a:cubicBezTo>
                <a:cubicBezTo>
                  <a:pt x="0" y="12688"/>
                  <a:pt x="0" y="12688"/>
                  <a:pt x="0" y="12688"/>
                </a:cubicBezTo>
                <a:cubicBezTo>
                  <a:pt x="5539" y="18200"/>
                  <a:pt x="5539" y="18200"/>
                  <a:pt x="5539" y="18200"/>
                </a:cubicBezTo>
                <a:cubicBezTo>
                  <a:pt x="8507" y="18200"/>
                  <a:pt x="8507" y="18200"/>
                  <a:pt x="8507" y="18200"/>
                </a:cubicBezTo>
                <a:cubicBezTo>
                  <a:pt x="6500" y="16222"/>
                  <a:pt x="6500" y="16222"/>
                  <a:pt x="6500" y="16222"/>
                </a:cubicBezTo>
                <a:cubicBezTo>
                  <a:pt x="5454" y="15147"/>
                  <a:pt x="5454" y="14582"/>
                  <a:pt x="5964" y="14074"/>
                </a:cubicBezTo>
                <a:cubicBezTo>
                  <a:pt x="6444" y="13593"/>
                  <a:pt x="7009" y="13904"/>
                  <a:pt x="8026" y="14893"/>
                </a:cubicBezTo>
                <a:cubicBezTo>
                  <a:pt x="9976" y="16871"/>
                  <a:pt x="9976" y="16871"/>
                  <a:pt x="9976" y="16871"/>
                </a:cubicBezTo>
                <a:cubicBezTo>
                  <a:pt x="11473" y="15373"/>
                  <a:pt x="11473" y="15373"/>
                  <a:pt x="11473" y="15373"/>
                </a:cubicBezTo>
                <a:cubicBezTo>
                  <a:pt x="9609" y="13509"/>
                  <a:pt x="9609" y="13509"/>
                  <a:pt x="9609" y="13509"/>
                </a:cubicBezTo>
                <a:cubicBezTo>
                  <a:pt x="10937" y="14526"/>
                  <a:pt x="12547" y="14582"/>
                  <a:pt x="13989" y="13141"/>
                </a:cubicBezTo>
                <a:cubicBezTo>
                  <a:pt x="14017" y="13141"/>
                  <a:pt x="14017" y="13141"/>
                  <a:pt x="14017" y="13113"/>
                </a:cubicBezTo>
                <a:lnTo>
                  <a:pt x="14017" y="13113"/>
                </a:lnTo>
                <a:cubicBezTo>
                  <a:pt x="14921" y="12321"/>
                  <a:pt x="15175" y="11530"/>
                  <a:pt x="15175" y="11530"/>
                </a:cubicBezTo>
                <a:cubicBezTo>
                  <a:pt x="14045" y="10768"/>
                  <a:pt x="14045" y="10768"/>
                  <a:pt x="14045" y="10768"/>
                </a:cubicBezTo>
                <a:cubicBezTo>
                  <a:pt x="13424" y="11700"/>
                  <a:pt x="12349" y="13198"/>
                  <a:pt x="11247" y="12067"/>
                </a:cubicBezTo>
                <a:cubicBezTo>
                  <a:pt x="14073" y="9214"/>
                  <a:pt x="14073" y="9214"/>
                  <a:pt x="14073" y="9214"/>
                </a:cubicBezTo>
                <a:cubicBezTo>
                  <a:pt x="15854" y="10993"/>
                  <a:pt x="15854" y="10993"/>
                  <a:pt x="15854" y="10993"/>
                </a:cubicBezTo>
                <a:cubicBezTo>
                  <a:pt x="17408" y="9440"/>
                  <a:pt x="17408" y="9440"/>
                  <a:pt x="17408" y="9440"/>
                </a:cubicBezTo>
                <a:cubicBezTo>
                  <a:pt x="15203" y="7207"/>
                  <a:pt x="15203" y="7207"/>
                  <a:pt x="15203" y="7207"/>
                </a:cubicBezTo>
                <a:cubicBezTo>
                  <a:pt x="14158" y="6161"/>
                  <a:pt x="14780" y="5200"/>
                  <a:pt x="15203" y="4833"/>
                </a:cubicBezTo>
                <a:cubicBezTo>
                  <a:pt x="15401" y="5257"/>
                  <a:pt x="15712" y="5680"/>
                  <a:pt x="16080" y="6048"/>
                </a:cubicBezTo>
                <a:cubicBezTo>
                  <a:pt x="17521" y="7489"/>
                  <a:pt x="19386" y="7772"/>
                  <a:pt x="20998" y="6161"/>
                </a:cubicBezTo>
                <a:cubicBezTo>
                  <a:pt x="21026" y="6133"/>
                  <a:pt x="21026" y="6133"/>
                  <a:pt x="21026" y="6133"/>
                </a:cubicBezTo>
                <a:lnTo>
                  <a:pt x="21026" y="6133"/>
                </a:lnTo>
                <a:cubicBezTo>
                  <a:pt x="21930" y="5313"/>
                  <a:pt x="22184" y="4522"/>
                  <a:pt x="22184" y="4522"/>
                </a:cubicBezTo>
                <a:lnTo>
                  <a:pt x="21054" y="37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7"/>
          <p:cNvSpPr>
            <a:spLocks noGrp="1"/>
          </p:cNvSpPr>
          <p:nvPr>
            <p:ph type="dt"/>
          </p:nvPr>
        </p:nvSpPr>
        <p:spPr>
          <a:xfrm>
            <a:off x="6111000" y="4846320"/>
            <a:ext cx="2133720" cy="148320"/>
          </a:xfrm>
          <a:prstGeom prst="rect">
            <a:avLst/>
          </a:prstGeom>
        </p:spPr>
        <p:txBody>
          <a:bodyPr lIns="34200" tIns="17280" rIns="34200" bIns="17280" anchor="ctr"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© 2017 HERE | HERE Internal Use Only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8"/>
          <p:cNvSpPr>
            <a:spLocks noGrp="1"/>
          </p:cNvSpPr>
          <p:nvPr>
            <p:ph type="ftr"/>
          </p:nvPr>
        </p:nvSpPr>
        <p:spPr>
          <a:xfrm>
            <a:off x="506160" y="4846320"/>
            <a:ext cx="2894760" cy="148320"/>
          </a:xfrm>
          <a:prstGeom prst="rect">
            <a:avLst/>
          </a:prstGeom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HERE Mobile SDKs for Business | Month,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9"/>
          <p:cNvSpPr>
            <a:spLocks noGrp="1"/>
          </p:cNvSpPr>
          <p:nvPr>
            <p:ph type="sldNum"/>
          </p:nvPr>
        </p:nvSpPr>
        <p:spPr>
          <a:xfrm>
            <a:off x="257760" y="4846320"/>
            <a:ext cx="255960" cy="148320"/>
          </a:xfrm>
          <a:prstGeom prst="rect">
            <a:avLst/>
          </a:prstGeom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1738038A-36E3-4CB8-950F-8F83D3CC92F8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43600" y="4851360"/>
            <a:ext cx="5263920" cy="1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415800" y="2138400"/>
            <a:ext cx="3383640" cy="82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48DAD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Thank you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15800" y="3821760"/>
            <a:ext cx="7703640" cy="213480"/>
          </a:xfrm>
          <a:prstGeom prst="rect">
            <a:avLst/>
          </a:prstGeom>
        </p:spPr>
        <p:txBody>
          <a:bodyPr lIns="0" rIns="34200" bIns="17280" anchor="b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Add your name</a:t>
            </a:r>
            <a:endParaRPr lang="de-D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15800" y="4291920"/>
            <a:ext cx="1692360" cy="336240"/>
          </a:xfrm>
          <a:prstGeom prst="rect">
            <a:avLst/>
          </a:prstGeom>
        </p:spPr>
        <p:txBody>
          <a:bodyPr lIns="0" rIns="34200" bIns="17280" anchor="b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Add your company details</a:t>
            </a:r>
            <a:endParaRPr lang="de-D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2245320" y="4291920"/>
            <a:ext cx="2880000" cy="336240"/>
          </a:xfrm>
          <a:prstGeom prst="rect">
            <a:avLst/>
          </a:prstGeom>
        </p:spPr>
        <p:txBody>
          <a:bodyPr lIns="0" rIns="34200" bIns="17280" anchor="b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Add your company details</a:t>
            </a:r>
            <a:endParaRPr lang="de-D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415800" y="3573360"/>
            <a:ext cx="3383640" cy="2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8DAD0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Contact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7746480" y="1095120"/>
            <a:ext cx="277560" cy="138240"/>
          </a:xfrm>
          <a:custGeom>
            <a:avLst/>
            <a:gdLst/>
            <a:ahLst/>
            <a:cxnLst/>
            <a:rect l="l" t="t" r="r" b="b"/>
            <a:pathLst>
              <a:path w="6359" h="3166">
                <a:moveTo>
                  <a:pt x="6358" y="0"/>
                </a:moveTo>
                <a:lnTo>
                  <a:pt x="3193" y="3165"/>
                </a:lnTo>
                <a:lnTo>
                  <a:pt x="0" y="0"/>
                </a:lnTo>
                <a:lnTo>
                  <a:pt x="6358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8"/>
          <p:cNvSpPr/>
          <p:nvPr/>
        </p:nvSpPr>
        <p:spPr>
          <a:xfrm>
            <a:off x="7782480" y="298800"/>
            <a:ext cx="969840" cy="796320"/>
          </a:xfrm>
          <a:custGeom>
            <a:avLst/>
            <a:gdLst/>
            <a:ahLst/>
            <a:cxnLst/>
            <a:rect l="l" t="t" r="r" b="b"/>
            <a:pathLst>
              <a:path w="22185" h="18201">
                <a:moveTo>
                  <a:pt x="10174" y="10993"/>
                </a:moveTo>
                <a:lnTo>
                  <a:pt x="10174" y="10993"/>
                </a:lnTo>
                <a:cubicBezTo>
                  <a:pt x="9496" y="10231"/>
                  <a:pt x="9524" y="9807"/>
                  <a:pt x="9948" y="9383"/>
                </a:cubicBezTo>
                <a:cubicBezTo>
                  <a:pt x="10456" y="8875"/>
                  <a:pt x="10937" y="9101"/>
                  <a:pt x="11530" y="9637"/>
                </a:cubicBezTo>
                <a:lnTo>
                  <a:pt x="10174" y="10993"/>
                </a:lnTo>
                <a:close/>
                <a:moveTo>
                  <a:pt x="16956" y="2374"/>
                </a:moveTo>
                <a:lnTo>
                  <a:pt x="16956" y="2374"/>
                </a:lnTo>
                <a:cubicBezTo>
                  <a:pt x="17464" y="1894"/>
                  <a:pt x="17945" y="2092"/>
                  <a:pt x="18511" y="2657"/>
                </a:cubicBezTo>
                <a:cubicBezTo>
                  <a:pt x="17182" y="3985"/>
                  <a:pt x="17182" y="3985"/>
                  <a:pt x="17182" y="3985"/>
                </a:cubicBezTo>
                <a:cubicBezTo>
                  <a:pt x="16504" y="3222"/>
                  <a:pt x="16532" y="2798"/>
                  <a:pt x="16956" y="2374"/>
                </a:cubicBezTo>
                <a:close/>
                <a:moveTo>
                  <a:pt x="21054" y="3758"/>
                </a:moveTo>
                <a:lnTo>
                  <a:pt x="21054" y="3758"/>
                </a:lnTo>
                <a:cubicBezTo>
                  <a:pt x="20432" y="4692"/>
                  <a:pt x="19358" y="6189"/>
                  <a:pt x="18256" y="5059"/>
                </a:cubicBezTo>
                <a:cubicBezTo>
                  <a:pt x="21082" y="2205"/>
                  <a:pt x="21082" y="2205"/>
                  <a:pt x="21082" y="2205"/>
                </a:cubicBezTo>
                <a:cubicBezTo>
                  <a:pt x="20828" y="1922"/>
                  <a:pt x="20630" y="1696"/>
                  <a:pt x="20488" y="1554"/>
                </a:cubicBezTo>
                <a:cubicBezTo>
                  <a:pt x="18963" y="28"/>
                  <a:pt x="17238" y="0"/>
                  <a:pt x="15882" y="1356"/>
                </a:cubicBezTo>
                <a:cubicBezTo>
                  <a:pt x="14977" y="2261"/>
                  <a:pt x="14723" y="3278"/>
                  <a:pt x="15006" y="4268"/>
                </a:cubicBezTo>
                <a:cubicBezTo>
                  <a:pt x="14102" y="3250"/>
                  <a:pt x="14102" y="3250"/>
                  <a:pt x="14102" y="3250"/>
                </a:cubicBezTo>
                <a:cubicBezTo>
                  <a:pt x="13847" y="3391"/>
                  <a:pt x="12745" y="4353"/>
                  <a:pt x="13565" y="5822"/>
                </a:cubicBezTo>
                <a:cubicBezTo>
                  <a:pt x="12547" y="4974"/>
                  <a:pt x="12547" y="4974"/>
                  <a:pt x="12547" y="4974"/>
                </a:cubicBezTo>
                <a:cubicBezTo>
                  <a:pt x="11191" y="6303"/>
                  <a:pt x="11191" y="6303"/>
                  <a:pt x="11191" y="6303"/>
                </a:cubicBezTo>
                <a:cubicBezTo>
                  <a:pt x="13027" y="8139"/>
                  <a:pt x="13027" y="8139"/>
                  <a:pt x="13027" y="8139"/>
                </a:cubicBezTo>
                <a:cubicBezTo>
                  <a:pt x="11615" y="7037"/>
                  <a:pt x="10089" y="7122"/>
                  <a:pt x="8874" y="8365"/>
                </a:cubicBezTo>
                <a:cubicBezTo>
                  <a:pt x="7546" y="9666"/>
                  <a:pt x="7659" y="11248"/>
                  <a:pt x="8620" y="12547"/>
                </a:cubicBezTo>
                <a:cubicBezTo>
                  <a:pt x="8422" y="12349"/>
                  <a:pt x="8422" y="12349"/>
                  <a:pt x="8422" y="12349"/>
                </a:cubicBezTo>
                <a:cubicBezTo>
                  <a:pt x="7150" y="11050"/>
                  <a:pt x="5738" y="11502"/>
                  <a:pt x="5030" y="12208"/>
                </a:cubicBezTo>
                <a:cubicBezTo>
                  <a:pt x="4494" y="12745"/>
                  <a:pt x="4183" y="13480"/>
                  <a:pt x="4296" y="13989"/>
                </a:cubicBezTo>
                <a:cubicBezTo>
                  <a:pt x="1498" y="11191"/>
                  <a:pt x="1498" y="11191"/>
                  <a:pt x="1498" y="11191"/>
                </a:cubicBezTo>
                <a:cubicBezTo>
                  <a:pt x="0" y="12688"/>
                  <a:pt x="0" y="12688"/>
                  <a:pt x="0" y="12688"/>
                </a:cubicBezTo>
                <a:cubicBezTo>
                  <a:pt x="5539" y="18200"/>
                  <a:pt x="5539" y="18200"/>
                  <a:pt x="5539" y="18200"/>
                </a:cubicBezTo>
                <a:cubicBezTo>
                  <a:pt x="8507" y="18200"/>
                  <a:pt x="8507" y="18200"/>
                  <a:pt x="8507" y="18200"/>
                </a:cubicBezTo>
                <a:cubicBezTo>
                  <a:pt x="6500" y="16222"/>
                  <a:pt x="6500" y="16222"/>
                  <a:pt x="6500" y="16222"/>
                </a:cubicBezTo>
                <a:cubicBezTo>
                  <a:pt x="5454" y="15147"/>
                  <a:pt x="5454" y="14582"/>
                  <a:pt x="5964" y="14074"/>
                </a:cubicBezTo>
                <a:cubicBezTo>
                  <a:pt x="6444" y="13593"/>
                  <a:pt x="7009" y="13904"/>
                  <a:pt x="8026" y="14893"/>
                </a:cubicBezTo>
                <a:cubicBezTo>
                  <a:pt x="9976" y="16871"/>
                  <a:pt x="9976" y="16871"/>
                  <a:pt x="9976" y="16871"/>
                </a:cubicBezTo>
                <a:cubicBezTo>
                  <a:pt x="11473" y="15373"/>
                  <a:pt x="11473" y="15373"/>
                  <a:pt x="11473" y="15373"/>
                </a:cubicBezTo>
                <a:cubicBezTo>
                  <a:pt x="9609" y="13509"/>
                  <a:pt x="9609" y="13509"/>
                  <a:pt x="9609" y="13509"/>
                </a:cubicBezTo>
                <a:cubicBezTo>
                  <a:pt x="10937" y="14526"/>
                  <a:pt x="12547" y="14582"/>
                  <a:pt x="13989" y="13141"/>
                </a:cubicBezTo>
                <a:cubicBezTo>
                  <a:pt x="14017" y="13141"/>
                  <a:pt x="14017" y="13141"/>
                  <a:pt x="14017" y="13113"/>
                </a:cubicBezTo>
                <a:lnTo>
                  <a:pt x="14017" y="13113"/>
                </a:lnTo>
                <a:cubicBezTo>
                  <a:pt x="14921" y="12321"/>
                  <a:pt x="15175" y="11530"/>
                  <a:pt x="15175" y="11530"/>
                </a:cubicBezTo>
                <a:cubicBezTo>
                  <a:pt x="14045" y="10768"/>
                  <a:pt x="14045" y="10768"/>
                  <a:pt x="14045" y="10768"/>
                </a:cubicBezTo>
                <a:cubicBezTo>
                  <a:pt x="13424" y="11700"/>
                  <a:pt x="12349" y="13198"/>
                  <a:pt x="11247" y="12067"/>
                </a:cubicBezTo>
                <a:cubicBezTo>
                  <a:pt x="14073" y="9214"/>
                  <a:pt x="14073" y="9214"/>
                  <a:pt x="14073" y="9214"/>
                </a:cubicBezTo>
                <a:cubicBezTo>
                  <a:pt x="15854" y="10993"/>
                  <a:pt x="15854" y="10993"/>
                  <a:pt x="15854" y="10993"/>
                </a:cubicBezTo>
                <a:cubicBezTo>
                  <a:pt x="17408" y="9440"/>
                  <a:pt x="17408" y="9440"/>
                  <a:pt x="17408" y="9440"/>
                </a:cubicBezTo>
                <a:cubicBezTo>
                  <a:pt x="15203" y="7207"/>
                  <a:pt x="15203" y="7207"/>
                  <a:pt x="15203" y="7207"/>
                </a:cubicBezTo>
                <a:cubicBezTo>
                  <a:pt x="14158" y="6161"/>
                  <a:pt x="14780" y="5200"/>
                  <a:pt x="15203" y="4833"/>
                </a:cubicBezTo>
                <a:cubicBezTo>
                  <a:pt x="15401" y="5257"/>
                  <a:pt x="15712" y="5680"/>
                  <a:pt x="16080" y="6048"/>
                </a:cubicBezTo>
                <a:cubicBezTo>
                  <a:pt x="17521" y="7489"/>
                  <a:pt x="19386" y="7772"/>
                  <a:pt x="20998" y="6161"/>
                </a:cubicBezTo>
                <a:cubicBezTo>
                  <a:pt x="21026" y="6133"/>
                  <a:pt x="21026" y="6133"/>
                  <a:pt x="21026" y="6133"/>
                </a:cubicBezTo>
                <a:lnTo>
                  <a:pt x="21026" y="6133"/>
                </a:lnTo>
                <a:cubicBezTo>
                  <a:pt x="21930" y="5313"/>
                  <a:pt x="22184" y="4522"/>
                  <a:pt x="22184" y="4522"/>
                </a:cubicBezTo>
                <a:lnTo>
                  <a:pt x="21054" y="3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cs.ext.here.com/mobilesdk_examp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9.png"/><Relationship Id="rId4" Type="http://schemas.openxmlformats.org/officeDocument/2006/relationships/hyperlink" Target="mailto:tcsplatform@here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15800" y="3367080"/>
            <a:ext cx="5307840" cy="892800"/>
          </a:xfrm>
          <a:prstGeom prst="rect">
            <a:avLst/>
          </a:prstGeom>
          <a:noFill/>
          <a:ln>
            <a:noFill/>
          </a:ln>
        </p:spPr>
        <p:txBody>
          <a:bodyPr lIns="0" tIns="17280" rIns="34200" bIns="17280"/>
          <a:lstStyle/>
          <a:p>
            <a:pPr>
              <a:lnSpc>
                <a:spcPct val="100000"/>
              </a:lnSpc>
            </a:pPr>
            <a:r>
              <a:rPr lang="en-US" sz="2800" b="0" strike="noStrike" spc="-1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15800" y="4457880"/>
            <a:ext cx="5137920" cy="216360"/>
          </a:xfrm>
          <a:prstGeom prst="rect">
            <a:avLst/>
          </a:prstGeom>
          <a:noFill/>
          <a:ln>
            <a:noFill/>
          </a:ln>
        </p:spPr>
        <p:txBody>
          <a:bodyPr lIns="0" tIns="0" rIns="34200" bIns="17280" anchor="ctr"/>
          <a:lstStyle/>
          <a:p>
            <a:pPr>
              <a:lnSpc>
                <a:spcPct val="95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Jithin Krishnan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415800" y="4688640"/>
            <a:ext cx="5137920" cy="216360"/>
          </a:xfrm>
          <a:prstGeom prst="rect">
            <a:avLst/>
          </a:prstGeom>
          <a:noFill/>
          <a:ln>
            <a:noFill/>
          </a:ln>
        </p:spPr>
        <p:txBody>
          <a:bodyPr lIns="0" tIns="0" rIns="34200" bIns="17280" anchor="ctr"/>
          <a:lstStyle/>
          <a:p>
            <a:pPr>
              <a:lnSpc>
                <a:spcPct val="95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November 20, 2017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7"/>
          <p:cNvPicPr/>
          <p:nvPr/>
        </p:nvPicPr>
        <p:blipFill>
          <a:blip r:embed="rId3"/>
          <a:stretch/>
        </p:blipFill>
        <p:spPr>
          <a:xfrm>
            <a:off x="5887800" y="1138680"/>
            <a:ext cx="2250720" cy="3515040"/>
          </a:xfrm>
          <a:prstGeom prst="rect">
            <a:avLst/>
          </a:prstGeom>
          <a:ln>
            <a:noFill/>
          </a:ln>
        </p:spPr>
      </p:pic>
      <p:sp>
        <p:nvSpPr>
          <p:cNvPr id="257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Nearby  : Places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15800" y="111708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Places search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&gt; 75 million places available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Explore places by categories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[NMAPlaces sharedPlaces] topLevelCategories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NMACategoryFilter *categoryFilter = [NMACategoryFilter new];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[categoryFilter addCategoryFilterFromUniqueId:restCategory.uniqueId]; createHereRequestWithLocation:vancouver filters:categoryFilter];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topLevel categories include Petrol Station, Rest Areas, Parking Facility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259" name="Picture 10"/>
          <p:cNvPicPr/>
          <p:nvPr/>
        </p:nvPicPr>
        <p:blipFill>
          <a:blip r:embed="rId4"/>
          <a:stretch/>
        </p:blipFill>
        <p:spPr>
          <a:xfrm>
            <a:off x="8244360" y="30960"/>
            <a:ext cx="875160" cy="742680"/>
          </a:xfrm>
          <a:prstGeom prst="rect">
            <a:avLst/>
          </a:prstGeom>
          <a:ln>
            <a:noFill/>
          </a:ln>
        </p:spPr>
      </p:pic>
      <p:sp>
        <p:nvSpPr>
          <p:cNvPr id="260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B9BA766E-8A9B-457B-B68C-50D627521344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1" name="TextShape 4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Addons / Features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10040" y="106416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Traffic information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 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Available from SDK as traffic tiles for flow data.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Traffic events on Route available from Traffic NMATrafficManager -&gt;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	 getTrafficEventsOnRoute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Weather information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Available only as REST API, not integrated into SDK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Swarm data ?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Guessing traffic congestion data, only available as Flow tiles on the map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B1B0ABEB-A7C8-440A-9206-F65D13FA5F77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5" name="Picture 6"/>
          <p:cNvPicPr/>
          <p:nvPr/>
        </p:nvPicPr>
        <p:blipFill>
          <a:blip r:embed="rId2"/>
          <a:stretch/>
        </p:blipFill>
        <p:spPr>
          <a:xfrm>
            <a:off x="6660360" y="476640"/>
            <a:ext cx="1141560" cy="4103280"/>
          </a:xfrm>
          <a:prstGeom prst="rect">
            <a:avLst/>
          </a:prstGeom>
          <a:ln>
            <a:noFill/>
          </a:ln>
        </p:spPr>
      </p:pic>
      <p:pic>
        <p:nvPicPr>
          <p:cNvPr id="266" name="Picture 7"/>
          <p:cNvPicPr/>
          <p:nvPr/>
        </p:nvPicPr>
        <p:blipFill>
          <a:blip r:embed="rId3"/>
          <a:stretch/>
        </p:blipFill>
        <p:spPr>
          <a:xfrm>
            <a:off x="8299080" y="-18000"/>
            <a:ext cx="844560" cy="716760"/>
          </a:xfrm>
          <a:prstGeom prst="rect">
            <a:avLst/>
          </a:prstGeom>
          <a:ln>
            <a:noFill/>
          </a:ln>
        </p:spPr>
      </p:pic>
      <p:sp>
        <p:nvSpPr>
          <p:cNvPr id="267" name="TextShape 4"/>
          <p:cNvSpPr txBox="1"/>
          <p:nvPr/>
        </p:nvSpPr>
        <p:spPr>
          <a:xfrm>
            <a:off x="50652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NMANavigationManagerDelegate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0" name="Picture 8"/>
          <p:cNvPicPr/>
          <p:nvPr/>
        </p:nvPicPr>
        <p:blipFill>
          <a:blip r:embed="rId3"/>
          <a:stretch/>
        </p:blipFill>
        <p:spPr>
          <a:xfrm>
            <a:off x="8299080" y="-18000"/>
            <a:ext cx="844560" cy="71676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D3C1CC0A-E4D9-407E-A05C-D2DDC558F9E9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415800" y="774223"/>
            <a:ext cx="8404200" cy="325764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NMANavigationManager notifies the client of navigation events through its delegates that implement the NMANavigationManagerDelegate protocol.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navigationManager didReachStopover:(nonnull NMAWaypoint *) stopover) never called – Should have been fixed with SDK 3.3.1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Permanent Speedinfo (just called when didUpdateSpeedingStatus is triggered) ?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Display POIs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15800" y="105840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Hide/Show Default POIs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357120" lvl="1" indent="-17892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NMAMapView provides the following methods to show and hide categories of places on the map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357120" lvl="1" indent="-17892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[mapview setVisibility:NO forPoiCategory:NMAMapPoiCategoryPetrolStation];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357120" lvl="1" indent="-17892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POI objects cannot be modified, but can be selected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275" name="Picture 10"/>
          <p:cNvPicPr/>
          <p:nvPr/>
        </p:nvPicPr>
        <p:blipFill>
          <a:blip r:embed="rId3"/>
          <a:stretch/>
        </p:blipFill>
        <p:spPr>
          <a:xfrm>
            <a:off x="8244360" y="30960"/>
            <a:ext cx="875160" cy="742680"/>
          </a:xfrm>
          <a:prstGeom prst="rect">
            <a:avLst/>
          </a:prstGeom>
          <a:ln>
            <a:noFill/>
          </a:ln>
        </p:spPr>
      </p:pic>
      <p:sp>
        <p:nvSpPr>
          <p:cNvPr id="276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45348499-689C-481A-AADF-BB0D142B9C97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7" name="Picture 8"/>
          <p:cNvPicPr/>
          <p:nvPr/>
        </p:nvPicPr>
        <p:blipFill>
          <a:blip r:embed="rId4"/>
          <a:stretch/>
        </p:blipFill>
        <p:spPr>
          <a:xfrm>
            <a:off x="5706360" y="787320"/>
            <a:ext cx="2750400" cy="3871440"/>
          </a:xfrm>
          <a:prstGeom prst="rect">
            <a:avLst/>
          </a:prstGeom>
          <a:ln>
            <a:noFill/>
          </a:ln>
        </p:spPr>
      </p:pic>
      <p:sp>
        <p:nvSpPr>
          <p:cNvPr id="278" name="TextShape 4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Marker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15800" y="111708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NMAMapMarker 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The NMAMapMarker class is used to display a custom icon at a fixed geographical position on the map.  Formats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357120" lvl="1" indent="-17892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BMP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357120" lvl="1" indent="-17892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SVG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357120" lvl="1" indent="-17892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JPEG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357120" lvl="1" indent="-17892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PNG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NMAMapGeoModel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 NMAMapLocalModel is an arbitrary 3D map object that is drawn using a local coordinate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64D1A397-2CAF-4A81-9D76-95AFFC02EA25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2" name="Picture 10"/>
          <p:cNvPicPr/>
          <p:nvPr/>
        </p:nvPicPr>
        <p:blipFill>
          <a:blip r:embed="rId3"/>
          <a:stretch/>
        </p:blipFill>
        <p:spPr>
          <a:xfrm>
            <a:off x="8244360" y="30960"/>
            <a:ext cx="875160" cy="742680"/>
          </a:xfrm>
          <a:prstGeom prst="rect">
            <a:avLst/>
          </a:prstGeom>
          <a:ln>
            <a:noFill/>
          </a:ln>
        </p:spPr>
      </p:pic>
      <p:pic>
        <p:nvPicPr>
          <p:cNvPr id="283" name="Picture 4"/>
          <p:cNvPicPr/>
          <p:nvPr/>
        </p:nvPicPr>
        <p:blipFill>
          <a:blip r:embed="rId4"/>
          <a:stretch/>
        </p:blipFill>
        <p:spPr>
          <a:xfrm>
            <a:off x="6084000" y="1117080"/>
            <a:ext cx="1906920" cy="1888920"/>
          </a:xfrm>
          <a:prstGeom prst="rect">
            <a:avLst/>
          </a:prstGeom>
          <a:ln>
            <a:noFill/>
          </a:ln>
        </p:spPr>
      </p:pic>
      <p:pic>
        <p:nvPicPr>
          <p:cNvPr id="284" name="Picture 11"/>
          <p:cNvPicPr/>
          <p:nvPr/>
        </p:nvPicPr>
        <p:blipFill>
          <a:blip r:embed="rId5"/>
          <a:stretch/>
        </p:blipFill>
        <p:spPr>
          <a:xfrm>
            <a:off x="6561720" y="2725560"/>
            <a:ext cx="1896120" cy="1872000"/>
          </a:xfrm>
          <a:prstGeom prst="rect">
            <a:avLst/>
          </a:prstGeom>
          <a:ln>
            <a:noFill/>
          </a:ln>
        </p:spPr>
      </p:pic>
      <p:sp>
        <p:nvSpPr>
          <p:cNvPr id="285" name="CustomShape 4"/>
          <p:cNvSpPr/>
          <p:nvPr/>
        </p:nvSpPr>
        <p:spPr>
          <a:xfrm>
            <a:off x="0" y="-84240"/>
            <a:ext cx="57600" cy="168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F1621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 </a:t>
            </a:r>
            <a:r>
              <a:rPr lang="en-US" sz="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5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11"/>
          <p:cNvPicPr/>
          <p:nvPr/>
        </p:nvPicPr>
        <p:blipFill>
          <a:blip r:embed="rId3"/>
          <a:srcRect r="10675"/>
          <a:stretch/>
        </p:blipFill>
        <p:spPr>
          <a:xfrm>
            <a:off x="5866560" y="1090800"/>
            <a:ext cx="2232000" cy="3559320"/>
          </a:xfrm>
          <a:prstGeom prst="rect">
            <a:avLst/>
          </a:prstGeom>
          <a:ln>
            <a:noFill/>
          </a:ln>
        </p:spPr>
      </p:pic>
      <p:sp>
        <p:nvSpPr>
          <p:cNvPr id="288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Platform Extensions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15800" y="111708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Custom Location Extension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Allows customer upload and management of private POI and polygon databases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Upload of POIs in CSV and XML files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Upload of polygons in shape format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Automatic and manual geocoding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Administration of POIs and polygons in database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User management module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Flexible, customizable POI database format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Support for complex search queries 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825480" lvl="2" indent="-285480">
              <a:lnSpc>
                <a:spcPct val="110000"/>
              </a:lnSpc>
              <a:buClr>
                <a:srgbClr val="00AFAA"/>
              </a:buClr>
              <a:buFont typeface="Arial"/>
              <a:buChar char="-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Geospatial - corridor, polygon, and proximity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825480" lvl="2" indent="-285480">
              <a:lnSpc>
                <a:spcPct val="110000"/>
              </a:lnSpc>
              <a:buClr>
                <a:srgbClr val="00AFAA"/>
              </a:buClr>
              <a:buFont typeface="Arial"/>
              <a:buChar char="-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Logical – on all attributes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825480" lvl="2" indent="-285480">
              <a:lnSpc>
                <a:spcPct val="110000"/>
              </a:lnSpc>
              <a:buClr>
                <a:srgbClr val="00AFAA"/>
              </a:buClr>
              <a:buFont typeface="Arial"/>
              <a:buChar char="-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Combination of both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290" name="Picture 9"/>
          <p:cNvPicPr/>
          <p:nvPr/>
        </p:nvPicPr>
        <p:blipFill>
          <a:blip r:embed="rId4"/>
          <a:stretch/>
        </p:blipFill>
        <p:spPr>
          <a:xfrm>
            <a:off x="8316360" y="54000"/>
            <a:ext cx="727560" cy="560880"/>
          </a:xfrm>
          <a:prstGeom prst="rect">
            <a:avLst/>
          </a:prstGeom>
          <a:ln>
            <a:noFill/>
          </a:ln>
        </p:spPr>
      </p:pic>
      <p:sp>
        <p:nvSpPr>
          <p:cNvPr id="291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3FB00B91-0B4B-43FD-9BB3-AB78AB684701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4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General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385920" y="106416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SDK 3.4 onwards swift supported for IOS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The HERE SDK contains suggested Swift method names to better align with standard Swift naming conventions. For example, createGeocodeRequestWithQuery:searchArea:locationContext: is create(query:searchArea:locationContext:) in Swift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Sample available on </a:t>
            </a:r>
            <a:r>
              <a:rPr lang="de-DE" sz="1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hlinkClick r:id="rId3"/>
              </a:rPr>
              <a:t>https://tcs.ext.here.com/mobilesdk_examples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If further examples are required, contact </a:t>
            </a:r>
            <a:r>
              <a:rPr lang="de-DE" sz="1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  <a:hlinkClick r:id="rId4"/>
              </a:rPr>
              <a:t>tcsplatform@here.com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	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	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60F32D72-BDBC-4BAC-A415-0AC316B5F0AB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4" name="Picture 4"/>
          <p:cNvPicPr/>
          <p:nvPr/>
        </p:nvPicPr>
        <p:blipFill>
          <a:blip r:embed="rId5"/>
          <a:stretch/>
        </p:blipFill>
        <p:spPr>
          <a:xfrm>
            <a:off x="5689440" y="1064160"/>
            <a:ext cx="3020400" cy="280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Car Integration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15800" y="111708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 anchor="t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Possible </a:t>
            </a:r>
            <a:r>
              <a:rPr lang="de-DE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syncronization</a:t>
            </a: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with</a:t>
            </a: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HERE </a:t>
            </a:r>
            <a:r>
              <a:rPr lang="de-DE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car</a:t>
            </a: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SDK / </a:t>
            </a:r>
            <a:r>
              <a:rPr lang="de-DE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integrated</a:t>
            </a: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in MIB2+ </a:t>
            </a:r>
            <a:r>
              <a:rPr lang="de-DE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projects</a:t>
            </a: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(</a:t>
            </a:r>
            <a:r>
              <a:rPr lang="de-DE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submitting</a:t>
            </a: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of</a:t>
            </a: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calculated</a:t>
            </a: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route / </a:t>
            </a:r>
            <a:r>
              <a:rPr lang="de-DE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targets</a:t>
            </a: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)</a:t>
            </a:r>
            <a:r>
              <a:rPr lang="de-DE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 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620" lvl="1" indent="-285115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Not supported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with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IOS Premium SDK ,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only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supported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by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Companion SDK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part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of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MIB2+ Project</a:t>
            </a:r>
            <a:endParaRPr lang="de-DE" sz="1400" b="0" strike="noStrike">
              <a:solidFill>
                <a:srgbClr val="000000"/>
              </a:solidFill>
              <a:latin typeface="Fira Sans Book"/>
            </a:endParaRPr>
          </a:p>
          <a:p>
            <a:pPr marL="642620" lvl="1" indent="-285115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If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required</a:t>
            </a:r>
            <a:r>
              <a:rPr lang="de-DE" sz="1400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in </a:t>
            </a:r>
            <a:r>
              <a:rPr lang="de-DE" sz="1400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mSDK</a:t>
            </a:r>
            <a:r>
              <a:rPr lang="de-DE" sz="1400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 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,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it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would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need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to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go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through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the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MRF </a:t>
            </a:r>
            <a:r>
              <a:rPr lang="de-DE" sz="1400" b="0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process</a:t>
            </a: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in HERE</a:t>
            </a:r>
            <a:r>
              <a:rPr lang="de-DE" sz="1400">
                <a:solidFill>
                  <a:srgbClr val="383C45"/>
                </a:solidFill>
                <a:latin typeface="Fira Sans Book"/>
              </a:rPr>
              <a:t> </a:t>
            </a:r>
            <a:endParaRPr lang="de-DE" sz="1400" b="0" strike="noStrike">
              <a:solidFill>
                <a:srgbClr val="000000"/>
              </a:solidFill>
              <a:latin typeface="Fira Sans Book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3203A2D0-363C-449D-BC18-057796C340EB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15800" y="3821760"/>
            <a:ext cx="7703640" cy="213480"/>
          </a:xfrm>
          <a:prstGeom prst="rect">
            <a:avLst/>
          </a:prstGeom>
          <a:noFill/>
          <a:ln>
            <a:noFill/>
          </a:ln>
        </p:spPr>
        <p:txBody>
          <a:bodyPr lIns="0" rIns="34200" bIns="17280" anchor="b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Jithin Krishnan@here.com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Outline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87342" y="371475"/>
            <a:ext cx="8042040" cy="3516840"/>
          </a:xfrm>
          <a:prstGeom prst="rect">
            <a:avLst/>
          </a:prstGeom>
          <a:noFill/>
          <a:ln>
            <a:noFill/>
          </a:ln>
        </p:spPr>
        <p:txBody>
          <a:bodyPr lIns="34200" tIns="18000" rIns="34200" bIns="17280" anchor="b"/>
          <a:lstStyle/>
          <a:p>
            <a:pPr marL="342900" indent="-342265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2000" b="0" strike="noStrike" spc="-1" err="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Book"/>
              </a:rPr>
              <a:t>Introduction</a:t>
            </a:r>
            <a:endParaRPr lang="de-DE" sz="1400" b="0" strike="noStrike" err="1">
              <a:solidFill>
                <a:srgbClr val="000000"/>
              </a:solidFill>
              <a:latin typeface="Fira Sans Book"/>
            </a:endParaRPr>
          </a:p>
          <a:p>
            <a:pPr marL="342900" indent="-342265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Book"/>
              </a:rPr>
              <a:t>Technical Questions</a:t>
            </a:r>
            <a:endParaRPr lang="de-DE" sz="1400" b="0" strike="noStrike">
              <a:solidFill>
                <a:srgbClr val="000000"/>
              </a:solidFill>
              <a:latin typeface="Fira Sans Book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	</a:t>
            </a:r>
            <a:r>
              <a:rPr lang="de-DE" sz="2000" b="1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Customization</a:t>
            </a:r>
            <a:endParaRPr lang="de-DE" sz="14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	Route </a:t>
            </a:r>
            <a:r>
              <a:rPr lang="de-DE" sz="2000" b="1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calculation</a:t>
            </a:r>
            <a:endParaRPr lang="de-DE" sz="14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	</a:t>
            </a:r>
            <a:r>
              <a:rPr lang="de-DE" sz="2000" b="1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Nearby</a:t>
            </a:r>
            <a:endParaRPr lang="de-DE" sz="14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	Add-</a:t>
            </a:r>
            <a:r>
              <a:rPr lang="de-DE" sz="2000" b="1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ons</a:t>
            </a:r>
            <a:r>
              <a:rPr lang="de-DE" sz="2000" b="1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 / Features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	Technical </a:t>
            </a:r>
            <a:r>
              <a:rPr lang="de-DE" sz="2000" b="1" strike="noStrike" spc="-1" err="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Book"/>
              </a:rPr>
              <a:t>details</a:t>
            </a:r>
            <a:endParaRPr lang="de-DE" sz="14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342900" indent="-342265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Book"/>
              </a:rPr>
              <a:t>Road </a:t>
            </a:r>
            <a:r>
              <a:rPr lang="de-DE" sz="2000" b="0" strike="noStrike" spc="-1" err="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Book"/>
              </a:rPr>
              <a:t>Map</a:t>
            </a: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Book"/>
              </a:rPr>
              <a:t>/ General</a:t>
            </a:r>
            <a:endParaRPr lang="de-DE" sz="1400" b="0" strike="noStrike">
              <a:solidFill>
                <a:srgbClr val="000000"/>
              </a:solidFill>
              <a:latin typeface="Fira Sans Book"/>
            </a:endParaRPr>
          </a:p>
          <a:p>
            <a:pPr marL="342900" indent="-342265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Book"/>
              </a:rPr>
              <a:t>Car Integration</a:t>
            </a:r>
            <a:endParaRPr lang="de-DE" sz="1400" b="0" strike="noStrike">
              <a:solidFill>
                <a:srgbClr val="000000"/>
              </a:solidFill>
              <a:latin typeface="Fira Sans Book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B70AABDA-3544-478E-B984-71F74333DABE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15800" y="1915920"/>
            <a:ext cx="7763760" cy="144036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/>
          <a:lstStyle/>
          <a:p>
            <a:pPr>
              <a:lnSpc>
                <a:spcPct val="100000"/>
              </a:lnSpc>
            </a:pPr>
            <a:r>
              <a:rPr lang="de-DE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Medium"/>
              </a:rPr>
              <a:t>Introduction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15800" y="1915920"/>
            <a:ext cx="7763760" cy="144036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/>
          <a:lstStyle/>
          <a:p>
            <a:pPr>
              <a:lnSpc>
                <a:spcPct val="100000"/>
              </a:lnSpc>
            </a:pPr>
            <a:r>
              <a:rPr lang="de-DE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Book"/>
                <a:ea typeface="Fira Sans Medium"/>
              </a:rPr>
              <a:t>Technical Questions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Customization : Maps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15800" y="111708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Customizable Map Display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1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Map elements can be changed by color, size and style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All customizations can be applied and changed on application runtime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Supported for client-site map rendering using vector data for both offline and online mode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224" name="Picture 8"/>
          <p:cNvPicPr/>
          <p:nvPr/>
        </p:nvPicPr>
        <p:blipFill>
          <a:blip r:embed="rId3"/>
          <a:stretch/>
        </p:blipFill>
        <p:spPr>
          <a:xfrm>
            <a:off x="8299080" y="-18000"/>
            <a:ext cx="844560" cy="716760"/>
          </a:xfrm>
          <a:prstGeom prst="rect">
            <a:avLst/>
          </a:prstGeom>
          <a:ln>
            <a:noFill/>
          </a:ln>
        </p:spPr>
      </p:pic>
      <p:sp>
        <p:nvSpPr>
          <p:cNvPr id="225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F074E599-B4F0-4408-AAE6-32AE48582F8A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6" name="Picture 9"/>
          <p:cNvPicPr/>
          <p:nvPr/>
        </p:nvPicPr>
        <p:blipFill>
          <a:blip r:embed="rId4"/>
          <a:stretch/>
        </p:blipFill>
        <p:spPr>
          <a:xfrm>
            <a:off x="5967000" y="1117080"/>
            <a:ext cx="2270160" cy="3544920"/>
          </a:xfrm>
          <a:prstGeom prst="rect">
            <a:avLst/>
          </a:prstGeom>
          <a:ln>
            <a:noFill/>
          </a:ln>
        </p:spPr>
      </p:pic>
      <p:sp>
        <p:nvSpPr>
          <p:cNvPr id="227" name="TextShape 4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8"/>
          <p:cNvPicPr/>
          <p:nvPr/>
        </p:nvPicPr>
        <p:blipFill>
          <a:blip r:embed="rId3"/>
          <a:stretch/>
        </p:blipFill>
        <p:spPr>
          <a:xfrm>
            <a:off x="5887800" y="1138680"/>
            <a:ext cx="2224080" cy="3472920"/>
          </a:xfrm>
          <a:prstGeom prst="rect">
            <a:avLst/>
          </a:prstGeom>
          <a:ln>
            <a:noFill/>
          </a:ln>
        </p:spPr>
      </p:pic>
      <p:sp>
        <p:nvSpPr>
          <p:cNvPr id="229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 marL="457200"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Guidance</a:t>
            </a: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
</a:t>
            </a:r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Voice guidance languages mobile TTS*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15800" y="111708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r>
              <a:rPr lang="de-DE" sz="14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  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231" name="Picture 9"/>
          <p:cNvPicPr/>
          <p:nvPr/>
        </p:nvPicPr>
        <p:blipFill>
          <a:blip r:embed="rId4"/>
          <a:stretch/>
        </p:blipFill>
        <p:spPr>
          <a:xfrm>
            <a:off x="8300160" y="-18000"/>
            <a:ext cx="879840" cy="74664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467640" y="1285200"/>
            <a:ext cx="2645280" cy="311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English (GB)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English (US)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French (France)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French (Canada)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German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Spanish (Spain)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Spanish (Mexico)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Italian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Portuguese (Portugal)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Portuguese (Brazil)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Russian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Swedish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Norwegian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3056400" y="1278000"/>
            <a:ext cx="264528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Finnish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Danish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Korean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Chinese (Taiwanese Mandarin)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Turkish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Czech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Polish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2286000" y="4086360"/>
            <a:ext cx="3415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*This is a list of the potential languages that are supported. Actual audio playback  depends on the TTS engine that is installed on the user's device.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6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EE8C3D21-2ADA-4829-83AF-4E11BE02141E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TextShape 7"/>
          <p:cNvSpPr txBox="1"/>
          <p:nvPr/>
        </p:nvSpPr>
        <p:spPr>
          <a:xfrm>
            <a:off x="506520" y="4882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 marL="457200"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Guidance </a:t>
            </a: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
</a:t>
            </a:r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Pre-recorded voice package languages 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15800" y="1017360"/>
            <a:ext cx="8332200" cy="3753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558360" y="1134000"/>
            <a:ext cx="2645280" cy="39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Afrikaans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Arabic(North African) – female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Arabic(Saudi) – 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Basque – female Italian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Bulgarian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Catalan – female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Cantonese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Croatian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Czech -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Danish -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Dutch – male/female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English (UK) - (male/female)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English (US) – male   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Estonian – female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Farsi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Finnish – male /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French(Canada) – female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193200" y="1062000"/>
            <a:ext cx="2645280" cy="358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French -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Galician -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German – male/female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Greek – female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Hindi – female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Hungarian – male/female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Icelandic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Indonesian – 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Korean(South Korea) -female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Latvian - female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Lithuanian -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Malay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Mandarin(China)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Mandarin(Taiwan)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Norwegian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Polish – female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Portuguese(Port.)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Portuguese(Brazil) - female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5652000" y="1112760"/>
            <a:ext cx="264528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Romanian – female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Russian -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Serbian – 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Slovenian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Spanish(Mexico) – 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Spanish(Spain) – female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Spanish(Latin America)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Slovak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Swahili - 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Swedish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Tagalog – female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Tamil – male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Thai – male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Turkish -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Ukrainian -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Urdu - female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AFAA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Vietnamese – female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6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E348CD58-73DC-4F38-81F3-698F601192C0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3" name="Picture 12"/>
          <p:cNvPicPr/>
          <p:nvPr/>
        </p:nvPicPr>
        <p:blipFill>
          <a:blip r:embed="rId3"/>
          <a:stretch/>
        </p:blipFill>
        <p:spPr>
          <a:xfrm>
            <a:off x="8300160" y="-18000"/>
            <a:ext cx="879840" cy="7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8"/>
          <p:cNvPicPr/>
          <p:nvPr/>
        </p:nvPicPr>
        <p:blipFill>
          <a:blip r:embed="rId3"/>
          <a:stretch/>
        </p:blipFill>
        <p:spPr>
          <a:xfrm>
            <a:off x="5887800" y="1138680"/>
            <a:ext cx="2224080" cy="3472920"/>
          </a:xfrm>
          <a:prstGeom prst="rect">
            <a:avLst/>
          </a:prstGeom>
          <a:ln>
            <a:noFill/>
          </a:ln>
        </p:spPr>
      </p:pic>
      <p:sp>
        <p:nvSpPr>
          <p:cNvPr id="245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Customization : Guidance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15800" y="111708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Voice guidance for car and walk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60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Voice guidance with spoken street names (selected languages)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60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Natural guidance (spoken POIs)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60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NMAAudioManagerDelegate provies some degree of customization.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60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audioManager:shouldPlayOutput called when the audio manager has output to play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8" name="Picture 9"/>
          <p:cNvPicPr/>
          <p:nvPr/>
        </p:nvPicPr>
        <p:blipFill>
          <a:blip r:embed="rId4"/>
          <a:stretch/>
        </p:blipFill>
        <p:spPr>
          <a:xfrm>
            <a:off x="8300160" y="-18000"/>
            <a:ext cx="879840" cy="746640"/>
          </a:xfrm>
          <a:prstGeom prst="rect">
            <a:avLst/>
          </a:prstGeom>
          <a:ln>
            <a:noFill/>
          </a:ln>
        </p:spPr>
      </p:pic>
      <p:sp>
        <p:nvSpPr>
          <p:cNvPr id="249" name="TextShape 4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E7AAA27D-3F0B-4666-9120-63A93B1A3517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15800" y="212040"/>
            <a:ext cx="8042040" cy="5749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  <a:ea typeface="Fira Sans Medium"/>
              </a:rPr>
              <a:t>Directions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15800" y="1117080"/>
            <a:ext cx="5298840" cy="351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00" tIns="17280" rIns="34200" bIns="17280"/>
          <a:lstStyle/>
          <a:p>
            <a:r>
              <a:rPr lang="de-DE" sz="1600" b="0" strike="noStrike" spc="-1">
                <a:solidFill>
                  <a:srgbClr val="00AFAA"/>
                </a:solidFill>
                <a:uFill>
                  <a:solidFill>
                    <a:srgbClr val="FFFFFF"/>
                  </a:solidFill>
                </a:uFill>
                <a:latin typeface="Fira Sans Medium"/>
              </a:rPr>
              <a:t>Basic routing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Considers real-time traffic conditions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Routing options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825480" lvl="2" indent="-285480">
              <a:lnSpc>
                <a:spcPct val="110000"/>
              </a:lnSpc>
              <a:buClr>
                <a:srgbClr val="00AFAA"/>
              </a:buClr>
              <a:buFont typeface="Arial"/>
              <a:buChar char="-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type (fastest/shortest)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825480" lvl="2" indent="-285480">
              <a:lnSpc>
                <a:spcPct val="110000"/>
              </a:lnSpc>
              <a:buClr>
                <a:srgbClr val="00AFAA"/>
              </a:buClr>
              <a:buFont typeface="Arial"/>
              <a:buChar char="-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avoid options (toll roads, motorways, parks etc.)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825480" lvl="2" indent="-285480">
              <a:lnSpc>
                <a:spcPct val="110000"/>
              </a:lnSpc>
              <a:buClr>
                <a:srgbClr val="00AFAA"/>
              </a:buClr>
              <a:buFont typeface="Arial"/>
              <a:buChar char="-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alternative routes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Offline route calculation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Automatic Recalculation when deviating from route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Waypoint limit 128 with SDK 3.5, to be removed with SDK 3.6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ETA to StopOver to be available in SDK 3.6 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  <a:p>
            <a:pPr marL="642960" lvl="1" indent="-285480">
              <a:lnSpc>
                <a:spcPct val="110000"/>
              </a:lnSpc>
              <a:buClr>
                <a:srgbClr val="00AFAA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383C45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Skip Stopover ?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 Book"/>
            </a:endParaRPr>
          </a:p>
        </p:txBody>
      </p:sp>
      <p:pic>
        <p:nvPicPr>
          <p:cNvPr id="252" name="Picture 7"/>
          <p:cNvPicPr/>
          <p:nvPr/>
        </p:nvPicPr>
        <p:blipFill>
          <a:blip r:embed="rId3"/>
          <a:stretch/>
        </p:blipFill>
        <p:spPr>
          <a:xfrm>
            <a:off x="5958360" y="1134000"/>
            <a:ext cx="2285640" cy="3451320"/>
          </a:xfrm>
          <a:prstGeom prst="rect">
            <a:avLst/>
          </a:prstGeom>
          <a:ln>
            <a:noFill/>
          </a:ln>
        </p:spPr>
      </p:pic>
      <p:pic>
        <p:nvPicPr>
          <p:cNvPr id="253" name="Picture 8"/>
          <p:cNvPicPr/>
          <p:nvPr/>
        </p:nvPicPr>
        <p:blipFill>
          <a:blip r:embed="rId4"/>
          <a:stretch/>
        </p:blipFill>
        <p:spPr>
          <a:xfrm>
            <a:off x="8292240" y="-18000"/>
            <a:ext cx="815760" cy="692280"/>
          </a:xfrm>
          <a:prstGeom prst="rect">
            <a:avLst/>
          </a:prstGeom>
          <a:ln>
            <a:noFill/>
          </a:ln>
        </p:spPr>
      </p:pic>
      <p:sp>
        <p:nvSpPr>
          <p:cNvPr id="254" name="TextShape 3"/>
          <p:cNvSpPr txBox="1"/>
          <p:nvPr/>
        </p:nvSpPr>
        <p:spPr>
          <a:xfrm>
            <a:off x="257760" y="4846320"/>
            <a:ext cx="2559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fld id="{66046719-867F-4D20-A050-47EA85FEBDD0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4"/>
          <p:cNvSpPr txBox="1"/>
          <p:nvPr/>
        </p:nvSpPr>
        <p:spPr>
          <a:xfrm>
            <a:off x="506160" y="4846320"/>
            <a:ext cx="2894760" cy="148320"/>
          </a:xfrm>
          <a:prstGeom prst="rect">
            <a:avLst/>
          </a:prstGeom>
          <a:noFill/>
          <a:ln>
            <a:noFill/>
          </a:ln>
        </p:spPr>
        <p:txBody>
          <a:bodyPr lIns="34200" tIns="17280" rIns="34200" bIns="17280"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 Book"/>
              </a:rPr>
              <a:t>Workshop IOS SDK | November, 2017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803</Words>
  <Application>Microsoft Office PowerPoint</Application>
  <PresentationFormat>Custom</PresentationFormat>
  <Paragraphs>231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DejaVu Sans</vt:lpstr>
      <vt:lpstr>Fira Sans</vt:lpstr>
      <vt:lpstr>Fira Sans Book</vt:lpstr>
      <vt:lpstr>Fira Sans Medium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Krishnan, Jithin</dc:creator>
  <cp:lastModifiedBy>Krishnan, Jithin</cp:lastModifiedBy>
  <cp:revision>5</cp:revision>
  <dcterms:modified xsi:type="dcterms:W3CDTF">2017-11-23T10:25:44Z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0x010100B6AF4D3B160D82418C5E1CDF7D0493EA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15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