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57" r:id="rId3"/>
    <p:sldId id="258" r:id="rId4"/>
    <p:sldId id="311" r:id="rId5"/>
    <p:sldId id="313" r:id="rId6"/>
    <p:sldId id="381" r:id="rId7"/>
    <p:sldId id="314" r:id="rId8"/>
    <p:sldId id="310" r:id="rId9"/>
    <p:sldId id="316" r:id="rId10"/>
    <p:sldId id="382" r:id="rId11"/>
    <p:sldId id="383" r:id="rId12"/>
    <p:sldId id="317" r:id="rId13"/>
    <p:sldId id="272" r:id="rId14"/>
    <p:sldId id="385" r:id="rId15"/>
    <p:sldId id="384" r:id="rId16"/>
    <p:sldId id="386" r:id="rId17"/>
    <p:sldId id="318" r:id="rId18"/>
    <p:sldId id="387" r:id="rId19"/>
    <p:sldId id="388" r:id="rId20"/>
    <p:sldId id="3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0"/>
    <p:restoredTop sz="94624"/>
  </p:normalViewPr>
  <p:slideViewPr>
    <p:cSldViewPr snapToGrid="0" snapToObjects="1">
      <p:cViewPr varScale="1">
        <p:scale>
          <a:sx n="85" d="100"/>
          <a:sy n="85" d="100"/>
        </p:scale>
        <p:origin x="8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BE70CF7-2CC7-C548-B37F-0C7A72011E3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31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29EC-7DD2-1942-805A-BA23C36CBB7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394423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727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41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1269461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558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82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959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85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124995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029EC-7DD2-1942-805A-BA23C36CBB7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70CF7-2CC7-C548-B37F-0C7A72011E3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18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029EC-7DD2-1942-805A-BA23C36CBB7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04018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029EC-7DD2-1942-805A-BA23C36CBB76}"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70CF7-2CC7-C548-B37F-0C7A72011E3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10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029EC-7DD2-1942-805A-BA23C36CBB76}"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70CF7-2CC7-C548-B37F-0C7A72011E3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19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029EC-7DD2-1942-805A-BA23C36CBB76}"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320339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29EC-7DD2-1942-805A-BA23C36CBB7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09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29EC-7DD2-1942-805A-BA23C36CBB7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70CF7-2CC7-C548-B37F-0C7A72011E3C}" type="slidenum">
              <a:rPr lang="en-US" smtClean="0"/>
              <a:t>‹#›</a:t>
            </a:fld>
            <a:endParaRPr lang="en-US"/>
          </a:p>
        </p:txBody>
      </p:sp>
    </p:spTree>
    <p:extLst>
      <p:ext uri="{BB962C8B-B14F-4D97-AF65-F5344CB8AC3E}">
        <p14:creationId xmlns:p14="http://schemas.microsoft.com/office/powerpoint/2010/main" val="277619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6029EC-7DD2-1942-805A-BA23C36CBB76}" type="datetimeFigureOut">
              <a:rPr lang="en-US" smtClean="0"/>
              <a:t>12/25/2022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E70CF7-2CC7-C548-B37F-0C7A72011E3C}" type="slidenum">
              <a:rPr lang="en-US" smtClean="0"/>
              <a:t>‹#›</a:t>
            </a:fld>
            <a:endParaRPr lang="en-US"/>
          </a:p>
        </p:txBody>
      </p:sp>
    </p:spTree>
    <p:extLst>
      <p:ext uri="{BB962C8B-B14F-4D97-AF65-F5344CB8AC3E}">
        <p14:creationId xmlns:p14="http://schemas.microsoft.com/office/powerpoint/2010/main" val="244138095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target.com/whatis/definition/quality-control-Q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BADB-4A54-DB44-9D00-4A210BD3ECB8}"/>
              </a:ext>
            </a:extLst>
          </p:cNvPr>
          <p:cNvSpPr>
            <a:spLocks noGrp="1"/>
          </p:cNvSpPr>
          <p:nvPr>
            <p:ph type="ctrTitle"/>
          </p:nvPr>
        </p:nvSpPr>
        <p:spPr>
          <a:xfrm>
            <a:off x="2688165" y="3146478"/>
            <a:ext cx="6815669" cy="1515533"/>
          </a:xfrm>
        </p:spPr>
        <p:txBody>
          <a:bodyPr/>
          <a:lstStyle/>
          <a:p>
            <a:r>
              <a:rPr lang="en-US" dirty="0">
                <a:latin typeface="Corbel" panose="020B0503020204020204" pitchFamily="34" charset="0"/>
              </a:rPr>
              <a:t>Chapter 3 </a:t>
            </a:r>
            <a:br>
              <a:rPr lang="en-US" dirty="0">
                <a:latin typeface="Corbel" panose="020B0503020204020204" pitchFamily="34" charset="0"/>
              </a:rPr>
            </a:br>
            <a:br>
              <a:rPr lang="en-US" dirty="0">
                <a:latin typeface="Corbel" panose="020B0503020204020204" pitchFamily="34" charset="0"/>
              </a:rPr>
            </a:br>
            <a:r>
              <a:rPr lang="en-US" sz="2800" dirty="0">
                <a:latin typeface="Corbel" panose="020B0503020204020204" pitchFamily="34" charset="0"/>
              </a:rPr>
              <a:t>Problem Definition and Feasibility Study</a:t>
            </a:r>
            <a:br>
              <a:rPr lang="th-TH" sz="2800" dirty="0">
                <a:latin typeface="Corbel" panose="020B0503020204020204" pitchFamily="34" charset="0"/>
              </a:rPr>
            </a:br>
            <a:r>
              <a:rPr lang="th-TH" sz="2800" dirty="0">
                <a:latin typeface="Corbel" panose="020B0503020204020204" pitchFamily="34" charset="0"/>
              </a:rPr>
              <a:t>(</a:t>
            </a:r>
            <a:r>
              <a:rPr lang="en-US" sz="2800" dirty="0">
                <a:latin typeface="Corbel" panose="020B0503020204020204" pitchFamily="34" charset="0"/>
              </a:rPr>
              <a:t>Project Planning Phase</a:t>
            </a:r>
            <a:r>
              <a:rPr lang="th-TH" sz="2800" dirty="0">
                <a:latin typeface="Corbel" panose="020B0503020204020204" pitchFamily="34" charset="0"/>
              </a:rPr>
              <a:t>)</a:t>
            </a:r>
            <a:endParaRPr lang="en-US" dirty="0">
              <a:latin typeface="Corbel" panose="020B0503020204020204" pitchFamily="34" charset="0"/>
            </a:endParaRPr>
          </a:p>
        </p:txBody>
      </p:sp>
    </p:spTree>
    <p:extLst>
      <p:ext uri="{BB962C8B-B14F-4D97-AF65-F5344CB8AC3E}">
        <p14:creationId xmlns:p14="http://schemas.microsoft.com/office/powerpoint/2010/main" val="232007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0FACD14-C295-4E40-B183-BA832467D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758" y="1973959"/>
            <a:ext cx="7042484" cy="433816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A3AB6DEB-0684-2445-9543-9A8417F157CA}"/>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Fishbone Diagram</a:t>
            </a:r>
          </a:p>
        </p:txBody>
      </p:sp>
    </p:spTree>
    <p:extLst>
      <p:ext uri="{BB962C8B-B14F-4D97-AF65-F5344CB8AC3E}">
        <p14:creationId xmlns:p14="http://schemas.microsoft.com/office/powerpoint/2010/main" val="120847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0E4A115-2D01-7345-BF97-23F88FBD4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8" y="944479"/>
            <a:ext cx="7950465" cy="496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7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865119"/>
            <a:ext cx="9601196" cy="3318936"/>
          </a:xfrm>
        </p:spPr>
        <p:txBody>
          <a:bodyPr>
            <a:noAutofit/>
          </a:bodyPr>
          <a:lstStyle/>
          <a:p>
            <a:pPr marL="457200" indent="-457200">
              <a:spcBef>
                <a:spcPts val="0"/>
              </a:spcBef>
              <a:buFont typeface="+mj-lt"/>
              <a:buAutoNum type="arabicPeriod"/>
            </a:pPr>
            <a:r>
              <a:rPr lang="en-US" sz="2000" dirty="0">
                <a:solidFill>
                  <a:schemeClr val="tx1"/>
                </a:solidFill>
                <a:effectLst/>
                <a:latin typeface="Corbel" panose="020B0503020204020204" pitchFamily="34" charset="0"/>
              </a:rPr>
              <a:t>Problem Statement</a:t>
            </a:r>
          </a:p>
          <a:p>
            <a:pPr marL="457200" indent="-457200">
              <a:spcBef>
                <a:spcPts val="0"/>
              </a:spcBef>
              <a:buFont typeface="+mj-lt"/>
              <a:buAutoNum type="arabicPeriod"/>
            </a:pPr>
            <a:r>
              <a:rPr lang="en-US" sz="2000" dirty="0">
                <a:solidFill>
                  <a:schemeClr val="tx1"/>
                </a:solidFill>
                <a:latin typeface="Corbel" panose="020B0503020204020204" pitchFamily="34" charset="0"/>
              </a:rPr>
              <a:t>Objective</a:t>
            </a:r>
          </a:p>
          <a:p>
            <a:pPr marL="457200" indent="-457200">
              <a:spcBef>
                <a:spcPts val="0"/>
              </a:spcBef>
              <a:buFont typeface="+mj-lt"/>
              <a:buAutoNum type="arabicPeriod"/>
            </a:pPr>
            <a:r>
              <a:rPr lang="en-US" sz="2000" dirty="0">
                <a:solidFill>
                  <a:schemeClr val="tx1"/>
                </a:solidFill>
                <a:latin typeface="Corbel" panose="020B0503020204020204" pitchFamily="34" charset="0"/>
              </a:rPr>
              <a:t>System Scope</a:t>
            </a:r>
          </a:p>
          <a:p>
            <a:pPr marL="457200" indent="-457200">
              <a:spcBef>
                <a:spcPts val="0"/>
              </a:spcBef>
              <a:buFont typeface="+mj-lt"/>
              <a:buAutoNum type="arabicPeriod"/>
            </a:pPr>
            <a:r>
              <a:rPr lang="en-US" sz="2000" dirty="0">
                <a:solidFill>
                  <a:schemeClr val="tx1"/>
                </a:solidFill>
                <a:latin typeface="Corbel" panose="020B0503020204020204" pitchFamily="34" charset="0"/>
              </a:rPr>
              <a:t>Business Benefits</a:t>
            </a:r>
          </a:p>
          <a:p>
            <a:pPr marL="457200" indent="-457200">
              <a:spcBef>
                <a:spcPts val="0"/>
              </a:spcBef>
              <a:buFont typeface="+mj-lt"/>
              <a:buAutoNum type="arabicPeriod"/>
            </a:pPr>
            <a:r>
              <a:rPr lang="en-US" sz="2000" dirty="0">
                <a:solidFill>
                  <a:schemeClr val="tx1"/>
                </a:solidFill>
                <a:latin typeface="Corbel" panose="020B0503020204020204" pitchFamily="34" charset="0"/>
              </a:rPr>
              <a:t>System Capabilities</a:t>
            </a:r>
          </a:p>
          <a:p>
            <a:pPr marL="0" indent="0">
              <a:spcBef>
                <a:spcPts val="0"/>
              </a:spcBef>
              <a:buNone/>
            </a:pPr>
            <a:endParaRPr lang="en-US" dirty="0">
              <a:solidFill>
                <a:schemeClr val="tx1"/>
              </a:solidFill>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System Scope Document</a:t>
            </a:r>
          </a:p>
        </p:txBody>
      </p:sp>
    </p:spTree>
    <p:extLst>
      <p:ext uri="{BB962C8B-B14F-4D97-AF65-F5344CB8AC3E}">
        <p14:creationId xmlns:p14="http://schemas.microsoft.com/office/powerpoint/2010/main" val="8057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C40E-1B57-CB44-86AF-82FB1783459E}"/>
              </a:ext>
            </a:extLst>
          </p:cNvPr>
          <p:cNvSpPr>
            <a:spLocks noGrp="1"/>
          </p:cNvSpPr>
          <p:nvPr>
            <p:ph type="title"/>
          </p:nvPr>
        </p:nvSpPr>
        <p:spPr>
          <a:xfrm>
            <a:off x="1295401" y="394225"/>
            <a:ext cx="9601196" cy="1303867"/>
          </a:xfrm>
        </p:spPr>
        <p:txBody>
          <a:bodyPr/>
          <a:lstStyle/>
          <a:p>
            <a:r>
              <a:rPr lang="en-US" dirty="0">
                <a:latin typeface="Corbel" panose="020B0503020204020204" pitchFamily="34" charset="0"/>
              </a:rPr>
              <a:t>Project Schedule</a:t>
            </a:r>
          </a:p>
        </p:txBody>
      </p:sp>
      <p:sp>
        <p:nvSpPr>
          <p:cNvPr id="3" name="Content Placeholder 2">
            <a:extLst>
              <a:ext uri="{FF2B5EF4-FFF2-40B4-BE49-F238E27FC236}">
                <a16:creationId xmlns:a16="http://schemas.microsoft.com/office/drawing/2014/main" id="{50D19C81-5330-884B-A2CA-F23E843D8CD9}"/>
              </a:ext>
            </a:extLst>
          </p:cNvPr>
          <p:cNvSpPr>
            <a:spLocks noGrp="1"/>
          </p:cNvSpPr>
          <p:nvPr>
            <p:ph idx="1"/>
          </p:nvPr>
        </p:nvSpPr>
        <p:spPr>
          <a:xfrm>
            <a:off x="1295401" y="2059040"/>
            <a:ext cx="9601196" cy="3318936"/>
          </a:xfrm>
        </p:spPr>
        <p:txBody>
          <a:bodyPr>
            <a:noAutofit/>
          </a:bodyPr>
          <a:lstStyle/>
          <a:p>
            <a:pPr>
              <a:spcBef>
                <a:spcPts val="0"/>
              </a:spcBef>
            </a:pPr>
            <a:r>
              <a:rPr lang="en-US" sz="2000" dirty="0">
                <a:solidFill>
                  <a:schemeClr val="tx1"/>
                </a:solidFill>
                <a:effectLst/>
                <a:latin typeface="Corbel" panose="020B0503020204020204" pitchFamily="34" charset="0"/>
              </a:rPr>
              <a:t>Grant Chart</a:t>
            </a:r>
          </a:p>
          <a:p>
            <a:pPr marL="0" indent="0">
              <a:spcBef>
                <a:spcPts val="0"/>
              </a:spcBef>
              <a:spcAft>
                <a:spcPts val="0"/>
              </a:spcAft>
              <a:buNone/>
            </a:pPr>
            <a:r>
              <a:rPr lang="en-US" sz="2000" b="0" i="0" dirty="0">
                <a:solidFill>
                  <a:srgbClr val="212529"/>
                </a:solidFill>
                <a:effectLst/>
                <a:latin typeface="Corbel" panose="020B0503020204020204" pitchFamily="34" charset="0"/>
              </a:rPr>
              <a:t>	A Gantt chart, commonly used in project management, is one of the most popular and useful ways of showing activities (tasks or events) displayed against time. On the left of the chart is a list of the activities and along the top is a suitable time scale. Each activity is represented by a bar; the position and length of the bar reflects the start date, duration and end date of the activity. </a:t>
            </a:r>
          </a:p>
          <a:p>
            <a:pPr algn="l">
              <a:spcAft>
                <a:spcPts val="0"/>
              </a:spcAft>
              <a:buFont typeface="Arial" panose="020B0604020202020204" pitchFamily="34" charset="0"/>
              <a:buChar char="•"/>
            </a:pPr>
            <a:r>
              <a:rPr lang="en-US" sz="2000" b="0" i="0" dirty="0">
                <a:solidFill>
                  <a:srgbClr val="212529"/>
                </a:solidFill>
                <a:effectLst/>
                <a:latin typeface="Corbel" panose="020B0503020204020204" pitchFamily="34" charset="0"/>
              </a:rPr>
              <a:t>What the various activities are</a:t>
            </a:r>
          </a:p>
          <a:p>
            <a:pPr algn="l">
              <a:spcAft>
                <a:spcPts val="0"/>
              </a:spcAft>
              <a:buFont typeface="Arial" panose="020B0604020202020204" pitchFamily="34" charset="0"/>
              <a:buChar char="•"/>
            </a:pPr>
            <a:r>
              <a:rPr lang="en-US" sz="2000" b="0" i="0" dirty="0">
                <a:solidFill>
                  <a:srgbClr val="212529"/>
                </a:solidFill>
                <a:effectLst/>
                <a:latin typeface="Corbel" panose="020B0503020204020204" pitchFamily="34" charset="0"/>
              </a:rPr>
              <a:t>When each activity begins and ends</a:t>
            </a:r>
          </a:p>
          <a:p>
            <a:pPr algn="l">
              <a:spcAft>
                <a:spcPts val="0"/>
              </a:spcAft>
              <a:buFont typeface="Arial" panose="020B0604020202020204" pitchFamily="34" charset="0"/>
              <a:buChar char="•"/>
            </a:pPr>
            <a:r>
              <a:rPr lang="en-US" sz="2000" b="0" i="0" dirty="0">
                <a:solidFill>
                  <a:srgbClr val="212529"/>
                </a:solidFill>
                <a:effectLst/>
                <a:latin typeface="Corbel" panose="020B0503020204020204" pitchFamily="34" charset="0"/>
              </a:rPr>
              <a:t>How long each activity is scheduled to last</a:t>
            </a:r>
          </a:p>
          <a:p>
            <a:pPr algn="l">
              <a:spcAft>
                <a:spcPts val="0"/>
              </a:spcAft>
              <a:buFont typeface="Arial" panose="020B0604020202020204" pitchFamily="34" charset="0"/>
              <a:buChar char="•"/>
            </a:pPr>
            <a:r>
              <a:rPr lang="en-US" sz="2000" b="0" i="0" dirty="0">
                <a:solidFill>
                  <a:srgbClr val="212529"/>
                </a:solidFill>
                <a:effectLst/>
                <a:latin typeface="Corbel" panose="020B0503020204020204" pitchFamily="34" charset="0"/>
              </a:rPr>
              <a:t>Where activities overlap with other activities, and by how much</a:t>
            </a:r>
          </a:p>
          <a:p>
            <a:pPr algn="l">
              <a:spcAft>
                <a:spcPts val="0"/>
              </a:spcAft>
              <a:buFont typeface="Arial" panose="020B0604020202020204" pitchFamily="34" charset="0"/>
              <a:buChar char="•"/>
            </a:pPr>
            <a:r>
              <a:rPr lang="en-US" sz="2000" b="0" i="0" dirty="0">
                <a:solidFill>
                  <a:srgbClr val="212529"/>
                </a:solidFill>
                <a:effectLst/>
                <a:latin typeface="Corbel" panose="020B0503020204020204" pitchFamily="34" charset="0"/>
              </a:rPr>
              <a:t>The start and end date of the whole project</a:t>
            </a:r>
          </a:p>
          <a:p>
            <a:pPr marL="0" indent="0">
              <a:spcBef>
                <a:spcPts val="0"/>
              </a:spcBef>
              <a:buNone/>
            </a:pPr>
            <a:endParaRPr lang="en-US" sz="2000" dirty="0">
              <a:solidFill>
                <a:schemeClr val="tx1"/>
              </a:solidFill>
              <a:effectLst/>
              <a:latin typeface="Corbel" panose="020B0503020204020204" pitchFamily="34" charset="0"/>
            </a:endParaRPr>
          </a:p>
        </p:txBody>
      </p:sp>
    </p:spTree>
    <p:extLst>
      <p:ext uri="{BB962C8B-B14F-4D97-AF65-F5344CB8AC3E}">
        <p14:creationId xmlns:p14="http://schemas.microsoft.com/office/powerpoint/2010/main" val="136952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antt chart schedule">
            <a:extLst>
              <a:ext uri="{FF2B5EF4-FFF2-40B4-BE49-F238E27FC236}">
                <a16:creationId xmlns:a16="http://schemas.microsoft.com/office/drawing/2014/main" id="{B33C98C3-34EF-9746-9806-0B9F4CE77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546" y="1922704"/>
            <a:ext cx="10214068" cy="360180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A27F6826-9AB2-4E4C-B7CC-6296DCAAA7E5}"/>
              </a:ext>
            </a:extLst>
          </p:cNvPr>
          <p:cNvSpPr>
            <a:spLocks noGrp="1"/>
          </p:cNvSpPr>
          <p:nvPr>
            <p:ph type="title"/>
          </p:nvPr>
        </p:nvSpPr>
        <p:spPr>
          <a:xfrm>
            <a:off x="1295401" y="546629"/>
            <a:ext cx="9601196" cy="1303867"/>
          </a:xfrm>
        </p:spPr>
        <p:txBody>
          <a:bodyPr/>
          <a:lstStyle/>
          <a:p>
            <a:r>
              <a:rPr lang="en-US" dirty="0">
                <a:latin typeface="Corbel" panose="020B0503020204020204" pitchFamily="34" charset="0"/>
              </a:rPr>
              <a:t>Project Schedule</a:t>
            </a:r>
          </a:p>
        </p:txBody>
      </p:sp>
    </p:spTree>
    <p:extLst>
      <p:ext uri="{BB962C8B-B14F-4D97-AF65-F5344CB8AC3E}">
        <p14:creationId xmlns:p14="http://schemas.microsoft.com/office/powerpoint/2010/main" val="155929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6F4C-231C-5840-9F70-699843D52A09}"/>
              </a:ext>
            </a:extLst>
          </p:cNvPr>
          <p:cNvSpPr>
            <a:spLocks noGrp="1"/>
          </p:cNvSpPr>
          <p:nvPr>
            <p:ph type="title"/>
          </p:nvPr>
        </p:nvSpPr>
        <p:spPr>
          <a:xfrm>
            <a:off x="1295402" y="982132"/>
            <a:ext cx="9601196" cy="786707"/>
          </a:xfrm>
        </p:spPr>
        <p:txBody>
          <a:bodyPr>
            <a:normAutofit/>
          </a:bodyPr>
          <a:lstStyle/>
          <a:p>
            <a:r>
              <a:rPr lang="en-US" sz="4400" dirty="0">
                <a:solidFill>
                  <a:schemeClr val="tx1"/>
                </a:solidFill>
                <a:effectLst/>
                <a:latin typeface="Corbel" panose="020B0503020204020204" pitchFamily="34" charset="0"/>
              </a:rPr>
              <a:t>Grant Chart Software </a:t>
            </a:r>
            <a:endParaRPr lang="en-US" dirty="0"/>
          </a:p>
        </p:txBody>
      </p:sp>
      <p:sp>
        <p:nvSpPr>
          <p:cNvPr id="3" name="Content Placeholder 2">
            <a:extLst>
              <a:ext uri="{FF2B5EF4-FFF2-40B4-BE49-F238E27FC236}">
                <a16:creationId xmlns:a16="http://schemas.microsoft.com/office/drawing/2014/main" id="{647D45E8-A26E-F341-8F2A-C72B974F1882}"/>
              </a:ext>
            </a:extLst>
          </p:cNvPr>
          <p:cNvSpPr>
            <a:spLocks noGrp="1"/>
          </p:cNvSpPr>
          <p:nvPr>
            <p:ph idx="1"/>
          </p:nvPr>
        </p:nvSpPr>
        <p:spPr>
          <a:xfrm>
            <a:off x="1295402" y="2556932"/>
            <a:ext cx="9601196" cy="3318936"/>
          </a:xfrm>
        </p:spPr>
        <p:txBody>
          <a:bodyPr numCol="2">
            <a:normAutofit fontScale="25000" lnSpcReduction="20000"/>
          </a:bodyPr>
          <a:lstStyle/>
          <a:p>
            <a:r>
              <a:rPr lang="en-US" sz="8000" i="0" strike="noStrike" dirty="0">
                <a:solidFill>
                  <a:schemeClr val="tx1"/>
                </a:solidFill>
                <a:effectLst/>
                <a:latin typeface="Corbel" panose="020B0503020204020204" pitchFamily="34" charset="0"/>
              </a:rPr>
              <a:t>1. ClickUp</a:t>
            </a:r>
          </a:p>
          <a:p>
            <a:r>
              <a:rPr lang="en-US" sz="8000" i="0" strike="noStrike" dirty="0">
                <a:solidFill>
                  <a:schemeClr val="tx1"/>
                </a:solidFill>
                <a:effectLst/>
                <a:latin typeface="Corbel" panose="020B0503020204020204" pitchFamily="34" charset="0"/>
              </a:rPr>
              <a:t>2. RedBooth</a:t>
            </a:r>
          </a:p>
          <a:p>
            <a:r>
              <a:rPr lang="en-US" sz="8000" i="0" strike="noStrike" dirty="0">
                <a:solidFill>
                  <a:schemeClr val="tx1"/>
                </a:solidFill>
                <a:effectLst/>
                <a:latin typeface="Corbel" panose="020B0503020204020204" pitchFamily="34" charset="0"/>
              </a:rPr>
              <a:t>3. Toggl Plan</a:t>
            </a:r>
          </a:p>
          <a:p>
            <a:r>
              <a:rPr lang="en-US" sz="8000" i="0" strike="noStrike" dirty="0">
                <a:solidFill>
                  <a:schemeClr val="tx1"/>
                </a:solidFill>
                <a:effectLst/>
                <a:latin typeface="Corbel" panose="020B0503020204020204" pitchFamily="34" charset="0"/>
              </a:rPr>
              <a:t>4. ProofHub</a:t>
            </a:r>
          </a:p>
          <a:p>
            <a:r>
              <a:rPr lang="en-US" sz="8000" i="0" strike="noStrike" dirty="0">
                <a:solidFill>
                  <a:schemeClr val="tx1"/>
                </a:solidFill>
                <a:effectLst/>
                <a:latin typeface="Corbel" panose="020B0503020204020204" pitchFamily="34" charset="0"/>
              </a:rPr>
              <a:t>5. nTask</a:t>
            </a:r>
          </a:p>
          <a:p>
            <a:r>
              <a:rPr lang="en-US" sz="8000" i="0" strike="noStrike" dirty="0">
                <a:solidFill>
                  <a:schemeClr val="tx1"/>
                </a:solidFill>
                <a:effectLst/>
                <a:latin typeface="Corbel" panose="020B0503020204020204" pitchFamily="34" charset="0"/>
              </a:rPr>
              <a:t>6. Instagantt for Asana</a:t>
            </a:r>
          </a:p>
          <a:p>
            <a:r>
              <a:rPr lang="en-US" sz="8000" i="0" strike="noStrike" dirty="0">
                <a:solidFill>
                  <a:schemeClr val="tx1"/>
                </a:solidFill>
                <a:effectLst/>
                <a:latin typeface="Corbel" panose="020B0503020204020204" pitchFamily="34" charset="0"/>
              </a:rPr>
              <a:t>7. Bitrix24</a:t>
            </a:r>
          </a:p>
          <a:p>
            <a:r>
              <a:rPr lang="en-US" sz="8000" i="0" strike="noStrike" dirty="0">
                <a:solidFill>
                  <a:schemeClr val="tx1"/>
                </a:solidFill>
                <a:effectLst/>
                <a:latin typeface="Corbel" panose="020B0503020204020204" pitchFamily="34" charset="0"/>
              </a:rPr>
              <a:t>8. Agantty</a:t>
            </a:r>
          </a:p>
          <a:p>
            <a:r>
              <a:rPr lang="en-US" sz="8000" i="0" strike="noStrike" dirty="0">
                <a:solidFill>
                  <a:schemeClr val="tx1"/>
                </a:solidFill>
                <a:effectLst/>
                <a:latin typeface="Corbel" panose="020B0503020204020204" pitchFamily="34" charset="0"/>
              </a:rPr>
              <a:t>9. TeamGantt</a:t>
            </a:r>
          </a:p>
          <a:p>
            <a:r>
              <a:rPr lang="en-US" sz="8000" i="0" strike="noStrike" dirty="0">
                <a:solidFill>
                  <a:schemeClr val="tx1"/>
                </a:solidFill>
                <a:effectLst/>
                <a:latin typeface="Corbel" panose="020B0503020204020204" pitchFamily="34" charset="0"/>
              </a:rPr>
              <a:t>10. Tom’s Planner</a:t>
            </a:r>
          </a:p>
          <a:p>
            <a:r>
              <a:rPr lang="en-US" sz="8000" i="0" strike="noStrike" dirty="0">
                <a:solidFill>
                  <a:schemeClr val="tx1"/>
                </a:solidFill>
                <a:effectLst/>
                <a:latin typeface="Corbel" panose="020B0503020204020204" pitchFamily="34" charset="0"/>
              </a:rPr>
              <a:t>11. StudioBinder</a:t>
            </a:r>
          </a:p>
          <a:p>
            <a:r>
              <a:rPr lang="en-US" sz="8000" i="0" strike="noStrike" dirty="0">
                <a:solidFill>
                  <a:schemeClr val="tx1"/>
                </a:solidFill>
                <a:effectLst/>
                <a:latin typeface="Corbel" panose="020B0503020204020204" pitchFamily="34" charset="0"/>
              </a:rPr>
              <a:t>12. Office Timeline</a:t>
            </a:r>
          </a:p>
          <a:p>
            <a:r>
              <a:rPr lang="en-US" sz="8000" i="0" strike="noStrike" dirty="0">
                <a:solidFill>
                  <a:schemeClr val="tx1"/>
                </a:solidFill>
                <a:effectLst/>
                <a:latin typeface="Corbel" panose="020B0503020204020204" pitchFamily="34" charset="0"/>
              </a:rPr>
              <a:t>13. Excel</a:t>
            </a:r>
          </a:p>
          <a:p>
            <a:r>
              <a:rPr lang="en-US" sz="8000" i="0" strike="noStrike" dirty="0">
                <a:solidFill>
                  <a:schemeClr val="tx1"/>
                </a:solidFill>
                <a:effectLst/>
                <a:latin typeface="Corbel" panose="020B0503020204020204" pitchFamily="34" charset="0"/>
              </a:rPr>
              <a:t>14. Microsoft Project</a:t>
            </a:r>
          </a:p>
          <a:p>
            <a:r>
              <a:rPr lang="en-US" sz="8000" i="0" strike="noStrike" dirty="0">
                <a:solidFill>
                  <a:schemeClr val="tx1"/>
                </a:solidFill>
                <a:effectLst/>
                <a:latin typeface="Corbel" panose="020B0503020204020204" pitchFamily="34" charset="0"/>
              </a:rPr>
              <a:t>15. Wrike</a:t>
            </a:r>
          </a:p>
          <a:p>
            <a:r>
              <a:rPr lang="en-US" sz="8000" i="0" strike="noStrike" dirty="0">
                <a:solidFill>
                  <a:schemeClr val="tx1"/>
                </a:solidFill>
                <a:effectLst/>
                <a:latin typeface="Corbel" panose="020B0503020204020204" pitchFamily="34" charset="0"/>
              </a:rPr>
              <a:t>16. Zoho Projects</a:t>
            </a:r>
          </a:p>
          <a:p>
            <a:r>
              <a:rPr lang="en-US" sz="8000" i="0" strike="noStrike" dirty="0">
                <a:solidFill>
                  <a:schemeClr val="tx1"/>
                </a:solidFill>
                <a:effectLst/>
                <a:latin typeface="Corbel" panose="020B0503020204020204" pitchFamily="34" charset="0"/>
              </a:rPr>
              <a:t>17. </a:t>
            </a:r>
            <a:r>
              <a:rPr lang="en-US" sz="8000" i="0" strike="noStrike" dirty="0" err="1">
                <a:solidFill>
                  <a:schemeClr val="tx1"/>
                </a:solidFill>
                <a:effectLst/>
                <a:latin typeface="Corbel" panose="020B0503020204020204" pitchFamily="34" charset="0"/>
              </a:rPr>
              <a:t>GanttProject</a:t>
            </a:r>
            <a:endParaRPr lang="en-US" sz="8000" i="0" strike="noStrike" dirty="0">
              <a:solidFill>
                <a:schemeClr val="tx1"/>
              </a:solidFill>
              <a:effectLst/>
              <a:latin typeface="Corbel" panose="020B0503020204020204" pitchFamily="34" charset="0"/>
            </a:endParaRPr>
          </a:p>
          <a:p>
            <a:r>
              <a:rPr lang="en-US" sz="8000" i="0" strike="noStrike" dirty="0">
                <a:solidFill>
                  <a:schemeClr val="tx1"/>
                </a:solidFill>
                <a:effectLst/>
                <a:latin typeface="Corbel" panose="020B0503020204020204" pitchFamily="34" charset="0"/>
              </a:rPr>
              <a:t>18. Backlog</a:t>
            </a:r>
          </a:p>
          <a:p>
            <a:endParaRPr lang="en-US" b="1" i="0" dirty="0">
              <a:solidFill>
                <a:srgbClr val="292D34"/>
              </a:solidFill>
              <a:effectLst/>
              <a:latin typeface="-apple-system"/>
            </a:endParaRPr>
          </a:p>
          <a:p>
            <a:endParaRPr lang="en-US" dirty="0"/>
          </a:p>
        </p:txBody>
      </p:sp>
    </p:spTree>
    <p:extLst>
      <p:ext uri="{BB962C8B-B14F-4D97-AF65-F5344CB8AC3E}">
        <p14:creationId xmlns:p14="http://schemas.microsoft.com/office/powerpoint/2010/main" val="197556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easibility Study Infographic">
            <a:extLst>
              <a:ext uri="{FF2B5EF4-FFF2-40B4-BE49-F238E27FC236}">
                <a16:creationId xmlns:a16="http://schemas.microsoft.com/office/drawing/2014/main" id="{252E6E76-A2D7-4245-A1E2-F2E20EDAC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838"/>
          <a:stretch/>
        </p:blipFill>
        <p:spPr bwMode="auto">
          <a:xfrm>
            <a:off x="2149840" y="436229"/>
            <a:ext cx="7548795" cy="598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35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865119"/>
            <a:ext cx="9601196" cy="3318936"/>
          </a:xfrm>
        </p:spPr>
        <p:txBody>
          <a:bodyPr>
            <a:noAutofit/>
          </a:bodyPr>
          <a:lstStyle/>
          <a:p>
            <a:pPr marL="457200" indent="-457200">
              <a:spcBef>
                <a:spcPts val="0"/>
              </a:spcBef>
              <a:buFont typeface="+mj-lt"/>
              <a:buAutoNum type="arabicPeriod"/>
            </a:pPr>
            <a:r>
              <a:rPr lang="en-US" sz="2000" dirty="0">
                <a:solidFill>
                  <a:schemeClr val="tx1"/>
                </a:solidFill>
                <a:latin typeface="Corbel" panose="020B0503020204020204" pitchFamily="34" charset="0"/>
              </a:rPr>
              <a:t>Economic Feasibility</a:t>
            </a:r>
          </a:p>
          <a:p>
            <a:pPr marL="457200" indent="-457200">
              <a:spcBef>
                <a:spcPts val="0"/>
              </a:spcBef>
              <a:buFont typeface="+mj-lt"/>
              <a:buAutoNum type="arabicPeriod"/>
            </a:pPr>
            <a:r>
              <a:rPr lang="en-US" sz="2000" dirty="0">
                <a:solidFill>
                  <a:schemeClr val="tx1"/>
                </a:solidFill>
                <a:latin typeface="Corbel" panose="020B0503020204020204" pitchFamily="34" charset="0"/>
              </a:rPr>
              <a:t>Technical Feasibility</a:t>
            </a:r>
          </a:p>
          <a:p>
            <a:pPr marL="457200" indent="-457200">
              <a:spcBef>
                <a:spcPts val="0"/>
              </a:spcBef>
              <a:buFont typeface="+mj-lt"/>
              <a:buAutoNum type="arabicPeriod"/>
            </a:pPr>
            <a:r>
              <a:rPr lang="en-US" sz="2000" dirty="0">
                <a:solidFill>
                  <a:schemeClr val="tx1"/>
                </a:solidFill>
                <a:latin typeface="Corbel" panose="020B0503020204020204" pitchFamily="34" charset="0"/>
              </a:rPr>
              <a:t>Legal Feasibility</a:t>
            </a:r>
          </a:p>
          <a:p>
            <a:pPr marL="457200" indent="-457200">
              <a:spcBef>
                <a:spcPts val="0"/>
              </a:spcBef>
              <a:buFont typeface="+mj-lt"/>
              <a:buAutoNum type="arabicPeriod"/>
            </a:pPr>
            <a:r>
              <a:rPr lang="en-US" sz="2000" dirty="0">
                <a:solidFill>
                  <a:schemeClr val="tx1"/>
                </a:solidFill>
                <a:latin typeface="Corbel" panose="020B0503020204020204" pitchFamily="34" charset="0"/>
              </a:rPr>
              <a:t>Operational Feasibility</a:t>
            </a:r>
          </a:p>
          <a:p>
            <a:pPr marL="457200" indent="-457200">
              <a:spcBef>
                <a:spcPts val="0"/>
              </a:spcBef>
              <a:buFont typeface="+mj-lt"/>
              <a:buAutoNum type="arabicPeriod"/>
            </a:pPr>
            <a:r>
              <a:rPr lang="en-US" sz="2000" dirty="0">
                <a:solidFill>
                  <a:schemeClr val="tx1"/>
                </a:solidFill>
                <a:latin typeface="Corbel" panose="020B0503020204020204" pitchFamily="34" charset="0"/>
              </a:rPr>
              <a:t>Schedule Feasibility</a:t>
            </a:r>
          </a:p>
          <a:p>
            <a:pPr marL="0" indent="0">
              <a:spcBef>
                <a:spcPts val="0"/>
              </a:spcBef>
              <a:buNone/>
            </a:pPr>
            <a:endParaRPr lang="en-US" dirty="0">
              <a:solidFill>
                <a:schemeClr val="tx1"/>
              </a:solidFill>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Feasibility Study</a:t>
            </a:r>
          </a:p>
        </p:txBody>
      </p:sp>
    </p:spTree>
    <p:extLst>
      <p:ext uri="{BB962C8B-B14F-4D97-AF65-F5344CB8AC3E}">
        <p14:creationId xmlns:p14="http://schemas.microsoft.com/office/powerpoint/2010/main" val="262081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easibility Study Infographic">
            <a:extLst>
              <a:ext uri="{FF2B5EF4-FFF2-40B4-BE49-F238E27FC236}">
                <a16:creationId xmlns:a16="http://schemas.microsoft.com/office/drawing/2014/main" id="{10908963-E838-4E41-AEAE-36155C2180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85" b="64661"/>
          <a:stretch/>
        </p:blipFill>
        <p:spPr bwMode="auto">
          <a:xfrm>
            <a:off x="736386" y="0"/>
            <a:ext cx="107192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988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easibility Study Infographic">
            <a:extLst>
              <a:ext uri="{FF2B5EF4-FFF2-40B4-BE49-F238E27FC236}">
                <a16:creationId xmlns:a16="http://schemas.microsoft.com/office/drawing/2014/main" id="{10908963-E838-4E41-AEAE-36155C2180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85" b="64661"/>
          <a:stretch/>
        </p:blipFill>
        <p:spPr bwMode="auto">
          <a:xfrm>
            <a:off x="404735" y="-1"/>
            <a:ext cx="10028043" cy="6415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easibility Study Infographic">
            <a:extLst>
              <a:ext uri="{FF2B5EF4-FFF2-40B4-BE49-F238E27FC236}">
                <a16:creationId xmlns:a16="http://schemas.microsoft.com/office/drawing/2014/main" id="{78242402-7C04-C949-A540-E4A47B26B6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2" b="50000"/>
          <a:stretch/>
        </p:blipFill>
        <p:spPr bwMode="auto">
          <a:xfrm>
            <a:off x="404735" y="0"/>
            <a:ext cx="11361647" cy="694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8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1BBD-6EAB-014F-A5E8-40201BF0B785}"/>
              </a:ext>
            </a:extLst>
          </p:cNvPr>
          <p:cNvSpPr>
            <a:spLocks noGrp="1"/>
          </p:cNvSpPr>
          <p:nvPr>
            <p:ph type="title"/>
          </p:nvPr>
        </p:nvSpPr>
        <p:spPr/>
        <p:txBody>
          <a:bodyPr>
            <a:normAutofit/>
          </a:bodyPr>
          <a:lstStyle/>
          <a:p>
            <a:r>
              <a:rPr lang="en-US" dirty="0">
                <a:latin typeface="Corbel" panose="020B0503020204020204" pitchFamily="34" charset="0"/>
              </a:rPr>
              <a:t>Topics covered </a:t>
            </a:r>
          </a:p>
        </p:txBody>
      </p:sp>
      <p:sp>
        <p:nvSpPr>
          <p:cNvPr id="3" name="Content Placeholder 2">
            <a:extLst>
              <a:ext uri="{FF2B5EF4-FFF2-40B4-BE49-F238E27FC236}">
                <a16:creationId xmlns:a16="http://schemas.microsoft.com/office/drawing/2014/main" id="{F6A093F1-5C13-B94A-B69F-FAD569AA40FB}"/>
              </a:ext>
            </a:extLst>
          </p:cNvPr>
          <p:cNvSpPr>
            <a:spLocks noGrp="1"/>
          </p:cNvSpPr>
          <p:nvPr>
            <p:ph idx="1"/>
          </p:nvPr>
        </p:nvSpPr>
        <p:spPr/>
        <p:txBody>
          <a:bodyPr>
            <a:normAutofit/>
          </a:bodyPr>
          <a:lstStyle/>
          <a:p>
            <a:r>
              <a:rPr lang="en-US" sz="2000" dirty="0">
                <a:latin typeface="Corbel" panose="020B0503020204020204" pitchFamily="34" charset="0"/>
              </a:rPr>
              <a:t>Planning Activity</a:t>
            </a:r>
          </a:p>
          <a:p>
            <a:r>
              <a:rPr lang="en-US" sz="2000" dirty="0">
                <a:latin typeface="Corbel" panose="020B0503020204020204" pitchFamily="34" charset="0"/>
              </a:rPr>
              <a:t>Problem Definitions</a:t>
            </a:r>
            <a:r>
              <a:rPr lang="th-TH" sz="2000" dirty="0">
                <a:latin typeface="Corbel" panose="020B0503020204020204" pitchFamily="34" charset="0"/>
              </a:rPr>
              <a:t> คำนิยาม</a:t>
            </a:r>
            <a:endParaRPr lang="en-US" sz="2000" dirty="0">
              <a:latin typeface="Corbel" panose="020B0503020204020204" pitchFamily="34" charset="0"/>
            </a:endParaRPr>
          </a:p>
          <a:p>
            <a:r>
              <a:rPr lang="en-US" sz="2000" dirty="0">
                <a:latin typeface="Corbel" panose="020B0503020204020204" pitchFamily="34" charset="0"/>
              </a:rPr>
              <a:t>Improving system Techniques</a:t>
            </a:r>
          </a:p>
          <a:p>
            <a:r>
              <a:rPr lang="en-US" sz="2000" dirty="0">
                <a:latin typeface="Corbel" panose="020B0503020204020204" pitchFamily="34" charset="0"/>
              </a:rPr>
              <a:t>System Scope Document</a:t>
            </a:r>
            <a:r>
              <a:rPr lang="th-TH" sz="2000" dirty="0">
                <a:latin typeface="Corbel" panose="020B0503020204020204" pitchFamily="34" charset="0"/>
              </a:rPr>
              <a:t> ขอบเขต</a:t>
            </a:r>
            <a:endParaRPr lang="en-US" sz="2000" dirty="0">
              <a:latin typeface="Corbel" panose="020B0503020204020204" pitchFamily="34" charset="0"/>
            </a:endParaRPr>
          </a:p>
          <a:p>
            <a:r>
              <a:rPr lang="en-US" sz="2000" dirty="0">
                <a:latin typeface="Corbel" panose="020B0503020204020204" pitchFamily="34" charset="0"/>
              </a:rPr>
              <a:t>Project Schedule </a:t>
            </a:r>
            <a:r>
              <a:rPr lang="th-TH" sz="2000" dirty="0">
                <a:latin typeface="Corbel" panose="020B0503020204020204" pitchFamily="34" charset="0"/>
              </a:rPr>
              <a:t>กำหนดการ</a:t>
            </a:r>
            <a:endParaRPr lang="en-US" sz="2000" dirty="0">
              <a:latin typeface="Corbel" panose="020B0503020204020204" pitchFamily="34" charset="0"/>
            </a:endParaRPr>
          </a:p>
          <a:p>
            <a:r>
              <a:rPr lang="en-US" sz="2000" dirty="0">
                <a:latin typeface="Corbel" panose="020B0503020204020204" pitchFamily="34" charset="0"/>
              </a:rPr>
              <a:t>Feasibility Study</a:t>
            </a:r>
          </a:p>
          <a:p>
            <a:endParaRPr lang="en-US" sz="2000" dirty="0">
              <a:latin typeface="Corbel" panose="020B0503020204020204" pitchFamily="34" charset="0"/>
            </a:endParaRPr>
          </a:p>
        </p:txBody>
      </p:sp>
    </p:spTree>
    <p:extLst>
      <p:ext uri="{BB962C8B-B14F-4D97-AF65-F5344CB8AC3E}">
        <p14:creationId xmlns:p14="http://schemas.microsoft.com/office/powerpoint/2010/main" val="352897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45F8-A3D6-464A-8E70-CCBA06BB9E1E}"/>
              </a:ext>
            </a:extLst>
          </p:cNvPr>
          <p:cNvSpPr>
            <a:spLocks noGrp="1"/>
          </p:cNvSpPr>
          <p:nvPr>
            <p:ph type="title"/>
          </p:nvPr>
        </p:nvSpPr>
        <p:spPr/>
        <p:txBody>
          <a:bodyPr>
            <a:normAutofit/>
          </a:bodyPr>
          <a:lstStyle/>
          <a:p>
            <a:r>
              <a:rPr lang="en-US" sz="4400" dirty="0"/>
              <a:t>Confirm the feasibility of the project</a:t>
            </a:r>
            <a:endParaRPr lang="en-US" dirty="0"/>
          </a:p>
        </p:txBody>
      </p:sp>
      <p:sp>
        <p:nvSpPr>
          <p:cNvPr id="3" name="Content Placeholder 2">
            <a:extLst>
              <a:ext uri="{FF2B5EF4-FFF2-40B4-BE49-F238E27FC236}">
                <a16:creationId xmlns:a16="http://schemas.microsoft.com/office/drawing/2014/main" id="{0A42158F-B776-1749-A83B-7544BA386E32}"/>
              </a:ext>
            </a:extLst>
          </p:cNvPr>
          <p:cNvSpPr>
            <a:spLocks noGrp="1"/>
          </p:cNvSpPr>
          <p:nvPr>
            <p:ph idx="1"/>
          </p:nvPr>
        </p:nvSpPr>
        <p:spPr/>
        <p:txBody>
          <a:bodyPr numCol="2">
            <a:noAutofit/>
          </a:bodyPr>
          <a:lstStyle/>
          <a:p>
            <a:pPr marL="0" indent="0">
              <a:buNone/>
            </a:pPr>
            <a:r>
              <a:rPr lang="en-US" sz="2000" b="1" dirty="0">
                <a:latin typeface="Corbel" panose="020B0503020204020204" pitchFamily="34" charset="0"/>
              </a:rPr>
              <a:t>Do for Proposal</a:t>
            </a:r>
          </a:p>
          <a:p>
            <a:pPr marL="457200" indent="-457200">
              <a:buFont typeface="+mj-lt"/>
              <a:buAutoNum type="arabicPeriod"/>
            </a:pPr>
            <a:r>
              <a:rPr lang="en-US" sz="2000" dirty="0">
                <a:latin typeface="Corbel" panose="020B0503020204020204" pitchFamily="34" charset="0"/>
              </a:rPr>
              <a:t>Page cover</a:t>
            </a:r>
          </a:p>
          <a:p>
            <a:pPr marL="457200" indent="-457200">
              <a:buFont typeface="+mj-lt"/>
              <a:buAutoNum type="arabicPeriod"/>
            </a:pPr>
            <a:r>
              <a:rPr lang="en-US" sz="2000" dirty="0">
                <a:latin typeface="Corbel" panose="020B0503020204020204" pitchFamily="34" charset="0"/>
              </a:rPr>
              <a:t>Contents</a:t>
            </a:r>
          </a:p>
          <a:p>
            <a:pPr marL="457200" indent="-457200">
              <a:buFont typeface="+mj-lt"/>
              <a:buAutoNum type="arabicPeriod"/>
            </a:pPr>
            <a:r>
              <a:rPr lang="en-US" sz="2000" dirty="0">
                <a:latin typeface="Corbel" panose="020B0503020204020204" pitchFamily="34" charset="0"/>
              </a:rPr>
              <a:t>executive summary</a:t>
            </a:r>
            <a:endParaRPr lang="th-TH" sz="2000" dirty="0">
              <a:latin typeface="Corbel" panose="020B0503020204020204" pitchFamily="34" charset="0"/>
            </a:endParaRPr>
          </a:p>
          <a:p>
            <a:pPr marL="457200" indent="-457200">
              <a:buFont typeface="+mj-lt"/>
              <a:buAutoNum type="arabicPeriod"/>
            </a:pPr>
            <a:r>
              <a:rPr lang="en-US" sz="2000" dirty="0">
                <a:latin typeface="Corbel" panose="020B0503020204020204" pitchFamily="34" charset="0"/>
              </a:rPr>
              <a:t>problem summary</a:t>
            </a:r>
            <a:endParaRPr lang="th-TH" sz="2000" dirty="0">
              <a:latin typeface="Corbel" panose="020B0503020204020204" pitchFamily="34" charset="0"/>
            </a:endParaRPr>
          </a:p>
          <a:p>
            <a:pPr marL="457200" indent="-457200">
              <a:buFont typeface="+mj-lt"/>
              <a:buAutoNum type="arabicPeriod"/>
            </a:pPr>
            <a:r>
              <a:rPr lang="en-US" sz="2000" dirty="0">
                <a:latin typeface="Corbel" panose="020B0503020204020204" pitchFamily="34" charset="0"/>
              </a:rPr>
              <a:t>study guide</a:t>
            </a:r>
            <a:endParaRPr lang="th-TH" sz="2000" dirty="0">
              <a:latin typeface="Corbel" panose="020B0503020204020204" pitchFamily="34" charset="0"/>
            </a:endParaRPr>
          </a:p>
          <a:p>
            <a:pPr marL="457200" indent="-457200">
              <a:buFont typeface="+mj-lt"/>
              <a:buAutoNum type="arabicPeriod"/>
            </a:pPr>
            <a:r>
              <a:rPr lang="en-US" sz="2000" dirty="0">
                <a:latin typeface="Corbel" panose="020B0503020204020204" pitchFamily="34" charset="0"/>
              </a:rPr>
              <a:t>Analyze</a:t>
            </a:r>
          </a:p>
          <a:p>
            <a:pPr marL="457200" indent="-457200">
              <a:buFont typeface="+mj-lt"/>
              <a:buAutoNum type="arabicPeriod"/>
            </a:pPr>
            <a:endParaRPr lang="th-TH" sz="2000" dirty="0">
              <a:latin typeface="Corbel" panose="020B0503020204020204" pitchFamily="34" charset="0"/>
            </a:endParaRPr>
          </a:p>
          <a:p>
            <a:pPr marL="457200" indent="-457200">
              <a:buFont typeface="+mj-lt"/>
              <a:buAutoNum type="arabicPeriod"/>
            </a:pPr>
            <a:r>
              <a:rPr lang="en-US" sz="2000" dirty="0">
                <a:latin typeface="Corbel" panose="020B0503020204020204" pitchFamily="34" charset="0"/>
              </a:rPr>
              <a:t>Solution</a:t>
            </a:r>
            <a:endParaRPr lang="th-TH" sz="2000" dirty="0">
              <a:latin typeface="Corbel" panose="020B0503020204020204" pitchFamily="34" charset="0"/>
            </a:endParaRPr>
          </a:p>
          <a:p>
            <a:pPr marL="457200" indent="-457200">
              <a:buFont typeface="+mj-lt"/>
              <a:buAutoNum type="arabicPeriod"/>
            </a:pPr>
            <a:r>
              <a:rPr lang="en-US" sz="2000" dirty="0">
                <a:latin typeface="Corbel" panose="020B0503020204020204" pitchFamily="34" charset="0"/>
              </a:rPr>
              <a:t>Recommendation</a:t>
            </a:r>
          </a:p>
          <a:p>
            <a:pPr marL="457200" indent="-457200">
              <a:buFont typeface="+mj-lt"/>
              <a:buAutoNum type="arabicPeriod"/>
            </a:pPr>
            <a:r>
              <a:rPr lang="en-US" sz="2000" dirty="0">
                <a:latin typeface="Corbel" panose="020B0503020204020204" pitchFamily="34" charset="0"/>
              </a:rPr>
              <a:t>Plans</a:t>
            </a:r>
            <a:endParaRPr lang="th-TH" sz="2000" dirty="0">
              <a:latin typeface="Corbel" panose="020B0503020204020204" pitchFamily="34" charset="0"/>
            </a:endParaRPr>
          </a:p>
          <a:p>
            <a:pPr marL="457200" indent="-457200">
              <a:buFont typeface="+mj-lt"/>
              <a:buAutoNum type="arabicPeriod"/>
            </a:pPr>
            <a:r>
              <a:rPr lang="en-US" sz="2000" dirty="0">
                <a:latin typeface="Corbel" panose="020B0503020204020204" pitchFamily="34" charset="0"/>
              </a:rPr>
              <a:t>Appendix</a:t>
            </a:r>
          </a:p>
        </p:txBody>
      </p:sp>
    </p:spTree>
    <p:extLst>
      <p:ext uri="{BB962C8B-B14F-4D97-AF65-F5344CB8AC3E}">
        <p14:creationId xmlns:p14="http://schemas.microsoft.com/office/powerpoint/2010/main" val="194737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450252"/>
            <a:ext cx="9601196" cy="3318936"/>
          </a:xfrm>
        </p:spPr>
        <p:txBody>
          <a:bodyPr>
            <a:noAutofit/>
          </a:bodyPr>
          <a:lstStyle/>
          <a:p>
            <a:pPr>
              <a:spcBef>
                <a:spcPts val="0"/>
              </a:spcBef>
            </a:pPr>
            <a:r>
              <a:rPr lang="en-US" sz="2000" dirty="0">
                <a:latin typeface="Corbel" panose="020B0503020204020204" pitchFamily="34" charset="0"/>
              </a:rPr>
              <a:t>Define the Problem </a:t>
            </a:r>
            <a:r>
              <a:rPr lang="th-TH" sz="2000" dirty="0">
                <a:latin typeface="Corbel" panose="020B0503020204020204" pitchFamily="34" charset="0"/>
              </a:rPr>
              <a:t>กำหนด</a:t>
            </a:r>
            <a:endParaRPr lang="en-US" sz="2000" dirty="0">
              <a:latin typeface="Corbel" panose="020B0503020204020204" pitchFamily="34" charset="0"/>
            </a:endParaRPr>
          </a:p>
          <a:p>
            <a:pPr>
              <a:spcBef>
                <a:spcPts val="0"/>
              </a:spcBef>
            </a:pPr>
            <a:r>
              <a:rPr lang="en-US" sz="2000" dirty="0">
                <a:latin typeface="Corbel" panose="020B0503020204020204" pitchFamily="34" charset="0"/>
              </a:rPr>
              <a:t>Project Schedule</a:t>
            </a:r>
          </a:p>
          <a:p>
            <a:pPr>
              <a:spcBef>
                <a:spcPts val="0"/>
              </a:spcBef>
            </a:pPr>
            <a:r>
              <a:rPr lang="en-US" sz="2000" dirty="0">
                <a:latin typeface="Corbel" panose="020B0503020204020204" pitchFamily="34" charset="0"/>
              </a:rPr>
              <a:t>Confirm the feasibility of the project</a:t>
            </a:r>
          </a:p>
          <a:p>
            <a:pPr>
              <a:spcBef>
                <a:spcPts val="0"/>
              </a:spcBef>
            </a:pPr>
            <a:r>
              <a:rPr lang="en-US" sz="2000" dirty="0">
                <a:latin typeface="Corbel" panose="020B0503020204020204" pitchFamily="34" charset="0"/>
              </a:rPr>
              <a:t>Set Team Works</a:t>
            </a:r>
            <a:endParaRPr lang="th-TH" sz="2000" dirty="0">
              <a:latin typeface="Corbel" panose="020B0503020204020204" pitchFamily="34" charset="0"/>
            </a:endParaRPr>
          </a:p>
          <a:p>
            <a:pPr>
              <a:spcBef>
                <a:spcPts val="0"/>
              </a:spcBef>
            </a:pPr>
            <a:r>
              <a:rPr lang="en-US" sz="2000" dirty="0">
                <a:latin typeface="Corbel" panose="020B0503020204020204" pitchFamily="34" charset="0"/>
              </a:rPr>
              <a:t>carry out the project</a:t>
            </a:r>
          </a:p>
          <a:p>
            <a:pPr>
              <a:spcBef>
                <a:spcPts val="0"/>
              </a:spcBef>
            </a:pPr>
            <a:endParaRPr lang="en-US" sz="2000" dirty="0">
              <a:latin typeface="Corbel" panose="020B0503020204020204" pitchFamily="34" charset="0"/>
            </a:endParaRPr>
          </a:p>
          <a:p>
            <a:pPr>
              <a:spcBef>
                <a:spcPts val="0"/>
              </a:spcBef>
            </a:pPr>
            <a:endParaRPr lang="en-US" sz="2000" dirty="0">
              <a:latin typeface="Corbel" panose="020B0503020204020204" pitchFamily="34" charset="0"/>
            </a:endParaRPr>
          </a:p>
          <a:p>
            <a:pPr marL="0" indent="0">
              <a:spcBef>
                <a:spcPts val="0"/>
              </a:spcBef>
              <a:buNone/>
            </a:pPr>
            <a:endParaRPr lang="en-US" sz="1400" dirty="0"/>
          </a:p>
          <a:p>
            <a:pPr marL="0" indent="0">
              <a:spcBef>
                <a:spcPts val="0"/>
              </a:spcBef>
              <a:buNone/>
            </a:pPr>
            <a:endParaRPr lang="th-TH" sz="1800" dirty="0">
              <a:effectLst/>
              <a:latin typeface="AngsanaNew,Bold"/>
            </a:endParaRPr>
          </a:p>
          <a:p>
            <a:pPr marL="0" indent="0">
              <a:spcBef>
                <a:spcPts val="0"/>
              </a:spcBef>
              <a:buNone/>
            </a:pPr>
            <a:endParaRPr lang="en-US" sz="1600" dirty="0"/>
          </a:p>
          <a:p>
            <a:pPr>
              <a:spcBef>
                <a:spcPts val="0"/>
              </a:spcBef>
            </a:pPr>
            <a:endParaRPr lang="en-US" sz="2000" dirty="0">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Planning Activity</a:t>
            </a:r>
          </a:p>
        </p:txBody>
      </p:sp>
    </p:spTree>
    <p:extLst>
      <p:ext uri="{BB962C8B-B14F-4D97-AF65-F5344CB8AC3E}">
        <p14:creationId xmlns:p14="http://schemas.microsoft.com/office/powerpoint/2010/main" val="304847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450252"/>
            <a:ext cx="3565357" cy="3318936"/>
          </a:xfrm>
        </p:spPr>
        <p:txBody>
          <a:bodyPr>
            <a:noAutofit/>
          </a:bodyPr>
          <a:lstStyle/>
          <a:p>
            <a:pPr>
              <a:spcBef>
                <a:spcPts val="0"/>
              </a:spcBef>
            </a:pPr>
            <a:r>
              <a:rPr lang="en-US" sz="2000" dirty="0">
                <a:latin typeface="Corbel" panose="020B0503020204020204" pitchFamily="34" charset="0"/>
              </a:rPr>
              <a:t>Internal Factors</a:t>
            </a:r>
          </a:p>
          <a:p>
            <a:pPr marL="457200" indent="-457200">
              <a:spcBef>
                <a:spcPts val="0"/>
              </a:spcBef>
              <a:buFont typeface="+mj-lt"/>
              <a:buAutoNum type="arabicPeriod"/>
            </a:pPr>
            <a:r>
              <a:rPr lang="en-US" sz="2000" dirty="0">
                <a:latin typeface="Corbel" panose="020B0503020204020204" pitchFamily="34" charset="0"/>
              </a:rPr>
              <a:t>Strategic Plan</a:t>
            </a:r>
          </a:p>
          <a:p>
            <a:pPr marL="457200" indent="-457200">
              <a:spcBef>
                <a:spcPts val="0"/>
              </a:spcBef>
              <a:buFont typeface="+mj-lt"/>
              <a:buAutoNum type="arabicPeriod"/>
            </a:pPr>
            <a:r>
              <a:rPr lang="en-US" sz="2000" dirty="0">
                <a:latin typeface="Corbel" panose="020B0503020204020204" pitchFamily="34" charset="0"/>
              </a:rPr>
              <a:t>Top managers</a:t>
            </a:r>
          </a:p>
          <a:p>
            <a:pPr marL="457200" indent="-457200">
              <a:spcBef>
                <a:spcPts val="0"/>
              </a:spcBef>
              <a:buFont typeface="+mj-lt"/>
              <a:buAutoNum type="arabicPeriod"/>
            </a:pPr>
            <a:r>
              <a:rPr lang="en-US" sz="2000" dirty="0">
                <a:latin typeface="Corbel" panose="020B0503020204020204" pitchFamily="34" charset="0"/>
              </a:rPr>
              <a:t>User Requests</a:t>
            </a:r>
          </a:p>
          <a:p>
            <a:pPr marL="457200" indent="-457200">
              <a:spcBef>
                <a:spcPts val="0"/>
              </a:spcBef>
              <a:buFont typeface="+mj-lt"/>
              <a:buAutoNum type="arabicPeriod"/>
            </a:pPr>
            <a:r>
              <a:rPr lang="en-US" sz="2000" dirty="0">
                <a:latin typeface="Corbel" panose="020B0503020204020204" pitchFamily="34" charset="0"/>
              </a:rPr>
              <a:t>IT Department</a:t>
            </a:r>
          </a:p>
          <a:p>
            <a:pPr marL="457200" indent="-457200">
              <a:spcBef>
                <a:spcPts val="0"/>
              </a:spcBef>
              <a:buFont typeface="+mj-lt"/>
              <a:buAutoNum type="arabicPeriod"/>
            </a:pPr>
            <a:r>
              <a:rPr lang="en-US" sz="2000" dirty="0">
                <a:latin typeface="Corbel" panose="020B0503020204020204" pitchFamily="34" charset="0"/>
              </a:rPr>
              <a:t>Existing Systems and Data</a:t>
            </a: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fontScale="90000"/>
          </a:bodyPr>
          <a:lstStyle/>
          <a:p>
            <a:r>
              <a:rPr lang="en-US" dirty="0"/>
              <a:t>The Factors causing to develop of the new system</a:t>
            </a:r>
            <a:endParaRPr lang="en-US" dirty="0">
              <a:latin typeface="Corbel" panose="020B0503020204020204" pitchFamily="34" charset="0"/>
            </a:endParaRPr>
          </a:p>
        </p:txBody>
      </p:sp>
      <p:sp>
        <p:nvSpPr>
          <p:cNvPr id="4" name="Content Placeholder 2">
            <a:extLst>
              <a:ext uri="{FF2B5EF4-FFF2-40B4-BE49-F238E27FC236}">
                <a16:creationId xmlns:a16="http://schemas.microsoft.com/office/drawing/2014/main" id="{5E531A01-D3A2-E540-8F94-5884C3EE0029}"/>
              </a:ext>
            </a:extLst>
          </p:cNvPr>
          <p:cNvSpPr txBox="1">
            <a:spLocks/>
          </p:cNvSpPr>
          <p:nvPr/>
        </p:nvSpPr>
        <p:spPr>
          <a:xfrm>
            <a:off x="5548565" y="2450252"/>
            <a:ext cx="3565357"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spcBef>
                <a:spcPts val="0"/>
              </a:spcBef>
            </a:pPr>
            <a:r>
              <a:rPr lang="en-US" sz="2000" dirty="0">
                <a:latin typeface="Corbel" panose="020B0503020204020204" pitchFamily="34" charset="0"/>
              </a:rPr>
              <a:t>External Factors</a:t>
            </a:r>
          </a:p>
          <a:p>
            <a:pPr marL="457200" indent="-457200">
              <a:spcBef>
                <a:spcPts val="0"/>
              </a:spcBef>
              <a:buFont typeface="+mj-lt"/>
              <a:buAutoNum type="arabicPeriod"/>
            </a:pPr>
            <a:r>
              <a:rPr lang="en-US" sz="2000" dirty="0">
                <a:latin typeface="Corbel" panose="020B0503020204020204" pitchFamily="34" charset="0"/>
              </a:rPr>
              <a:t>Technology</a:t>
            </a:r>
          </a:p>
          <a:p>
            <a:pPr marL="457200" indent="-457200">
              <a:spcBef>
                <a:spcPts val="0"/>
              </a:spcBef>
              <a:buFont typeface="+mj-lt"/>
              <a:buAutoNum type="arabicPeriod"/>
            </a:pPr>
            <a:r>
              <a:rPr lang="en-US" sz="2000" dirty="0">
                <a:latin typeface="Corbel" panose="020B0503020204020204" pitchFamily="34" charset="0"/>
              </a:rPr>
              <a:t>Customers</a:t>
            </a:r>
          </a:p>
          <a:p>
            <a:pPr marL="457200" indent="-457200">
              <a:spcBef>
                <a:spcPts val="0"/>
              </a:spcBef>
              <a:buFont typeface="+mj-lt"/>
              <a:buAutoNum type="arabicPeriod"/>
            </a:pPr>
            <a:r>
              <a:rPr lang="en-US" sz="2000" dirty="0">
                <a:latin typeface="Corbel" panose="020B0503020204020204" pitchFamily="34" charset="0"/>
              </a:rPr>
              <a:t>Competitors</a:t>
            </a:r>
          </a:p>
          <a:p>
            <a:pPr marL="457200" indent="-457200">
              <a:spcBef>
                <a:spcPts val="0"/>
              </a:spcBef>
              <a:buFont typeface="+mj-lt"/>
              <a:buAutoNum type="arabicPeriod"/>
            </a:pPr>
            <a:r>
              <a:rPr lang="en-US" sz="2000" dirty="0">
                <a:latin typeface="Corbel" panose="020B0503020204020204" pitchFamily="34" charset="0"/>
              </a:rPr>
              <a:t>Government</a:t>
            </a:r>
          </a:p>
          <a:p>
            <a:pPr>
              <a:spcBef>
                <a:spcPts val="0"/>
              </a:spcBef>
            </a:pPr>
            <a:endParaRPr lang="en-US" sz="2000" dirty="0">
              <a:latin typeface="Corbel" panose="020B0503020204020204" pitchFamily="34" charset="0"/>
            </a:endParaRPr>
          </a:p>
        </p:txBody>
      </p:sp>
    </p:spTree>
    <p:extLst>
      <p:ext uri="{BB962C8B-B14F-4D97-AF65-F5344CB8AC3E}">
        <p14:creationId xmlns:p14="http://schemas.microsoft.com/office/powerpoint/2010/main" val="97393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450252"/>
            <a:ext cx="9601196" cy="3318936"/>
          </a:xfrm>
        </p:spPr>
        <p:txBody>
          <a:bodyPr>
            <a:noAutofit/>
          </a:bodyPr>
          <a:lstStyle/>
          <a:p>
            <a:pPr>
              <a:spcBef>
                <a:spcPts val="0"/>
              </a:spcBef>
              <a:buFont typeface="Wingdings" pitchFamily="2" charset="2"/>
              <a:buChar char="Ø"/>
            </a:pPr>
            <a:r>
              <a:rPr lang="en-US" sz="2000" dirty="0">
                <a:latin typeface="Corbel" panose="020B0503020204020204" pitchFamily="34" charset="0"/>
              </a:rPr>
              <a:t>Check for operational problems</a:t>
            </a:r>
            <a:endParaRPr lang="th-TH" sz="2000" dirty="0">
              <a:latin typeface="Corbel" panose="020B0503020204020204" pitchFamily="34" charset="0"/>
            </a:endParaRPr>
          </a:p>
          <a:p>
            <a:pPr>
              <a:spcBef>
                <a:spcPts val="0"/>
              </a:spcBef>
              <a:buFont typeface="Arial" panose="020B0604020202020204" pitchFamily="34" charset="0"/>
              <a:buChar char="•"/>
            </a:pPr>
            <a:r>
              <a:rPr lang="en-US" sz="2000" dirty="0">
                <a:latin typeface="Corbel" panose="020B0503020204020204" pitchFamily="34" charset="0"/>
              </a:rPr>
              <a:t>The workflow is stuck and stops working.  take a time and slow in operation</a:t>
            </a:r>
          </a:p>
          <a:p>
            <a:pPr>
              <a:spcBef>
                <a:spcPts val="0"/>
              </a:spcBef>
              <a:buFont typeface="Arial" panose="020B0604020202020204" pitchFamily="34" charset="0"/>
              <a:buChar char="•"/>
            </a:pPr>
            <a:r>
              <a:rPr lang="en-US" sz="2000" dirty="0">
                <a:latin typeface="Corbel" panose="020B0503020204020204" pitchFamily="34" charset="0"/>
              </a:rPr>
              <a:t>The workflow in complicated </a:t>
            </a:r>
            <a:r>
              <a:rPr lang="th-TH" sz="2000" dirty="0">
                <a:latin typeface="Corbel" panose="020B0503020204020204" pitchFamily="34" charset="0"/>
              </a:rPr>
              <a:t> ซับซ้อน</a:t>
            </a:r>
            <a:endParaRPr lang="en-US" sz="2000" dirty="0">
              <a:latin typeface="Corbel" panose="020B0503020204020204" pitchFamily="34" charset="0"/>
            </a:endParaRPr>
          </a:p>
          <a:p>
            <a:pPr>
              <a:spcBef>
                <a:spcPts val="0"/>
              </a:spcBef>
              <a:buFont typeface="Arial" panose="020B0604020202020204" pitchFamily="34" charset="0"/>
              <a:buChar char="•"/>
            </a:pPr>
            <a:r>
              <a:rPr lang="en-US" sz="2000" dirty="0">
                <a:latin typeface="Corbel" panose="020B0503020204020204" pitchFamily="34" charset="0"/>
              </a:rPr>
              <a:t>work is costly.</a:t>
            </a:r>
            <a:r>
              <a:rPr lang="th-TH" sz="2000" dirty="0">
                <a:latin typeface="Corbel" panose="020B0503020204020204" pitchFamily="34" charset="0"/>
              </a:rPr>
              <a:t>ราคาแพง</a:t>
            </a:r>
          </a:p>
          <a:p>
            <a:pPr>
              <a:spcBef>
                <a:spcPts val="0"/>
              </a:spcBef>
              <a:buFont typeface="Arial" panose="020B0604020202020204" pitchFamily="34" charset="0"/>
              <a:buChar char="•"/>
            </a:pPr>
            <a:r>
              <a:rPr lang="en-US" sz="2000" dirty="0">
                <a:latin typeface="Corbel" panose="020B0503020204020204" pitchFamily="34" charset="0"/>
              </a:rPr>
              <a:t>The nature </a:t>
            </a:r>
            <a:r>
              <a:rPr lang="th-TH" sz="2000" dirty="0">
                <a:latin typeface="Corbel" panose="020B0503020204020204" pitchFamily="34" charset="0"/>
              </a:rPr>
              <a:t>ธรรมชาติ </a:t>
            </a:r>
            <a:r>
              <a:rPr lang="en-US" sz="2000" dirty="0">
                <a:latin typeface="Corbel" panose="020B0503020204020204" pitchFamily="34" charset="0"/>
              </a:rPr>
              <a:t>of the work is very moving.</a:t>
            </a:r>
            <a:endParaRPr lang="th-TH" sz="2000" dirty="0">
              <a:latin typeface="Corbel" panose="020B0503020204020204" pitchFamily="34" charset="0"/>
            </a:endParaRPr>
          </a:p>
          <a:p>
            <a:pPr>
              <a:spcBef>
                <a:spcPts val="0"/>
              </a:spcBef>
              <a:buFont typeface="Arial" panose="020B0604020202020204" pitchFamily="34" charset="0"/>
              <a:buChar char="•"/>
            </a:pPr>
            <a:r>
              <a:rPr lang="en-US" sz="2000" dirty="0">
                <a:latin typeface="Corbel" panose="020B0503020204020204" pitchFamily="34" charset="0"/>
              </a:rPr>
              <a:t>requires expertise </a:t>
            </a:r>
            <a:r>
              <a:rPr lang="th-TH" sz="2000" dirty="0">
                <a:latin typeface="Corbel" panose="020B0503020204020204" pitchFamily="34" charset="0"/>
              </a:rPr>
              <a:t>ความเชี่ยวชาญ  </a:t>
            </a:r>
            <a:r>
              <a:rPr lang="en-US" sz="2000" dirty="0">
                <a:latin typeface="Corbel" panose="020B0503020204020204" pitchFamily="34" charset="0"/>
              </a:rPr>
              <a:t>and take time to practice</a:t>
            </a:r>
            <a:endParaRPr lang="th-TH" sz="2000" dirty="0">
              <a:latin typeface="Corbel" panose="020B0503020204020204" pitchFamily="34" charset="0"/>
            </a:endParaRPr>
          </a:p>
          <a:p>
            <a:pPr>
              <a:spcBef>
                <a:spcPts val="0"/>
              </a:spcBef>
              <a:buFont typeface="Wingdings" pitchFamily="2" charset="2"/>
              <a:buChar char="Ø"/>
            </a:pPr>
            <a:endParaRPr lang="en-US" sz="2000" dirty="0">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Problem Definitions</a:t>
            </a:r>
          </a:p>
        </p:txBody>
      </p:sp>
    </p:spTree>
    <p:extLst>
      <p:ext uri="{BB962C8B-B14F-4D97-AF65-F5344CB8AC3E}">
        <p14:creationId xmlns:p14="http://schemas.microsoft.com/office/powerpoint/2010/main" val="300406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450252"/>
            <a:ext cx="9601196" cy="3318936"/>
          </a:xfrm>
        </p:spPr>
        <p:txBody>
          <a:bodyPr>
            <a:noAutofit/>
          </a:bodyPr>
          <a:lstStyle/>
          <a:p>
            <a:pPr>
              <a:spcBef>
                <a:spcPts val="0"/>
              </a:spcBef>
              <a:buFont typeface="Wingdings" pitchFamily="2" charset="2"/>
              <a:buChar char="Ø"/>
            </a:pPr>
            <a:r>
              <a:rPr lang="en-US" sz="2000" dirty="0">
                <a:latin typeface="Corbel" panose="020B0503020204020204" pitchFamily="34" charset="0"/>
              </a:rPr>
              <a:t>problems from employee behavior.</a:t>
            </a:r>
            <a:endParaRPr lang="th-TH" sz="2000" dirty="0">
              <a:latin typeface="Corbel" panose="020B0503020204020204" pitchFamily="34" charset="0"/>
            </a:endParaRPr>
          </a:p>
          <a:p>
            <a:pPr>
              <a:spcBef>
                <a:spcPts val="0"/>
              </a:spcBef>
              <a:buFont typeface="Arial" panose="020B0604020202020204" pitchFamily="34" charset="0"/>
              <a:buChar char="•"/>
            </a:pPr>
            <a:r>
              <a:rPr lang="en-US" sz="2000" b="0" i="0" dirty="0">
                <a:solidFill>
                  <a:srgbClr val="202124"/>
                </a:solidFill>
                <a:effectLst/>
                <a:latin typeface="Corbel" panose="020B0503020204020204" pitchFamily="34" charset="0"/>
              </a:rPr>
              <a:t>Employees have a high morbidity</a:t>
            </a:r>
            <a:r>
              <a:rPr lang="th-TH" sz="2000" b="0" i="0" dirty="0">
                <a:solidFill>
                  <a:srgbClr val="202124"/>
                </a:solidFill>
                <a:effectLst/>
                <a:latin typeface="Corbel" panose="020B0503020204020204" pitchFamily="34" charset="0"/>
              </a:rPr>
              <a:t> ความเจ็บป่วย</a:t>
            </a:r>
            <a:r>
              <a:rPr lang="en-US" sz="2000" b="0" i="0" dirty="0">
                <a:solidFill>
                  <a:srgbClr val="202124"/>
                </a:solidFill>
                <a:effectLst/>
                <a:latin typeface="Corbel" panose="020B0503020204020204" pitchFamily="34" charset="0"/>
              </a:rPr>
              <a:t> rate. </a:t>
            </a:r>
            <a:endParaRPr lang="th-TH" sz="2000" b="0" i="0" dirty="0">
              <a:solidFill>
                <a:srgbClr val="202124"/>
              </a:solidFill>
              <a:effectLst/>
              <a:latin typeface="Corbel" panose="020B0503020204020204" pitchFamily="34" charset="0"/>
            </a:endParaRPr>
          </a:p>
          <a:p>
            <a:pPr>
              <a:spcBef>
                <a:spcPts val="0"/>
              </a:spcBef>
              <a:buFont typeface="Arial" panose="020B0604020202020204" pitchFamily="34" charset="0"/>
              <a:buChar char="•"/>
            </a:pPr>
            <a:r>
              <a:rPr lang="en-US" sz="2000" b="0" i="0" dirty="0">
                <a:solidFill>
                  <a:srgbClr val="202124"/>
                </a:solidFill>
                <a:effectLst/>
                <a:latin typeface="Corbel" panose="020B0503020204020204" pitchFamily="34" charset="0"/>
              </a:rPr>
              <a:t>Employees are not satisfied</a:t>
            </a:r>
            <a:r>
              <a:rPr lang="th-TH" sz="2000" b="0" i="0" dirty="0">
                <a:solidFill>
                  <a:srgbClr val="202124"/>
                </a:solidFill>
                <a:effectLst/>
                <a:latin typeface="Corbel" panose="020B0503020204020204" pitchFamily="34" charset="0"/>
              </a:rPr>
              <a:t>พอใจ</a:t>
            </a:r>
            <a:r>
              <a:rPr lang="en-US" sz="2000" b="0" i="0" dirty="0">
                <a:solidFill>
                  <a:srgbClr val="202124"/>
                </a:solidFill>
                <a:effectLst/>
                <a:latin typeface="Corbel" panose="020B0503020204020204" pitchFamily="34" charset="0"/>
              </a:rPr>
              <a:t> with their work. </a:t>
            </a:r>
            <a:endParaRPr lang="th-TH" sz="2000" b="0" i="0" dirty="0">
              <a:solidFill>
                <a:srgbClr val="202124"/>
              </a:solidFill>
              <a:effectLst/>
              <a:latin typeface="Corbel" panose="020B0503020204020204" pitchFamily="34" charset="0"/>
            </a:endParaRPr>
          </a:p>
          <a:p>
            <a:pPr>
              <a:spcBef>
                <a:spcPts val="0"/>
              </a:spcBef>
              <a:buFont typeface="Arial" panose="020B0604020202020204" pitchFamily="34" charset="0"/>
              <a:buChar char="•"/>
            </a:pPr>
            <a:r>
              <a:rPr lang="en-US" sz="2000" b="0" i="0" dirty="0">
                <a:solidFill>
                  <a:srgbClr val="202124"/>
                </a:solidFill>
                <a:effectLst/>
                <a:latin typeface="Corbel" panose="020B0503020204020204" pitchFamily="34" charset="0"/>
              </a:rPr>
              <a:t>no enthusiasm</a:t>
            </a:r>
            <a:r>
              <a:rPr lang="th-TH" sz="2000" b="0" i="0" dirty="0">
                <a:solidFill>
                  <a:srgbClr val="202124"/>
                </a:solidFill>
                <a:effectLst/>
                <a:latin typeface="Corbel" panose="020B0503020204020204" pitchFamily="34" charset="0"/>
              </a:rPr>
              <a:t> ความกระตือรือร้น</a:t>
            </a:r>
            <a:r>
              <a:rPr lang="en-US" sz="2000" b="0" i="0" dirty="0">
                <a:solidFill>
                  <a:srgbClr val="202124"/>
                </a:solidFill>
                <a:effectLst/>
                <a:latin typeface="Corbel" panose="020B0503020204020204" pitchFamily="34" charset="0"/>
              </a:rPr>
              <a:t> for work </a:t>
            </a:r>
            <a:endParaRPr lang="th-TH" sz="2000" b="0" i="0" dirty="0">
              <a:solidFill>
                <a:srgbClr val="202124"/>
              </a:solidFill>
              <a:effectLst/>
              <a:latin typeface="Corbel" panose="020B0503020204020204" pitchFamily="34" charset="0"/>
            </a:endParaRPr>
          </a:p>
          <a:p>
            <a:pPr>
              <a:spcBef>
                <a:spcPts val="0"/>
              </a:spcBef>
              <a:buFont typeface="Arial" panose="020B0604020202020204" pitchFamily="34" charset="0"/>
              <a:buChar char="•"/>
            </a:pPr>
            <a:r>
              <a:rPr lang="en-US" sz="2000" b="0" i="0" dirty="0">
                <a:solidFill>
                  <a:srgbClr val="202124"/>
                </a:solidFill>
                <a:effectLst/>
                <a:latin typeface="Corbel" panose="020B0503020204020204" pitchFamily="34" charset="0"/>
              </a:rPr>
              <a:t>high employee </a:t>
            </a:r>
            <a:r>
              <a:rPr lang="en-US" sz="2000" dirty="0">
                <a:latin typeface="Corbel" panose="020B0503020204020204" pitchFamily="34" charset="0"/>
              </a:rPr>
              <a:t>resign</a:t>
            </a:r>
            <a:r>
              <a:rPr lang="th-TH" sz="2000" dirty="0">
                <a:latin typeface="Corbel" panose="020B0503020204020204" pitchFamily="34" charset="0"/>
              </a:rPr>
              <a:t> ลาออก</a:t>
            </a:r>
            <a:endParaRPr lang="en-US" sz="2000" dirty="0">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Problem Definitions</a:t>
            </a:r>
          </a:p>
        </p:txBody>
      </p:sp>
    </p:spTree>
    <p:extLst>
      <p:ext uri="{BB962C8B-B14F-4D97-AF65-F5344CB8AC3E}">
        <p14:creationId xmlns:p14="http://schemas.microsoft.com/office/powerpoint/2010/main" val="108802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450252"/>
            <a:ext cx="9601196" cy="3318936"/>
          </a:xfrm>
        </p:spPr>
        <p:txBody>
          <a:bodyPr>
            <a:noAutofit/>
          </a:bodyPr>
          <a:lstStyle/>
          <a:p>
            <a:pPr algn="thaiDist">
              <a:spcBef>
                <a:spcPts val="0"/>
              </a:spcBef>
              <a:buFont typeface="Wingdings" pitchFamily="2" charset="2"/>
              <a:buChar char="Ø"/>
            </a:pPr>
            <a:r>
              <a:rPr lang="en-US" sz="2000" dirty="0">
                <a:latin typeface="Corbel" panose="020B0503020204020204" pitchFamily="34" charset="0"/>
              </a:rPr>
              <a:t>Reduce </a:t>
            </a:r>
            <a:r>
              <a:rPr lang="th-TH" sz="2000" dirty="0">
                <a:latin typeface="Corbel" panose="020B0503020204020204" pitchFamily="34" charset="0"/>
              </a:rPr>
              <a:t>ลด </a:t>
            </a:r>
            <a:r>
              <a:rPr lang="en-US" sz="2000" dirty="0">
                <a:latin typeface="Corbel" panose="020B0503020204020204" pitchFamily="34" charset="0"/>
              </a:rPr>
              <a:t>operating</a:t>
            </a:r>
            <a:r>
              <a:rPr lang="th-TH" sz="2000" dirty="0">
                <a:latin typeface="Corbel" panose="020B0503020204020204" pitchFamily="34" charset="0"/>
              </a:rPr>
              <a:t> </a:t>
            </a:r>
            <a:r>
              <a:rPr lang="th-TH" sz="2000" dirty="0" err="1">
                <a:latin typeface="Corbel" panose="020B0503020204020204" pitchFamily="34" charset="0"/>
              </a:rPr>
              <a:t>ปฏิบัต</a:t>
            </a:r>
            <a:r>
              <a:rPr lang="th-TH" sz="2000" dirty="0">
                <a:latin typeface="Corbel" panose="020B0503020204020204" pitchFamily="34" charset="0"/>
              </a:rPr>
              <a:t>การ</a:t>
            </a:r>
            <a:r>
              <a:rPr lang="en-US" sz="2000" dirty="0">
                <a:latin typeface="Corbel" panose="020B0503020204020204" pitchFamily="34" charset="0"/>
              </a:rPr>
              <a:t> costs </a:t>
            </a:r>
          </a:p>
          <a:p>
            <a:pPr algn="thaiDist">
              <a:spcBef>
                <a:spcPts val="0"/>
              </a:spcBef>
              <a:buFont typeface="Wingdings" pitchFamily="2" charset="2"/>
              <a:buChar char="Ø"/>
            </a:pPr>
            <a:r>
              <a:rPr lang="en-US" sz="2000" dirty="0">
                <a:latin typeface="Corbel" panose="020B0503020204020204" pitchFamily="34" charset="0"/>
              </a:rPr>
              <a:t>increase </a:t>
            </a:r>
            <a:r>
              <a:rPr lang="th-TH" sz="2000" dirty="0">
                <a:latin typeface="Corbel" panose="020B0503020204020204" pitchFamily="34" charset="0"/>
              </a:rPr>
              <a:t>เพิ่มขึ้น </a:t>
            </a:r>
            <a:r>
              <a:rPr lang="en-US" sz="2000" dirty="0">
                <a:latin typeface="Corbel" panose="020B0503020204020204" pitchFamily="34" charset="0"/>
              </a:rPr>
              <a:t>work efficiency </a:t>
            </a:r>
            <a:r>
              <a:rPr lang="th-TH" sz="2000" dirty="0">
                <a:latin typeface="Corbel" panose="020B0503020204020204" pitchFamily="34" charset="0"/>
              </a:rPr>
              <a:t>มีประ</a:t>
            </a:r>
            <a:r>
              <a:rPr lang="th-TH" sz="2000" dirty="0" err="1">
                <a:latin typeface="Corbel" panose="020B0503020204020204" pitchFamily="34" charset="0"/>
              </a:rPr>
              <a:t>สิธิ</a:t>
            </a:r>
            <a:r>
              <a:rPr lang="th-TH" sz="2000" dirty="0">
                <a:latin typeface="Corbel" panose="020B0503020204020204" pitchFamily="34" charset="0"/>
              </a:rPr>
              <a:t>ภาพ</a:t>
            </a:r>
            <a:endParaRPr lang="en-US" sz="2000" dirty="0">
              <a:latin typeface="Corbel" panose="020B0503020204020204" pitchFamily="34" charset="0"/>
            </a:endParaRPr>
          </a:p>
          <a:p>
            <a:pPr algn="thaiDist">
              <a:spcBef>
                <a:spcPts val="0"/>
              </a:spcBef>
              <a:buFont typeface="Wingdings" pitchFamily="2" charset="2"/>
              <a:buChar char="Ø"/>
            </a:pPr>
            <a:r>
              <a:rPr lang="en-US" sz="2000" dirty="0">
                <a:latin typeface="Corbel" panose="020B0503020204020204" pitchFamily="34" charset="0"/>
              </a:rPr>
              <a:t>Change the working environment </a:t>
            </a:r>
            <a:r>
              <a:rPr lang="th-TH" sz="2000" dirty="0">
                <a:latin typeface="Corbel" panose="020B0503020204020204" pitchFamily="34" charset="0"/>
              </a:rPr>
              <a:t>สิ่งแวดล้อม  </a:t>
            </a:r>
            <a:r>
              <a:rPr lang="en-US" sz="2000" dirty="0">
                <a:latin typeface="Corbel" panose="020B0503020204020204" pitchFamily="34" charset="0"/>
              </a:rPr>
              <a:t>to be better (convenient and safe)</a:t>
            </a:r>
            <a:r>
              <a:rPr lang="th-TH" sz="2000" dirty="0">
                <a:latin typeface="Corbel" panose="020B0503020204020204" pitchFamily="34" charset="0"/>
              </a:rPr>
              <a:t> สะดวกและปลอดภัย</a:t>
            </a:r>
            <a:endParaRPr lang="en-US" sz="2000" dirty="0">
              <a:latin typeface="Corbel" panose="020B0503020204020204" pitchFamily="34" charset="0"/>
            </a:endParaRPr>
          </a:p>
          <a:p>
            <a:pPr algn="thaiDist">
              <a:spcBef>
                <a:spcPts val="0"/>
              </a:spcBef>
              <a:buFont typeface="Wingdings" pitchFamily="2" charset="2"/>
              <a:buChar char="Ø"/>
            </a:pPr>
            <a:r>
              <a:rPr lang="en-US" sz="2000" dirty="0">
                <a:latin typeface="Corbel" panose="020B0503020204020204" pitchFamily="34" charset="0"/>
              </a:rPr>
              <a:t>increase</a:t>
            </a:r>
            <a:r>
              <a:rPr lang="th-TH" sz="2000" dirty="0">
                <a:latin typeface="Corbel" panose="020B0503020204020204" pitchFamily="34" charset="0"/>
              </a:rPr>
              <a:t> เพิ่มขึ้น</a:t>
            </a:r>
            <a:r>
              <a:rPr lang="en-US" sz="2000" dirty="0">
                <a:latin typeface="Corbel" panose="020B0503020204020204" pitchFamily="34" charset="0"/>
              </a:rPr>
              <a:t> productivity for organizations in all sectors</a:t>
            </a:r>
            <a:r>
              <a:rPr lang="th-TH" sz="2000" dirty="0">
                <a:latin typeface="Corbel" panose="020B0503020204020204" pitchFamily="34" charset="0"/>
              </a:rPr>
              <a:t> ผลผลิตให้กับองค์กรทุกภาคส่วน</a:t>
            </a:r>
            <a:endParaRPr lang="en-US" sz="2000" dirty="0">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t>Improving</a:t>
            </a:r>
            <a:r>
              <a:rPr lang="th-TH" dirty="0"/>
              <a:t> </a:t>
            </a:r>
            <a:r>
              <a:rPr lang="en-US" dirty="0"/>
              <a:t>Expectations</a:t>
            </a:r>
            <a:r>
              <a:rPr lang="th-TH" dirty="0"/>
              <a:t> </a:t>
            </a:r>
            <a:r>
              <a:rPr lang="th-TH" sz="2000" dirty="0"/>
              <a:t>ความคาดหวัง</a:t>
            </a:r>
            <a:endParaRPr lang="en-US" sz="2000" dirty="0">
              <a:latin typeface="Corbel" panose="020B0503020204020204" pitchFamily="34" charset="0"/>
            </a:endParaRPr>
          </a:p>
        </p:txBody>
      </p:sp>
    </p:spTree>
    <p:extLst>
      <p:ext uri="{BB962C8B-B14F-4D97-AF65-F5344CB8AC3E}">
        <p14:creationId xmlns:p14="http://schemas.microsoft.com/office/powerpoint/2010/main" val="194890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865119"/>
            <a:ext cx="9601196" cy="3318936"/>
          </a:xfrm>
        </p:spPr>
        <p:txBody>
          <a:bodyPr>
            <a:noAutofit/>
          </a:bodyPr>
          <a:lstStyle/>
          <a:p>
            <a:pPr algn="thaiDist">
              <a:spcBef>
                <a:spcPts val="0"/>
              </a:spcBef>
            </a:pPr>
            <a:r>
              <a:rPr lang="en-US" sz="2000" dirty="0">
                <a:latin typeface="Corbel" panose="020B0503020204020204" pitchFamily="34" charset="0"/>
              </a:rPr>
              <a:t>Eliminate some unnecessary or useless tasks</a:t>
            </a:r>
            <a:r>
              <a:rPr lang="th-TH" sz="2000" dirty="0">
                <a:latin typeface="Corbel" panose="020B0503020204020204" pitchFamily="34" charset="0"/>
              </a:rPr>
              <a:t> ขจัดงานที่ไม่จำเป็นหรือไม่มีประโยชน์ออกไป</a:t>
            </a:r>
          </a:p>
          <a:p>
            <a:pPr algn="thaiDist">
              <a:spcBef>
                <a:spcPts val="0"/>
              </a:spcBef>
            </a:pPr>
            <a:r>
              <a:rPr lang="en-US" sz="2000" dirty="0">
                <a:latin typeface="Corbel" panose="020B0503020204020204" pitchFamily="34" charset="0"/>
              </a:rPr>
              <a:t>Integration of relevant</a:t>
            </a:r>
            <a:r>
              <a:rPr lang="th-TH" sz="2000" dirty="0">
                <a:latin typeface="Corbel" panose="020B0503020204020204" pitchFamily="34" charset="0"/>
              </a:rPr>
              <a:t> เกี่ยวข้อง</a:t>
            </a:r>
            <a:r>
              <a:rPr lang="en-US" sz="2000" dirty="0">
                <a:latin typeface="Corbel" panose="020B0503020204020204" pitchFamily="34" charset="0"/>
              </a:rPr>
              <a:t> steps together</a:t>
            </a:r>
            <a:endParaRPr lang="th-TH" sz="2000" dirty="0">
              <a:latin typeface="Corbel" panose="020B0503020204020204" pitchFamily="34" charset="0"/>
            </a:endParaRPr>
          </a:p>
          <a:p>
            <a:pPr algn="thaiDist">
              <a:spcBef>
                <a:spcPts val="0"/>
              </a:spcBef>
            </a:pPr>
            <a:r>
              <a:rPr lang="en-US" sz="2000" dirty="0">
                <a:latin typeface="Corbel" panose="020B0503020204020204" pitchFamily="34" charset="0"/>
              </a:rPr>
              <a:t>Switch a step in workflow </a:t>
            </a:r>
            <a:r>
              <a:rPr lang="th-TH" sz="2000" dirty="0">
                <a:latin typeface="Corbel" panose="020B0503020204020204" pitchFamily="34" charset="0"/>
              </a:rPr>
              <a:t>ขั้นตอนการทำงาน</a:t>
            </a:r>
          </a:p>
          <a:p>
            <a:pPr algn="thaiDist">
              <a:spcBef>
                <a:spcPts val="0"/>
              </a:spcBef>
            </a:pPr>
            <a:r>
              <a:rPr lang="en-US" sz="2000" dirty="0">
                <a:latin typeface="Corbel" panose="020B0503020204020204" pitchFamily="34" charset="0"/>
              </a:rPr>
              <a:t>Improve system workflows</a:t>
            </a:r>
            <a:endParaRPr lang="en-US" sz="2000" dirty="0">
              <a:solidFill>
                <a:schemeClr val="tx1"/>
              </a:solidFill>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Improving</a:t>
            </a:r>
            <a:r>
              <a:rPr lang="th-TH" dirty="0">
                <a:latin typeface="Corbel" panose="020B0503020204020204" pitchFamily="34" charset="0"/>
              </a:rPr>
              <a:t> </a:t>
            </a:r>
            <a:r>
              <a:rPr lang="th-TH" dirty="0" err="1">
                <a:latin typeface="Corbel" panose="020B0503020204020204" pitchFamily="34" charset="0"/>
              </a:rPr>
              <a:t>ปรัป</a:t>
            </a:r>
            <a:r>
              <a:rPr lang="th-TH" dirty="0">
                <a:latin typeface="Corbel" panose="020B0503020204020204" pitchFamily="34" charset="0"/>
              </a:rPr>
              <a:t>ปรุง</a:t>
            </a:r>
            <a:r>
              <a:rPr lang="en-US" dirty="0">
                <a:latin typeface="Corbel" panose="020B0503020204020204" pitchFamily="34" charset="0"/>
              </a:rPr>
              <a:t> system Techniques</a:t>
            </a:r>
          </a:p>
        </p:txBody>
      </p:sp>
    </p:spTree>
    <p:extLst>
      <p:ext uri="{BB962C8B-B14F-4D97-AF65-F5344CB8AC3E}">
        <p14:creationId xmlns:p14="http://schemas.microsoft.com/office/powerpoint/2010/main" val="106618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1EAFA-303D-3549-9C27-EE8C34BEAB79}"/>
              </a:ext>
            </a:extLst>
          </p:cNvPr>
          <p:cNvSpPr>
            <a:spLocks noGrp="1"/>
          </p:cNvSpPr>
          <p:nvPr>
            <p:ph idx="1"/>
          </p:nvPr>
        </p:nvSpPr>
        <p:spPr>
          <a:xfrm>
            <a:off x="1295401" y="2865119"/>
            <a:ext cx="9601196" cy="3318936"/>
          </a:xfrm>
        </p:spPr>
        <p:txBody>
          <a:bodyPr>
            <a:noAutofit/>
          </a:bodyPr>
          <a:lstStyle/>
          <a:p>
            <a:pPr>
              <a:spcBef>
                <a:spcPts val="0"/>
              </a:spcBef>
            </a:pPr>
            <a:r>
              <a:rPr lang="en-US" sz="2000" b="1" i="0" dirty="0">
                <a:solidFill>
                  <a:schemeClr val="tx1"/>
                </a:solidFill>
                <a:effectLst/>
                <a:latin typeface="Corbel" panose="020B0503020204020204" pitchFamily="34" charset="0"/>
              </a:rPr>
              <a:t>fishbone diagrams </a:t>
            </a:r>
            <a:r>
              <a:rPr lang="en-US" sz="2000" b="0" i="0" dirty="0">
                <a:solidFill>
                  <a:schemeClr val="tx1"/>
                </a:solidFill>
                <a:effectLst/>
                <a:latin typeface="Corbel" panose="020B0503020204020204" pitchFamily="34" charset="0"/>
              </a:rPr>
              <a:t>(also called </a:t>
            </a:r>
            <a:r>
              <a:rPr lang="en-US" sz="2000" b="1" i="0" dirty="0">
                <a:solidFill>
                  <a:schemeClr val="tx1"/>
                </a:solidFill>
                <a:effectLst/>
                <a:latin typeface="Corbel" panose="020B0503020204020204" pitchFamily="34" charset="0"/>
              </a:rPr>
              <a:t>Ishikawa diagrams</a:t>
            </a:r>
            <a:r>
              <a:rPr lang="en-US" sz="2000" b="0" i="0" dirty="0">
                <a:solidFill>
                  <a:schemeClr val="tx1"/>
                </a:solidFill>
                <a:effectLst/>
                <a:latin typeface="Corbel" panose="020B0503020204020204" pitchFamily="34" charset="0"/>
              </a:rPr>
              <a:t> , </a:t>
            </a:r>
            <a:r>
              <a:rPr lang="en-US" sz="2000" b="1" i="0" dirty="0">
                <a:solidFill>
                  <a:schemeClr val="tx1"/>
                </a:solidFill>
                <a:effectLst/>
                <a:latin typeface="Corbel" panose="020B0503020204020204" pitchFamily="34" charset="0"/>
              </a:rPr>
              <a:t>herringbone diagrams</a:t>
            </a:r>
            <a:r>
              <a:rPr lang="en-US" sz="2000" b="0" i="0" dirty="0">
                <a:solidFill>
                  <a:schemeClr val="tx1"/>
                </a:solidFill>
                <a:effectLst/>
                <a:latin typeface="Corbel" panose="020B0503020204020204" pitchFamily="34" charset="0"/>
              </a:rPr>
              <a:t>, </a:t>
            </a:r>
            <a:r>
              <a:rPr lang="en-US" sz="2000" b="1" i="0" dirty="0">
                <a:solidFill>
                  <a:schemeClr val="tx1"/>
                </a:solidFill>
                <a:effectLst/>
                <a:latin typeface="Corbel" panose="020B0503020204020204" pitchFamily="34" charset="0"/>
              </a:rPr>
              <a:t>cause-and-effect diagrams</a:t>
            </a:r>
            <a:r>
              <a:rPr lang="en-US" sz="2000" b="0" i="0" dirty="0">
                <a:solidFill>
                  <a:schemeClr val="tx1"/>
                </a:solidFill>
                <a:effectLst/>
                <a:latin typeface="Corbel" panose="020B0503020204020204" pitchFamily="34" charset="0"/>
              </a:rPr>
              <a:t>, or </a:t>
            </a:r>
            <a:r>
              <a:rPr lang="en-US" sz="2000" b="1" i="0" dirty="0" err="1">
                <a:solidFill>
                  <a:schemeClr val="tx1"/>
                </a:solidFill>
                <a:effectLst/>
                <a:latin typeface="Corbel" panose="020B0503020204020204" pitchFamily="34" charset="0"/>
              </a:rPr>
              <a:t>Fishikawa</a:t>
            </a:r>
            <a:endParaRPr lang="en-US" sz="2000" b="1" i="0" dirty="0">
              <a:solidFill>
                <a:schemeClr val="tx1"/>
              </a:solidFill>
              <a:effectLst/>
              <a:latin typeface="Corbel" panose="020B0503020204020204" pitchFamily="34" charset="0"/>
            </a:endParaRPr>
          </a:p>
          <a:p>
            <a:pPr>
              <a:spcBef>
                <a:spcPts val="0"/>
              </a:spcBef>
            </a:pPr>
            <a:r>
              <a:rPr lang="en-US" sz="2000" b="0" i="0" dirty="0">
                <a:solidFill>
                  <a:schemeClr val="tx1"/>
                </a:solidFill>
                <a:effectLst/>
                <a:latin typeface="Corbel" panose="020B0503020204020204" pitchFamily="34" charset="0"/>
              </a:rPr>
              <a:t>Dr. Kaoru Ishikawa, a Japanese </a:t>
            </a:r>
            <a:r>
              <a:rPr lang="en-US" sz="2000" b="0" i="0" u="sng" dirty="0">
                <a:solidFill>
                  <a:schemeClr val="tx1"/>
                </a:solidFill>
                <a:effectLst/>
                <a:latin typeface="Corbel" panose="020B0503020204020204" pitchFamily="34" charset="0"/>
                <a:hlinkClick r:id="rId2">
                  <a:extLst>
                    <a:ext uri="{A12FA001-AC4F-418D-AE19-62706E023703}">
                      <ahyp:hlinkClr xmlns:ahyp="http://schemas.microsoft.com/office/drawing/2018/hyperlinkcolor" val="tx"/>
                    </a:ext>
                  </a:extLst>
                </a:hlinkClick>
              </a:rPr>
              <a:t>quality control </a:t>
            </a:r>
            <a:r>
              <a:rPr lang="en-US" sz="2000" b="0" i="0" dirty="0">
                <a:solidFill>
                  <a:schemeClr val="tx1"/>
                </a:solidFill>
                <a:effectLst/>
                <a:latin typeface="Corbel" panose="020B0503020204020204" pitchFamily="34" charset="0"/>
              </a:rPr>
              <a:t>expert, is credited with inventing the fishbone diagram to help employees avoid solutions that merely address the symptoms of a much larger problem. </a:t>
            </a:r>
          </a:p>
          <a:p>
            <a:pPr>
              <a:spcBef>
                <a:spcPts val="0"/>
              </a:spcBef>
            </a:pPr>
            <a:r>
              <a:rPr lang="en-US" sz="2000" b="0" i="0" dirty="0">
                <a:solidFill>
                  <a:schemeClr val="tx1"/>
                </a:solidFill>
                <a:effectLst/>
                <a:latin typeface="Corbel" panose="020B0503020204020204" pitchFamily="34" charset="0"/>
              </a:rPr>
              <a:t>A fishbone diagram is a visualization tool for categorizing the potential causes of a problem. This tool is used in order to identify a problem’s root causes.</a:t>
            </a:r>
            <a:endParaRPr lang="th-TH" sz="2000" b="0" i="0" dirty="0">
              <a:solidFill>
                <a:schemeClr val="tx1"/>
              </a:solidFill>
              <a:effectLst/>
              <a:latin typeface="Corbel" panose="020B0503020204020204" pitchFamily="34" charset="0"/>
            </a:endParaRPr>
          </a:p>
          <a:p>
            <a:pPr>
              <a:spcBef>
                <a:spcPts val="0"/>
              </a:spcBef>
            </a:pPr>
            <a:r>
              <a:rPr lang="th-TH" sz="2000">
                <a:solidFill>
                  <a:schemeClr val="tx1"/>
                </a:solidFill>
                <a:latin typeface="Corbel" panose="020B0503020204020204" pitchFamily="34" charset="0"/>
              </a:rPr>
              <a:t>จากการคิดค้นแผนภาพก้างปลาเพื่อช่วยให้พนักงานหลีกเลี่ยงวิธีแก้ปัญหาที่แก้ไขเฉพาะอาการของปัญหาที่ใหญ่กว่ามากแผนภาพก้างปลาเป็นเครื่องมือแสดงภาพสำหรับจัดหมวดหมู่สาเหตุที่เป็นไปได้ของปัญหา เครื่องมือนี้ใช้เพื่อระบุสาเหตุของปัญหา</a:t>
            </a:r>
            <a:endParaRPr lang="en-US" sz="2000" dirty="0">
              <a:solidFill>
                <a:schemeClr val="tx1"/>
              </a:solidFill>
              <a:latin typeface="Corbel" panose="020B0503020204020204" pitchFamily="34" charset="0"/>
            </a:endParaRPr>
          </a:p>
        </p:txBody>
      </p:sp>
      <p:sp>
        <p:nvSpPr>
          <p:cNvPr id="6" name="Title 1">
            <a:extLst>
              <a:ext uri="{FF2B5EF4-FFF2-40B4-BE49-F238E27FC236}">
                <a16:creationId xmlns:a16="http://schemas.microsoft.com/office/drawing/2014/main" id="{6E97C7B2-7328-314B-9A83-E0E7463547B2}"/>
              </a:ext>
            </a:extLst>
          </p:cNvPr>
          <p:cNvSpPr>
            <a:spLocks noGrp="1"/>
          </p:cNvSpPr>
          <p:nvPr>
            <p:ph type="title"/>
          </p:nvPr>
        </p:nvSpPr>
        <p:spPr>
          <a:xfrm>
            <a:off x="1295401" y="784012"/>
            <a:ext cx="9601196" cy="1303867"/>
          </a:xfrm>
        </p:spPr>
        <p:txBody>
          <a:bodyPr>
            <a:normAutofit/>
          </a:bodyPr>
          <a:lstStyle/>
          <a:p>
            <a:r>
              <a:rPr lang="en-US" dirty="0">
                <a:latin typeface="Corbel" panose="020B0503020204020204" pitchFamily="34" charset="0"/>
              </a:rPr>
              <a:t>Fishbone Diagram</a:t>
            </a:r>
            <a:r>
              <a:rPr lang="th-TH" sz="2800" dirty="0">
                <a:latin typeface="Corbel" panose="020B0503020204020204" pitchFamily="34" charset="0"/>
              </a:rPr>
              <a:t>แผนภาพก้างปลา</a:t>
            </a:r>
            <a:endParaRPr lang="en-US" sz="2800" dirty="0">
              <a:latin typeface="Corbel" panose="020B0503020204020204" pitchFamily="34" charset="0"/>
            </a:endParaRPr>
          </a:p>
        </p:txBody>
      </p:sp>
    </p:spTree>
    <p:extLst>
      <p:ext uri="{BB962C8B-B14F-4D97-AF65-F5344CB8AC3E}">
        <p14:creationId xmlns:p14="http://schemas.microsoft.com/office/powerpoint/2010/main" val="6053350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{9DB511EE-564A-EB48-A07A-77B6EF8AA238}tf10001064</Template>
  <TotalTime>1021974</TotalTime>
  <Words>623</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AngsanaNew,Bold</vt:lpstr>
      <vt:lpstr>-apple-system</vt:lpstr>
      <vt:lpstr>Arial</vt:lpstr>
      <vt:lpstr>Corbel</vt:lpstr>
      <vt:lpstr>Garamond</vt:lpstr>
      <vt:lpstr>Wingdings</vt:lpstr>
      <vt:lpstr>Organic</vt:lpstr>
      <vt:lpstr>Chapter 3   Problem Definition and Feasibility Study (Project Planning Phase)</vt:lpstr>
      <vt:lpstr>Topics covered </vt:lpstr>
      <vt:lpstr>Planning Activity</vt:lpstr>
      <vt:lpstr>The Factors causing to develop of the new system</vt:lpstr>
      <vt:lpstr>Problem Definitions</vt:lpstr>
      <vt:lpstr>Problem Definitions</vt:lpstr>
      <vt:lpstr>Improving Expectations ความคาดหวัง</vt:lpstr>
      <vt:lpstr>Improving ปรัปปรุง system Techniques</vt:lpstr>
      <vt:lpstr>Fishbone Diagramแผนภาพก้างปลา</vt:lpstr>
      <vt:lpstr>Fishbone Diagram</vt:lpstr>
      <vt:lpstr>PowerPoint Presentation</vt:lpstr>
      <vt:lpstr>System Scope Document</vt:lpstr>
      <vt:lpstr>Project Schedule</vt:lpstr>
      <vt:lpstr>Project Schedule</vt:lpstr>
      <vt:lpstr>Grant Chart Software </vt:lpstr>
      <vt:lpstr>PowerPoint Presentation</vt:lpstr>
      <vt:lpstr>Feasibility Study</vt:lpstr>
      <vt:lpstr>PowerPoint Presentation</vt:lpstr>
      <vt:lpstr>PowerPoint Presentation</vt:lpstr>
      <vt:lpstr>Confirm the feasibility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Software Processes </dc:title>
  <dc:creator>NURUL-HUSNA ABDULLATIF</dc:creator>
  <cp:lastModifiedBy>Walif mamu</cp:lastModifiedBy>
  <cp:revision>13</cp:revision>
  <dcterms:created xsi:type="dcterms:W3CDTF">2022-11-10T11:06:36Z</dcterms:created>
  <dcterms:modified xsi:type="dcterms:W3CDTF">2022-12-25T15:44:05Z</dcterms:modified>
</cp:coreProperties>
</file>